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9" r:id="rId3"/>
    <p:sldId id="260" r:id="rId4"/>
    <p:sldId id="268" r:id="rId5"/>
    <p:sldId id="269" r:id="rId6"/>
    <p:sldId id="267" r:id="rId7"/>
    <p:sldId id="270" r:id="rId8"/>
    <p:sldId id="271" r:id="rId9"/>
    <p:sldId id="272" r:id="rId10"/>
    <p:sldId id="274" r:id="rId11"/>
    <p:sldId id="273" r:id="rId12"/>
    <p:sldId id="275" r:id="rId13"/>
    <p:sldId id="276" r:id="rId14"/>
    <p:sldId id="277" r:id="rId15"/>
    <p:sldId id="742" r:id="rId16"/>
    <p:sldId id="1019" r:id="rId17"/>
    <p:sldId id="1020" r:id="rId18"/>
    <p:sldId id="1021" r:id="rId19"/>
    <p:sldId id="278" r:id="rId20"/>
    <p:sldId id="485" r:id="rId21"/>
    <p:sldId id="1022" r:id="rId22"/>
    <p:sldId id="279" r:id="rId23"/>
    <p:sldId id="486" r:id="rId24"/>
    <p:sldId id="1041" r:id="rId25"/>
    <p:sldId id="280" r:id="rId26"/>
    <p:sldId id="488" r:id="rId27"/>
    <p:sldId id="489" r:id="rId28"/>
    <p:sldId id="490" r:id="rId29"/>
    <p:sldId id="491" r:id="rId30"/>
    <p:sldId id="492" r:id="rId31"/>
    <p:sldId id="493" r:id="rId32"/>
    <p:sldId id="1023" r:id="rId3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Courier New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Courier New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Courier New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Courier New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bg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bg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bg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bg1"/>
        </a:solidFill>
        <a:latin typeface="Courier New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33"/>
    <a:srgbClr val="8000FF"/>
    <a:srgbClr val="C5FFFF"/>
    <a:srgbClr val="00FFFF"/>
    <a:srgbClr val="FF0000"/>
    <a:srgbClr val="003399"/>
    <a:srgbClr val="3366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38" autoAdjust="0"/>
    <p:restoredTop sz="94975" autoAdjust="0"/>
  </p:normalViewPr>
  <p:slideViewPr>
    <p:cSldViewPr>
      <p:cViewPr varScale="1">
        <p:scale>
          <a:sx n="132" d="100"/>
          <a:sy n="132" d="100"/>
        </p:scale>
        <p:origin x="7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2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r>
              <a:rPr lang="en-US"/>
              <a:t>CS 0445 Lecture Notes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4C43C379-D2DF-4046-B2BA-BB81367D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16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25C7F286-72C2-6B41-B140-163055B9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6B4F3249-8862-C04B-B573-80EBA4926AA6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3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other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C7F286-72C2-6B41-B140-163055B9997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9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Idea of requiring</a:t>
            </a:r>
            <a:r>
              <a:rPr lang="en-US" baseline="0" dirty="0"/>
              <a:t> casting:  If some information / precision in a value will be lost, Java wants the programmer to acknowledge this explicitly, via a cast.  Some languages do it implicitly, which can lead to logic errors.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Answers to error-checks: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/>
              <a:t>OK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/>
              <a:t>Illegal – possible loss of precision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/>
              <a:t>Illegal – possible loss of precision because the literal 3.5 is double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/>
              <a:t>OK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/>
              <a:t>OK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/>
              <a:t>Illegal – possible loss of precision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/>
              <a:t>Illegal – possible loss of precision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/>
              <a:t>OK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/>
              <a:t>Illegal – possible loss of precision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/>
              <a:t>OK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ECB2D6CC-3152-8C45-972B-2602B7B6AC60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28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</a:t>
            </a:r>
            <a:r>
              <a:rPr lang="en-US" baseline="0" dirty="0"/>
              <a:t> Response Question</a:t>
            </a:r>
          </a:p>
          <a:p>
            <a:r>
              <a:rPr lang="en-US" baseline="0" dirty="0"/>
              <a:t>Second Response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C7F286-72C2-6B41-B140-163055B999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97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Third </a:t>
            </a:r>
            <a:r>
              <a:rPr lang="en-US">
                <a:ea typeface="ＭＳ Ｐゴシック" charset="0"/>
                <a:cs typeface="ＭＳ Ｐゴシック" charset="0"/>
              </a:rPr>
              <a:t>Response Question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0C018468-80D2-9F4B-BC85-41C61127BDEC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0841DEF7-7813-D641-9036-11AB3CF45996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9C6B19C6-D161-4C4D-8A58-E37B3D709A29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5FF6D7BB-FD92-BA4B-AF91-FEB5E1164234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12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Demonstrate compiling and execution example, as well as platform independence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be reviewing all of these in the next few lectures.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C7F286-72C2-6B41-B140-163055B999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86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Question</a:t>
            </a:r>
            <a:r>
              <a:rPr lang="en-US" baseline="0" dirty="0"/>
              <a:t>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C7F286-72C2-6B41-B140-163055B9997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93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FE3AC78A-9117-2645-829F-F3BA51B4D5F7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26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4"/>
            <a:r>
              <a:rPr lang="en-US">
                <a:ea typeface="ＭＳ Ｐゴシック" charset="0"/>
              </a:rPr>
              <a:t>Ex: </a:t>
            </a:r>
            <a:r>
              <a:rPr lang="en-US" b="1">
                <a:ea typeface="ＭＳ Ｐゴシック" charset="0"/>
              </a:rPr>
              <a:t>int</a:t>
            </a:r>
            <a:r>
              <a:rPr lang="en-US">
                <a:ea typeface="ＭＳ Ｐゴシック" charset="0"/>
              </a:rPr>
              <a:t> type: can store values -2147483648 to 2147483647</a:t>
            </a:r>
          </a:p>
          <a:p>
            <a:pPr lvl="4"/>
            <a:r>
              <a:rPr lang="en-US">
                <a:ea typeface="ＭＳ Ｐゴシック" charset="0"/>
              </a:rPr>
              <a:t>Has operations +, –, *, /, %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  <a:p>
            <a:pPr lvl="4"/>
            <a:r>
              <a:rPr lang="en-US">
                <a:ea typeface="ＭＳ Ｐゴシック" charset="0"/>
              </a:rPr>
              <a:t>Study of various data types is a large part of the CS 0445 Data Structures course (blatant plug for CS 0445)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62000" y="1066800"/>
            <a:ext cx="76962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b="1">
                <a:latin typeface="Times New Roman" charset="0"/>
              </a:rPr>
              <a:t>Course Notes for</a:t>
            </a:r>
          </a:p>
          <a:p>
            <a:pPr eaLnBrk="1" hangingPunct="1">
              <a:defRPr/>
            </a:pPr>
            <a:r>
              <a:rPr lang="en-US" sz="4400" b="1">
                <a:latin typeface="Times New Roman" charset="0"/>
              </a:rPr>
              <a:t>CS 0401</a:t>
            </a:r>
          </a:p>
          <a:p>
            <a:pPr eaLnBrk="1" hangingPunct="1">
              <a:defRPr/>
            </a:pPr>
            <a:r>
              <a:rPr lang="en-US" sz="4400" b="1">
                <a:latin typeface="Times New Roman" charset="0"/>
              </a:rPr>
              <a:t>Intermediate Programming (with Java)</a:t>
            </a:r>
          </a:p>
          <a:p>
            <a:pPr eaLnBrk="1" hangingPunct="1">
              <a:defRPr/>
            </a:pPr>
            <a:endParaRPr lang="en-US" sz="2400">
              <a:latin typeface="Times New Roman" charset="0"/>
            </a:endParaRPr>
          </a:p>
          <a:p>
            <a:pPr eaLnBrk="1" hangingPunct="1">
              <a:defRPr/>
            </a:pPr>
            <a:r>
              <a:rPr lang="en-US" sz="2400" b="1">
                <a:latin typeface="Times New Roman" charset="0"/>
              </a:rPr>
              <a:t>By</a:t>
            </a:r>
          </a:p>
          <a:p>
            <a:pPr eaLnBrk="1" hangingPunct="1">
              <a:defRPr/>
            </a:pPr>
            <a:r>
              <a:rPr lang="en-US" sz="2400" b="1">
                <a:latin typeface="Times New Roman" charset="0"/>
              </a:rPr>
              <a:t>John C. Ramirez</a:t>
            </a:r>
          </a:p>
          <a:p>
            <a:pPr eaLnBrk="1" hangingPunct="1">
              <a:defRPr/>
            </a:pPr>
            <a:r>
              <a:rPr lang="en-US" sz="2400" b="1">
                <a:latin typeface="Times New Roman" charset="0"/>
              </a:rPr>
              <a:t>Department of Computer Science</a:t>
            </a:r>
          </a:p>
          <a:p>
            <a:pPr eaLnBrk="1" hangingPunct="1">
              <a:defRPr/>
            </a:pPr>
            <a:r>
              <a:rPr lang="en-US" sz="2400" b="1">
                <a:latin typeface="Times New Roman" charset="0"/>
              </a:rPr>
              <a:t>University of Pittsburgh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85CDA20-C5D9-7240-A50D-A8D52860E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7FB95-EFB4-A44A-81E9-2F3F8F1F16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2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09600"/>
            <a:ext cx="20193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055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10135-576D-084A-9A6B-327D9B9B0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8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077200" cy="30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39624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624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E185D-B742-0644-9EC1-EAAE42D04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7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F7651-4CEB-9441-A878-CF8E8A3E8F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8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CC7CC-6CEC-DC47-83C3-4978F94E7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F1FB5-3644-8749-B61A-532A066E8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5B98A-EDBD-F34F-A470-C3D9E5E00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3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067EC-BB8E-B14F-B9BA-EBA6FD29AF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5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D8CCA-1932-764E-90A1-5DC8ADFB6D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57290-535B-364D-865C-6F1D893B6A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02B61-737E-964C-BE27-1C762DB9AE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0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AEBFE"/>
            </a:gs>
            <a:gs pos="100000">
              <a:srgbClr val="C5D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9139C8FB-5017-1546-A23A-65ADA32195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3"/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09600"/>
            <a:ext cx="8077200" cy="30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818" r:id="rId1"/>
    <p:sldLayoutId id="2147485807" r:id="rId2"/>
    <p:sldLayoutId id="2147485808" r:id="rId3"/>
    <p:sldLayoutId id="2147485809" r:id="rId4"/>
    <p:sldLayoutId id="2147485810" r:id="rId5"/>
    <p:sldLayoutId id="2147485811" r:id="rId6"/>
    <p:sldLayoutId id="2147485812" r:id="rId7"/>
    <p:sldLayoutId id="2147485813" r:id="rId8"/>
    <p:sldLayoutId id="2147485814" r:id="rId9"/>
    <p:sldLayoutId id="2147485815" r:id="rId10"/>
    <p:sldLayoutId id="2147485816" r:id="rId11"/>
    <p:sldLayoutId id="2147485817" r:id="rId12"/>
  </p:sldLayoutIdLst>
  <p:hf hdr="0" ftr="0" dt="0"/>
  <p:txStyles>
    <p:titleStyle>
      <a:lvl1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charset="0"/>
        <a:buChar char="•"/>
        <a:defRPr sz="3000">
          <a:solidFill>
            <a:schemeClr val="bg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5000"/>
        <a:buFont typeface="Marlett" charset="0"/>
        <a:buChar char="4"/>
        <a:defRPr sz="2600">
          <a:solidFill>
            <a:schemeClr val="bg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charset="0"/>
        <a:buChar char="•"/>
        <a:defRPr sz="2200">
          <a:solidFill>
            <a:schemeClr val="bg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Char char="–"/>
        <a:defRPr sz="2000">
          <a:solidFill>
            <a:schemeClr val="bg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4.bin"/><Relationship Id="rId5" Type="http://schemas.openxmlformats.org/officeDocument/2006/relationships/audio" Target="../media/audio3.bin"/><Relationship Id="rId4" Type="http://schemas.openxmlformats.org/officeDocument/2006/relationships/audio" Target="../media/audio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" TargetMode="External"/><Relationship Id="rId2" Type="http://schemas.openxmlformats.org/officeDocument/2006/relationships/hyperlink" Target="http://www.netbeans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index.html" TargetMode="External"/><Relationship Id="rId2" Type="http://schemas.openxmlformats.org/officeDocument/2006/relationships/hyperlink" Target="http://docs.oracle.com/javase/tutoria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BF28383-08A7-3243-BD95-D2234E065385}" type="slidenum">
              <a:rPr lang="en-US" sz="1400">
                <a:latin typeface="Arial" charset="0"/>
              </a:rPr>
              <a:pPr eaLnBrk="1" hangingPunct="1"/>
              <a:t>10</a:t>
            </a:fld>
            <a:endParaRPr lang="en-US" sz="1400">
              <a:latin typeface="Arial" charset="0"/>
            </a:endParaRPr>
          </a:p>
        </p:txBody>
      </p:sp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1: Why Java?</a:t>
            </a:r>
          </a:p>
        </p:txBody>
      </p:sp>
      <p:sp>
        <p:nvSpPr>
          <p:cNvPr id="757765" name="AutoShape 5"/>
          <p:cNvSpPr>
            <a:spLocks noChangeArrowheads="1"/>
          </p:cNvSpPr>
          <p:nvPr/>
        </p:nvSpPr>
        <p:spPr bwMode="auto">
          <a:xfrm>
            <a:off x="457200" y="2438400"/>
            <a:ext cx="1143000" cy="1752600"/>
          </a:xfrm>
          <a:prstGeom prst="flowChartProcess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Java</a:t>
            </a:r>
          </a:p>
          <a:p>
            <a:r>
              <a:rPr lang="en-US">
                <a:latin typeface="Times New Roman" charset="0"/>
              </a:rPr>
              <a:t>Source</a:t>
            </a:r>
          </a:p>
          <a:p>
            <a:r>
              <a:rPr lang="en-US">
                <a:latin typeface="Times New Roman" charset="0"/>
              </a:rPr>
              <a:t>Code</a:t>
            </a:r>
          </a:p>
          <a:p>
            <a:r>
              <a:rPr lang="en-US">
                <a:latin typeface="Times New Roman" charset="0"/>
              </a:rPr>
              <a:t>(.java)</a:t>
            </a:r>
          </a:p>
        </p:txBody>
      </p:sp>
      <p:sp>
        <p:nvSpPr>
          <p:cNvPr id="757766" name="AutoShape 6"/>
          <p:cNvSpPr>
            <a:spLocks noChangeArrowheads="1"/>
          </p:cNvSpPr>
          <p:nvPr/>
        </p:nvSpPr>
        <p:spPr bwMode="auto">
          <a:xfrm>
            <a:off x="1752600" y="3048000"/>
            <a:ext cx="1828800" cy="609600"/>
          </a:xfrm>
          <a:prstGeom prst="rightArrow">
            <a:avLst>
              <a:gd name="adj1" fmla="val 50000"/>
              <a:gd name="adj2" fmla="val 75000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Java Compiler</a:t>
            </a:r>
          </a:p>
        </p:txBody>
      </p:sp>
      <p:sp>
        <p:nvSpPr>
          <p:cNvPr id="757767" name="AutoShape 7"/>
          <p:cNvSpPr>
            <a:spLocks noChangeArrowheads="1"/>
          </p:cNvSpPr>
          <p:nvPr/>
        </p:nvSpPr>
        <p:spPr bwMode="auto">
          <a:xfrm>
            <a:off x="3657600" y="2438400"/>
            <a:ext cx="1143000" cy="1752600"/>
          </a:xfrm>
          <a:prstGeom prst="flowChartProcess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Java</a:t>
            </a:r>
          </a:p>
          <a:p>
            <a:r>
              <a:rPr lang="en-US">
                <a:latin typeface="Times New Roman" charset="0"/>
              </a:rPr>
              <a:t>Byte</a:t>
            </a:r>
          </a:p>
          <a:p>
            <a:r>
              <a:rPr lang="en-US">
                <a:latin typeface="Times New Roman" charset="0"/>
              </a:rPr>
              <a:t>Code</a:t>
            </a:r>
          </a:p>
          <a:p>
            <a:r>
              <a:rPr lang="en-US">
                <a:latin typeface="Times New Roman" charset="0"/>
              </a:rPr>
              <a:t>(.class)</a:t>
            </a:r>
          </a:p>
        </p:txBody>
      </p:sp>
      <p:sp>
        <p:nvSpPr>
          <p:cNvPr id="757768" name="AutoShape 8"/>
          <p:cNvSpPr>
            <a:spLocks noChangeArrowheads="1"/>
          </p:cNvSpPr>
          <p:nvPr/>
        </p:nvSpPr>
        <p:spPr bwMode="auto">
          <a:xfrm>
            <a:off x="5105400" y="1447800"/>
            <a:ext cx="1981200" cy="533400"/>
          </a:xfrm>
          <a:prstGeom prst="rightArrow">
            <a:avLst>
              <a:gd name="adj1" fmla="val 50000"/>
              <a:gd name="adj2" fmla="val 92857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>
                <a:latin typeface="Times New Roman" charset="0"/>
              </a:rPr>
              <a:t>JRE for Windows</a:t>
            </a:r>
          </a:p>
        </p:txBody>
      </p:sp>
      <p:sp>
        <p:nvSpPr>
          <p:cNvPr id="757769" name="AutoShape 9"/>
          <p:cNvSpPr>
            <a:spLocks noChangeArrowheads="1"/>
          </p:cNvSpPr>
          <p:nvPr/>
        </p:nvSpPr>
        <p:spPr bwMode="auto">
          <a:xfrm>
            <a:off x="5105400" y="4038600"/>
            <a:ext cx="1981200" cy="533400"/>
          </a:xfrm>
          <a:prstGeom prst="rightArrow">
            <a:avLst>
              <a:gd name="adj1" fmla="val 50000"/>
              <a:gd name="adj2" fmla="val 92857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>
                <a:latin typeface="Times New Roman" charset="0"/>
              </a:rPr>
              <a:t>JRE for Solaris</a:t>
            </a:r>
          </a:p>
        </p:txBody>
      </p:sp>
      <p:sp>
        <p:nvSpPr>
          <p:cNvPr id="757770" name="AutoShape 10"/>
          <p:cNvSpPr>
            <a:spLocks noChangeArrowheads="1"/>
          </p:cNvSpPr>
          <p:nvPr/>
        </p:nvSpPr>
        <p:spPr bwMode="auto">
          <a:xfrm>
            <a:off x="5105400" y="5257800"/>
            <a:ext cx="1981200" cy="533400"/>
          </a:xfrm>
          <a:prstGeom prst="rightArrow">
            <a:avLst>
              <a:gd name="adj1" fmla="val 50000"/>
              <a:gd name="adj2" fmla="val 92857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>
                <a:latin typeface="Times New Roman" charset="0"/>
              </a:rPr>
              <a:t>JRE for Mac</a:t>
            </a:r>
          </a:p>
        </p:txBody>
      </p:sp>
      <p:sp>
        <p:nvSpPr>
          <p:cNvPr id="757771" name="AutoShape 11"/>
          <p:cNvSpPr>
            <a:spLocks noChangeArrowheads="1"/>
          </p:cNvSpPr>
          <p:nvPr/>
        </p:nvSpPr>
        <p:spPr bwMode="auto">
          <a:xfrm>
            <a:off x="5105400" y="2743200"/>
            <a:ext cx="1981200" cy="533400"/>
          </a:xfrm>
          <a:prstGeom prst="rightArrow">
            <a:avLst>
              <a:gd name="adj1" fmla="val 50000"/>
              <a:gd name="adj2" fmla="val 92857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>
                <a:latin typeface="Times New Roman" charset="0"/>
              </a:rPr>
              <a:t>JRE for Linux</a:t>
            </a:r>
          </a:p>
        </p:txBody>
      </p:sp>
      <p:sp>
        <p:nvSpPr>
          <p:cNvPr id="757772" name="WordArt 12"/>
          <p:cNvSpPr>
            <a:spLocks noChangeArrowheads="1" noChangeShapeType="1" noTextEdit="1"/>
          </p:cNvSpPr>
          <p:nvPr/>
        </p:nvSpPr>
        <p:spPr bwMode="auto">
          <a:xfrm rot="5400000">
            <a:off x="5543550" y="3371850"/>
            <a:ext cx="4648200" cy="4953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sz="2800" kern="10">
                <a:ln w="9525">
                  <a:solidFill>
                    <a:srgbClr val="000000"/>
                  </a:solidFill>
                  <a:round/>
                  <a:headEnd/>
                  <a:tailEnd type="none" w="lg" len="lg"/>
                </a:ln>
                <a:solidFill>
                  <a:srgbClr val="000000"/>
                </a:solidFill>
                <a:latin typeface="Arial Black"/>
                <a:ea typeface="Arial Black"/>
                <a:cs typeface="Arial Black"/>
              </a:rPr>
              <a:t>Program Execution</a:t>
            </a:r>
          </a:p>
        </p:txBody>
      </p:sp>
      <p:sp>
        <p:nvSpPr>
          <p:cNvPr id="757773" name="Text Box 13"/>
          <p:cNvSpPr txBox="1">
            <a:spLocks noChangeArrowheads="1"/>
          </p:cNvSpPr>
          <p:nvPr/>
        </p:nvSpPr>
        <p:spPr bwMode="auto">
          <a:xfrm>
            <a:off x="1524000" y="4648200"/>
            <a:ext cx="5562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charset="0"/>
              </a:rPr>
              <a:t>The same .class file can execute on any platform, as long as the JRE is installed there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7577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2000"/>
                                        <p:tgtEl>
                                          <p:spTgt spid="757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57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5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757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577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7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757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7577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57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" dur="500"/>
                                        <p:tgtEl>
                                          <p:spTgt spid="757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7577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57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6" dur="500"/>
                                        <p:tgtEl>
                                          <p:spTgt spid="757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7577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57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xit" presetSubtype="4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7" dur="500"/>
                                        <p:tgtEl>
                                          <p:spTgt spid="757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1" dur="2000"/>
                                        <p:tgtEl>
                                          <p:spTgt spid="757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5" grpId="0" animBg="1"/>
      <p:bldP spid="757765" grpId="1" animBg="1"/>
      <p:bldP spid="757766" grpId="0" animBg="1"/>
      <p:bldP spid="757766" grpId="1" animBg="1"/>
      <p:bldP spid="757767" grpId="0" animBg="1"/>
      <p:bldP spid="757768" grpId="0" animBg="1"/>
      <p:bldP spid="757768" grpId="1" animBg="1"/>
      <p:bldP spid="757769" grpId="0" animBg="1"/>
      <p:bldP spid="757769" grpId="1" animBg="1"/>
      <p:bldP spid="757770" grpId="0" animBg="1"/>
      <p:bldP spid="757770" grpId="1" animBg="1"/>
      <p:bldP spid="757771" grpId="0" animBg="1"/>
      <p:bldP spid="757771" grpId="1" animBg="1"/>
      <p:bldP spid="757772" grpId="0" animBg="1"/>
      <p:bldP spid="757772" grpId="1" animBg="1"/>
      <p:bldP spid="757772" grpId="2" animBg="1"/>
      <p:bldP spid="757772" grpId="3" animBg="1"/>
      <p:bldP spid="757772" grpId="4" animBg="1"/>
      <p:bldP spid="757772" grpId="5" animBg="1"/>
      <p:bldP spid="757772" grpId="6" animBg="1"/>
      <p:bldP spid="757772" grpId="7" animBg="1"/>
      <p:bldP spid="7577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C4E2C27-6C30-C540-B425-AD0D1D218DC9}" type="slidenum">
              <a:rPr lang="en-US" sz="1400">
                <a:latin typeface="Arial" charset="0"/>
              </a:rPr>
              <a:pPr eaLnBrk="1" hangingPunct="1"/>
              <a:t>11</a:t>
            </a:fld>
            <a:endParaRPr lang="en-US" sz="1400">
              <a:latin typeface="Arial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1: Why Java?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Drawback: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Interpreted code executes more slowly than regular compiled code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Since program is run in software rather than hardware, it cannot match the execution times of code that is compiled for specific hardware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Ex: C, C++ code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No language is best for every application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However, Java implementations can use JIT compilation of bytecode to execute faster</a:t>
            </a:r>
          </a:p>
          <a:p>
            <a:pPr lvl="2" eaLnBrk="1" hangingPunct="1"/>
            <a:r>
              <a:rPr lang="en-US">
                <a:solidFill>
                  <a:srgbClr val="339933"/>
                </a:solidFill>
                <a:latin typeface="Tahoma" charset="0"/>
                <a:ea typeface="ＭＳ Ｐゴシック" charset="0"/>
              </a:rPr>
              <a:t>Object-oriented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Primary mode of execution is interaction of objects with each other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We will discuss object-oriented programming in much more detail soon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94FA2F-EB24-CC4B-B1F0-4392C1BFCA3E}" type="slidenum">
              <a:rPr lang="en-US" sz="1400">
                <a:latin typeface="Arial" charset="0"/>
              </a:rPr>
              <a:pPr eaLnBrk="1" hangingPunct="1"/>
              <a:t>12</a:t>
            </a:fld>
            <a:endParaRPr lang="en-US" sz="1400">
              <a:latin typeface="Arial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Getting Started with Java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How do we execute Java programs?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First we must compile our source (.java) code into the intermediate (.class) code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We do this with the </a:t>
            </a:r>
            <a:r>
              <a:rPr lang="en-US">
                <a:solidFill>
                  <a:srgbClr val="008000"/>
                </a:solidFill>
                <a:latin typeface="Tahoma" charset="0"/>
                <a:ea typeface="ＭＳ Ｐゴシック" charset="0"/>
              </a:rPr>
              <a:t>Java Compiler </a:t>
            </a:r>
          </a:p>
          <a:p>
            <a:pPr lvl="2" eaLnBrk="1" hangingPunct="1"/>
            <a:r>
              <a:rPr lang="en-US" b="1">
                <a:solidFill>
                  <a:srgbClr val="660033"/>
                </a:solidFill>
                <a:latin typeface="Tahoma" charset="0"/>
                <a:ea typeface="ＭＳ Ｐゴシック" charset="0"/>
              </a:rPr>
              <a:t>javac</a:t>
            </a:r>
            <a:r>
              <a:rPr lang="en-US">
                <a:latin typeface="Tahoma" charset="0"/>
                <a:ea typeface="ＭＳ Ｐゴシック" charset="0"/>
              </a:rPr>
              <a:t> program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Next we must interpret our .class code to see the result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We do this with the </a:t>
            </a:r>
            <a:r>
              <a:rPr lang="en-US">
                <a:solidFill>
                  <a:srgbClr val="008000"/>
                </a:solidFill>
                <a:latin typeface="Tahoma" charset="0"/>
                <a:ea typeface="ＭＳ Ｐゴシック" charset="0"/>
              </a:rPr>
              <a:t>Java Interpreter</a:t>
            </a:r>
            <a:r>
              <a:rPr lang="en-US">
                <a:latin typeface="Tahoma" charset="0"/>
                <a:ea typeface="ＭＳ Ｐゴシック" charset="0"/>
              </a:rPr>
              <a:t>, or Java Run-time Environment (JRE)</a:t>
            </a:r>
          </a:p>
          <a:p>
            <a:pPr lvl="2" eaLnBrk="1" hangingPunct="1"/>
            <a:r>
              <a:rPr lang="en-US" b="1">
                <a:solidFill>
                  <a:srgbClr val="660033"/>
                </a:solidFill>
                <a:latin typeface="Tahoma" charset="0"/>
                <a:ea typeface="ＭＳ Ｐゴシック" charset="0"/>
              </a:rPr>
              <a:t>java</a:t>
            </a:r>
            <a:r>
              <a:rPr lang="en-US">
                <a:latin typeface="Tahoma" charset="0"/>
                <a:ea typeface="ＭＳ Ｐゴシック" charset="0"/>
              </a:rPr>
              <a:t> program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75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C92E489-7F36-ED4D-A260-6CEB618496A9}" type="slidenum">
              <a:rPr lang="en-US" sz="1400">
                <a:latin typeface="Arial" charset="0"/>
              </a:rPr>
              <a:pPr eaLnBrk="1" hangingPunct="1"/>
              <a:t>13</a:t>
            </a:fld>
            <a:endParaRPr lang="en-US" sz="1400">
              <a:latin typeface="Arial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1: Getting Started with Java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229600" cy="5029200"/>
          </a:xfrm>
        </p:spPr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Both programs come with the Java Development Kit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This is installed on all of the lab PCs and the Mac Minis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The most recent version (</a:t>
            </a:r>
            <a:r>
              <a:rPr lang="en-US">
                <a:latin typeface="Tahoma" charset="0"/>
                <a:ea typeface="ＭＳ Ｐゴシック" charset="0"/>
              </a:rPr>
              <a:t>JDK 12) </a:t>
            </a:r>
            <a:r>
              <a:rPr lang="en-US" dirty="0">
                <a:latin typeface="Tahoma" charset="0"/>
                <a:ea typeface="ＭＳ Ｐゴシック" charset="0"/>
              </a:rPr>
              <a:t>can be easily downloaded and installed from the Oracle Web site: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  <a:hlinkClick r:id="rId2"/>
              </a:rPr>
              <a:t>http://www.oracle.com/technetwork/java/index.html</a:t>
            </a:r>
            <a:r>
              <a:rPr lang="en-US" dirty="0">
                <a:latin typeface="Tahoma" charset="0"/>
                <a:ea typeface="ＭＳ Ｐゴシック" charset="0"/>
              </a:rPr>
              <a:t> 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It is free!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More on the basics of using the Java software development kit is shown in Lab 1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See the Lab Info link on the CS 0401 site for details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But let</a:t>
            </a:r>
            <a:r>
              <a:rPr lang="ja-JP" altLang="en-US" dirty="0">
                <a:latin typeface="Tahoma" charset="0"/>
                <a:ea typeface="ＭＳ Ｐゴシック" charset="0"/>
              </a:rPr>
              <a:t>’</a:t>
            </a:r>
            <a:r>
              <a:rPr lang="en-US" altLang="ja-JP" dirty="0">
                <a:latin typeface="Tahoma" charset="0"/>
                <a:ea typeface="ＭＳ Ｐゴシック" charset="0"/>
              </a:rPr>
              <a:t>s look at an ex. and talk more about Java basics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See ex1.java – </a:t>
            </a:r>
            <a:r>
              <a:rPr lang="en-US" b="1" dirty="0">
                <a:latin typeface="Tahoma" charset="0"/>
                <a:ea typeface="ＭＳ Ｐゴシック" charset="0"/>
              </a:rPr>
              <a:t>Carefully read the comments!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6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76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76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6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6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4D150CD-9535-B747-9583-18893D938425}" type="slidenum">
              <a:rPr lang="en-US" sz="1400">
                <a:latin typeface="Arial" charset="0"/>
              </a:rPr>
              <a:pPr eaLnBrk="1" hangingPunct="1"/>
              <a:t>14</a:t>
            </a:fld>
            <a:endParaRPr lang="en-US" sz="1400">
              <a:latin typeface="Arial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1: Getting Started with Java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53400" cy="5029200"/>
          </a:xfrm>
        </p:spPr>
        <p:txBody>
          <a:bodyPr/>
          <a:lstStyle/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When you have a chance, try the following: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Download ex1.java from the Web site onto a PC that has the JDK installed (yours or a lab PC)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Open a terminal (command prompt) window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Change to the correct directory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Compile the program: </a:t>
            </a:r>
            <a:r>
              <a:rPr lang="en-US" b="1" dirty="0" err="1">
                <a:latin typeface="Courier New"/>
                <a:ea typeface="ＭＳ Ｐゴシック" charset="0"/>
                <a:cs typeface="Courier New"/>
              </a:rPr>
              <a:t>javac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 ex1.java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Execute the program: 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java ex1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Adding the .class extension is optional – it is assumed even if you don</a:t>
            </a:r>
            <a:r>
              <a:rPr lang="ja-JP" altLang="en-US" dirty="0">
                <a:latin typeface="Tahoma" charset="0"/>
                <a:ea typeface="ＭＳ Ｐゴシック" charset="0"/>
              </a:rPr>
              <a:t>’</a:t>
            </a:r>
            <a:r>
              <a:rPr lang="en-US" altLang="ja-JP" dirty="0">
                <a:latin typeface="Tahoma" charset="0"/>
                <a:ea typeface="ＭＳ Ｐゴシック" charset="0"/>
              </a:rPr>
              <a:t>t put it there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Show the directory to see that the .class file is now there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Also try the same thing from one of the Lab workstations during your first lab session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6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3FB5B74-EF9E-504E-8720-EE3D0D15D148}" type="slidenum">
              <a:rPr lang="en-US" sz="1400">
                <a:latin typeface="Arial" charset="0"/>
              </a:rPr>
              <a:pPr eaLnBrk="1" hangingPunct="1"/>
              <a:t>15</a:t>
            </a:fld>
            <a:endParaRPr lang="en-US" sz="1400">
              <a:latin typeface="Arial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1: Getting Started with Java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Note: Most developers use an IDE (integrated development environment) for program </a:t>
            </a:r>
            <a:r>
              <a:rPr lang="en-US" dirty="0" err="1">
                <a:latin typeface="Tahoma" charset="0"/>
                <a:ea typeface="ＭＳ Ｐゴシック" charset="0"/>
              </a:rPr>
              <a:t>devel</a:t>
            </a:r>
            <a:r>
              <a:rPr lang="en-US" dirty="0">
                <a:latin typeface="Tahoma" charset="0"/>
                <a:ea typeface="ＭＳ Ｐゴシック" charset="0"/>
              </a:rPr>
              <a:t>.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Here are two possibilities: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  <a:hlinkClick r:id="rId2"/>
              </a:rPr>
              <a:t>http://www.netbeans.org/</a:t>
            </a:r>
            <a:r>
              <a:rPr lang="en-US" dirty="0">
                <a:latin typeface="Tahoma" charset="0"/>
                <a:ea typeface="ＭＳ Ｐゴシック" charset="0"/>
              </a:rPr>
              <a:t> 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  <a:hlinkClick r:id="rId3"/>
              </a:rPr>
              <a:t>http://www.eclipse.org/</a:t>
            </a:r>
            <a:r>
              <a:rPr lang="en-US" dirty="0">
                <a:latin typeface="Tahoma" charset="0"/>
                <a:ea typeface="ＭＳ Ｐゴシック" charset="0"/>
              </a:rPr>
              <a:t> 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Both are available free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These allow you to edit, compile and debug Java programs in an easy, integrated way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However, you should realize that the final program does NOT depend on the IDE, and you should be able to compile and run Java programs without the IDE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I will not be emphasizing these in lecture, but you are free to use one if you wish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5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5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5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5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2: Java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What fundamental entities / abilities do we need for any useful Java program?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 way to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get</a:t>
            </a:r>
            <a:r>
              <a:rPr lang="en-US">
                <a:latin typeface="Tahoma" charset="0"/>
                <a:ea typeface="ＭＳ Ｐゴシック" charset="0"/>
              </a:rPr>
              <a:t>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data into and out of our program</a:t>
            </a:r>
          </a:p>
          <a:p>
            <a:pPr lvl="2"/>
            <a:r>
              <a:rPr lang="en-US" b="1">
                <a:latin typeface="Tahoma" charset="0"/>
                <a:ea typeface="ＭＳ Ｐゴシック" charset="0"/>
              </a:rPr>
              <a:t>I/O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 way to create / name / variables and constants to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store our data</a:t>
            </a:r>
          </a:p>
          <a:p>
            <a:pPr lvl="2"/>
            <a:r>
              <a:rPr lang="en-US" b="1">
                <a:latin typeface="Tahoma" charset="0"/>
                <a:ea typeface="ＭＳ Ｐゴシック" charset="0"/>
              </a:rPr>
              <a:t>Identifiers and variables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 way to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manipulate / operate on the data</a:t>
            </a:r>
          </a:p>
          <a:p>
            <a:pPr lvl="2"/>
            <a:r>
              <a:rPr lang="en-US" b="1">
                <a:latin typeface="Tahoma" charset="0"/>
                <a:ea typeface="ＭＳ Ｐゴシック" charset="0"/>
              </a:rPr>
              <a:t>Statements and Expressions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 way to make decisions and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control our flow of execution</a:t>
            </a:r>
          </a:p>
          <a:p>
            <a:pPr lvl="2"/>
            <a:r>
              <a:rPr lang="en-US" b="1">
                <a:solidFill>
                  <a:srgbClr val="000000"/>
                </a:solidFill>
                <a:latin typeface="Tahoma" charset="0"/>
                <a:ea typeface="ＭＳ Ｐゴシック" charset="0"/>
              </a:rPr>
              <a:t>Control structures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E4ABC5F-1B81-9743-87C7-2618148820D3}" type="slidenum">
              <a:rPr lang="en-US" sz="1400">
                <a:latin typeface="Arial" charset="0"/>
              </a:rPr>
              <a:pPr eaLnBrk="1" hangingPunct="1"/>
              <a:t>16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Java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Output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(we will defer input until after we discuss variables)</a:t>
            </a:r>
          </a:p>
          <a:p>
            <a:pPr lvl="1">
              <a:defRPr/>
            </a:pPr>
            <a:r>
              <a:rPr lang="en-US" dirty="0"/>
              <a:t>Java has a predefined object called </a:t>
            </a:r>
            <a:r>
              <a:rPr lang="en-US" dirty="0" err="1">
                <a:solidFill>
                  <a:srgbClr val="FF0000"/>
                </a:solidFill>
              </a:rPr>
              <a:t>System.out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dirty="0"/>
              <a:t>This object has the ability to output data to the </a:t>
            </a:r>
            <a:r>
              <a:rPr lang="en-US" dirty="0">
                <a:solidFill>
                  <a:srgbClr val="0000FF"/>
                </a:solidFill>
              </a:rPr>
              <a:t>standard output stream</a:t>
            </a:r>
            <a:r>
              <a:rPr lang="en-US" dirty="0"/>
              <a:t>, which is usually the console (display)</a:t>
            </a:r>
          </a:p>
          <a:p>
            <a:pPr lvl="2">
              <a:defRPr/>
            </a:pPr>
            <a:r>
              <a:rPr lang="en-US" dirty="0"/>
              <a:t>This ability is via methods (procedures)</a:t>
            </a:r>
          </a:p>
          <a:p>
            <a:pPr lvl="3">
              <a:defRPr/>
            </a:pPr>
            <a:r>
              <a:rPr lang="en-US" dirty="0"/>
              <a:t>Ex: print, </a:t>
            </a:r>
            <a:r>
              <a:rPr lang="en-US" dirty="0" err="1"/>
              <a:t>println</a:t>
            </a:r>
            <a:endParaRPr lang="en-US" dirty="0"/>
          </a:p>
          <a:p>
            <a:pPr lvl="2">
              <a:defRPr/>
            </a:pPr>
            <a:r>
              <a:rPr lang="en-US" dirty="0"/>
              <a:t>We pass information to the </a:t>
            </a:r>
            <a:r>
              <a:rPr lang="en-US" dirty="0" err="1"/>
              <a:t>System.out</a:t>
            </a:r>
            <a:r>
              <a:rPr lang="en-US" dirty="0"/>
              <a:t> object through methods and parameters, and the information is then shown on the display</a:t>
            </a:r>
          </a:p>
          <a:p>
            <a:pPr lvl="2">
              <a:defRPr/>
            </a:pPr>
            <a:r>
              <a:rPr lang="en-US" dirty="0"/>
              <a:t>For example:</a:t>
            </a:r>
          </a:p>
          <a:p>
            <a:pPr marL="1371600" lvl="3" indent="0">
              <a:buFontTx/>
              <a:buNone/>
              <a:defRPr/>
            </a:pPr>
            <a:r>
              <a:rPr lang="en-US" sz="1800" b="1" dirty="0" err="1">
                <a:latin typeface="Courier New"/>
                <a:cs typeface="Courier New"/>
              </a:rPr>
              <a:t>System.out.println</a:t>
            </a:r>
            <a:r>
              <a:rPr lang="en-US" sz="1800" b="1" dirty="0">
                <a:latin typeface="Courier New"/>
                <a:cs typeface="Courier New"/>
              </a:rPr>
              <a:t>(“Hello Java Students!”);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0320E3D-97FB-334E-A730-4BEF925C884B}" type="slidenum">
              <a:rPr lang="en-US" sz="1400">
                <a:latin typeface="Arial" charset="0"/>
              </a:rPr>
              <a:pPr eaLnBrk="1" hangingPunct="1"/>
              <a:t>17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Java Basics 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>
                <a:latin typeface="Tahoma" charset="0"/>
                <a:ea typeface="ＭＳ Ｐゴシック" charset="0"/>
              </a:rPr>
              <a:t>We can output strings, values of variables and expressions and other information using </a:t>
            </a:r>
            <a:r>
              <a:rPr lang="en-US" dirty="0" err="1">
                <a:latin typeface="Tahoma" charset="0"/>
                <a:ea typeface="ＭＳ Ｐゴシック" charset="0"/>
              </a:rPr>
              <a:t>System.out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3"/>
            <a:r>
              <a:rPr lang="en-US" dirty="0">
                <a:latin typeface="Tahoma" charset="0"/>
                <a:ea typeface="ＭＳ Ｐゴシック" charset="0"/>
              </a:rPr>
              <a:t>This will be very useful in all of our programs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We will see more on this once we discuss variables</a:t>
            </a:r>
          </a:p>
          <a:p>
            <a:pPr lvl="2"/>
            <a:r>
              <a:rPr lang="en-US" i="1" dirty="0">
                <a:latin typeface="Tahoma" charset="0"/>
                <a:ea typeface="ＭＳ Ｐゴシック" charset="0"/>
              </a:rPr>
              <a:t>We will understand how </a:t>
            </a:r>
            <a:r>
              <a:rPr lang="en-US" i="1" dirty="0" err="1">
                <a:latin typeface="Tahoma" charset="0"/>
                <a:ea typeface="ＭＳ Ｐゴシック" charset="0"/>
              </a:rPr>
              <a:t>System.out</a:t>
            </a:r>
            <a:r>
              <a:rPr lang="en-US" i="1" dirty="0">
                <a:latin typeface="Tahoma" charset="0"/>
                <a:ea typeface="ＭＳ Ｐゴシック" charset="0"/>
              </a:rPr>
              <a:t> works more precisely after we have discussed classes and objects later in the term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0233E2F-F16B-5B40-8AC3-F861D76D41F7}" type="slidenum">
              <a:rPr lang="en-US" sz="1400">
                <a:latin typeface="Arial" charset="0"/>
              </a:rPr>
              <a:pPr eaLnBrk="1" hangingPunct="1"/>
              <a:t>18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E8E630A-C54D-AB40-99B1-F2E5566CECB8}" type="slidenum">
              <a:rPr lang="en-US" sz="1400">
                <a:latin typeface="Arial" charset="0"/>
              </a:rPr>
              <a:pPr eaLnBrk="1" hangingPunct="1"/>
              <a:t>19</a:t>
            </a:fld>
            <a:endParaRPr lang="en-US" sz="1400">
              <a:latin typeface="Arial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Java Basics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Lexical elements</a:t>
            </a:r>
            <a:r>
              <a:rPr lang="en-US" b="1" dirty="0">
                <a:latin typeface="Tahoma" charset="0"/>
                <a:ea typeface="ＭＳ Ｐゴシック" charset="0"/>
              </a:rPr>
              <a:t> – </a:t>
            </a:r>
            <a:r>
              <a:rPr lang="en-US" sz="2800" dirty="0">
                <a:latin typeface="Tahoma" charset="0"/>
                <a:ea typeface="ＭＳ Ｐゴシック" charset="0"/>
              </a:rPr>
              <a:t>groups of characters used in program code</a:t>
            </a:r>
            <a:endParaRPr lang="en-US" sz="2400" dirty="0">
              <a:latin typeface="Tahoma" charset="0"/>
              <a:ea typeface="ＭＳ Ｐゴシック" charset="0"/>
            </a:endParaRPr>
          </a:p>
          <a:p>
            <a:pPr lvl="1" eaLnBrk="1" hangingPunct="1"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These form all of the parts of the program code</a:t>
            </a:r>
          </a:p>
          <a:p>
            <a:pPr lvl="2" eaLnBrk="1" hangingPunct="1">
              <a:defRPr/>
            </a:pPr>
            <a:r>
              <a:rPr lang="en-US" sz="2000" dirty="0">
                <a:latin typeface="Tahoma" charset="0"/>
                <a:ea typeface="ＭＳ Ｐゴシック" charset="0"/>
              </a:rPr>
              <a:t>Ex: keywords, identifiers, literals, delimiters</a:t>
            </a:r>
          </a:p>
          <a:p>
            <a:pPr lvl="1" eaLnBrk="1" hangingPunct="1"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We will discuss some of these in the Java language</a:t>
            </a:r>
          </a:p>
          <a:p>
            <a:pPr lvl="1" eaLnBrk="1" hangingPunct="1">
              <a:defRPr/>
            </a:pPr>
            <a:r>
              <a:rPr lang="en-US" b="1" dirty="0">
                <a:latin typeface="Tahoma" charset="0"/>
                <a:ea typeface="ＭＳ Ｐゴシック" charset="0"/>
              </a:rPr>
              <a:t>Keywords</a:t>
            </a:r>
          </a:p>
          <a:p>
            <a:pPr lvl="2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Lexical elements that have a special, predefined meaning in the language</a:t>
            </a:r>
          </a:p>
          <a:p>
            <a:pPr lvl="2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Cannot be redefined or used in any other way in a program</a:t>
            </a:r>
          </a:p>
          <a:p>
            <a:pPr lvl="2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Ex: </a:t>
            </a:r>
            <a:r>
              <a:rPr lang="en-US" b="1" dirty="0">
                <a:latin typeface="Courier New" charset="0"/>
                <a:ea typeface="ＭＳ Ｐゴシック" charset="0"/>
              </a:rPr>
              <a:t>program</a:t>
            </a:r>
            <a:r>
              <a:rPr lang="en-US" dirty="0">
                <a:latin typeface="Courier New" charset="0"/>
                <a:ea typeface="ＭＳ Ｐゴシック" charset="0"/>
              </a:rPr>
              <a:t>, </a:t>
            </a:r>
            <a:r>
              <a:rPr lang="en-US" b="1" dirty="0">
                <a:latin typeface="Courier New" charset="0"/>
                <a:ea typeface="ＭＳ Ｐゴシック" charset="0"/>
              </a:rPr>
              <a:t>if</a:t>
            </a:r>
            <a:r>
              <a:rPr lang="en-US" dirty="0">
                <a:latin typeface="Courier New" charset="0"/>
                <a:ea typeface="ＭＳ Ｐゴシック" charset="0"/>
              </a:rPr>
              <a:t>, </a:t>
            </a:r>
            <a:r>
              <a:rPr lang="en-US" b="1" dirty="0">
                <a:latin typeface="Courier New" charset="0"/>
                <a:ea typeface="ＭＳ Ｐゴシック" charset="0"/>
              </a:rPr>
              <a:t>class</a:t>
            </a:r>
            <a:r>
              <a:rPr lang="en-US" dirty="0">
                <a:latin typeface="Courier New" charset="0"/>
                <a:ea typeface="ＭＳ Ｐゴシック" charset="0"/>
              </a:rPr>
              <a:t>, </a:t>
            </a:r>
            <a:r>
              <a:rPr lang="en-US" b="1" dirty="0">
                <a:latin typeface="Courier New" charset="0"/>
                <a:ea typeface="ＭＳ Ｐゴシック" charset="0"/>
              </a:rPr>
              <a:t>throws</a:t>
            </a:r>
          </a:p>
          <a:p>
            <a:pPr lvl="2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See p. 10 in Gaddis for complete list</a:t>
            </a:r>
          </a:p>
          <a:p>
            <a:pPr marL="914400" lvl="2" indent="0" eaLnBrk="1" hangingPunct="1">
              <a:buFont typeface="Arial" charset="0"/>
              <a:buNone/>
              <a:defRPr/>
            </a:pPr>
            <a:endParaRPr lang="en-US" dirty="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6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6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6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F842F70-136E-DF4D-8158-D2180147CC7C}" type="slidenum">
              <a:rPr lang="en-US" sz="1400">
                <a:latin typeface="Arial" charset="0"/>
              </a:rPr>
              <a:pPr eaLnBrk="1" hangingPunct="1"/>
              <a:t>2</a:t>
            </a:fld>
            <a:endParaRPr lang="en-US" sz="1400"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305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These notes are intended for use by students in CS0401 at the University of Pittsburgh and no one else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These notes are provided free of charge and may not be sold in any shape or form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Material from these notes is obtained from various sources, including, but not limited to, the following: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Starting Out with Java, From Control Structures through Data Structures, Fourth Edition, by Gaddis and </a:t>
            </a: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Muganda</a:t>
            </a:r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Tahoma" charset="0"/>
                <a:ea typeface="ＭＳ Ｐゴシック" charset="0"/>
              </a:rPr>
              <a:t>Starting Out with Java, From Control Structures through Objects, Third to Seventh Editions by Gaddis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Tahoma" charset="0"/>
                <a:ea typeface="ＭＳ Ｐゴシック" charset="0"/>
              </a:rPr>
              <a:t>Java Software Solutions, Fourth and Fifth Editions by Lewis and Loftus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Tahoma" charset="0"/>
                <a:ea typeface="ＭＳ Ｐゴシック" charset="0"/>
              </a:rPr>
              <a:t>Java By Dissection by Pohl and McDowell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Tahoma" charset="0"/>
                <a:ea typeface="ＭＳ Ｐゴシック" charset="0"/>
                <a:hlinkClick r:id="rId2"/>
              </a:rPr>
              <a:t>The Java Tutorial</a:t>
            </a:r>
            <a:r>
              <a:rPr lang="en-US" sz="2000" dirty="0">
                <a:latin typeface="Tahoma" charset="0"/>
                <a:ea typeface="ＭＳ Ｐゴシック" charset="0"/>
              </a:rPr>
              <a:t> (click for link)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Tahoma" charset="0"/>
                <a:ea typeface="ＭＳ Ｐゴシック" charset="0"/>
              </a:rPr>
              <a:t>The Java home page and its many sub-links:</a:t>
            </a:r>
          </a:p>
          <a:p>
            <a:pPr marL="457200" lvl="1" indent="0" eaLnBrk="1" hangingPunct="1">
              <a:lnSpc>
                <a:spcPct val="90000"/>
              </a:lnSpc>
              <a:buFont typeface="Marlett" charset="0"/>
              <a:buNone/>
              <a:defRPr/>
            </a:pPr>
            <a:r>
              <a:rPr lang="en-US" sz="2000" dirty="0">
                <a:latin typeface="Tahoma" charset="0"/>
                <a:ea typeface="ＭＳ Ｐゴシック" charset="0"/>
                <a:hlinkClick r:id="rId3"/>
              </a:rPr>
              <a:t>http://www.oracle.com/technetwork/java/index.html</a:t>
            </a:r>
            <a:r>
              <a:rPr lang="en-US" sz="2400" dirty="0">
                <a:latin typeface="Tahoma" charset="0"/>
                <a:ea typeface="ＭＳ Ｐゴシック" charset="0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712FFE0-AF66-A349-9EEC-5A0512143607}" type="slidenum">
              <a:rPr lang="en-US" sz="1400">
                <a:latin typeface="Arial" charset="0"/>
              </a:rPr>
              <a:pPr eaLnBrk="1" hangingPunct="1"/>
              <a:t>20</a:t>
            </a:fld>
            <a:endParaRPr lang="en-US" sz="1400">
              <a:latin typeface="Arial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Java Basics</a:t>
            </a:r>
          </a:p>
        </p:txBody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b="1">
                <a:latin typeface="Tahoma" charset="0"/>
                <a:ea typeface="ＭＳ Ｐゴシック" charset="0"/>
              </a:rPr>
              <a:t>Predefined Identifiers</a:t>
            </a:r>
            <a:endParaRPr lang="en-US"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Identifiers that were written as part of some class / package that are already integrated into the language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Ex: System, Applet, JFrame – class names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Ex: println, start, close – method names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Ex: E, PI – constant names 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Programmers can use these within the context in which they are defined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In Java there are a LOT because Java has a large predefined class library</a:t>
            </a:r>
          </a:p>
          <a:p>
            <a:pPr lvl="3" eaLnBrk="1" hangingPunct="1"/>
            <a:endParaRPr lang="en-US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1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5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Java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b="1" dirty="0">
                <a:latin typeface="Tahoma" charset="0"/>
                <a:ea typeface="ＭＳ Ｐゴシック" charset="0"/>
              </a:rPr>
              <a:t>Other Identifiers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Defined by programmer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used to represent names of variables, methods, classes, </a:t>
            </a:r>
            <a:r>
              <a:rPr lang="en-US" dirty="0" err="1">
                <a:latin typeface="Tahoma" charset="0"/>
                <a:ea typeface="ＭＳ Ｐゴシック" charset="0"/>
              </a:rPr>
              <a:t>etc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Cannot be keywords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We could redefine predefined identifiers if we wanted to, but this is generally not a good idea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Java IDs must begin with a letter, followed by any number of letters, digits, _ (underscore) or $ characters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Similar to identifier rules in most programming </a:t>
            </a:r>
            <a:r>
              <a:rPr lang="en-US" dirty="0" err="1">
                <a:latin typeface="Tahoma" charset="0"/>
                <a:ea typeface="ＭＳ Ｐゴシック" charset="0"/>
              </a:rPr>
              <a:t>langs</a:t>
            </a:r>
            <a:endParaRPr lang="en-US" dirty="0">
              <a:latin typeface="Tahoma" charset="0"/>
              <a:ea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BDBDBCA-5BE9-E541-8281-9609CF5E0714}" type="slidenum">
              <a:rPr lang="en-US" sz="1400">
                <a:latin typeface="Arial" charset="0"/>
              </a:rPr>
              <a:pPr eaLnBrk="1" hangingPunct="1"/>
              <a:t>21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2EF4678-7FE0-4540-BDFE-C9BD64F9DB26}" type="slidenum">
              <a:rPr lang="en-US" sz="1400">
                <a:latin typeface="Arial" charset="0"/>
              </a:rPr>
              <a:pPr eaLnBrk="1" hangingPunct="1"/>
              <a:t>22</a:t>
            </a:fld>
            <a:endParaRPr lang="en-US" sz="1400">
              <a:latin typeface="Arial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Java Basics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029200"/>
          </a:xfrm>
        </p:spPr>
        <p:txBody>
          <a:bodyPr/>
          <a:lstStyle/>
          <a:p>
            <a:pPr lvl="2"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Important Note: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Java identifiers are case-sensitive – this means that upper and lower case letters are considered to be different – be careful to be consistent!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Ex: ThisVariable and thisvariable are NOT the same</a:t>
            </a:r>
          </a:p>
          <a:p>
            <a:pPr lvl="2"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Naming Convention: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Many Java programmers use the following conventions:</a:t>
            </a:r>
          </a:p>
          <a:p>
            <a:pPr lvl="4" eaLnBrk="1" hangingPunct="1"/>
            <a:r>
              <a:rPr lang="en-US" b="1">
                <a:latin typeface="Tahoma" charset="0"/>
                <a:ea typeface="ＭＳ Ｐゴシック" charset="0"/>
              </a:rPr>
              <a:t>Classes:</a:t>
            </a:r>
            <a:r>
              <a:rPr lang="en-US">
                <a:latin typeface="Tahoma" charset="0"/>
                <a:ea typeface="ＭＳ Ｐゴシック" charset="0"/>
              </a:rPr>
              <a:t> start with upper case, then start each word with an upper case letter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Ex: StringBuffer, BufferedInputStream, ArrayIndexOutOfBoundsException</a:t>
            </a:r>
          </a:p>
          <a:p>
            <a:pPr lvl="4" eaLnBrk="1" hangingPunct="1"/>
            <a:r>
              <a:rPr lang="en-US" b="1">
                <a:latin typeface="Tahoma" charset="0"/>
                <a:ea typeface="ＭＳ Ｐゴシック" charset="0"/>
              </a:rPr>
              <a:t>Methods and variables:</a:t>
            </a:r>
            <a:r>
              <a:rPr lang="en-US">
                <a:latin typeface="Tahoma" charset="0"/>
                <a:ea typeface="ＭＳ Ｐゴシック" charset="0"/>
              </a:rPr>
              <a:t> start with lower case, then start each word with an upper case letter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Ex: compareTo, lastIndexOf, mousePressed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76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76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76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76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B313851-D9AA-554C-ABB8-99D2C8F5AA24}" type="slidenum">
              <a:rPr lang="en-US" sz="1400">
                <a:latin typeface="Arial" charset="0"/>
              </a:rPr>
              <a:pPr eaLnBrk="1" hangingPunct="1"/>
              <a:t>23</a:t>
            </a:fld>
            <a:endParaRPr lang="en-US" sz="1400">
              <a:latin typeface="Arial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2: Java Basics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181600"/>
          </a:xfrm>
        </p:spPr>
        <p:txBody>
          <a:bodyPr/>
          <a:lstStyle/>
          <a:p>
            <a:pPr lvl="1" eaLnBrk="1" hangingPunct="1"/>
            <a:r>
              <a:rPr lang="en-US" b="1" dirty="0">
                <a:latin typeface="Tahoma" charset="0"/>
                <a:ea typeface="ＭＳ Ｐゴシック" charset="0"/>
              </a:rPr>
              <a:t>Literals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Values that are hard-coded into a program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They are </a:t>
            </a:r>
            <a:r>
              <a:rPr lang="en-US" b="1" dirty="0">
                <a:latin typeface="Tahoma" charset="0"/>
                <a:ea typeface="ＭＳ Ｐゴシック" charset="0"/>
              </a:rPr>
              <a:t>literal</a:t>
            </a:r>
            <a:r>
              <a:rPr lang="en-US" dirty="0">
                <a:latin typeface="Tahoma" charset="0"/>
                <a:ea typeface="ＭＳ Ｐゴシック" charset="0"/>
              </a:rPr>
              <a:t>ly in the code!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Different types have different rules for literal values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They are fairly intuitive and similar across most programming languages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Ex: Integer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An optional +/- followed by a sequence of digits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Ex: 234	-4566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Ex: String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A sequence of characters contained within double quotes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Ex: “Hello”	“My name is </a:t>
            </a:r>
            <a:r>
              <a:rPr lang="en-US" dirty="0" err="1">
                <a:latin typeface="Tahoma" charset="0"/>
                <a:ea typeface="ＭＳ Ｐゴシック" charset="0"/>
              </a:rPr>
              <a:t>Inigo</a:t>
            </a:r>
            <a:r>
              <a:rPr lang="en-US" dirty="0">
                <a:latin typeface="Tahoma" charset="0"/>
                <a:ea typeface="ＭＳ Ｐゴシック" charset="0"/>
              </a:rPr>
              <a:t> Montoya”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See Section 2.3 for more details on literals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1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1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1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19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2: Java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Putting all of this together, we get: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Lexical elements</a:t>
            </a:r>
            <a:r>
              <a:rPr lang="en-US" dirty="0"/>
              <a:t> are the building blocks of Java programs</a:t>
            </a:r>
          </a:p>
          <a:p>
            <a:pPr lvl="2"/>
            <a:r>
              <a:rPr lang="en-US" dirty="0"/>
              <a:t>Some useful lexical elements include:</a:t>
            </a:r>
          </a:p>
          <a:p>
            <a:pPr lvl="3"/>
            <a:r>
              <a:rPr lang="en-US" dirty="0">
                <a:solidFill>
                  <a:srgbClr val="008000"/>
                </a:solidFill>
              </a:rPr>
              <a:t>Keywords</a:t>
            </a:r>
          </a:p>
          <a:p>
            <a:pPr lvl="4"/>
            <a:r>
              <a:rPr lang="en-US" dirty="0"/>
              <a:t>Restricted to their predefined use</a:t>
            </a:r>
          </a:p>
          <a:p>
            <a:pPr lvl="3"/>
            <a:r>
              <a:rPr lang="en-US" dirty="0">
                <a:solidFill>
                  <a:srgbClr val="008000"/>
                </a:solidFill>
              </a:rPr>
              <a:t>Predefined identifiers</a:t>
            </a:r>
          </a:p>
          <a:p>
            <a:pPr lvl="4"/>
            <a:r>
              <a:rPr lang="en-US" dirty="0"/>
              <a:t>Predefined but could be redefined</a:t>
            </a:r>
          </a:p>
          <a:p>
            <a:pPr lvl="3"/>
            <a:r>
              <a:rPr lang="en-US" dirty="0">
                <a:solidFill>
                  <a:srgbClr val="008000"/>
                </a:solidFill>
              </a:rPr>
              <a:t>Programmer defined identifiers</a:t>
            </a:r>
          </a:p>
          <a:p>
            <a:pPr lvl="4"/>
            <a:r>
              <a:rPr lang="en-US" dirty="0"/>
              <a:t>Made up by programmer for variable names, class names, method names, </a:t>
            </a:r>
            <a:r>
              <a:rPr lang="en-US" dirty="0" err="1"/>
              <a:t>etc</a:t>
            </a:r>
            <a:endParaRPr lang="en-US" dirty="0"/>
          </a:p>
          <a:p>
            <a:pPr lvl="3"/>
            <a:r>
              <a:rPr lang="en-US" dirty="0">
                <a:solidFill>
                  <a:srgbClr val="008000"/>
                </a:solidFill>
              </a:rPr>
              <a:t>Literals</a:t>
            </a:r>
          </a:p>
          <a:p>
            <a:pPr lvl="4"/>
            <a:r>
              <a:rPr lang="en-US" dirty="0"/>
              <a:t>Values that are hard-coded into a program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3F7651-4CEB-9441-A878-CF8E8A3E8F6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D2F5510-BEF1-1D40-9880-EADE004E9FD0}" type="slidenum">
              <a:rPr lang="en-US" sz="1400">
                <a:latin typeface="Arial" charset="0"/>
              </a:rPr>
              <a:pPr eaLnBrk="1" hangingPunct="1"/>
              <a:t>25</a:t>
            </a:fld>
            <a:endParaRPr lang="en-US" sz="1400">
              <a:latin typeface="Arial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2: Java Basics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1816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Statements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Units of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declaration</a:t>
            </a:r>
            <a:r>
              <a:rPr lang="en-US" dirty="0">
                <a:latin typeface="Tahoma" charset="0"/>
                <a:ea typeface="ＭＳ Ｐゴシック" charset="0"/>
              </a:rPr>
              <a:t> or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execution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A program execution can be broken down into execution of the program</a:t>
            </a:r>
            <a:r>
              <a:rPr lang="ja-JP" altLang="en-US" dirty="0">
                <a:latin typeface="Tahoma" charset="0"/>
                <a:ea typeface="ＭＳ Ｐゴシック" charset="0"/>
              </a:rPr>
              <a:t>’</a:t>
            </a:r>
            <a:r>
              <a:rPr lang="en-US" altLang="ja-JP" dirty="0">
                <a:latin typeface="Tahoma" charset="0"/>
                <a:ea typeface="ＭＳ Ｐゴシック" charset="0"/>
              </a:rPr>
              <a:t>s individual statements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Every Java statement must be </a:t>
            </a:r>
            <a:r>
              <a:rPr lang="en-US" b="1" dirty="0">
                <a:latin typeface="Tahoma" charset="0"/>
                <a:ea typeface="ＭＳ Ｐゴシック" charset="0"/>
              </a:rPr>
              <a:t>terminated by a semicolon (;)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Ex: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Variable declaration statement</a:t>
            </a:r>
          </a:p>
          <a:p>
            <a:pPr lvl="3" eaLnBrk="1" hangingPunct="1">
              <a:buFontTx/>
              <a:buNone/>
            </a:pPr>
            <a:r>
              <a:rPr lang="en-US" dirty="0" err="1">
                <a:latin typeface="Tahoma" charset="0"/>
                <a:ea typeface="ＭＳ Ｐゴシック" charset="0"/>
              </a:rPr>
              <a:t>int</a:t>
            </a:r>
            <a:r>
              <a:rPr lang="en-US" dirty="0">
                <a:latin typeface="Tahoma" charset="0"/>
                <a:ea typeface="ＭＳ Ｐゴシック" charset="0"/>
              </a:rPr>
              <a:t> var1, var2;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Ex: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Assignment statement</a:t>
            </a:r>
          </a:p>
          <a:p>
            <a:pPr lvl="3" eaLnBrk="1" hangingPunct="1">
              <a:buFontTx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var1 = 100;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Ex: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Method call</a:t>
            </a:r>
          </a:p>
          <a:p>
            <a:pPr lvl="3" eaLnBrk="1" hangingPunct="1">
              <a:buFontTx/>
              <a:buNone/>
            </a:pPr>
            <a:r>
              <a:rPr lang="en-US" dirty="0" err="1">
                <a:latin typeface="Tahoma" charset="0"/>
                <a:ea typeface="ＭＳ Ｐゴシック" charset="0"/>
              </a:rPr>
              <a:t>System.out.println</a:t>
            </a:r>
            <a:r>
              <a:rPr lang="en-US" dirty="0">
                <a:latin typeface="Tahoma" charset="0"/>
                <a:ea typeface="ＭＳ Ｐゴシック" charset="0"/>
              </a:rPr>
              <a:t>(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</a:rPr>
              <a:t>Answer is 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</a:rPr>
              <a:t> + var1);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We will see many more statements later</a:t>
            </a:r>
          </a:p>
          <a:p>
            <a:pPr lvl="1" eaLnBrk="1" hangingPunct="1"/>
            <a:endParaRPr lang="en-US" dirty="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6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6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6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6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6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092D3-935B-0C49-80E6-800DBB7F5E22}" type="slidenum">
              <a:rPr lang="en-US" sz="1400">
                <a:latin typeface="Arial" charset="0"/>
              </a:rPr>
              <a:pPr eaLnBrk="1" hangingPunct="1"/>
              <a:t>26</a:t>
            </a:fld>
            <a:endParaRPr lang="en-US" sz="1400">
              <a:latin typeface="Arial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2: Java Basics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1816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ahoma" charset="0"/>
                <a:ea typeface="ＭＳ Ｐゴシック" charset="0"/>
                <a:cs typeface="ＭＳ Ｐゴシック" charset="0"/>
              </a:rPr>
              <a:t>Variables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Memory locations that are associated with identifiers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Values can change throughout the execution of a program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In Java, must be specified as a certain </a:t>
            </a:r>
            <a:r>
              <a:rPr lang="en-US" b="1" dirty="0">
                <a:latin typeface="Tahoma" charset="0"/>
                <a:ea typeface="ＭＳ Ｐゴシック" charset="0"/>
              </a:rPr>
              <a:t>type</a:t>
            </a:r>
            <a:r>
              <a:rPr lang="en-US" dirty="0">
                <a:latin typeface="Tahoma" charset="0"/>
                <a:ea typeface="ＭＳ Ｐゴシック" charset="0"/>
              </a:rPr>
              <a:t> or </a:t>
            </a:r>
            <a:r>
              <a:rPr lang="en-US" b="1" dirty="0">
                <a:latin typeface="Tahoma" charset="0"/>
                <a:ea typeface="ＭＳ Ｐゴシック" charset="0"/>
              </a:rPr>
              <a:t>class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The type of a variable specifies its </a:t>
            </a:r>
            <a:r>
              <a:rPr lang="en-US" b="1" dirty="0">
                <a:latin typeface="Tahoma" charset="0"/>
                <a:ea typeface="ＭＳ Ｐゴシック" charset="0"/>
              </a:rPr>
              <a:t>properties:</a:t>
            </a:r>
            <a:r>
              <a:rPr lang="en-US" dirty="0">
                <a:latin typeface="Tahoma" charset="0"/>
                <a:ea typeface="ＭＳ Ｐゴシック" charset="0"/>
              </a:rPr>
              <a:t> the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data</a:t>
            </a:r>
            <a:r>
              <a:rPr lang="en-US" dirty="0">
                <a:latin typeface="Tahoma" charset="0"/>
                <a:ea typeface="ＭＳ Ｐゴシック" charset="0"/>
              </a:rPr>
              <a:t> it can store and the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operations</a:t>
            </a:r>
            <a:r>
              <a:rPr lang="en-US" dirty="0">
                <a:latin typeface="Tahoma" charset="0"/>
                <a:ea typeface="ＭＳ Ｐゴシック" charset="0"/>
              </a:rPr>
              <a:t> that can be performed on it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Ex: </a:t>
            </a:r>
            <a:r>
              <a:rPr lang="en-US" b="1" dirty="0" err="1">
                <a:latin typeface="Tahoma" charset="0"/>
                <a:ea typeface="ＭＳ Ｐゴシック" charset="0"/>
              </a:rPr>
              <a:t>int</a:t>
            </a:r>
            <a:r>
              <a:rPr lang="en-US" dirty="0">
                <a:latin typeface="Tahoma" charset="0"/>
                <a:ea typeface="ＭＳ Ｐゴシック" charset="0"/>
              </a:rPr>
              <a:t> type: discuss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Java is fairly strict about enforcing data type values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You will get a compilation error if you assign an incorrect type to a variable:  Ex:  </a:t>
            </a:r>
            <a:r>
              <a:rPr lang="en-US" dirty="0" err="1">
                <a:latin typeface="Tahoma" charset="0"/>
                <a:ea typeface="ＭＳ Ｐゴシック" charset="0"/>
              </a:rPr>
              <a:t>int</a:t>
            </a:r>
            <a:r>
              <a:rPr lang="en-US" dirty="0">
                <a:latin typeface="Tahoma" charset="0"/>
                <a:ea typeface="ＭＳ Ｐゴシック" charset="0"/>
              </a:rPr>
              <a:t> </a:t>
            </a:r>
            <a:r>
              <a:rPr lang="en-US" dirty="0" err="1">
                <a:latin typeface="Tahoma" charset="0"/>
                <a:ea typeface="ＭＳ Ｐゴシック" charset="0"/>
              </a:rPr>
              <a:t>i</a:t>
            </a:r>
            <a:r>
              <a:rPr lang="en-US" dirty="0">
                <a:latin typeface="Tahoma" charset="0"/>
                <a:ea typeface="ＭＳ Ｐゴシック" charset="0"/>
              </a:rPr>
              <a:t> = 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</a:rPr>
              <a:t>hello</a:t>
            </a:r>
            <a:r>
              <a:rPr lang="ja-JP" altLang="en-US" dirty="0">
                <a:latin typeface="Tahoma" charset="0"/>
                <a:ea typeface="ＭＳ Ｐゴシック" charset="0"/>
              </a:rPr>
              <a:t>”</a:t>
            </a:r>
            <a:r>
              <a:rPr lang="en-US" altLang="ja-JP" dirty="0">
                <a:latin typeface="Tahoma" charset="0"/>
                <a:ea typeface="ＭＳ Ｐゴシック" charset="0"/>
              </a:rPr>
              <a:t>;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1021956" name="Text Box 4"/>
          <p:cNvSpPr txBox="1">
            <a:spLocks noChangeArrowheads="1"/>
          </p:cNvSpPr>
          <p:nvPr/>
        </p:nvSpPr>
        <p:spPr bwMode="auto">
          <a:xfrm>
            <a:off x="1524000" y="5105400"/>
            <a:ext cx="7162800" cy="83099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incompatible types:   String cannot be converted to </a:t>
            </a:r>
            <a:r>
              <a:rPr lang="en-US" sz="1600" b="1" dirty="0" err="1"/>
              <a:t>int</a:t>
            </a:r>
            <a:endParaRPr lang="en-US" sz="1600" b="1" dirty="0"/>
          </a:p>
          <a:p>
            <a:pPr eaLnBrk="1" hangingPunct="1"/>
            <a:r>
              <a:rPr lang="en-US" sz="1600" b="1" dirty="0"/>
              <a:t>    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i</a:t>
            </a:r>
            <a:r>
              <a:rPr lang="en-US" sz="1600" b="1" dirty="0"/>
              <a:t> = "hello";</a:t>
            </a:r>
          </a:p>
          <a:p>
            <a:pPr eaLnBrk="1" hangingPunct="1"/>
            <a:r>
              <a:rPr lang="en-US" sz="1600" b="1" dirty="0"/>
              <a:t>       ^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2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02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390F394-EB78-6243-BC44-3BF462A5B1F4}" type="slidenum">
              <a:rPr lang="en-US" sz="1400">
                <a:latin typeface="Arial" charset="0"/>
              </a:rPr>
              <a:pPr eaLnBrk="1" hangingPunct="1"/>
              <a:t>27</a:t>
            </a:fld>
            <a:endParaRPr lang="en-US" sz="1400">
              <a:latin typeface="Arial" charset="0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2: Java Basics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Note: For numeric types, you even get an error if the value assigned will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lose precision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if placed into the variable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Generally speaking this means we can place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smaller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values into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larger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variables but we cannot place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larger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values into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smaller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variables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Ex: byte &lt; int &lt; long &lt; float &lt; double 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Ex:  </a:t>
            </a:r>
            <a:r>
              <a:rPr lang="en-US" sz="1800" b="1">
                <a:latin typeface="Courier New" charset="0"/>
                <a:ea typeface="ＭＳ Ｐゴシック" charset="0"/>
              </a:rPr>
              <a:t>int i = 3.5;</a:t>
            </a:r>
          </a:p>
          <a:p>
            <a:pPr lvl="3" eaLnBrk="1" hangingPunct="1"/>
            <a:endParaRPr lang="en-US" sz="1800" b="1">
              <a:latin typeface="Courier New" charset="0"/>
              <a:ea typeface="ＭＳ Ｐゴシック" charset="0"/>
            </a:endParaRPr>
          </a:p>
          <a:p>
            <a:pPr lvl="3" eaLnBrk="1" hangingPunct="1"/>
            <a:endParaRPr lang="en-US" sz="1800" b="1">
              <a:latin typeface="Courier New" charset="0"/>
              <a:ea typeface="ＭＳ Ｐゴシック" charset="0"/>
            </a:endParaRPr>
          </a:p>
          <a:p>
            <a:pPr lvl="3" eaLnBrk="1" hangingPunct="1"/>
            <a:endParaRPr lang="en-US" sz="1800" b="1">
              <a:latin typeface="Courier New" charset="0"/>
              <a:ea typeface="ＭＳ Ｐゴシック" charset="0"/>
            </a:endParaRPr>
          </a:p>
          <a:p>
            <a:pPr lvl="3" eaLnBrk="1" hangingPunct="1"/>
            <a:endParaRPr lang="en-US" sz="1800" b="1">
              <a:latin typeface="Courier New" charset="0"/>
              <a:ea typeface="ＭＳ Ｐゴシック" charset="0"/>
            </a:endParaRPr>
          </a:p>
          <a:p>
            <a:pPr lvl="3" eaLnBrk="1" hangingPunct="1"/>
            <a:r>
              <a:rPr lang="en-US" sz="1800">
                <a:latin typeface="Tahoma" charset="0"/>
                <a:ea typeface="ＭＳ Ｐゴシック" charset="0"/>
              </a:rPr>
              <a:t>Ex:</a:t>
            </a:r>
            <a:r>
              <a:rPr lang="en-US" sz="1800" b="1">
                <a:latin typeface="Courier New" charset="0"/>
                <a:ea typeface="ＭＳ Ｐゴシック" charset="0"/>
              </a:rPr>
              <a:t> double x = 100;</a:t>
            </a:r>
          </a:p>
          <a:p>
            <a:pPr lvl="4" eaLnBrk="1" hangingPunct="1"/>
            <a:r>
              <a:rPr lang="en-US" sz="1600" b="1">
                <a:latin typeface="Courier New" charset="0"/>
                <a:ea typeface="ＭＳ Ｐゴシック" charset="0"/>
              </a:rPr>
              <a:t>This is ok</a:t>
            </a:r>
          </a:p>
        </p:txBody>
      </p:sp>
      <p:sp>
        <p:nvSpPr>
          <p:cNvPr id="1024004" name="Text Box 4"/>
          <p:cNvSpPr txBox="1">
            <a:spLocks noChangeArrowheads="1"/>
          </p:cNvSpPr>
          <p:nvPr/>
        </p:nvSpPr>
        <p:spPr bwMode="auto">
          <a:xfrm>
            <a:off x="457200" y="3810000"/>
            <a:ext cx="8153400" cy="83099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kumimoji="1" lang="en-US" sz="1600" b="1" dirty="0">
                <a:solidFill>
                  <a:schemeClr val="bg2"/>
                </a:solidFill>
              </a:rPr>
              <a:t>incompatible types: possible lossy conversion from double to </a:t>
            </a:r>
            <a:r>
              <a:rPr kumimoji="1" lang="en-US" sz="1600" b="1" dirty="0" err="1">
                <a:solidFill>
                  <a:schemeClr val="bg2"/>
                </a:solidFill>
              </a:rPr>
              <a:t>int</a:t>
            </a:r>
            <a:endParaRPr kumimoji="1" lang="en-US" sz="1600" b="1" dirty="0">
              <a:solidFill>
                <a:schemeClr val="bg2"/>
              </a:solidFill>
            </a:endParaRPr>
          </a:p>
          <a:p>
            <a:pPr eaLnBrk="1" hangingPunct="1"/>
            <a:r>
              <a:rPr kumimoji="1" lang="en-US" sz="1600" b="1" dirty="0" err="1">
                <a:solidFill>
                  <a:schemeClr val="bg2"/>
                </a:solidFill>
              </a:rPr>
              <a:t>int</a:t>
            </a:r>
            <a:r>
              <a:rPr kumimoji="1" lang="en-US" sz="1600" b="1" dirty="0">
                <a:solidFill>
                  <a:schemeClr val="bg2"/>
                </a:solidFill>
              </a:rPr>
              <a:t> </a:t>
            </a:r>
            <a:r>
              <a:rPr kumimoji="1" lang="en-US" sz="1600" b="1" dirty="0" err="1">
                <a:solidFill>
                  <a:schemeClr val="bg2"/>
                </a:solidFill>
              </a:rPr>
              <a:t>i</a:t>
            </a:r>
            <a:r>
              <a:rPr kumimoji="1" lang="en-US" sz="1600" b="1" dirty="0">
                <a:solidFill>
                  <a:schemeClr val="bg2"/>
                </a:solidFill>
              </a:rPr>
              <a:t> = 3.5;</a:t>
            </a:r>
          </a:p>
          <a:p>
            <a:pPr eaLnBrk="1" hangingPunct="1"/>
            <a:r>
              <a:rPr kumimoji="1" lang="en-US" sz="1600" b="1" dirty="0">
                <a:solidFill>
                  <a:schemeClr val="bg2"/>
                </a:solidFill>
              </a:rPr>
              <a:t>     ^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4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0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CDF65E9-3837-5243-B1A7-A7202DB8B29E}" type="slidenum">
              <a:rPr lang="en-US" sz="1400">
                <a:latin typeface="Arial" charset="0"/>
              </a:rPr>
              <a:pPr eaLnBrk="1" hangingPunct="1"/>
              <a:t>28</a:t>
            </a:fld>
            <a:endParaRPr lang="en-US" sz="1400">
              <a:latin typeface="Arial" charset="0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Java Basics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Floating point literals in Java are by default double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If you assign one to a float variable, you will get a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loss of precision error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as shown in the previous slide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If you want to assign a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more precise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value to a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less precise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variable, you must explicitly </a:t>
            </a:r>
            <a:r>
              <a:rPr lang="en-US" altLang="ja-JP" b="1">
                <a:latin typeface="Tahoma" charset="0"/>
                <a:ea typeface="ＭＳ Ｐゴシック" charset="0"/>
              </a:rPr>
              <a:t>cast the value</a:t>
            </a:r>
            <a:r>
              <a:rPr lang="en-US" altLang="ja-JP">
                <a:latin typeface="Tahoma" charset="0"/>
                <a:ea typeface="ＭＳ Ｐゴシック" charset="0"/>
              </a:rPr>
              <a:t> to that variable type</a:t>
            </a: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5028" name="Rectangle 4"/>
          <p:cNvSpPr>
            <a:spLocks noChangeArrowheads="1"/>
          </p:cNvSpPr>
          <p:nvPr/>
        </p:nvSpPr>
        <p:spPr bwMode="auto">
          <a:xfrm>
            <a:off x="3810000" y="3124200"/>
            <a:ext cx="47244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l"/>
            <a:r>
              <a:rPr lang="en-US" b="1"/>
              <a:t>int i = 5;</a:t>
            </a:r>
          </a:p>
          <a:p>
            <a:pPr algn="l"/>
            <a:r>
              <a:rPr lang="en-US" b="1"/>
              <a:t>int j = 4.5;</a:t>
            </a:r>
          </a:p>
          <a:p>
            <a:pPr algn="l"/>
            <a:r>
              <a:rPr lang="en-US" b="1"/>
              <a:t>float x = 3.5;</a:t>
            </a:r>
          </a:p>
          <a:p>
            <a:pPr algn="l"/>
            <a:r>
              <a:rPr lang="en-US" b="1"/>
              <a:t>float y = (float) 3.5;</a:t>
            </a:r>
          </a:p>
          <a:p>
            <a:pPr algn="l"/>
            <a:r>
              <a:rPr lang="en-US" b="1"/>
              <a:t>double z = 100;</a:t>
            </a:r>
          </a:p>
          <a:p>
            <a:pPr algn="l"/>
            <a:r>
              <a:rPr lang="en-US" b="1"/>
              <a:t>i = z;</a:t>
            </a:r>
          </a:p>
          <a:p>
            <a:pPr algn="l"/>
            <a:r>
              <a:rPr lang="en-US" b="1"/>
              <a:t>y = z;</a:t>
            </a:r>
          </a:p>
          <a:p>
            <a:pPr algn="l"/>
            <a:r>
              <a:rPr lang="en-US" b="1"/>
              <a:t>z = i;</a:t>
            </a:r>
          </a:p>
          <a:p>
            <a:pPr algn="l"/>
            <a:r>
              <a:rPr lang="en-US" b="1"/>
              <a:t>j = (long) y;</a:t>
            </a:r>
          </a:p>
          <a:p>
            <a:pPr algn="l"/>
            <a:r>
              <a:rPr lang="en-US" b="1"/>
              <a:t>j = (byte) y;</a:t>
            </a:r>
          </a:p>
        </p:txBody>
      </p:sp>
      <p:sp>
        <p:nvSpPr>
          <p:cNvPr id="1025029" name="Rectangle 5"/>
          <p:cNvSpPr>
            <a:spLocks noChangeArrowheads="1"/>
          </p:cNvSpPr>
          <p:nvPr/>
        </p:nvSpPr>
        <p:spPr bwMode="auto">
          <a:xfrm>
            <a:off x="838200" y="3810000"/>
            <a:ext cx="2743200" cy="1752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Error check each of the</a:t>
            </a:r>
          </a:p>
          <a:p>
            <a:r>
              <a:rPr lang="en-US">
                <a:latin typeface="Times New Roman" charset="0"/>
              </a:rPr>
              <a:t>statements in the box to</a:t>
            </a:r>
          </a:p>
          <a:p>
            <a:r>
              <a:rPr lang="en-US">
                <a:latin typeface="Times New Roman" charset="0"/>
              </a:rPr>
              <a:t>the 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7B7F47D-DB14-444C-ACF0-C084FDE5812C}" type="slidenum">
              <a:rPr lang="en-US" sz="1400">
                <a:latin typeface="Arial" charset="0"/>
              </a:rPr>
              <a:pPr eaLnBrk="1" hangingPunct="1"/>
              <a:t>29</a:t>
            </a:fld>
            <a:endParaRPr lang="en-US" sz="1400">
              <a:latin typeface="Arial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Data and Expressions</a:t>
            </a:r>
          </a:p>
        </p:txBody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In Java, variables fall into two categories:</a:t>
            </a:r>
          </a:p>
          <a:p>
            <a:pPr lvl="1" eaLnBrk="1" hangingPunct="1"/>
            <a:r>
              <a:rPr lang="en-US" b="1">
                <a:latin typeface="Tahoma" charset="0"/>
                <a:ea typeface="ＭＳ Ｐゴシック" charset="0"/>
              </a:rPr>
              <a:t>Primitive Types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Simple types whose values are stored directly in the memory location associated with a variable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Ex: int var1 = 100;</a:t>
            </a:r>
          </a:p>
          <a:p>
            <a:pPr lvl="4" eaLnBrk="1" hangingPunct="1"/>
            <a:endParaRPr lang="en-US">
              <a:latin typeface="Tahoma" charset="0"/>
              <a:ea typeface="ＭＳ Ｐゴシック" charset="0"/>
            </a:endParaRPr>
          </a:p>
          <a:p>
            <a:pPr lvl="4" eaLnBrk="1" hangingPunct="1"/>
            <a:endParaRPr lang="en-US">
              <a:latin typeface="Tahoma" charset="0"/>
              <a:ea typeface="ＭＳ Ｐゴシック" charset="0"/>
            </a:endParaRPr>
          </a:p>
          <a:p>
            <a:pPr lvl="3" eaLnBrk="1" hangingPunct="1"/>
            <a:endParaRPr lang="en-US">
              <a:latin typeface="Tahoma" charset="0"/>
              <a:ea typeface="ＭＳ Ｐゴシック" charset="0"/>
            </a:endParaRP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There are 8 primitive types in Java:</a:t>
            </a:r>
          </a:p>
          <a:p>
            <a:pPr lvl="4" eaLnBrk="1" hangingPunct="1">
              <a:buFont typeface="Arial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byte, short, int, long, float, double, char, boolean 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See Section 2.4 and ex3.java for more details on the primitive numeric types</a:t>
            </a:r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2286000" y="3276600"/>
            <a:ext cx="83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var1</a:t>
            </a:r>
          </a:p>
        </p:txBody>
      </p:sp>
      <p:sp>
        <p:nvSpPr>
          <p:cNvPr id="1026053" name="Rectangle 5"/>
          <p:cNvSpPr>
            <a:spLocks noChangeArrowheads="1"/>
          </p:cNvSpPr>
          <p:nvPr/>
        </p:nvSpPr>
        <p:spPr bwMode="auto">
          <a:xfrm>
            <a:off x="3124200" y="3276600"/>
            <a:ext cx="14478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6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605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605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3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6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6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2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2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26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52" grpId="0"/>
      <p:bldP spid="1026053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B228C4-4F6A-1A43-B200-D20B76EB7CB1}" type="slidenum">
              <a:rPr lang="en-US" sz="1400">
                <a:latin typeface="Arial" charset="0"/>
              </a:rPr>
              <a:pPr eaLnBrk="1" hangingPunct="1"/>
              <a:t>3</a:t>
            </a:fld>
            <a:endParaRPr lang="en-US" sz="1400">
              <a:latin typeface="Arial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1: Prerequisites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696200" cy="51816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Students taking CS401 should already have some programming background: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Previous experience with Java (ex: CS 0007) is recommended, but Python, C, C++ and VB are also acceptable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Concepts that you are expected to be familiar with and have used in programs include: </a:t>
            </a:r>
          </a:p>
          <a:p>
            <a:pPr lvl="2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Basic program structure and syntax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How do we build programs and how do we get them to run</a:t>
            </a:r>
          </a:p>
          <a:p>
            <a:pPr lvl="2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Primitive types and expressions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Numbers, characters, operators, precedence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C62C46B-DB53-6347-840C-DE2E108062DF}" type="slidenum">
              <a:rPr lang="en-US" sz="1400">
                <a:latin typeface="Arial" charset="0"/>
              </a:rPr>
              <a:pPr eaLnBrk="1" hangingPunct="1"/>
              <a:t>30</a:t>
            </a:fld>
            <a:endParaRPr lang="en-US" sz="1400">
              <a:latin typeface="Arial" charset="0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Data and Expressions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b="1">
                <a:latin typeface="Tahoma" charset="0"/>
                <a:ea typeface="ＭＳ Ｐゴシック" charset="0"/>
              </a:rPr>
              <a:t>Reference Types</a:t>
            </a:r>
            <a:r>
              <a:rPr lang="en-US">
                <a:latin typeface="Tahoma" charset="0"/>
                <a:ea typeface="ＭＳ Ｐゴシック" charset="0"/>
              </a:rPr>
              <a:t> (or class types)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Types whose values are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references</a:t>
            </a:r>
            <a:r>
              <a:rPr lang="en-US">
                <a:latin typeface="Tahoma" charset="0"/>
                <a:ea typeface="ＭＳ Ｐゴシック" charset="0"/>
              </a:rPr>
              <a:t> to objects that are stored elsewhere in memory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Ex: String s = new String(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Hello There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);</a:t>
            </a:r>
          </a:p>
          <a:p>
            <a:pPr lvl="3" eaLnBrk="1" hangingPunct="1"/>
            <a:endParaRPr lang="en-US">
              <a:latin typeface="Tahoma" charset="0"/>
              <a:ea typeface="ＭＳ Ｐゴシック" charset="0"/>
            </a:endParaRPr>
          </a:p>
          <a:p>
            <a:pPr lvl="3" eaLnBrk="1" hangingPunct="1"/>
            <a:endParaRPr lang="en-US">
              <a:latin typeface="Tahoma" charset="0"/>
              <a:ea typeface="ＭＳ Ｐゴシック" charset="0"/>
            </a:endParaRPr>
          </a:p>
          <a:p>
            <a:pPr lvl="3" eaLnBrk="1" hangingPunct="1"/>
            <a:endParaRPr lang="en-US">
              <a:latin typeface="Tahoma" charset="0"/>
              <a:ea typeface="ＭＳ Ｐゴシック" charset="0"/>
            </a:endParaRP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There are many implications to using reference types, and we must use them with care 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Different objects have different capabilities, based on their classes</a:t>
            </a:r>
          </a:p>
          <a:p>
            <a:pPr lvl="3"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We will discuss reference types in more detail later when we start looking at Objects</a:t>
            </a:r>
          </a:p>
        </p:txBody>
      </p:sp>
      <p:sp>
        <p:nvSpPr>
          <p:cNvPr id="1027076" name="Rectangle 4"/>
          <p:cNvSpPr>
            <a:spLocks noChangeArrowheads="1"/>
          </p:cNvSpPr>
          <p:nvPr/>
        </p:nvSpPr>
        <p:spPr bwMode="auto">
          <a:xfrm>
            <a:off x="2362200" y="2819400"/>
            <a:ext cx="800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s</a:t>
            </a:r>
          </a:p>
        </p:txBody>
      </p:sp>
      <p:sp>
        <p:nvSpPr>
          <p:cNvPr id="1027077" name="Rectangle 5"/>
          <p:cNvSpPr>
            <a:spLocks noChangeArrowheads="1"/>
          </p:cNvSpPr>
          <p:nvPr/>
        </p:nvSpPr>
        <p:spPr bwMode="auto">
          <a:xfrm>
            <a:off x="2971800" y="28194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027078" name="Oval 6"/>
          <p:cNvSpPr>
            <a:spLocks noChangeArrowheads="1"/>
          </p:cNvSpPr>
          <p:nvPr/>
        </p:nvSpPr>
        <p:spPr bwMode="auto">
          <a:xfrm>
            <a:off x="5181600" y="2895600"/>
            <a:ext cx="2667000" cy="5334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Hello There</a:t>
            </a:r>
          </a:p>
        </p:txBody>
      </p:sp>
      <p:sp>
        <p:nvSpPr>
          <p:cNvPr id="1027079" name="Line 7"/>
          <p:cNvSpPr>
            <a:spLocks noChangeShapeType="1"/>
          </p:cNvSpPr>
          <p:nvPr/>
        </p:nvSpPr>
        <p:spPr bwMode="auto">
          <a:xfrm>
            <a:off x="3200400" y="2971800"/>
            <a:ext cx="19050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27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27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270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7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7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2000"/>
                                        <p:tgtEl>
                                          <p:spTgt spid="10270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2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2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27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76" grpId="0"/>
      <p:bldP spid="1027077" grpId="0" animBg="1"/>
      <p:bldP spid="1027078" grpId="0" animBg="1"/>
      <p:bldP spid="102707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1D9DC3C-81DE-8144-94CA-6DC32A896D7B}" type="slidenum">
              <a:rPr lang="en-US" sz="1400">
                <a:latin typeface="Arial" charset="0"/>
              </a:rPr>
              <a:pPr eaLnBrk="1" hangingPunct="1"/>
              <a:t>31</a:t>
            </a:fld>
            <a:endParaRPr lang="en-US" sz="1400">
              <a:latin typeface="Arial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Data and Expressions</a:t>
            </a:r>
          </a:p>
        </p:txBody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257800"/>
          </a:xfrm>
        </p:spPr>
        <p:txBody>
          <a:bodyPr/>
          <a:lstStyle/>
          <a:p>
            <a:pPr lvl="1" eaLnBrk="1" hangingPunct="1"/>
            <a:r>
              <a:rPr lang="en-US" b="1" dirty="0">
                <a:latin typeface="Tahoma" charset="0"/>
                <a:ea typeface="ＭＳ Ｐゴシック" charset="0"/>
              </a:rPr>
              <a:t>Rules for declaration and use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In Java, all variables must be declared before they can be used   Ex:  x = 5.0;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This will cause an error unless x has previously been declared as a double variable </a:t>
            </a:r>
          </a:p>
          <a:p>
            <a:pPr lvl="2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lvl="2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lvl="2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lvl="2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Java variables can be initialized in the same statement in which they are declared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Ex: double x = 5.0;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However, keep in mind that two things are being done here – declaration AND initialization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219200" y="2971800"/>
            <a:ext cx="6781800" cy="132343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b="1" dirty="0">
                <a:solidFill>
                  <a:schemeClr val="bg2"/>
                </a:solidFill>
              </a:rPr>
              <a:t>error: cannot find symbol</a:t>
            </a:r>
          </a:p>
          <a:p>
            <a:pPr algn="l" eaLnBrk="1" hangingPunct="1"/>
            <a:r>
              <a:rPr lang="en-US" sz="1600" b="1" dirty="0">
                <a:solidFill>
                  <a:schemeClr val="bg2"/>
                </a:solidFill>
              </a:rPr>
              <a:t>                  x = 5.0;</a:t>
            </a:r>
          </a:p>
          <a:p>
            <a:pPr algn="l" eaLnBrk="1" hangingPunct="1"/>
            <a:r>
              <a:rPr lang="en-US" sz="1600" b="1" dirty="0">
                <a:solidFill>
                  <a:schemeClr val="bg2"/>
                </a:solidFill>
              </a:rPr>
              <a:t>                  ^  </a:t>
            </a:r>
          </a:p>
          <a:p>
            <a:pPr algn="l" eaLnBrk="1" hangingPunct="1"/>
            <a:r>
              <a:rPr lang="en-US" sz="1600" b="1" dirty="0">
                <a:solidFill>
                  <a:schemeClr val="bg2"/>
                </a:solidFill>
              </a:rPr>
              <a:t>       symbol  : variable x</a:t>
            </a:r>
          </a:p>
          <a:p>
            <a:pPr algn="l" eaLnBrk="1" hangingPunct="1"/>
            <a:r>
              <a:rPr lang="en-US" sz="1600" b="1" dirty="0">
                <a:solidFill>
                  <a:schemeClr val="bg2"/>
                </a:solidFill>
              </a:rPr>
              <a:t>       location: class </a:t>
            </a:r>
            <a:r>
              <a:rPr lang="en-US" sz="1600" b="1" dirty="0" err="1">
                <a:solidFill>
                  <a:schemeClr val="bg2"/>
                </a:solidFill>
              </a:rPr>
              <a:t>classname</a:t>
            </a:r>
            <a:r>
              <a:rPr lang="en-US" sz="1600" b="1" dirty="0">
                <a:solidFill>
                  <a:schemeClr val="bg2"/>
                </a:solidFill>
              </a:rPr>
              <a:t>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8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8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09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Data and Expressions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Multiple variables of the same type can be declared and initialized in a single statement, as long as they are separated by commas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Ex: int i = 10, j = 20, k = 45;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Multiple variables of different types cannot be declared within a single declaration statement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See ex2.java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E496CD0-4D9B-C145-97F2-610A3E2145A4}" type="slidenum">
              <a:rPr lang="en-US" sz="1400">
                <a:latin typeface="Arial" charset="0"/>
              </a:rPr>
              <a:pPr eaLnBrk="1" hangingPunct="1"/>
              <a:t>32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AC0B880-8A29-4748-BC65-56A981E353B0}" type="slidenum">
              <a:rPr lang="en-US" sz="1400">
                <a:latin typeface="Arial" charset="0"/>
              </a:rPr>
              <a:pPr eaLnBrk="1" hangingPunct="1"/>
              <a:t>4</a:t>
            </a:fld>
            <a:endParaRPr lang="en-US" sz="1400">
              <a:latin typeface="Arial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1: Prerequisites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Control Statements and Decisions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Boolean expressions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if and switch (or case) statements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Loops (for and while)</a:t>
            </a:r>
          </a:p>
          <a:p>
            <a:pPr lvl="2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Methods (or functions) and parameters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Calling methods and flow of execution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Arguments and parameters</a:t>
            </a:r>
          </a:p>
          <a:p>
            <a:pPr lvl="2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Arrays and their uses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One-dimensional only</a:t>
            </a:r>
          </a:p>
          <a:p>
            <a:pPr lvl="1" eaLnBrk="1" hangingPunct="1"/>
            <a:r>
              <a:rPr lang="en-US" dirty="0">
                <a:solidFill>
                  <a:schemeClr val="hlink"/>
                </a:solidFill>
                <a:latin typeface="Tahoma" charset="0"/>
                <a:ea typeface="ＭＳ Ｐゴシック" charset="0"/>
              </a:rPr>
              <a:t>If you do not have this background, you should consider taking CS 0007 before taking CS0401</a:t>
            </a:r>
          </a:p>
          <a:p>
            <a:pPr lvl="2" eaLnBrk="1" hangingPunct="1"/>
            <a:r>
              <a:rPr lang="en-US" dirty="0">
                <a:solidFill>
                  <a:schemeClr val="hlink"/>
                </a:solidFill>
                <a:latin typeface="Tahoma" charset="0"/>
                <a:ea typeface="ＭＳ Ｐゴシック" charset="0"/>
              </a:rPr>
              <a:t>Really!</a:t>
            </a:r>
          </a:p>
          <a:p>
            <a:pPr lvl="2" eaLnBrk="1" hangingPunct="1"/>
            <a:r>
              <a:rPr lang="en-US" dirty="0">
                <a:solidFill>
                  <a:schemeClr val="hlink"/>
                </a:solidFill>
                <a:latin typeface="Tahoma" charset="0"/>
                <a:ea typeface="ＭＳ Ｐゴシック" charset="0"/>
              </a:rPr>
              <a:t>I am not kidding!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5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5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5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5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5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5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5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5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5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8D4DAB1-9CE4-BA4E-AA63-6F548175000D}" type="slidenum">
              <a:rPr lang="en-US" sz="1400">
                <a:latin typeface="Arial" charset="0"/>
              </a:rPr>
              <a:pPr eaLnBrk="1" hangingPunct="1"/>
              <a:t>5</a:t>
            </a:fld>
            <a:endParaRPr lang="en-US" sz="1400">
              <a:latin typeface="Arial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1: Goals of the Course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334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Goals for CS 0401 Course:</a:t>
            </a:r>
          </a:p>
          <a:p>
            <a:pPr lvl="1"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To (quickly) cover the basics of the Java language (including items mentioned in the previous slide)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These will be covered more from a Java implementa-tion point of view than from a conceptual point of view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You should already be familiar with (most of) the concepts, so learning the Java implementations should be fairly straightforward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Also will touch on the foundations of object-oriented programming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This includes </a:t>
            </a:r>
            <a:r>
              <a:rPr lang="en-US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Chapters 1-5 of the Gaddis text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Those who have had CS 0007 should consider this to be an extended review!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5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783D214-96DB-6D45-8BC5-DAF5004DADCB}" type="slidenum">
              <a:rPr lang="en-US" sz="1400">
                <a:latin typeface="Arial" charset="0"/>
              </a:rPr>
              <a:pPr eaLnBrk="1" hangingPunct="1"/>
              <a:t>6</a:t>
            </a:fld>
            <a:endParaRPr lang="en-US" sz="1400">
              <a:latin typeface="Arial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1: Goals of Course</a:t>
            </a:r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181600"/>
          </a:xfrm>
        </p:spPr>
        <p:txBody>
          <a:bodyPr/>
          <a:lstStyle/>
          <a:p>
            <a:pPr lvl="1"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To learn the principles of object-oriented programming and to see Java from an object-oriented point of view</a:t>
            </a:r>
            <a:endParaRPr lang="en-US"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Objects, methods and instance variables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References and their implications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Creating new classes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Syntax and logic required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Inheritance and composition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Building new classes from old classes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Polymorphism and dynamic binding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Accessing different objects in a uniform way</a:t>
            </a:r>
          </a:p>
          <a:p>
            <a:pPr lvl="2" eaLnBrk="1" hangingPunct="1"/>
            <a:r>
              <a:rPr lang="en-US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Chapters  6, 8-10 of Gaddis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We will focus a lot of attention on these chapters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4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4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4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74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74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7F3F71F-A734-B54E-91AD-22F7AFB6DDF1}" type="slidenum">
              <a:rPr lang="en-US" sz="1400">
                <a:latin typeface="Arial" charset="0"/>
              </a:rPr>
              <a:pPr eaLnBrk="1" hangingPunct="1"/>
              <a:t>7</a:t>
            </a:fld>
            <a:endParaRPr lang="en-US" sz="1400">
              <a:latin typeface="Arial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1: Goals of Course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Note that we are covering OOP concepts using Java as our language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However, the general principles of object-oriented programming apply to any object-oriented language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Ex: C++, Objective-C, C#, Smalltalk, etc.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The more important goal here is to learn to program effectively in an object-oriented way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Understand why it is good and how to do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75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75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43CC9F0-4F08-2549-9245-EC0471C11660}" type="slidenum">
              <a:rPr lang="en-US" sz="1400">
                <a:latin typeface="Arial" charset="0"/>
              </a:rPr>
              <a:pPr eaLnBrk="1" hangingPunct="1"/>
              <a:t>8</a:t>
            </a:fld>
            <a:endParaRPr lang="en-US" sz="1400">
              <a:latin typeface="Arial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1: Goals of Course</a:t>
            </a:r>
          </a:p>
        </p:txBody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To cover additional useful programming techniques and features of Java in order to become proficient programmers (using the Java language)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Array use and algorithms (sorting, searching) (Chapter 7)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Reading and Writing Files (Chapters 4, 11 + Notes)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Exception Handling (Chapter 11)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Graphical User Interfaces and Applications (Chapters 12, 13, 14) – possible coverage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Introduction to recursion (Chapter 15)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Introduction to linked lists (Chapter 19)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54DDC44-A5C6-6746-B142-9619293DDA69}" type="slidenum">
              <a:rPr lang="en-US" sz="1400">
                <a:latin typeface="Arial" charset="0"/>
              </a:rPr>
              <a:pPr eaLnBrk="1" hangingPunct="1"/>
              <a:t>9</a:t>
            </a:fld>
            <a:endParaRPr lang="en-US" sz="1400">
              <a:latin typeface="Arial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1: Why Java?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1816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Java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Java is a (bytecode) 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interpreted</a:t>
            </a:r>
            <a:r>
              <a:rPr lang="en-US" dirty="0">
                <a:latin typeface="Tahoma" charset="0"/>
                <a:ea typeface="ＭＳ Ｐゴシック" charset="0"/>
              </a:rPr>
              <a:t>, </a:t>
            </a:r>
            <a:r>
              <a:rPr lang="en-US" dirty="0">
                <a:solidFill>
                  <a:srgbClr val="660033"/>
                </a:solidFill>
                <a:latin typeface="Tahoma" charset="0"/>
                <a:ea typeface="ＭＳ Ｐゴシック" charset="0"/>
              </a:rPr>
              <a:t>platform-independent</a:t>
            </a:r>
            <a:r>
              <a:rPr lang="en-US" dirty="0">
                <a:latin typeface="Tahoma" charset="0"/>
                <a:ea typeface="ＭＳ Ｐゴシック" charset="0"/>
              </a:rPr>
              <a:t>, </a:t>
            </a:r>
            <a:r>
              <a:rPr lang="en-US" dirty="0">
                <a:solidFill>
                  <a:srgbClr val="339933"/>
                </a:solidFill>
                <a:latin typeface="Tahoma" charset="0"/>
                <a:ea typeface="ＭＳ Ｐゴシック" charset="0"/>
              </a:rPr>
              <a:t>object-oriented language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Interpreted, </a:t>
            </a:r>
            <a:r>
              <a:rPr lang="en-US" dirty="0">
                <a:solidFill>
                  <a:srgbClr val="660033"/>
                </a:solidFill>
                <a:latin typeface="Tahoma" charset="0"/>
                <a:ea typeface="ＭＳ Ｐゴシック" charset="0"/>
              </a:rPr>
              <a:t>platform-independent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: 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Source .java code is compiled into intermediate (byte) code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Byte code is executed in software via another program called an interpreter (JRE)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Benefits: 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More safety features and run-time checks can be built into the language – discuss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Code can be </a:t>
            </a:r>
            <a:r>
              <a:rPr lang="en-US" dirty="0">
                <a:solidFill>
                  <a:srgbClr val="660033"/>
                </a:solidFill>
                <a:latin typeface="Tahoma" charset="0"/>
                <a:ea typeface="ＭＳ Ｐゴシック" charset="0"/>
              </a:rPr>
              <a:t>platform-independent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As long as the correct JRE is installed, the same byte code can be executed on any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5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5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5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5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5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neric">
  <a:themeElements>
    <a:clrScheme name="Generic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</a:defRPr>
        </a:defPPr>
      </a:lstStyle>
    </a:spDef>
    <a:lnDef>
      <a:spPr bwMode="auto"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triangle" w="lg" len="med"/>
        </a:ln>
        <a:effectLst/>
      </a:spPr>
      <a:bodyPr/>
      <a:lstStyle/>
    </a:lnDef>
  </a:objectDefaults>
  <a:extraClrSchemeLst>
    <a:extraClrScheme>
      <a:clrScheme name="Generic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Office\Templates\1033\Generic.pot</Template>
  <TotalTime>33957</TotalTime>
  <Words>2927</Words>
  <Application>Microsoft Macintosh PowerPoint</Application>
  <PresentationFormat>On-screen Show (4:3)</PresentationFormat>
  <Paragraphs>390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ＭＳ Ｐゴシック</vt:lpstr>
      <vt:lpstr>Arial</vt:lpstr>
      <vt:lpstr>Arial Black</vt:lpstr>
      <vt:lpstr>Courier New</vt:lpstr>
      <vt:lpstr>Marlett</vt:lpstr>
      <vt:lpstr>Tahoma</vt:lpstr>
      <vt:lpstr>Times New Roman</vt:lpstr>
      <vt:lpstr>Generic</vt:lpstr>
      <vt:lpstr>PowerPoint Presentation</vt:lpstr>
      <vt:lpstr>PowerPoint Presentation</vt:lpstr>
      <vt:lpstr>Lecture 1: Prerequisites</vt:lpstr>
      <vt:lpstr>Lecture 1: Prerequisites</vt:lpstr>
      <vt:lpstr>Lecture 1: Goals of the Course</vt:lpstr>
      <vt:lpstr>Lecture 1: Goals of Course</vt:lpstr>
      <vt:lpstr>Lecture 1: Goals of Course</vt:lpstr>
      <vt:lpstr>Lecture 1: Goals of Course</vt:lpstr>
      <vt:lpstr>Lecture 1: Why Java?</vt:lpstr>
      <vt:lpstr>Lecture 1: Why Java?</vt:lpstr>
      <vt:lpstr>Lecture 1: Why Java?</vt:lpstr>
      <vt:lpstr>Lecture 2: Getting Started with Java</vt:lpstr>
      <vt:lpstr>Lecture 1: Getting Started with Java</vt:lpstr>
      <vt:lpstr>Lecture 1: Getting Started with Java</vt:lpstr>
      <vt:lpstr>Lecture 1: Getting Started with Java</vt:lpstr>
      <vt:lpstr>Lecture 2: Java Basics</vt:lpstr>
      <vt:lpstr>Lecture 2: Java Basics </vt:lpstr>
      <vt:lpstr>Lecture 2: Java Basics </vt:lpstr>
      <vt:lpstr>Lecture 2: Java Basics</vt:lpstr>
      <vt:lpstr>Lecture 2: Java Basics</vt:lpstr>
      <vt:lpstr>Lecture 2: Java Basics </vt:lpstr>
      <vt:lpstr>Lecture 2: Java Basics</vt:lpstr>
      <vt:lpstr>Lecture 2: Java Basics</vt:lpstr>
      <vt:lpstr>Lecture 2: Java Basics</vt:lpstr>
      <vt:lpstr>Lecture 2: Java Basics</vt:lpstr>
      <vt:lpstr>Lecture 2: Java Basics</vt:lpstr>
      <vt:lpstr>Lecture 2: Java Basics</vt:lpstr>
      <vt:lpstr>Lecture 2: Java Basics</vt:lpstr>
      <vt:lpstr>Lecture 2: Data and Expressions</vt:lpstr>
      <vt:lpstr>Lecture 2: Data and Expressions</vt:lpstr>
      <vt:lpstr>Lecture 2: Data and Expressions</vt:lpstr>
      <vt:lpstr>Lecture 2: Data and Expressions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Ramirez, John C</cp:lastModifiedBy>
  <cp:revision>3131</cp:revision>
  <cp:lastPrinted>1601-01-01T00:00:00Z</cp:lastPrinted>
  <dcterms:created xsi:type="dcterms:W3CDTF">2008-10-02T20:33:00Z</dcterms:created>
  <dcterms:modified xsi:type="dcterms:W3CDTF">2019-08-26T13:57:02Z</dcterms:modified>
  <cp:category/>
</cp:coreProperties>
</file>