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8638d9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8638d9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69d6e5e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69d6e5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69d6e5e7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69d6e5e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69d6e5e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69d6e5e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399d0b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399d0b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68638d9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68638d9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6ebf4d6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6ebf4d6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6ebf4d6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6ebf4d6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Barrett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8452c4d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8452c4d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6ebf4d62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6ebf4d62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6fb0057c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6fb0057c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6fb0057c7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6fb0057c7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Victoria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68638d9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68638d9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69d6e5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69d6e5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69d6e5e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69d6e5e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6ebf4d6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6ebf4d6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400">
                <a:solidFill>
                  <a:schemeClr val="dk1"/>
                </a:solidFill>
              </a:rPr>
              <a:t>O matrix</a:t>
            </a:r>
            <a:r>
              <a:rPr i="1" lang="en" sz="1000">
                <a:solidFill>
                  <a:schemeClr val="dk1"/>
                </a:solidFill>
              </a:rPr>
              <a:t> </a:t>
            </a:r>
            <a:r>
              <a:rPr lang="en">
                <a:solidFill>
                  <a:schemeClr val="dk1"/>
                </a:solidFill>
              </a:rPr>
              <a:t>corresponds to the number of instances that have an actual value, W matrix calculated based on the squared difference between actual and predicted values, E is calculated as the outer product between the actual histogram vector of outcomes and the predicted histogram vector assuming no correlation between values.</a:t>
            </a:r>
            <a:endParaRPr>
              <a:solidFill>
                <a:schemeClr val="dk1"/>
              </a:solidFill>
            </a:endParaRPr>
          </a:p>
          <a:p>
            <a:pPr indent="0" lvl="0" marL="0" rtl="0" algn="l">
              <a:spcBef>
                <a:spcPts val="0"/>
              </a:spcBef>
              <a:spcAft>
                <a:spcPts val="0"/>
              </a:spcAft>
              <a:buClr>
                <a:schemeClr val="dk1"/>
              </a:buClr>
              <a:buSzPts val="1100"/>
              <a:buFont typeface="Arial"/>
              <a:buNone/>
            </a:pPr>
            <a:r>
              <a:t/>
            </a:r>
            <a:endParaRPr i="1" sz="14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 predicted value</a:t>
            </a:r>
            <a:endParaRPr>
              <a:solidFill>
                <a:schemeClr val="dk1"/>
              </a:solidFill>
            </a:endParaRPr>
          </a:p>
          <a:p>
            <a:pPr indent="0" lvl="0" marL="0" rtl="0" algn="l">
              <a:spcBef>
                <a:spcPts val="0"/>
              </a:spcBef>
              <a:spcAft>
                <a:spcPts val="0"/>
              </a:spcAft>
              <a:buClr>
                <a:schemeClr val="dk1"/>
              </a:buClr>
              <a:buSzPts val="1100"/>
              <a:buFont typeface="Arial"/>
              <a:buNone/>
            </a:pPr>
            <a:r>
              <a:rPr i="1" lang="en" sz="1400">
                <a:solidFill>
                  <a:schemeClr val="dk1"/>
                </a:solidFill>
              </a:rPr>
              <a:t>j</a:t>
            </a:r>
            <a:endParaRPr i="1" sz="1400">
              <a:solidFill>
                <a:schemeClr val="dk1"/>
              </a:solidFill>
            </a:endParaRPr>
          </a:p>
          <a:p>
            <a:pPr indent="0" lvl="0" marL="0" rtl="0" algn="l">
              <a:spcBef>
                <a:spcPts val="0"/>
              </a:spcBef>
              <a:spcAft>
                <a:spcPts val="0"/>
              </a:spcAft>
              <a:buNone/>
            </a:pPr>
            <a:r>
              <a:rPr lang="en">
                <a:solidFill>
                  <a:schemeClr val="dk1"/>
                </a:solidFill>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6ebf4d6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6ebf4d6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Synthetic Minority Oversampling Technique</a:t>
            </a:r>
            <a:r>
              <a:rPr lang="en"/>
              <a:t> was used for oversampling to deal with class </a:t>
            </a:r>
            <a:r>
              <a:rPr lang="en"/>
              <a:t>imbalance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68638d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68638d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Predicting Problematic Internet Use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a:bodyPr>
          <a:lstStyle/>
          <a:p>
            <a:pPr indent="0" lvl="0" marL="0" rtl="0" algn="ctr">
              <a:spcBef>
                <a:spcPts val="0"/>
              </a:spcBef>
              <a:spcAft>
                <a:spcPts val="0"/>
              </a:spcAft>
              <a:buNone/>
            </a:pPr>
            <a:r>
              <a:rPr lang="en"/>
              <a:t>Connor McManus, Sean Shen, Victoria Uchman, Barret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Results</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cross validation to iterate over all </a:t>
            </a:r>
            <a:r>
              <a:rPr lang="en"/>
              <a:t>possible</a:t>
            </a:r>
            <a:r>
              <a:rPr lang="en"/>
              <a:t> combinations of parameters</a:t>
            </a:r>
            <a:endParaRPr/>
          </a:p>
          <a:p>
            <a:pPr indent="-317500" lvl="1" marL="914400" rtl="0" algn="l">
              <a:spcBef>
                <a:spcPts val="0"/>
              </a:spcBef>
              <a:spcAft>
                <a:spcPts val="0"/>
              </a:spcAft>
              <a:buSzPts val="1400"/>
              <a:buChar char="-"/>
            </a:pPr>
            <a:r>
              <a:rPr lang="en"/>
              <a:t>Maximum QWK found at a </a:t>
            </a:r>
            <a:r>
              <a:rPr lang="en"/>
              <a:t>maximum depth of 3, a shrinkage parameter (eta) of 0.1, and 100 rounds to build the tree </a:t>
            </a:r>
            <a:endParaRPr/>
          </a:p>
        </p:txBody>
      </p:sp>
      <p:pic>
        <p:nvPicPr>
          <p:cNvPr id="126" name="Google Shape;126;p22"/>
          <p:cNvPicPr preferRelativeResize="0"/>
          <p:nvPr/>
        </p:nvPicPr>
        <p:blipFill>
          <a:blip r:embed="rId3">
            <a:alphaModFix/>
          </a:blip>
          <a:stretch>
            <a:fillRect/>
          </a:stretch>
        </p:blipFill>
        <p:spPr>
          <a:xfrm>
            <a:off x="0" y="2246945"/>
            <a:ext cx="9144001" cy="15803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Bidirectional</a:t>
            </a:r>
            <a:r>
              <a:rPr lang="en"/>
              <a:t> Stepwise QWK</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Stepwise framework but with QWK (No AIC, BIC)</a:t>
            </a:r>
            <a:endParaRPr/>
          </a:p>
          <a:p>
            <a:pPr indent="-342900" lvl="0" marL="457200" rtl="0" algn="l">
              <a:spcBef>
                <a:spcPts val="0"/>
              </a:spcBef>
              <a:spcAft>
                <a:spcPts val="0"/>
              </a:spcAft>
              <a:buSzPts val="1800"/>
              <a:buChar char="-"/>
            </a:pPr>
            <a:r>
              <a:rPr lang="en"/>
              <a:t>polr() for multinomial ordinal regression</a:t>
            </a:r>
            <a:endParaRPr/>
          </a:p>
          <a:p>
            <a:pPr indent="-317500" lvl="1" marL="914400" rtl="0" algn="l">
              <a:spcBef>
                <a:spcPts val="0"/>
              </a:spcBef>
              <a:spcAft>
                <a:spcPts val="0"/>
              </a:spcAft>
              <a:buSzPts val="1400"/>
              <a:buChar char="-"/>
            </a:pPr>
            <a:r>
              <a:rPr lang="en"/>
              <a:t>Formula, data, method/link function (logistic, probit)</a:t>
            </a:r>
            <a:endParaRPr/>
          </a:p>
          <a:p>
            <a:pPr indent="-342900" lvl="0" marL="457200" rtl="0" algn="l">
              <a:spcBef>
                <a:spcPts val="0"/>
              </a:spcBef>
              <a:spcAft>
                <a:spcPts val="0"/>
              </a:spcAft>
              <a:buSzPts val="1800"/>
              <a:buChar char="-"/>
            </a:pPr>
            <a:r>
              <a:rPr lang="en"/>
              <a:t>Uses k-fold cv to prevent overfit (QWK does not balance fit and complexity)</a:t>
            </a:r>
            <a:endParaRPr/>
          </a:p>
          <a:p>
            <a:pPr indent="-342900" lvl="0" marL="457200" rtl="0" algn="l">
              <a:spcBef>
                <a:spcPts val="0"/>
              </a:spcBef>
              <a:spcAft>
                <a:spcPts val="0"/>
              </a:spcAft>
              <a:buSzPts val="1800"/>
              <a:buChar char="-"/>
            </a:pPr>
            <a:r>
              <a:rPr lang="en"/>
              <a:t>Algorithm</a:t>
            </a:r>
            <a:endParaRPr/>
          </a:p>
          <a:p>
            <a:pPr indent="-342900" lvl="0" marL="914400" rtl="0" algn="l">
              <a:spcBef>
                <a:spcPts val="0"/>
              </a:spcBef>
              <a:spcAft>
                <a:spcPts val="0"/>
              </a:spcAft>
              <a:buSzPts val="1800"/>
              <a:buAutoNum type="arabicPeriod"/>
            </a:pPr>
            <a:r>
              <a:rPr lang="en"/>
              <a:t>Start with no predictors</a:t>
            </a:r>
            <a:endParaRPr/>
          </a:p>
          <a:p>
            <a:pPr indent="-342900" lvl="0" marL="914400" rtl="0" algn="l">
              <a:spcBef>
                <a:spcPts val="0"/>
              </a:spcBef>
              <a:spcAft>
                <a:spcPts val="0"/>
              </a:spcAft>
              <a:buSzPts val="1800"/>
              <a:buAutoNum type="arabicPeriod"/>
            </a:pPr>
            <a:r>
              <a:rPr lang="en"/>
              <a:t>Add/Remove a predictor, k-fold CV</a:t>
            </a:r>
            <a:endParaRPr/>
          </a:p>
          <a:p>
            <a:pPr indent="-317500" lvl="1" marL="1371600" rtl="0" algn="l">
              <a:spcBef>
                <a:spcPts val="0"/>
              </a:spcBef>
              <a:spcAft>
                <a:spcPts val="0"/>
              </a:spcAft>
              <a:buSzPts val="1400"/>
              <a:buAutoNum type="alphaLcPeriod"/>
            </a:pPr>
            <a:r>
              <a:rPr lang="en"/>
              <a:t>Improve QWK, then keep the addition/removal</a:t>
            </a:r>
            <a:endParaRPr/>
          </a:p>
          <a:p>
            <a:pPr indent="-317500" lvl="1" marL="1371600" rtl="0" algn="l">
              <a:spcBef>
                <a:spcPts val="0"/>
              </a:spcBef>
              <a:spcAft>
                <a:spcPts val="0"/>
              </a:spcAft>
              <a:buSzPts val="1400"/>
              <a:buAutoNum type="alphaLcPeriod"/>
            </a:pPr>
            <a:r>
              <a:rPr lang="en"/>
              <a:t>Otherwise, go to the next iteration</a:t>
            </a:r>
            <a:endParaRPr/>
          </a:p>
          <a:p>
            <a:pPr indent="-342900" lvl="0" marL="914400" rtl="0" algn="l">
              <a:spcBef>
                <a:spcPts val="0"/>
              </a:spcBef>
              <a:spcAft>
                <a:spcPts val="0"/>
              </a:spcAft>
              <a:buSzPts val="1800"/>
              <a:buAutoNum type="arabicPeriod"/>
            </a:pPr>
            <a:r>
              <a:rPr lang="en"/>
              <a:t>Stop when cross-validated QWK does not improve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Stepwise Strengths and Weaknesses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Strengths: </a:t>
            </a:r>
            <a:endParaRPr/>
          </a:p>
          <a:p>
            <a:pPr indent="-317500" lvl="1" marL="914400" rtl="0" algn="l">
              <a:spcBef>
                <a:spcPts val="0"/>
              </a:spcBef>
              <a:spcAft>
                <a:spcPts val="0"/>
              </a:spcAft>
              <a:buSzPts val="1400"/>
              <a:buChar char="-"/>
            </a:pPr>
            <a:r>
              <a:rPr lang="en"/>
              <a:t>Interpretability of output</a:t>
            </a:r>
            <a:endParaRPr/>
          </a:p>
          <a:p>
            <a:pPr indent="-317500" lvl="1" marL="914400" rtl="0" algn="l">
              <a:spcBef>
                <a:spcPts val="0"/>
              </a:spcBef>
              <a:spcAft>
                <a:spcPts val="0"/>
              </a:spcAft>
              <a:buSzPts val="1400"/>
              <a:buChar char="-"/>
            </a:pPr>
            <a:r>
              <a:rPr lang="en"/>
              <a:t>Intuitive algorithm</a:t>
            </a:r>
            <a:endParaRPr/>
          </a:p>
          <a:p>
            <a:pPr indent="-317500" lvl="1" marL="914400" rtl="0" algn="l">
              <a:spcBef>
                <a:spcPts val="0"/>
              </a:spcBef>
              <a:spcAft>
                <a:spcPts val="0"/>
              </a:spcAft>
              <a:buSzPts val="1400"/>
              <a:buChar char="-"/>
            </a:pPr>
            <a:r>
              <a:rPr lang="en"/>
              <a:t>Flexible that added predictors can be removed if not useful later</a:t>
            </a:r>
            <a:endParaRPr/>
          </a:p>
          <a:p>
            <a:pPr indent="-342900" lvl="0" marL="457200" rtl="0" algn="l">
              <a:spcBef>
                <a:spcPts val="0"/>
              </a:spcBef>
              <a:spcAft>
                <a:spcPts val="0"/>
              </a:spcAft>
              <a:buSzPts val="1800"/>
              <a:buChar char="-"/>
            </a:pPr>
            <a:r>
              <a:rPr lang="en"/>
              <a:t>Weaknesses</a:t>
            </a:r>
            <a:endParaRPr/>
          </a:p>
          <a:p>
            <a:pPr indent="-317500" lvl="1" marL="914400" rtl="0" algn="l">
              <a:spcBef>
                <a:spcPts val="0"/>
              </a:spcBef>
              <a:spcAft>
                <a:spcPts val="0"/>
              </a:spcAft>
              <a:buSzPts val="1400"/>
              <a:buChar char="-"/>
            </a:pPr>
            <a:r>
              <a:rPr lang="en"/>
              <a:t>Computationally heavy (CV for every change in predictors)</a:t>
            </a:r>
            <a:endParaRPr/>
          </a:p>
          <a:p>
            <a:pPr indent="-317500" lvl="1" marL="914400" rtl="0" algn="l">
              <a:spcBef>
                <a:spcPts val="0"/>
              </a:spcBef>
              <a:spcAft>
                <a:spcPts val="0"/>
              </a:spcAft>
              <a:buSzPts val="1400"/>
              <a:buChar char="-"/>
            </a:pPr>
            <a:r>
              <a:rPr lang="en"/>
              <a:t>No direct parameter to control model complexity</a:t>
            </a:r>
            <a:endParaRPr/>
          </a:p>
          <a:p>
            <a:pPr indent="-342900" lvl="0" marL="457200" rtl="0" algn="l">
              <a:spcBef>
                <a:spcPts val="0"/>
              </a:spcBef>
              <a:spcAft>
                <a:spcPts val="0"/>
              </a:spcAft>
              <a:buSzPts val="1800"/>
              <a:buChar char="-"/>
            </a:pPr>
            <a:r>
              <a:rPr lang="en"/>
              <a:t>Potential improvement</a:t>
            </a:r>
            <a:endParaRPr/>
          </a:p>
          <a:p>
            <a:pPr indent="-317500" lvl="1" marL="914400" rtl="0" algn="l">
              <a:spcBef>
                <a:spcPts val="0"/>
              </a:spcBef>
              <a:spcAft>
                <a:spcPts val="0"/>
              </a:spcAft>
              <a:buSzPts val="1400"/>
              <a:buChar char="-"/>
            </a:pPr>
            <a:r>
              <a:rPr lang="en"/>
              <a:t>Add a penalization term in QWK objective function (like LASSO)</a:t>
            </a:r>
            <a:endParaRPr/>
          </a:p>
          <a:p>
            <a:pPr indent="-317500" lvl="1" marL="914400" rtl="0" algn="l">
              <a:spcBef>
                <a:spcPts val="0"/>
              </a:spcBef>
              <a:spcAft>
                <a:spcPts val="0"/>
              </a:spcAft>
              <a:buSzPts val="1400"/>
              <a:buChar char="-"/>
            </a:pPr>
            <a:r>
              <a:rPr lang="en"/>
              <a:t>Optimize QWK of a single link function instead of averaging</a:t>
            </a:r>
            <a:endParaRPr/>
          </a:p>
          <a:p>
            <a:pPr indent="-317500" lvl="1" marL="914400" rtl="0" algn="l">
              <a:spcBef>
                <a:spcPts val="0"/>
              </a:spcBef>
              <a:spcAft>
                <a:spcPts val="0"/>
              </a:spcAft>
              <a:buSzPts val="1400"/>
              <a:buChar char="-"/>
            </a:pPr>
            <a:r>
              <a:rPr lang="en"/>
              <a:t>Using PCA to produce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 Bidirectional Stepwise QWK</a:t>
            </a:r>
            <a:endParaRPr/>
          </a:p>
        </p:txBody>
      </p:sp>
      <p:pic>
        <p:nvPicPr>
          <p:cNvPr id="144" name="Google Shape;144;p25"/>
          <p:cNvPicPr preferRelativeResize="0"/>
          <p:nvPr/>
        </p:nvPicPr>
        <p:blipFill rotWithShape="1">
          <a:blip r:embed="rId3">
            <a:alphaModFix/>
          </a:blip>
          <a:srcRect b="0" l="0" r="-6247" t="0"/>
          <a:stretch/>
        </p:blipFill>
        <p:spPr>
          <a:xfrm>
            <a:off x="0" y="627202"/>
            <a:ext cx="9143999" cy="1944547"/>
          </a:xfrm>
          <a:prstGeom prst="rect">
            <a:avLst/>
          </a:prstGeom>
          <a:noFill/>
          <a:ln>
            <a:noFill/>
          </a:ln>
        </p:spPr>
      </p:pic>
      <p:pic>
        <p:nvPicPr>
          <p:cNvPr id="145" name="Google Shape;145;p25"/>
          <p:cNvPicPr preferRelativeResize="0"/>
          <p:nvPr/>
        </p:nvPicPr>
        <p:blipFill rotWithShape="1">
          <a:blip r:embed="rId4">
            <a:alphaModFix/>
          </a:blip>
          <a:srcRect b="0" l="0" r="0" t="0"/>
          <a:stretch/>
        </p:blipFill>
        <p:spPr>
          <a:xfrm>
            <a:off x="785038" y="3127150"/>
            <a:ext cx="2714625" cy="1628775"/>
          </a:xfrm>
          <a:prstGeom prst="rect">
            <a:avLst/>
          </a:prstGeom>
          <a:noFill/>
          <a:ln>
            <a:noFill/>
          </a:ln>
        </p:spPr>
      </p:pic>
      <p:pic>
        <p:nvPicPr>
          <p:cNvPr id="146" name="Google Shape;146;p25"/>
          <p:cNvPicPr preferRelativeResize="0"/>
          <p:nvPr/>
        </p:nvPicPr>
        <p:blipFill rotWithShape="1">
          <a:blip r:embed="rId5">
            <a:alphaModFix/>
          </a:blip>
          <a:srcRect b="0" l="0" r="24596" t="4997"/>
          <a:stretch/>
        </p:blipFill>
        <p:spPr>
          <a:xfrm>
            <a:off x="4722900" y="3127150"/>
            <a:ext cx="2880000" cy="1628775"/>
          </a:xfrm>
          <a:prstGeom prst="rect">
            <a:avLst/>
          </a:prstGeom>
          <a:noFill/>
          <a:ln>
            <a:noFill/>
          </a:ln>
        </p:spPr>
      </p:pic>
      <p:sp>
        <p:nvSpPr>
          <p:cNvPr id="147" name="Google Shape;147;p25"/>
          <p:cNvSpPr txBox="1"/>
          <p:nvPr/>
        </p:nvSpPr>
        <p:spPr>
          <a:xfrm>
            <a:off x="848275" y="2719425"/>
            <a:ext cx="288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Training cv (5-fold)</a:t>
            </a:r>
            <a:endParaRPr sz="1800">
              <a:solidFill>
                <a:schemeClr val="dk2"/>
              </a:solidFill>
            </a:endParaRPr>
          </a:p>
        </p:txBody>
      </p:sp>
      <p:sp>
        <p:nvSpPr>
          <p:cNvPr id="148" name="Google Shape;148;p25"/>
          <p:cNvSpPr txBox="1"/>
          <p:nvPr/>
        </p:nvSpPr>
        <p:spPr>
          <a:xfrm>
            <a:off x="5017175" y="2719425"/>
            <a:ext cx="271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Full dataset cv (5-fold)</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with the Highest impact in </a:t>
            </a:r>
            <a:r>
              <a:rPr lang="en"/>
              <a:t>Stepwise</a:t>
            </a:r>
            <a:endParaRPr/>
          </a:p>
        </p:txBody>
      </p:sp>
      <p:pic>
        <p:nvPicPr>
          <p:cNvPr id="154" name="Google Shape;154;p26"/>
          <p:cNvPicPr preferRelativeResize="0"/>
          <p:nvPr/>
        </p:nvPicPr>
        <p:blipFill>
          <a:blip r:embed="rId3">
            <a:alphaModFix/>
          </a:blip>
          <a:stretch>
            <a:fillRect/>
          </a:stretch>
        </p:blipFill>
        <p:spPr>
          <a:xfrm>
            <a:off x="856650" y="1069250"/>
            <a:ext cx="6259572" cy="38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Feature Selection</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perform feature selection: sum the amount each split </a:t>
            </a:r>
            <a:r>
              <a:rPr lang="en"/>
              <a:t>improves</a:t>
            </a:r>
            <a:r>
              <a:rPr lang="en"/>
              <a:t> the model performance, </a:t>
            </a:r>
            <a:r>
              <a:rPr lang="en"/>
              <a:t>weighted</a:t>
            </a:r>
            <a:r>
              <a:rPr lang="en"/>
              <a:t> by the number of observations in each node</a:t>
            </a:r>
            <a:endParaRPr/>
          </a:p>
          <a:p>
            <a:pPr indent="-342900" lvl="0" marL="457200" rtl="0" algn="l">
              <a:spcBef>
                <a:spcPts val="0"/>
              </a:spcBef>
              <a:spcAft>
                <a:spcPts val="0"/>
              </a:spcAft>
              <a:buSzPts val="1800"/>
              <a:buChar char="-"/>
            </a:pPr>
            <a:r>
              <a:rPr lang="en"/>
              <a:t>Top 5 factors shown in terms of importance shown below</a:t>
            </a:r>
            <a:endParaRPr/>
          </a:p>
        </p:txBody>
      </p:sp>
      <p:pic>
        <p:nvPicPr>
          <p:cNvPr id="161" name="Google Shape;161;p27"/>
          <p:cNvPicPr preferRelativeResize="0"/>
          <p:nvPr/>
        </p:nvPicPr>
        <p:blipFill>
          <a:blip r:embed="rId3">
            <a:alphaModFix/>
          </a:blip>
          <a:stretch>
            <a:fillRect/>
          </a:stretch>
        </p:blipFill>
        <p:spPr>
          <a:xfrm>
            <a:off x="2040725" y="2355675"/>
            <a:ext cx="5062551" cy="2483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Predictive Features</a:t>
            </a:r>
            <a:endParaRPr/>
          </a:p>
        </p:txBody>
      </p:sp>
      <p:pic>
        <p:nvPicPr>
          <p:cNvPr id="167" name="Google Shape;167;p28"/>
          <p:cNvPicPr preferRelativeResize="0"/>
          <p:nvPr/>
        </p:nvPicPr>
        <p:blipFill>
          <a:blip r:embed="rId3">
            <a:alphaModFix/>
          </a:blip>
          <a:stretch>
            <a:fillRect/>
          </a:stretch>
        </p:blipFill>
        <p:spPr>
          <a:xfrm>
            <a:off x="766975" y="1467725"/>
            <a:ext cx="6932601" cy="2863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Models</a:t>
            </a:r>
            <a:endParaRPr/>
          </a:p>
        </p:txBody>
      </p:sp>
      <p:pic>
        <p:nvPicPr>
          <p:cNvPr id="173" name="Google Shape;173;p29"/>
          <p:cNvPicPr preferRelativeResize="0"/>
          <p:nvPr/>
        </p:nvPicPr>
        <p:blipFill>
          <a:blip r:embed="rId3">
            <a:alphaModFix/>
          </a:blip>
          <a:stretch>
            <a:fillRect/>
          </a:stretch>
        </p:blipFill>
        <p:spPr>
          <a:xfrm>
            <a:off x="1927500" y="1017450"/>
            <a:ext cx="5956149" cy="3685875"/>
          </a:xfrm>
          <a:prstGeom prst="rect">
            <a:avLst/>
          </a:prstGeom>
          <a:noFill/>
          <a:ln>
            <a:noFill/>
          </a:ln>
        </p:spPr>
      </p:pic>
      <p:pic>
        <p:nvPicPr>
          <p:cNvPr id="174" name="Google Shape;174;p29"/>
          <p:cNvPicPr preferRelativeResize="0"/>
          <p:nvPr/>
        </p:nvPicPr>
        <p:blipFill>
          <a:blip r:embed="rId4">
            <a:alphaModFix/>
          </a:blip>
          <a:stretch>
            <a:fillRect/>
          </a:stretch>
        </p:blipFill>
        <p:spPr>
          <a:xfrm>
            <a:off x="1781675" y="1017450"/>
            <a:ext cx="6247801" cy="3896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30"/>
          <p:cNvSpPr txBox="1"/>
          <p:nvPr>
            <p:ph idx="1" type="body"/>
          </p:nvPr>
        </p:nvSpPr>
        <p:spPr>
          <a:xfrm>
            <a:off x="379700" y="1017450"/>
            <a:ext cx="8844600" cy="370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8">
                <a:latin typeface="Arial"/>
                <a:ea typeface="Arial"/>
                <a:cs typeface="Arial"/>
                <a:sym typeface="Arial"/>
              </a:rPr>
              <a:t>Summary of Findings</a:t>
            </a:r>
            <a:endParaRPr b="1" sz="1708">
              <a:latin typeface="Arial"/>
              <a:ea typeface="Arial"/>
              <a:cs typeface="Arial"/>
              <a:sym typeface="Arial"/>
            </a:endParaRPr>
          </a:p>
          <a:p>
            <a:pPr indent="0" lvl="0" marL="0" rtl="0" algn="l">
              <a:spcBef>
                <a:spcPts val="0"/>
              </a:spcBef>
              <a:spcAft>
                <a:spcPts val="0"/>
              </a:spcAft>
              <a:buNone/>
            </a:pPr>
            <a:r>
              <a:t/>
            </a:r>
            <a:endParaRPr b="1" sz="951">
              <a:latin typeface="Arial"/>
              <a:ea typeface="Arial"/>
              <a:cs typeface="Arial"/>
              <a:sym typeface="Arial"/>
            </a:endParaRPr>
          </a:p>
          <a:p>
            <a:pPr indent="-316706" lvl="0" marL="457200" rtl="0" algn="l">
              <a:spcBef>
                <a:spcPts val="0"/>
              </a:spcBef>
              <a:spcAft>
                <a:spcPts val="0"/>
              </a:spcAft>
              <a:buSzPct val="92727"/>
              <a:buFont typeface="Arial"/>
              <a:buChar char="●"/>
            </a:pPr>
            <a:r>
              <a:rPr b="1" lang="en" sz="1617">
                <a:latin typeface="Arial"/>
                <a:ea typeface="Arial"/>
                <a:cs typeface="Arial"/>
                <a:sym typeface="Arial"/>
              </a:rPr>
              <a:t>Top Predictors:</a:t>
            </a:r>
            <a:r>
              <a:rPr lang="en" sz="1500">
                <a:latin typeface="Arial"/>
                <a:ea typeface="Arial"/>
                <a:cs typeface="Arial"/>
                <a:sym typeface="Arial"/>
              </a:rPr>
              <a:t>  Identified key features such as symptom severity scores (SDS raw &amp; standardized), height, daily computer/internet usage, and systolic blood pressure.</a:t>
            </a:r>
            <a:endParaRPr sz="1500">
              <a:latin typeface="Arial"/>
              <a:ea typeface="Arial"/>
              <a:cs typeface="Arial"/>
              <a:sym typeface="Arial"/>
            </a:endParaRPr>
          </a:p>
          <a:p>
            <a:pPr indent="0" lvl="0" marL="457200" rtl="0" algn="l">
              <a:spcBef>
                <a:spcPts val="0"/>
              </a:spcBef>
              <a:spcAft>
                <a:spcPts val="0"/>
              </a:spcAft>
              <a:buNone/>
            </a:pPr>
            <a:r>
              <a:t/>
            </a:r>
            <a:endParaRPr sz="1283">
              <a:latin typeface="Arial"/>
              <a:ea typeface="Arial"/>
              <a:cs typeface="Arial"/>
              <a:sym typeface="Arial"/>
            </a:endParaRPr>
          </a:p>
          <a:p>
            <a:pPr indent="-323616" lvl="0" marL="457200" rtl="0" algn="l">
              <a:spcBef>
                <a:spcPts val="0"/>
              </a:spcBef>
              <a:spcAft>
                <a:spcPts val="0"/>
              </a:spcAft>
              <a:buSzPct val="100000"/>
              <a:buFont typeface="Arial"/>
              <a:buChar char="●"/>
            </a:pPr>
            <a:r>
              <a:rPr b="1" lang="en" sz="1617">
                <a:latin typeface="Arial"/>
                <a:ea typeface="Arial"/>
                <a:cs typeface="Arial"/>
                <a:sym typeface="Arial"/>
              </a:rPr>
              <a:t>Model Performance:</a:t>
            </a:r>
            <a:r>
              <a:rPr lang="en" sz="1617">
                <a:latin typeface="Arial"/>
                <a:ea typeface="Arial"/>
                <a:cs typeface="Arial"/>
                <a:sym typeface="Arial"/>
              </a:rPr>
              <a:t> </a:t>
            </a:r>
            <a:endParaRPr sz="1617">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Random Forest: </a:t>
            </a:r>
            <a:r>
              <a:rPr lang="en" sz="1500">
                <a:latin typeface="Arial"/>
                <a:ea typeface="Arial"/>
                <a:cs typeface="Arial"/>
                <a:sym typeface="Arial"/>
              </a:rPr>
              <a:t>Robust feature selection with a 5-fold CV QWK of 0.420.</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XGBoost:</a:t>
            </a:r>
            <a:r>
              <a:rPr lang="en" sz="1500">
                <a:latin typeface="Arial"/>
                <a:ea typeface="Arial"/>
                <a:cs typeface="Arial"/>
                <a:sym typeface="Arial"/>
              </a:rPr>
              <a:t> QWK with optimized parameters (depth = 3, shrinkage = 0.1).</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Bidirectional Stepwise QWK:</a:t>
            </a:r>
            <a:r>
              <a:rPr lang="en" sz="1500">
                <a:latin typeface="Arial"/>
                <a:ea typeface="Arial"/>
                <a:cs typeface="Arial"/>
                <a:sym typeface="Arial"/>
              </a:rPr>
              <a:t> Provided interpretable insights into ordinal relationships.</a:t>
            </a:r>
            <a:endParaRPr sz="1500">
              <a:latin typeface="Arial"/>
              <a:ea typeface="Arial"/>
              <a:cs typeface="Arial"/>
              <a:sym typeface="Arial"/>
            </a:endParaRPr>
          </a:p>
          <a:p>
            <a:pPr indent="0" lvl="0" marL="0" rtl="0" algn="l">
              <a:spcBef>
                <a:spcPts val="0"/>
              </a:spcBef>
              <a:spcAft>
                <a:spcPts val="0"/>
              </a:spcAft>
              <a:buNone/>
            </a:pPr>
            <a:r>
              <a:t/>
            </a:r>
            <a:endParaRPr sz="1283">
              <a:latin typeface="Arial"/>
              <a:ea typeface="Arial"/>
              <a:cs typeface="Arial"/>
              <a:sym typeface="Arial"/>
            </a:endParaRPr>
          </a:p>
          <a:p>
            <a:pPr indent="-323616" lvl="0" marL="457200" rtl="0" algn="l">
              <a:spcBef>
                <a:spcPts val="0"/>
              </a:spcBef>
              <a:spcAft>
                <a:spcPts val="0"/>
              </a:spcAft>
              <a:buSzPct val="100000"/>
              <a:buFont typeface="Arial"/>
              <a:buChar char="●"/>
            </a:pPr>
            <a:r>
              <a:rPr b="1" lang="en" sz="1617">
                <a:latin typeface="Arial"/>
                <a:ea typeface="Arial"/>
                <a:cs typeface="Arial"/>
                <a:sym typeface="Arial"/>
              </a:rPr>
              <a:t>Insights Gained:</a:t>
            </a:r>
            <a:endParaRPr b="1" sz="1617">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MICE Imputation:</a:t>
            </a:r>
            <a:r>
              <a:rPr lang="en" sz="1500">
                <a:latin typeface="Arial"/>
                <a:ea typeface="Arial"/>
                <a:cs typeface="Arial"/>
                <a:sym typeface="Arial"/>
              </a:rPr>
              <a:t> Improved dataset quality, reducing bias from missing values.</a:t>
            </a:r>
            <a:endParaRPr sz="1500">
              <a:latin typeface="Arial"/>
              <a:ea typeface="Arial"/>
              <a:cs typeface="Arial"/>
              <a:sym typeface="Arial"/>
            </a:endParaRPr>
          </a:p>
          <a:p>
            <a:pPr indent="0" lvl="0" marL="914400" rtl="0" algn="l">
              <a:spcBef>
                <a:spcPts val="0"/>
              </a:spcBef>
              <a:spcAft>
                <a:spcPts val="0"/>
              </a:spcAft>
              <a:buNone/>
            </a:pPr>
            <a:r>
              <a:t/>
            </a:r>
            <a:endParaRPr sz="1283">
              <a:latin typeface="Arial"/>
              <a:ea typeface="Arial"/>
              <a:cs typeface="Arial"/>
              <a:sym typeface="Arial"/>
            </a:endParaRPr>
          </a:p>
          <a:p>
            <a:pPr indent="-323616" lvl="0" marL="457200" rtl="0" algn="l">
              <a:spcBef>
                <a:spcPts val="0"/>
              </a:spcBef>
              <a:spcAft>
                <a:spcPts val="0"/>
              </a:spcAft>
              <a:buSzPct val="100000"/>
              <a:buFont typeface="Arial"/>
              <a:buChar char="●"/>
            </a:pPr>
            <a:r>
              <a:rPr b="1" lang="en" sz="1617">
                <a:latin typeface="Arial"/>
                <a:ea typeface="Arial"/>
                <a:cs typeface="Arial"/>
                <a:sym typeface="Arial"/>
              </a:rPr>
              <a:t>Possible Future Directions:</a:t>
            </a:r>
            <a:endParaRPr b="1" sz="1617">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Refining Metric:</a:t>
            </a:r>
            <a:r>
              <a:rPr lang="en" sz="1500">
                <a:latin typeface="Arial"/>
                <a:ea typeface="Arial"/>
                <a:cs typeface="Arial"/>
                <a:sym typeface="Arial"/>
              </a:rPr>
              <a:t>  Penalize terms in QWK for better balancing of fit and complexity</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Expanded Analysis:</a:t>
            </a:r>
            <a:r>
              <a:rPr lang="en" sz="1500">
                <a:latin typeface="Arial"/>
                <a:ea typeface="Arial"/>
                <a:cs typeface="Arial"/>
                <a:sym typeface="Arial"/>
              </a:rPr>
              <a:t> Include time-series data for longitudinal insights</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b="1" lang="en" sz="1500">
                <a:latin typeface="Arial"/>
                <a:ea typeface="Arial"/>
                <a:cs typeface="Arial"/>
                <a:sym typeface="Arial"/>
              </a:rPr>
              <a:t>Practical Applications:</a:t>
            </a:r>
            <a:r>
              <a:rPr lang="en" sz="1500">
                <a:latin typeface="Arial"/>
                <a:ea typeface="Arial"/>
                <a:cs typeface="Arial"/>
                <a:sym typeface="Arial"/>
              </a:rPr>
              <a:t> Inform clinicians and policymakers to tackle problematic internet use</a:t>
            </a:r>
            <a:endParaRPr b="1" sz="1708">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Child Mind Institute. (n.d.). </a:t>
            </a:r>
            <a:r>
              <a:rPr i="1" lang="en" sz="1100">
                <a:solidFill>
                  <a:srgbClr val="000000"/>
                </a:solidFill>
                <a:latin typeface="Arial"/>
                <a:ea typeface="Arial"/>
                <a:cs typeface="Arial"/>
                <a:sym typeface="Arial"/>
              </a:rPr>
              <a:t>Child mind institute - problematic internet use</a:t>
            </a:r>
            <a:r>
              <a:rPr lang="en" sz="1100">
                <a:solidFill>
                  <a:srgbClr val="000000"/>
                </a:solidFill>
                <a:latin typeface="Arial"/>
                <a:ea typeface="Arial"/>
                <a:cs typeface="Arial"/>
                <a:sym typeface="Arial"/>
              </a:rPr>
              <a:t>. Kaggle. </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lang="en" sz="1100">
                <a:solidFill>
                  <a:srgbClr val="000000"/>
                </a:solidFill>
                <a:latin typeface="Arial"/>
                <a:ea typeface="Arial"/>
                <a:cs typeface="Arial"/>
                <a:sym typeface="Arial"/>
              </a:rPr>
              <a:t>https://www.kaggle.com/competitions/child-mind-institute-problematic-internet-use/data </a:t>
            </a:r>
            <a:endParaRPr sz="1100">
              <a:solidFill>
                <a:srgbClr val="000000"/>
              </a:solidFill>
              <a:latin typeface="Arial"/>
              <a:ea typeface="Arial"/>
              <a:cs typeface="Arial"/>
              <a:sym typeface="Arial"/>
            </a:endParaRPr>
          </a:p>
          <a:p>
            <a:pPr indent="-12700" lvl="0" marL="812800" rtl="0" algn="l">
              <a:spcBef>
                <a:spcPts val="1200"/>
              </a:spcBef>
              <a:spcAft>
                <a:spcPts val="0"/>
              </a:spcAft>
              <a:buNone/>
            </a:pPr>
            <a:r>
              <a:t/>
            </a:r>
            <a:endParaRPr sz="1100">
              <a:solidFill>
                <a:srgbClr val="000000"/>
              </a:solidFill>
              <a:latin typeface="Arial"/>
              <a:ea typeface="Arial"/>
              <a:cs typeface="Arial"/>
              <a:sym typeface="Arial"/>
            </a:endParaRPr>
          </a:p>
          <a:p>
            <a:pPr indent="-466344" lvl="0" marL="466344" rtl="0" algn="l">
              <a:lnSpc>
                <a:spcPct val="200000"/>
              </a:lnSpc>
              <a:spcBef>
                <a:spcPts val="1200"/>
              </a:spcBef>
              <a:spcAft>
                <a:spcPts val="0"/>
              </a:spcAft>
              <a:buNone/>
            </a:pPr>
            <a:r>
              <a:rPr lang="en" sz="1100">
                <a:solidFill>
                  <a:srgbClr val="000000"/>
                </a:solidFill>
                <a:latin typeface="Arial"/>
                <a:ea typeface="Arial"/>
                <a:cs typeface="Arial"/>
                <a:sym typeface="Arial"/>
              </a:rPr>
              <a:t>“What Is Xgboost? An Introduction to XGBoost Algorithm in Machine Learning: Simplilearn.” </a:t>
            </a:r>
            <a:r>
              <a:rPr i="1" lang="en" sz="1100">
                <a:solidFill>
                  <a:srgbClr val="000000"/>
                </a:solidFill>
                <a:latin typeface="Arial"/>
                <a:ea typeface="Arial"/>
                <a:cs typeface="Arial"/>
                <a:sym typeface="Arial"/>
              </a:rPr>
              <a:t>Simplilearn.Com</a:t>
            </a:r>
            <a:r>
              <a:rPr lang="en" sz="1100">
                <a:solidFill>
                  <a:srgbClr val="000000"/>
                </a:solidFill>
                <a:latin typeface="Arial"/>
                <a:ea typeface="Arial"/>
                <a:cs typeface="Arial"/>
                <a:sym typeface="Arial"/>
              </a:rPr>
              <a:t>, Simplilearn, 7 Nov. 2023, www.simplilearn.com/what-is-xgboost-algorithm-in-machine-learning-article. </a:t>
            </a:r>
            <a:endParaRPr sz="1100">
              <a:solidFill>
                <a:srgbClr val="000000"/>
              </a:solidFill>
              <a:latin typeface="Arial"/>
              <a:ea typeface="Arial"/>
              <a:cs typeface="Arial"/>
              <a:sym typeface="Arial"/>
            </a:endParaRPr>
          </a:p>
          <a:p>
            <a:pPr indent="-466344" lvl="0" marL="466344" rtl="0" algn="l">
              <a:lnSpc>
                <a:spcPct val="200000"/>
              </a:lnSpc>
              <a:spcBef>
                <a:spcPts val="1200"/>
              </a:spcBef>
              <a:spcAft>
                <a:spcPts val="0"/>
              </a:spcAft>
              <a:buNone/>
            </a:pPr>
            <a:r>
              <a:rPr lang="en" sz="1100">
                <a:solidFill>
                  <a:srgbClr val="000000"/>
                </a:solidFill>
                <a:latin typeface="Arial"/>
                <a:ea typeface="Arial"/>
                <a:cs typeface="Arial"/>
                <a:sym typeface="Arial"/>
              </a:rPr>
              <a:t>MIT School of Distance Education. “Data Imputation Techniques: Handling Missing Data in Machine Learning.” </a:t>
            </a:r>
            <a:r>
              <a:rPr i="1" lang="en" sz="1100">
                <a:solidFill>
                  <a:srgbClr val="000000"/>
                </a:solidFill>
                <a:latin typeface="Arial"/>
                <a:ea typeface="Arial"/>
                <a:cs typeface="Arial"/>
                <a:sym typeface="Arial"/>
              </a:rPr>
              <a:t>MIT School of Distance Education Blog</a:t>
            </a:r>
            <a:r>
              <a:rPr lang="en" sz="1100">
                <a:solidFill>
                  <a:srgbClr val="000000"/>
                </a:solidFill>
                <a:latin typeface="Arial"/>
                <a:ea typeface="Arial"/>
                <a:cs typeface="Arial"/>
                <a:sym typeface="Arial"/>
              </a:rPr>
              <a:t>, blog.mitsde.com/data-imputation-techniques-handling-missing-data-in-machine-learning/</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83050"/>
            <a:ext cx="8463900" cy="308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8">
                <a:latin typeface="Arial"/>
                <a:ea typeface="Arial"/>
                <a:cs typeface="Arial"/>
                <a:sym typeface="Arial"/>
              </a:rPr>
              <a:t>Project Topic</a:t>
            </a:r>
            <a:endParaRPr b="1" sz="1708">
              <a:latin typeface="Arial"/>
              <a:ea typeface="Arial"/>
              <a:cs typeface="Arial"/>
              <a:sym typeface="Arial"/>
            </a:endParaRPr>
          </a:p>
          <a:p>
            <a:pPr indent="0" lvl="0" marL="0" rtl="0" algn="l">
              <a:spcBef>
                <a:spcPts val="0"/>
              </a:spcBef>
              <a:spcAft>
                <a:spcPts val="0"/>
              </a:spcAft>
              <a:buNone/>
            </a:pPr>
            <a:r>
              <a:t/>
            </a:r>
            <a:endParaRPr b="1" sz="951">
              <a:latin typeface="Arial"/>
              <a:ea typeface="Arial"/>
              <a:cs typeface="Arial"/>
              <a:sym typeface="Arial"/>
            </a:endParaRPr>
          </a:p>
          <a:p>
            <a:pPr indent="-316706" lvl="0" marL="457200" rtl="0" algn="l">
              <a:spcBef>
                <a:spcPts val="0"/>
              </a:spcBef>
              <a:spcAft>
                <a:spcPts val="0"/>
              </a:spcAft>
              <a:buSzPct val="100000"/>
              <a:buFont typeface="Arial"/>
              <a:buChar char="●"/>
            </a:pPr>
            <a:r>
              <a:rPr b="1" lang="en" sz="1500">
                <a:latin typeface="Arial"/>
                <a:ea typeface="Arial"/>
                <a:cs typeface="Arial"/>
                <a:sym typeface="Arial"/>
              </a:rPr>
              <a:t>The Problem:</a:t>
            </a:r>
            <a:r>
              <a:rPr lang="en" sz="1500">
                <a:latin typeface="Arial"/>
                <a:ea typeface="Arial"/>
                <a:cs typeface="Arial"/>
                <a:sym typeface="Arial"/>
              </a:rPr>
              <a:t> Problematic internet use is a growing concern, especially among youth, with impacts on mental health and learning abilities.</a:t>
            </a:r>
            <a:endParaRPr sz="1500">
              <a:latin typeface="Arial"/>
              <a:ea typeface="Arial"/>
              <a:cs typeface="Arial"/>
              <a:sym typeface="Arial"/>
            </a:endParaRPr>
          </a:p>
          <a:p>
            <a:pPr indent="-316706" lvl="0" marL="457200" rtl="0" algn="l">
              <a:spcBef>
                <a:spcPts val="0"/>
              </a:spcBef>
              <a:spcAft>
                <a:spcPts val="0"/>
              </a:spcAft>
              <a:buSzPct val="100000"/>
              <a:buFont typeface="Arial"/>
              <a:buChar char="●"/>
            </a:pPr>
            <a:r>
              <a:rPr b="1" lang="en" sz="1500">
                <a:latin typeface="Arial"/>
                <a:ea typeface="Arial"/>
                <a:cs typeface="Arial"/>
                <a:sym typeface="Arial"/>
              </a:rPr>
              <a:t>The Dataset:</a:t>
            </a:r>
            <a:r>
              <a:rPr lang="en" sz="1500">
                <a:latin typeface="Arial"/>
                <a:ea typeface="Arial"/>
                <a:cs typeface="Arial"/>
                <a:sym typeface="Arial"/>
              </a:rPr>
              <a:t> We used the Healthy Brain Network (HBN) dataset, containing clinical, physical activity, internet usage, and demographic data for approximately 5,000 participants aged 5–22.</a:t>
            </a:r>
            <a:endParaRPr sz="1500">
              <a:latin typeface="Arial"/>
              <a:ea typeface="Arial"/>
              <a:cs typeface="Arial"/>
              <a:sym typeface="Arial"/>
            </a:endParaRPr>
          </a:p>
          <a:p>
            <a:pPr indent="0" lvl="0" marL="457200" rtl="0" algn="l">
              <a:spcBef>
                <a:spcPts val="0"/>
              </a:spcBef>
              <a:spcAft>
                <a:spcPts val="0"/>
              </a:spcAft>
              <a:buNone/>
            </a:pPr>
            <a:r>
              <a:t/>
            </a:r>
            <a:endParaRPr sz="1283">
              <a:latin typeface="Arial"/>
              <a:ea typeface="Arial"/>
              <a:cs typeface="Arial"/>
              <a:sym typeface="Arial"/>
            </a:endParaRPr>
          </a:p>
          <a:p>
            <a:pPr indent="0" lvl="0" marL="0" rtl="0" algn="l">
              <a:spcBef>
                <a:spcPts val="0"/>
              </a:spcBef>
              <a:spcAft>
                <a:spcPts val="0"/>
              </a:spcAft>
              <a:buNone/>
            </a:pPr>
            <a:r>
              <a:rPr b="1" lang="en" sz="1600">
                <a:latin typeface="Arial"/>
                <a:ea typeface="Arial"/>
                <a:cs typeface="Arial"/>
                <a:sym typeface="Arial"/>
              </a:rPr>
              <a:t>Our Approach</a:t>
            </a:r>
            <a:endParaRPr b="1" sz="1600">
              <a:latin typeface="Arial"/>
              <a:ea typeface="Arial"/>
              <a:cs typeface="Arial"/>
              <a:sym typeface="Arial"/>
            </a:endParaRPr>
          </a:p>
          <a:p>
            <a:pPr indent="0" lvl="0" marL="0" rtl="0" algn="l">
              <a:spcBef>
                <a:spcPts val="0"/>
              </a:spcBef>
              <a:spcAft>
                <a:spcPts val="0"/>
              </a:spcAft>
              <a:buNone/>
            </a:pPr>
            <a:r>
              <a:t/>
            </a:r>
            <a:endParaRPr b="1" sz="951">
              <a:latin typeface="Arial"/>
              <a:ea typeface="Arial"/>
              <a:cs typeface="Arial"/>
              <a:sym typeface="Arial"/>
            </a:endParaRPr>
          </a:p>
          <a:p>
            <a:pPr indent="-316706" lvl="0" marL="457200" rtl="0" algn="l">
              <a:spcBef>
                <a:spcPts val="0"/>
              </a:spcBef>
              <a:spcAft>
                <a:spcPts val="0"/>
              </a:spcAft>
              <a:buSzPct val="100000"/>
              <a:buFont typeface="Arial"/>
              <a:buChar char="●"/>
            </a:pPr>
            <a:r>
              <a:rPr b="1" lang="en" sz="1500">
                <a:latin typeface="Arial"/>
                <a:ea typeface="Arial"/>
                <a:cs typeface="Arial"/>
                <a:sym typeface="Arial"/>
              </a:rPr>
              <a:t>Research Questions:</a:t>
            </a:r>
            <a:endParaRPr b="1" sz="1500">
              <a:latin typeface="Arial"/>
              <a:ea typeface="Arial"/>
              <a:cs typeface="Arial"/>
              <a:sym typeface="Arial"/>
            </a:endParaRPr>
          </a:p>
          <a:p>
            <a:pPr indent="-316706" lvl="1" marL="914400" rtl="0" algn="l">
              <a:spcBef>
                <a:spcPts val="0"/>
              </a:spcBef>
              <a:spcAft>
                <a:spcPts val="0"/>
              </a:spcAft>
              <a:buSzPct val="100000"/>
              <a:buFont typeface="Arial"/>
              <a:buChar char="○"/>
            </a:pPr>
            <a:r>
              <a:rPr lang="en" sz="1500">
                <a:latin typeface="Arial"/>
                <a:ea typeface="Arial"/>
                <a:cs typeface="Arial"/>
                <a:sym typeface="Arial"/>
              </a:rPr>
              <a:t>What drives higher levels of problematic internet use?</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lang="en" sz="1500">
                <a:latin typeface="Arial"/>
                <a:ea typeface="Arial"/>
                <a:cs typeface="Arial"/>
                <a:sym typeface="Arial"/>
              </a:rPr>
              <a:t>Can demographic, physical activity, and behavioral markers predict internet usage severity?</a:t>
            </a:r>
            <a:endParaRPr sz="1500">
              <a:latin typeface="Arial"/>
              <a:ea typeface="Arial"/>
              <a:cs typeface="Arial"/>
              <a:sym typeface="Arial"/>
            </a:endParaRPr>
          </a:p>
          <a:p>
            <a:pPr indent="-316706" lvl="0" marL="457200" rtl="0" algn="l">
              <a:spcBef>
                <a:spcPts val="0"/>
              </a:spcBef>
              <a:spcAft>
                <a:spcPts val="0"/>
              </a:spcAft>
              <a:buSzPct val="100000"/>
              <a:buFont typeface="Arial"/>
              <a:buChar char="●"/>
            </a:pPr>
            <a:r>
              <a:rPr b="1" lang="en" sz="1500">
                <a:latin typeface="Arial"/>
                <a:ea typeface="Arial"/>
                <a:cs typeface="Arial"/>
                <a:sym typeface="Arial"/>
              </a:rPr>
              <a:t>Methodology:</a:t>
            </a:r>
            <a:endParaRPr b="1" sz="1500">
              <a:latin typeface="Arial"/>
              <a:ea typeface="Arial"/>
              <a:cs typeface="Arial"/>
              <a:sym typeface="Arial"/>
            </a:endParaRPr>
          </a:p>
          <a:p>
            <a:pPr indent="-316706" lvl="1" marL="914400" rtl="0" algn="l">
              <a:spcBef>
                <a:spcPts val="0"/>
              </a:spcBef>
              <a:spcAft>
                <a:spcPts val="0"/>
              </a:spcAft>
              <a:buSzPct val="100000"/>
              <a:buFont typeface="Arial"/>
              <a:buChar char="○"/>
            </a:pPr>
            <a:r>
              <a:rPr lang="en" sz="1500">
                <a:latin typeface="Arial"/>
                <a:ea typeface="Arial"/>
                <a:cs typeface="Arial"/>
                <a:sym typeface="Arial"/>
              </a:rPr>
              <a:t>Machine learning models for classification and feature selection.</a:t>
            </a:r>
            <a:endParaRPr sz="1500">
              <a:latin typeface="Arial"/>
              <a:ea typeface="Arial"/>
              <a:cs typeface="Arial"/>
              <a:sym typeface="Arial"/>
            </a:endParaRPr>
          </a:p>
          <a:p>
            <a:pPr indent="-316706" lvl="1" marL="914400" rtl="0" algn="l">
              <a:spcBef>
                <a:spcPts val="0"/>
              </a:spcBef>
              <a:spcAft>
                <a:spcPts val="0"/>
              </a:spcAft>
              <a:buSzPct val="100000"/>
              <a:buFont typeface="Arial"/>
              <a:buChar char="○"/>
            </a:pPr>
            <a:r>
              <a:rPr lang="en" sz="1500">
                <a:latin typeface="Arial"/>
                <a:ea typeface="Arial"/>
                <a:cs typeface="Arial"/>
                <a:sym typeface="Arial"/>
              </a:rPr>
              <a:t>Evaluation using Quadratic Weighted Kappa (QWK) to balance predictions for ordinal data.</a:t>
            </a:r>
            <a:endParaRPr b="1"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0" lang="en" sz="2800">
                <a:latin typeface="Arial"/>
                <a:ea typeface="Arial"/>
                <a:cs typeface="Arial"/>
                <a:sym typeface="Arial"/>
              </a:rPr>
              <a:t>Dataset Overview</a:t>
            </a:r>
            <a:endParaRPr b="0" sz="18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1200"/>
              </a:spcBef>
              <a:spcAft>
                <a:spcPts val="0"/>
              </a:spcAft>
              <a:buClr>
                <a:schemeClr val="dk2"/>
              </a:buClr>
              <a:buSzPts val="1500"/>
              <a:buFont typeface="Arial"/>
              <a:buChar char="●"/>
            </a:pPr>
            <a:r>
              <a:rPr b="1" lang="en" sz="1500">
                <a:latin typeface="Arial"/>
                <a:ea typeface="Arial"/>
                <a:cs typeface="Arial"/>
                <a:sym typeface="Arial"/>
              </a:rPr>
              <a:t>Scope</a:t>
            </a:r>
            <a:r>
              <a:rPr lang="en" sz="1500">
                <a:latin typeface="Arial"/>
                <a:ea typeface="Arial"/>
                <a:cs typeface="Arial"/>
                <a:sym typeface="Arial"/>
              </a:rPr>
              <a:t>: The HBN dataset contains clinical and research data from approximately 5,000 participants aged 5–22. It integrates information on physical activity, fitness, internet usage behavior, and demographic data to study mental health and learning disorders.</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b="1" lang="en" sz="1500">
                <a:latin typeface="Arial"/>
                <a:ea typeface="Arial"/>
                <a:cs typeface="Arial"/>
                <a:sym typeface="Arial"/>
              </a:rPr>
              <a:t>Objective</a:t>
            </a:r>
            <a:r>
              <a:rPr lang="en" sz="1500">
                <a:latin typeface="Arial"/>
                <a:ea typeface="Arial"/>
                <a:cs typeface="Arial"/>
                <a:sym typeface="Arial"/>
              </a:rPr>
              <a:t>: The dataset aims to identify biological markers for improving the diagnosis and treatment of mental health issues and learning disorders.</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b="1" lang="en" sz="1500">
                <a:latin typeface="Arial"/>
                <a:ea typeface="Arial"/>
                <a:cs typeface="Arial"/>
                <a:sym typeface="Arial"/>
              </a:rPr>
              <a:t>Goal</a:t>
            </a:r>
            <a:r>
              <a:rPr lang="en" sz="1500">
                <a:latin typeface="Arial"/>
                <a:ea typeface="Arial"/>
                <a:cs typeface="Arial"/>
                <a:sym typeface="Arial"/>
              </a:rPr>
              <a:t>: Predict participants' Severity Impairment Index (SII), which measures the degree of problematic internet use (scored from 0 = None to 3 = Severe).</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b="1" lang="en" sz="1500">
                <a:latin typeface="Arial"/>
                <a:ea typeface="Arial"/>
                <a:cs typeface="Arial"/>
                <a:sym typeface="Arial"/>
              </a:rPr>
              <a:t>Data Composition</a:t>
            </a:r>
            <a:r>
              <a:rPr lang="en" sz="1500">
                <a:latin typeface="Arial"/>
                <a:ea typeface="Arial"/>
                <a:cs typeface="Arial"/>
                <a:sym typeface="Arial"/>
              </a:rPr>
              <a:t>:</a:t>
            </a:r>
            <a:endParaRPr sz="1500">
              <a:latin typeface="Arial"/>
              <a:ea typeface="Arial"/>
              <a:cs typeface="Arial"/>
              <a:sym typeface="Arial"/>
            </a:endParaRPr>
          </a:p>
          <a:p>
            <a:pPr indent="-323850" lvl="1" marL="914400" rtl="0" algn="l">
              <a:spcBef>
                <a:spcPts val="0"/>
              </a:spcBef>
              <a:spcAft>
                <a:spcPts val="0"/>
              </a:spcAft>
              <a:buClr>
                <a:schemeClr val="dk2"/>
              </a:buClr>
              <a:buSzPts val="1500"/>
              <a:buFont typeface="Arial"/>
              <a:buChar char="○"/>
            </a:pPr>
            <a:r>
              <a:rPr b="1" lang="en" sz="1500">
                <a:latin typeface="Arial"/>
                <a:ea typeface="Arial"/>
                <a:cs typeface="Arial"/>
                <a:sym typeface="Arial"/>
              </a:rPr>
              <a:t>Tabular Data</a:t>
            </a:r>
            <a:r>
              <a:rPr lang="en" sz="1500">
                <a:latin typeface="Arial"/>
                <a:ea typeface="Arial"/>
                <a:cs typeface="Arial"/>
                <a:sym typeface="Arial"/>
              </a:rPr>
              <a:t>: Contains participant demographics, physical and fitness measures, and internet usage behavior.</a:t>
            </a:r>
            <a:endParaRPr sz="1500">
              <a:latin typeface="Arial"/>
              <a:ea typeface="Arial"/>
              <a:cs typeface="Arial"/>
              <a:sym typeface="Arial"/>
            </a:endParaRPr>
          </a:p>
          <a:p>
            <a:pPr indent="-323850" lvl="1" marL="914400" rtl="0" algn="l">
              <a:spcBef>
                <a:spcPts val="0"/>
              </a:spcBef>
              <a:spcAft>
                <a:spcPts val="0"/>
              </a:spcAft>
              <a:buClr>
                <a:schemeClr val="dk2"/>
              </a:buClr>
              <a:buSzPts val="1500"/>
              <a:buFont typeface="Arial"/>
              <a:buChar char="○"/>
            </a:pPr>
            <a:r>
              <a:rPr b="1" lang="en" sz="1500">
                <a:latin typeface="Arial"/>
                <a:ea typeface="Arial"/>
                <a:cs typeface="Arial"/>
                <a:sym typeface="Arial"/>
              </a:rPr>
              <a:t>Time-Series Data</a:t>
            </a:r>
            <a:r>
              <a:rPr lang="en" sz="1500">
                <a:latin typeface="Arial"/>
                <a:ea typeface="Arial"/>
                <a:cs typeface="Arial"/>
                <a:sym typeface="Arial"/>
              </a:rPr>
              <a:t>: Accelerometer readings tracking motion and daily activity.</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Imputation Methods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KNN Imputation</a:t>
            </a:r>
            <a:endParaRPr sz="1900"/>
          </a:p>
          <a:p>
            <a:pPr indent="-323850" lvl="1" marL="914400" rtl="0" algn="l">
              <a:spcBef>
                <a:spcPts val="0"/>
              </a:spcBef>
              <a:spcAft>
                <a:spcPts val="0"/>
              </a:spcAft>
              <a:buSzPts val="1500"/>
              <a:buChar char="-"/>
            </a:pPr>
            <a:r>
              <a:rPr lang="en" sz="1500"/>
              <a:t>Imputes the mean (or mode, for classification) of the k-nearest neighbors to a missing point</a:t>
            </a:r>
            <a:endParaRPr sz="1500"/>
          </a:p>
          <a:p>
            <a:pPr indent="-323850" lvl="1" marL="914400" rtl="0" algn="l">
              <a:spcBef>
                <a:spcPts val="0"/>
              </a:spcBef>
              <a:spcAft>
                <a:spcPts val="0"/>
              </a:spcAft>
              <a:buSzPts val="1500"/>
              <a:buChar char="-"/>
            </a:pPr>
            <a:r>
              <a:rPr lang="en" sz="1500"/>
              <a:t>Uses Euclidean distance to measure how close a row with a missing value is (the value of interest) to other rows in the data</a:t>
            </a:r>
            <a:endParaRPr sz="1500"/>
          </a:p>
          <a:p>
            <a:pPr indent="-323850" lvl="1" marL="914400" rtl="0" algn="l">
              <a:spcBef>
                <a:spcPts val="0"/>
              </a:spcBef>
              <a:spcAft>
                <a:spcPts val="0"/>
              </a:spcAft>
              <a:buSzPts val="1500"/>
              <a:buChar char="-"/>
            </a:pPr>
            <a:r>
              <a:rPr lang="en" sz="1500"/>
              <a:t>We used a value of 5 for K - have to </a:t>
            </a:r>
            <a:r>
              <a:rPr lang="en" sz="1500"/>
              <a:t>pick</a:t>
            </a:r>
            <a:r>
              <a:rPr lang="en" sz="1500"/>
              <a:t> arbitrarily</a:t>
            </a:r>
            <a:endParaRPr sz="1500"/>
          </a:p>
          <a:p>
            <a:pPr indent="-349250" lvl="0" marL="457200" rtl="0" algn="l">
              <a:spcBef>
                <a:spcPts val="0"/>
              </a:spcBef>
              <a:spcAft>
                <a:spcPts val="0"/>
              </a:spcAft>
              <a:buSzPts val="1900"/>
              <a:buChar char="-"/>
            </a:pPr>
            <a:r>
              <a:rPr lang="en" sz="1900"/>
              <a:t>Simple median/mode imputation</a:t>
            </a:r>
            <a:endParaRPr sz="1900"/>
          </a:p>
          <a:p>
            <a:pPr indent="-323850" lvl="1" marL="914400" rtl="0" algn="l">
              <a:spcBef>
                <a:spcPts val="0"/>
              </a:spcBef>
              <a:spcAft>
                <a:spcPts val="0"/>
              </a:spcAft>
              <a:buSzPts val="1500"/>
              <a:buChar char="-"/>
            </a:pPr>
            <a:r>
              <a:rPr lang="en" sz="1500"/>
              <a:t>We also tried imputing the median (for numerical values) or mode (for categorical) to replace missing values</a:t>
            </a:r>
            <a:endParaRPr sz="1500"/>
          </a:p>
          <a:p>
            <a:pPr indent="-323850" lvl="1" marL="914400" rtl="0" algn="l">
              <a:spcBef>
                <a:spcPts val="0"/>
              </a:spcBef>
              <a:spcAft>
                <a:spcPts val="0"/>
              </a:spcAft>
              <a:buSzPts val="1500"/>
              <a:buChar char="-"/>
            </a:pPr>
            <a:r>
              <a:rPr lang="en" sz="1500"/>
              <a:t>Only used the column that the missing value occurred in - unlike KNN, this method does not utilize the rest of the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811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MICE (Multivariate Imputation by Chained Equations)</a:t>
            </a:r>
            <a:endParaRPr/>
          </a:p>
        </p:txBody>
      </p:sp>
      <p:sp>
        <p:nvSpPr>
          <p:cNvPr id="84" name="Google Shape;84;p17"/>
          <p:cNvSpPr txBox="1"/>
          <p:nvPr>
            <p:ph idx="1" type="body"/>
          </p:nvPr>
        </p:nvSpPr>
        <p:spPr>
          <a:xfrm>
            <a:off x="311700" y="1194600"/>
            <a:ext cx="8520600" cy="394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1st iteration: predict missing values of a column using other columns</a:t>
            </a:r>
            <a:endParaRPr sz="1500"/>
          </a:p>
          <a:p>
            <a:pPr indent="-323850" lvl="1" marL="914400" rtl="0" algn="l">
              <a:spcBef>
                <a:spcPts val="0"/>
              </a:spcBef>
              <a:spcAft>
                <a:spcPts val="0"/>
              </a:spcAft>
              <a:buSzPts val="1500"/>
              <a:buChar char="-"/>
            </a:pPr>
            <a:r>
              <a:rPr lang="en" sz="1500"/>
              <a:t>Other columns temporarily imputed by median and mode</a:t>
            </a:r>
            <a:endParaRPr sz="1500"/>
          </a:p>
          <a:p>
            <a:pPr indent="-323850" lvl="1" marL="914400" rtl="0" algn="l">
              <a:spcBef>
                <a:spcPts val="0"/>
              </a:spcBef>
              <a:spcAft>
                <a:spcPts val="0"/>
              </a:spcAft>
              <a:buSzPts val="1500"/>
              <a:buChar char="-"/>
            </a:pPr>
            <a:r>
              <a:rPr lang="en" sz="1500"/>
              <a:t>Do this for every column</a:t>
            </a:r>
            <a:endParaRPr sz="1500"/>
          </a:p>
          <a:p>
            <a:pPr indent="-323850" lvl="0" marL="457200" rtl="0" algn="l">
              <a:spcBef>
                <a:spcPts val="0"/>
              </a:spcBef>
              <a:spcAft>
                <a:spcPts val="0"/>
              </a:spcAft>
              <a:buSzPts val="1500"/>
              <a:buChar char="-"/>
            </a:pPr>
            <a:r>
              <a:rPr lang="en" sz="1500"/>
              <a:t>2nd iteration: predict missing values again with newly imputed data</a:t>
            </a:r>
            <a:endParaRPr sz="1500"/>
          </a:p>
          <a:p>
            <a:pPr indent="-323850" lvl="1" marL="914400" rtl="0" algn="l">
              <a:spcBef>
                <a:spcPts val="0"/>
              </a:spcBef>
              <a:spcAft>
                <a:spcPts val="0"/>
              </a:spcAft>
              <a:buSzPts val="1500"/>
              <a:buChar char="-"/>
            </a:pPr>
            <a:r>
              <a:rPr lang="en" sz="1500"/>
              <a:t>Better data this time from predictive modeling</a:t>
            </a:r>
            <a:endParaRPr sz="1500"/>
          </a:p>
          <a:p>
            <a:pPr indent="-323850" lvl="1" marL="914400" rtl="0" algn="l">
              <a:spcBef>
                <a:spcPts val="0"/>
              </a:spcBef>
              <a:spcAft>
                <a:spcPts val="0"/>
              </a:spcAft>
              <a:buSzPts val="1500"/>
              <a:buChar char="-"/>
            </a:pPr>
            <a:r>
              <a:rPr lang="en" sz="1500"/>
              <a:t>Many more iterations</a:t>
            </a:r>
            <a:endParaRPr sz="1500"/>
          </a:p>
          <a:p>
            <a:pPr indent="-323850" lvl="0" marL="457200" rtl="0" algn="l">
              <a:spcBef>
                <a:spcPts val="0"/>
              </a:spcBef>
              <a:spcAft>
                <a:spcPts val="0"/>
              </a:spcAft>
              <a:buSzPts val="1500"/>
              <a:buChar char="-"/>
            </a:pPr>
            <a:r>
              <a:rPr lang="en" sz="1500"/>
              <a:t>N-th iteration: newly imputed data this iteration is identical to the last iteration</a:t>
            </a:r>
            <a:endParaRPr sz="1500"/>
          </a:p>
          <a:p>
            <a:pPr indent="-323850" lvl="1" marL="914400" rtl="0" algn="l">
              <a:spcBef>
                <a:spcPts val="0"/>
              </a:spcBef>
              <a:spcAft>
                <a:spcPts val="0"/>
              </a:spcAft>
              <a:buSzPts val="1500"/>
              <a:buChar char="-"/>
            </a:pPr>
            <a:r>
              <a:rPr lang="en" sz="1500"/>
              <a:t>Stabilized results, stop iterating</a:t>
            </a:r>
            <a:endParaRPr sz="1500"/>
          </a:p>
          <a:p>
            <a:pPr indent="-323850" lvl="0" marL="457200" rtl="0" algn="l">
              <a:spcBef>
                <a:spcPts val="0"/>
              </a:spcBef>
              <a:spcAft>
                <a:spcPts val="0"/>
              </a:spcAft>
              <a:buSzPts val="1500"/>
              <a:buChar char="-"/>
            </a:pPr>
            <a:r>
              <a:rPr lang="en" sz="1500"/>
              <a:t>Strengths: </a:t>
            </a:r>
            <a:endParaRPr sz="1500"/>
          </a:p>
          <a:p>
            <a:pPr indent="-323850" lvl="1" marL="914400" rtl="0" algn="l">
              <a:spcBef>
                <a:spcPts val="0"/>
              </a:spcBef>
              <a:spcAft>
                <a:spcPts val="0"/>
              </a:spcAft>
              <a:buSzPts val="1500"/>
              <a:buChar char="-"/>
            </a:pPr>
            <a:r>
              <a:rPr lang="en" sz="1500"/>
              <a:t>Robust</a:t>
            </a:r>
            <a:endParaRPr sz="1500"/>
          </a:p>
          <a:p>
            <a:pPr indent="-323850" lvl="1" marL="914400" rtl="0" algn="l">
              <a:spcBef>
                <a:spcPts val="0"/>
              </a:spcBef>
              <a:spcAft>
                <a:spcPts val="0"/>
              </a:spcAft>
              <a:buSzPts val="1500"/>
              <a:buChar char="-"/>
            </a:pPr>
            <a:r>
              <a:rPr lang="en" sz="1500"/>
              <a:t>Allows for different modeling techniques (Random Forest)</a:t>
            </a:r>
            <a:endParaRPr sz="1500"/>
          </a:p>
          <a:p>
            <a:pPr indent="-323850" lvl="0" marL="457200" rtl="0" algn="l">
              <a:spcBef>
                <a:spcPts val="0"/>
              </a:spcBef>
              <a:spcAft>
                <a:spcPts val="0"/>
              </a:spcAft>
              <a:buSzPts val="1500"/>
              <a:buChar char="-"/>
            </a:pPr>
            <a:r>
              <a:rPr lang="en" sz="1500"/>
              <a:t>Weaknesses:</a:t>
            </a:r>
            <a:endParaRPr sz="1500"/>
          </a:p>
          <a:p>
            <a:pPr indent="-323850" lvl="1" marL="914400" rtl="0" algn="l">
              <a:spcBef>
                <a:spcPts val="0"/>
              </a:spcBef>
              <a:spcAft>
                <a:spcPts val="0"/>
              </a:spcAft>
              <a:buSzPts val="1500"/>
              <a:buChar char="-"/>
            </a:pPr>
            <a:r>
              <a:rPr lang="en" sz="1500"/>
              <a:t>Computationally intensive</a:t>
            </a:r>
            <a:endParaRPr sz="1500"/>
          </a:p>
          <a:p>
            <a:pPr indent="-323850" lvl="1" marL="914400" rtl="0" algn="l">
              <a:spcBef>
                <a:spcPts val="0"/>
              </a:spcBef>
              <a:spcAft>
                <a:spcPts val="0"/>
              </a:spcAft>
              <a:buSzPts val="1500"/>
              <a:buChar char="-"/>
            </a:pPr>
            <a:r>
              <a:rPr lang="en" sz="1500"/>
              <a:t>No guarantee of convergence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MICE in Pictures</a:t>
            </a:r>
            <a:endParaRPr/>
          </a:p>
        </p:txBody>
      </p:sp>
      <p:pic>
        <p:nvPicPr>
          <p:cNvPr id="90" name="Google Shape;90;p18"/>
          <p:cNvPicPr preferRelativeResize="0"/>
          <p:nvPr/>
        </p:nvPicPr>
        <p:blipFill>
          <a:blip r:embed="rId3">
            <a:alphaModFix/>
          </a:blip>
          <a:stretch>
            <a:fillRect/>
          </a:stretch>
        </p:blipFill>
        <p:spPr>
          <a:xfrm>
            <a:off x="-33300" y="2187063"/>
            <a:ext cx="2733675" cy="1390650"/>
          </a:xfrm>
          <a:prstGeom prst="rect">
            <a:avLst/>
          </a:prstGeom>
          <a:noFill/>
          <a:ln>
            <a:noFill/>
          </a:ln>
        </p:spPr>
      </p:pic>
      <p:pic>
        <p:nvPicPr>
          <p:cNvPr id="91" name="Google Shape;91;p18"/>
          <p:cNvPicPr preferRelativeResize="0"/>
          <p:nvPr/>
        </p:nvPicPr>
        <p:blipFill>
          <a:blip r:embed="rId4">
            <a:alphaModFix/>
          </a:blip>
          <a:stretch>
            <a:fillRect/>
          </a:stretch>
        </p:blipFill>
        <p:spPr>
          <a:xfrm>
            <a:off x="3138525" y="2187063"/>
            <a:ext cx="2800350" cy="1419225"/>
          </a:xfrm>
          <a:prstGeom prst="rect">
            <a:avLst/>
          </a:prstGeom>
          <a:noFill/>
          <a:ln>
            <a:noFill/>
          </a:ln>
        </p:spPr>
      </p:pic>
      <p:cxnSp>
        <p:nvCxnSpPr>
          <p:cNvPr id="92" name="Google Shape;92;p18"/>
          <p:cNvCxnSpPr>
            <a:stCxn id="90" idx="3"/>
            <a:endCxn id="91" idx="1"/>
          </p:cNvCxnSpPr>
          <p:nvPr/>
        </p:nvCxnSpPr>
        <p:spPr>
          <a:xfrm>
            <a:off x="2700375" y="2882388"/>
            <a:ext cx="438300" cy="144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8"/>
          <p:cNvCxnSpPr>
            <a:stCxn id="91" idx="3"/>
            <a:endCxn id="94" idx="1"/>
          </p:cNvCxnSpPr>
          <p:nvPr/>
        </p:nvCxnSpPr>
        <p:spPr>
          <a:xfrm flipH="1" rot="10800000">
            <a:off x="5938875" y="2882275"/>
            <a:ext cx="438300" cy="14400"/>
          </a:xfrm>
          <a:prstGeom prst="straightConnector1">
            <a:avLst/>
          </a:prstGeom>
          <a:noFill/>
          <a:ln cap="flat" cmpd="sng" w="9525">
            <a:solidFill>
              <a:schemeClr val="dk2"/>
            </a:solidFill>
            <a:prstDash val="solid"/>
            <a:round/>
            <a:headEnd len="med" w="med" type="none"/>
            <a:tailEnd len="med" w="med" type="triangle"/>
          </a:ln>
        </p:spPr>
      </p:cxnSp>
      <p:pic>
        <p:nvPicPr>
          <p:cNvPr id="94" name="Google Shape;94;p18"/>
          <p:cNvPicPr preferRelativeResize="0"/>
          <p:nvPr/>
        </p:nvPicPr>
        <p:blipFill>
          <a:blip r:embed="rId5">
            <a:alphaModFix/>
          </a:blip>
          <a:stretch>
            <a:fillRect/>
          </a:stretch>
        </p:blipFill>
        <p:spPr>
          <a:xfrm>
            <a:off x="6377025" y="2182313"/>
            <a:ext cx="2752725" cy="1400175"/>
          </a:xfrm>
          <a:prstGeom prst="rect">
            <a:avLst/>
          </a:prstGeom>
          <a:noFill/>
          <a:ln>
            <a:noFill/>
          </a:ln>
        </p:spPr>
      </p:pic>
      <p:sp>
        <p:nvSpPr>
          <p:cNvPr id="95" name="Google Shape;95;p18"/>
          <p:cNvSpPr txBox="1"/>
          <p:nvPr/>
        </p:nvSpPr>
        <p:spPr>
          <a:xfrm>
            <a:off x="-54487" y="3606300"/>
            <a:ext cx="28587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Temporary median impute</a:t>
            </a:r>
            <a:endParaRPr sz="1800">
              <a:solidFill>
                <a:schemeClr val="dk2"/>
              </a:solidFill>
            </a:endParaRPr>
          </a:p>
        </p:txBody>
      </p:sp>
      <p:sp>
        <p:nvSpPr>
          <p:cNvPr id="96" name="Google Shape;96;p18"/>
          <p:cNvSpPr txBox="1"/>
          <p:nvPr/>
        </p:nvSpPr>
        <p:spPr>
          <a:xfrm>
            <a:off x="3179850" y="3606300"/>
            <a:ext cx="275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Impute using imputed (median)</a:t>
            </a:r>
            <a:endParaRPr sz="1800">
              <a:solidFill>
                <a:schemeClr val="dk2"/>
              </a:solidFill>
            </a:endParaRPr>
          </a:p>
        </p:txBody>
      </p:sp>
      <p:sp>
        <p:nvSpPr>
          <p:cNvPr id="97" name="Google Shape;97;p18"/>
          <p:cNvSpPr txBox="1"/>
          <p:nvPr/>
        </p:nvSpPr>
        <p:spPr>
          <a:xfrm>
            <a:off x="6418500" y="3606300"/>
            <a:ext cx="249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Impute using imputed</a:t>
            </a:r>
            <a:endParaRPr sz="1800">
              <a:solidFill>
                <a:schemeClr val="dk2"/>
              </a:solidFill>
            </a:endParaRPr>
          </a:p>
          <a:p>
            <a:pPr indent="0" lvl="0" marL="0" rtl="0" algn="l">
              <a:spcBef>
                <a:spcPts val="0"/>
              </a:spcBef>
              <a:spcAft>
                <a:spcPts val="0"/>
              </a:spcAft>
              <a:buNone/>
            </a:pPr>
            <a:r>
              <a:rPr lang="en" sz="1800">
                <a:solidFill>
                  <a:schemeClr val="dk2"/>
                </a:solidFill>
              </a:rPr>
              <a:t>(prediction)</a:t>
            </a:r>
            <a:endParaRPr sz="1800">
              <a:solidFill>
                <a:schemeClr val="dk2"/>
              </a:solidFill>
            </a:endParaRPr>
          </a:p>
        </p:txBody>
      </p:sp>
      <p:pic>
        <p:nvPicPr>
          <p:cNvPr id="98" name="Google Shape;98;p18"/>
          <p:cNvPicPr preferRelativeResize="0"/>
          <p:nvPr/>
        </p:nvPicPr>
        <p:blipFill>
          <a:blip r:embed="rId6">
            <a:alphaModFix/>
          </a:blip>
          <a:stretch>
            <a:fillRect/>
          </a:stretch>
        </p:blipFill>
        <p:spPr>
          <a:xfrm>
            <a:off x="4168002" y="177977"/>
            <a:ext cx="3306200" cy="1714725"/>
          </a:xfrm>
          <a:prstGeom prst="rect">
            <a:avLst/>
          </a:prstGeom>
          <a:noFill/>
          <a:ln>
            <a:noFill/>
          </a:ln>
        </p:spPr>
      </p:pic>
      <p:sp>
        <p:nvSpPr>
          <p:cNvPr id="99" name="Google Shape;99;p18"/>
          <p:cNvSpPr txBox="1"/>
          <p:nvPr/>
        </p:nvSpPr>
        <p:spPr>
          <a:xfrm>
            <a:off x="7527300" y="478050"/>
            <a:ext cx="16167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Original data with missing data</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Quadratic Weighted Kappa</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QWK is a measure of the agreement between two ordinally scaled samples</a:t>
            </a:r>
            <a:endParaRPr/>
          </a:p>
          <a:p>
            <a:pPr indent="-342900" lvl="0" marL="457200" rtl="0" algn="l">
              <a:spcBef>
                <a:spcPts val="0"/>
              </a:spcBef>
              <a:spcAft>
                <a:spcPts val="0"/>
              </a:spcAft>
              <a:buSzPts val="1800"/>
              <a:buChar char="●"/>
            </a:pPr>
            <a:r>
              <a:rPr lang="en"/>
              <a:t>This metric varies from 0 (random agreement) to 1 (complete agreement). In the event that there is less agreement than expected by chance, the metric may go below 0.</a:t>
            </a:r>
            <a:endParaRPr/>
          </a:p>
          <a:p>
            <a:pPr indent="-342900" lvl="0" marL="457200" rtl="0" algn="l">
              <a:spcBef>
                <a:spcPts val="0"/>
              </a:spcBef>
              <a:spcAft>
                <a:spcPts val="0"/>
              </a:spcAft>
              <a:buSzPts val="1800"/>
              <a:buChar char="●"/>
            </a:pPr>
            <a:r>
              <a:rPr lang="en"/>
              <a:t>Assigns weights for different classes, addressing some class imbalance</a:t>
            </a:r>
            <a:endParaRPr/>
          </a:p>
          <a:p>
            <a:pPr indent="0" lvl="0" marL="0" rtl="0" algn="l">
              <a:spcBef>
                <a:spcPts val="1200"/>
              </a:spcBef>
              <a:spcAft>
                <a:spcPts val="1200"/>
              </a:spcAft>
              <a:buNone/>
            </a:pPr>
            <a:r>
              <a:t/>
            </a:r>
            <a:endParaRPr>
              <a:solidFill>
                <a:schemeClr val="dk1"/>
              </a:solidFill>
            </a:endParaRPr>
          </a:p>
        </p:txBody>
      </p:sp>
      <p:pic>
        <p:nvPicPr>
          <p:cNvPr id="106" name="Google Shape;106;p19"/>
          <p:cNvPicPr preferRelativeResize="0"/>
          <p:nvPr/>
        </p:nvPicPr>
        <p:blipFill>
          <a:blip r:embed="rId3">
            <a:alphaModFix/>
          </a:blip>
          <a:stretch>
            <a:fillRect/>
          </a:stretch>
        </p:blipFill>
        <p:spPr>
          <a:xfrm>
            <a:off x="2078585" y="2906122"/>
            <a:ext cx="4986826" cy="161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Provides feature selection and importance</a:t>
            </a:r>
            <a:endParaRPr/>
          </a:p>
          <a:p>
            <a:pPr indent="-342900" lvl="0" marL="457200" rtl="0" algn="l">
              <a:spcBef>
                <a:spcPts val="0"/>
              </a:spcBef>
              <a:spcAft>
                <a:spcPts val="0"/>
              </a:spcAft>
              <a:buSzPts val="1800"/>
              <a:buChar char="●"/>
            </a:pPr>
            <a:r>
              <a:rPr lang="en"/>
              <a:t>Can be optimized for QWK</a:t>
            </a:r>
            <a:endParaRPr/>
          </a:p>
          <a:p>
            <a:pPr indent="-342900" lvl="0" marL="457200" rtl="0" algn="l">
              <a:spcBef>
                <a:spcPts val="0"/>
              </a:spcBef>
              <a:spcAft>
                <a:spcPts val="0"/>
              </a:spcAft>
              <a:buSzPts val="1800"/>
              <a:buChar char="●"/>
            </a:pPr>
            <a:r>
              <a:rPr lang="en"/>
              <a:t>Flexible and performs well in high dimensions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Treats ordinal variables as categorical</a:t>
            </a:r>
            <a:endParaRPr/>
          </a:p>
          <a:p>
            <a:pPr indent="-342900" lvl="0" marL="457200" rtl="0" algn="l">
              <a:spcBef>
                <a:spcPts val="0"/>
              </a:spcBef>
              <a:spcAft>
                <a:spcPts val="0"/>
              </a:spcAft>
              <a:buSzPts val="1800"/>
              <a:buChar char="●"/>
            </a:pPr>
            <a:r>
              <a:rPr lang="en"/>
              <a:t>Can suffer if ordinal classes are </a:t>
            </a:r>
            <a:r>
              <a:rPr lang="en"/>
              <a:t>imbalanced</a:t>
            </a:r>
            <a:endParaRPr/>
          </a:p>
          <a:p>
            <a:pPr indent="0" lvl="0" marL="457200" rtl="0" algn="l">
              <a:spcBef>
                <a:spcPts val="1200"/>
              </a:spcBef>
              <a:spcAft>
                <a:spcPts val="1200"/>
              </a:spcAft>
              <a:buNone/>
            </a:pPr>
            <a:r>
              <a:rPr lang="en"/>
              <a:t>Our Random Forest Model obtained a CV 5 fold mean QWK of 0.4204</a:t>
            </a:r>
            <a:endParaRPr/>
          </a:p>
        </p:txBody>
      </p:sp>
      <p:pic>
        <p:nvPicPr>
          <p:cNvPr id="113" name="Google Shape;113;p20"/>
          <p:cNvPicPr preferRelativeResize="0"/>
          <p:nvPr/>
        </p:nvPicPr>
        <p:blipFill>
          <a:blip r:embed="rId3">
            <a:alphaModFix/>
          </a:blip>
          <a:stretch>
            <a:fillRect/>
          </a:stretch>
        </p:blipFill>
        <p:spPr>
          <a:xfrm>
            <a:off x="5597600" y="1152475"/>
            <a:ext cx="3389526" cy="2865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Extension of </a:t>
            </a:r>
            <a:r>
              <a:rPr lang="en"/>
              <a:t>gradient</a:t>
            </a:r>
            <a:r>
              <a:rPr lang="en"/>
              <a:t> boosting</a:t>
            </a:r>
            <a:endParaRPr/>
          </a:p>
          <a:p>
            <a:pPr indent="-317500" lvl="1" marL="914400" rtl="0" algn="l">
              <a:spcBef>
                <a:spcPts val="0"/>
              </a:spcBef>
              <a:spcAft>
                <a:spcPts val="0"/>
              </a:spcAft>
              <a:buSzPts val="1400"/>
              <a:buChar char="-"/>
            </a:pPr>
            <a:r>
              <a:rPr lang="en"/>
              <a:t>Builds upon the pseudo-residuals, rather than the standard residuals, to slowly built a series of </a:t>
            </a:r>
            <a:r>
              <a:rPr lang="en"/>
              <a:t>sequential</a:t>
            </a:r>
            <a:r>
              <a:rPr lang="en"/>
              <a:t> trees</a:t>
            </a:r>
            <a:endParaRPr/>
          </a:p>
          <a:p>
            <a:pPr indent="-317500" lvl="1" marL="914400" rtl="0" algn="l">
              <a:spcBef>
                <a:spcPts val="0"/>
              </a:spcBef>
              <a:spcAft>
                <a:spcPts val="0"/>
              </a:spcAft>
              <a:buSzPts val="1400"/>
              <a:buChar char="-"/>
            </a:pPr>
            <a:r>
              <a:rPr lang="en"/>
              <a:t>Pseudo-residuals: gradients of the loss function with respect to the previous tree’s predictions</a:t>
            </a:r>
            <a:endParaRPr/>
          </a:p>
          <a:p>
            <a:pPr indent="-317500" lvl="2" marL="1371600" rtl="0" algn="l">
              <a:spcBef>
                <a:spcPts val="0"/>
              </a:spcBef>
              <a:spcAft>
                <a:spcPts val="0"/>
              </a:spcAft>
              <a:buSzPts val="1400"/>
              <a:buChar char="-"/>
            </a:pPr>
            <a:r>
              <a:rPr lang="en"/>
              <a:t>Includes </a:t>
            </a:r>
            <a:r>
              <a:rPr lang="en"/>
              <a:t>information</a:t>
            </a:r>
            <a:r>
              <a:rPr lang="en"/>
              <a:t> on the direction in which the tree’s </a:t>
            </a:r>
            <a:r>
              <a:rPr lang="en"/>
              <a:t>predictions</a:t>
            </a:r>
            <a:r>
              <a:rPr lang="en"/>
              <a:t> need to be adjusted</a:t>
            </a:r>
            <a:endParaRPr/>
          </a:p>
          <a:p>
            <a:pPr indent="-342900" lvl="0" marL="457200" rtl="0" algn="l">
              <a:spcBef>
                <a:spcPts val="0"/>
              </a:spcBef>
              <a:spcAft>
                <a:spcPts val="0"/>
              </a:spcAft>
              <a:buSzPts val="1800"/>
              <a:buChar char="-"/>
            </a:pPr>
            <a:r>
              <a:rPr lang="en"/>
              <a:t>XGBoost implements regularization (ridge regression, in this case) to control the </a:t>
            </a:r>
            <a:r>
              <a:rPr lang="en"/>
              <a:t>complexity</a:t>
            </a:r>
            <a:r>
              <a:rPr lang="en"/>
              <a:t> of the added trees</a:t>
            </a:r>
            <a:endParaRPr/>
          </a:p>
          <a:p>
            <a:pPr indent="-342900" lvl="0" marL="457200" rtl="0" algn="l">
              <a:spcBef>
                <a:spcPts val="0"/>
              </a:spcBef>
              <a:spcAft>
                <a:spcPts val="0"/>
              </a:spcAft>
              <a:buSzPts val="1800"/>
              <a:buChar char="-"/>
            </a:pPr>
            <a:r>
              <a:rPr lang="en"/>
              <a:t>Primary tuning parameters: number of trees, shrinkage, and depth</a:t>
            </a:r>
            <a:endParaRPr/>
          </a:p>
          <a:p>
            <a:pPr indent="-317500" lvl="1" marL="914400" rtl="0" algn="l">
              <a:spcBef>
                <a:spcPts val="0"/>
              </a:spcBef>
              <a:spcAft>
                <a:spcPts val="0"/>
              </a:spcAft>
              <a:buSzPts val="1400"/>
              <a:buChar char="-"/>
            </a:pPr>
            <a:r>
              <a:rPr lang="en"/>
              <a:t>Can also tune the minimum loss reduction required to split a tree, how many features are used to build each tree, and the weights of each observation needed to be in a node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