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9" r:id="rId3"/>
    <p:sldId id="257" r:id="rId4"/>
    <p:sldId id="259" r:id="rId5"/>
    <p:sldId id="25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274" autoAdjust="0"/>
  </p:normalViewPr>
  <p:slideViewPr>
    <p:cSldViewPr snapToGrid="0">
      <p:cViewPr varScale="1">
        <p:scale>
          <a:sx n="82" d="100"/>
          <a:sy n="82" d="100"/>
        </p:scale>
        <p:origin x="629"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B1338-5FEA-46F9-A3D8-F3A52A5627C4}" type="datetimeFigureOut">
              <a:rPr lang="en-GB" smtClean="0"/>
              <a:t>21/09/2018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9577F-7B59-40D0-A8FA-FACEC6A7582B}" type="slidenum">
              <a:rPr lang="en-GB" smtClean="0"/>
              <a:t>‹#›</a:t>
            </a:fld>
            <a:endParaRPr lang="en-GB"/>
          </a:p>
        </p:txBody>
      </p:sp>
    </p:spTree>
    <p:extLst>
      <p:ext uri="{BB962C8B-B14F-4D97-AF65-F5344CB8AC3E}">
        <p14:creationId xmlns:p14="http://schemas.microsoft.com/office/powerpoint/2010/main" val="1748407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[Small Demo]</a:t>
            </a:r>
          </a:p>
        </p:txBody>
      </p:sp>
      <p:sp>
        <p:nvSpPr>
          <p:cNvPr id="4" name="Slide Number Placeholder 3"/>
          <p:cNvSpPr>
            <a:spLocks noGrp="1"/>
          </p:cNvSpPr>
          <p:nvPr>
            <p:ph type="sldNum" sz="quarter" idx="10"/>
          </p:nvPr>
        </p:nvSpPr>
        <p:spPr/>
        <p:txBody>
          <a:bodyPr/>
          <a:lstStyle/>
          <a:p>
            <a:fld id="{0BD9577F-7B59-40D0-A8FA-FACEC6A7582B}" type="slidenum">
              <a:rPr lang="en-GB" smtClean="0"/>
              <a:t>3</a:t>
            </a:fld>
            <a:endParaRPr lang="en-GB"/>
          </a:p>
        </p:txBody>
      </p:sp>
    </p:spTree>
    <p:extLst>
      <p:ext uri="{BB962C8B-B14F-4D97-AF65-F5344CB8AC3E}">
        <p14:creationId xmlns:p14="http://schemas.microsoft.com/office/powerpoint/2010/main" val="284498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made me create this? Well, it was partly due to attending such events where I know there were many groups (being in roughly 60+ at the time), which others have not heard of and would like, combined with the usually watching of YouTube videos, the main being this “Spotify Playlist Generator, which used the Spotify RESTful API in JavaScript. This made me research if Meetup had its own RESTful API service, which it had (that many products have now).</a:t>
            </a:r>
          </a:p>
        </p:txBody>
      </p:sp>
      <p:sp>
        <p:nvSpPr>
          <p:cNvPr id="4" name="Slide Number Placeholder 3"/>
          <p:cNvSpPr>
            <a:spLocks noGrp="1"/>
          </p:cNvSpPr>
          <p:nvPr>
            <p:ph type="sldNum" sz="quarter" idx="10"/>
          </p:nvPr>
        </p:nvSpPr>
        <p:spPr/>
        <p:txBody>
          <a:bodyPr/>
          <a:lstStyle/>
          <a:p>
            <a:fld id="{0BD9577F-7B59-40D0-A8FA-FACEC6A7582B}" type="slidenum">
              <a:rPr lang="en-GB" smtClean="0"/>
              <a:t>4</a:t>
            </a:fld>
            <a:endParaRPr lang="en-GB"/>
          </a:p>
        </p:txBody>
      </p:sp>
    </p:spTree>
    <p:extLst>
      <p:ext uri="{BB962C8B-B14F-4D97-AF65-F5344CB8AC3E}">
        <p14:creationId xmlns:p14="http://schemas.microsoft.com/office/powerpoint/2010/main" val="4212325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might have a lot of ideas for features, which is great and should be noted, although you should narrow them down to essential ones, then from there get an MVP, the minimum you need for it to work, even for a prototype, then iterate with features over time and testing.</a:t>
            </a:r>
          </a:p>
        </p:txBody>
      </p:sp>
      <p:sp>
        <p:nvSpPr>
          <p:cNvPr id="4" name="Slide Number Placeholder 3"/>
          <p:cNvSpPr>
            <a:spLocks noGrp="1"/>
          </p:cNvSpPr>
          <p:nvPr>
            <p:ph type="sldNum" sz="quarter" idx="10"/>
          </p:nvPr>
        </p:nvSpPr>
        <p:spPr/>
        <p:txBody>
          <a:bodyPr/>
          <a:lstStyle/>
          <a:p>
            <a:fld id="{0BD9577F-7B59-40D0-A8FA-FACEC6A7582B}" type="slidenum">
              <a:rPr lang="en-GB" smtClean="0"/>
              <a:t>5</a:t>
            </a:fld>
            <a:endParaRPr lang="en-GB"/>
          </a:p>
        </p:txBody>
      </p:sp>
    </p:spTree>
    <p:extLst>
      <p:ext uri="{BB962C8B-B14F-4D97-AF65-F5344CB8AC3E}">
        <p14:creationId xmlns:p14="http://schemas.microsoft.com/office/powerpoint/2010/main" val="189666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D9577F-7B59-40D0-A8FA-FACEC6A7582B}" type="slidenum">
              <a:rPr lang="en-GB" smtClean="0"/>
              <a:t>13</a:t>
            </a:fld>
            <a:endParaRPr lang="en-GB"/>
          </a:p>
        </p:txBody>
      </p:sp>
    </p:spTree>
    <p:extLst>
      <p:ext uri="{BB962C8B-B14F-4D97-AF65-F5344CB8AC3E}">
        <p14:creationId xmlns:p14="http://schemas.microsoft.com/office/powerpoint/2010/main" val="172515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9/21/2018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9/21/2018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eV3WkDAM3H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meetup.com/meetup_api/" TargetMode="External"/><Relationship Id="rId4" Type="http://schemas.openxmlformats.org/officeDocument/2006/relationships/hyperlink" Target="https://github.com/lets-learn/spotify-playlist-generato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7A48-7ED2-4A29-94FF-5ED98672E773}"/>
              </a:ext>
            </a:extLst>
          </p:cNvPr>
          <p:cNvSpPr>
            <a:spLocks noGrp="1"/>
          </p:cNvSpPr>
          <p:nvPr>
            <p:ph type="ctrTitle"/>
          </p:nvPr>
        </p:nvSpPr>
        <p:spPr>
          <a:xfrm>
            <a:off x="730490" y="1449147"/>
            <a:ext cx="10918173" cy="2971051"/>
          </a:xfrm>
        </p:spPr>
        <p:txBody>
          <a:bodyPr/>
          <a:lstStyle/>
          <a:p>
            <a:r>
              <a:rPr lang="en-GB" dirty="0"/>
              <a:t>Single Page Web App: Manchester Tech Meetups</a:t>
            </a:r>
          </a:p>
        </p:txBody>
      </p:sp>
      <p:sp>
        <p:nvSpPr>
          <p:cNvPr id="3" name="Subtitle 2">
            <a:extLst>
              <a:ext uri="{FF2B5EF4-FFF2-40B4-BE49-F238E27FC236}">
                <a16:creationId xmlns:a16="http://schemas.microsoft.com/office/drawing/2014/main" id="{2440E9B0-EFA2-46C4-B8EC-4FAAF6D050C1}"/>
              </a:ext>
            </a:extLst>
          </p:cNvPr>
          <p:cNvSpPr>
            <a:spLocks noGrp="1"/>
          </p:cNvSpPr>
          <p:nvPr>
            <p:ph type="subTitle" idx="1"/>
          </p:nvPr>
        </p:nvSpPr>
        <p:spPr>
          <a:xfrm>
            <a:off x="810001" y="5280847"/>
            <a:ext cx="10572000" cy="434974"/>
          </a:xfrm>
        </p:spPr>
        <p:txBody>
          <a:bodyPr/>
          <a:lstStyle/>
          <a:p>
            <a:r>
              <a:rPr lang="en-GB" dirty="0"/>
              <a:t>by Sean </a:t>
            </a:r>
            <a:r>
              <a:rPr lang="en-GB" dirty="0" err="1"/>
              <a:t>O’Mahoney</a:t>
            </a:r>
            <a:r>
              <a:rPr lang="en-GB" dirty="0"/>
              <a:t> (@Sean12697)</a:t>
            </a:r>
          </a:p>
        </p:txBody>
      </p:sp>
    </p:spTree>
    <p:extLst>
      <p:ext uri="{BB962C8B-B14F-4D97-AF65-F5344CB8AC3E}">
        <p14:creationId xmlns:p14="http://schemas.microsoft.com/office/powerpoint/2010/main" val="121436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CD1A-5F9A-414F-ABDC-5627725DF051}"/>
              </a:ext>
            </a:extLst>
          </p:cNvPr>
          <p:cNvSpPr>
            <a:spLocks noGrp="1"/>
          </p:cNvSpPr>
          <p:nvPr>
            <p:ph type="title"/>
          </p:nvPr>
        </p:nvSpPr>
        <p:spPr/>
        <p:txBody>
          <a:bodyPr/>
          <a:lstStyle/>
          <a:p>
            <a:r>
              <a:rPr lang="en-GB" dirty="0"/>
              <a:t>MVP (Resulting HTML)</a:t>
            </a:r>
          </a:p>
        </p:txBody>
      </p:sp>
      <p:sp>
        <p:nvSpPr>
          <p:cNvPr id="4" name="Rectangle 3">
            <a:extLst>
              <a:ext uri="{FF2B5EF4-FFF2-40B4-BE49-F238E27FC236}">
                <a16:creationId xmlns:a16="http://schemas.microsoft.com/office/drawing/2014/main" id="{7A7A1821-C210-408D-9A21-C9F65F8D70A3}"/>
              </a:ext>
            </a:extLst>
          </p:cNvPr>
          <p:cNvSpPr/>
          <p:nvPr/>
        </p:nvSpPr>
        <p:spPr>
          <a:xfrm>
            <a:off x="810000" y="2375322"/>
            <a:ext cx="10881360" cy="3970318"/>
          </a:xfrm>
          <a:prstGeom prst="rect">
            <a:avLst/>
          </a:prstGeom>
        </p:spPr>
        <p:txBody>
          <a:bodyPr wrap="square">
            <a:spAutoFit/>
          </a:bodyPr>
          <a:lstStyle/>
          <a:p>
            <a:r>
              <a:rPr lang="en-GB" dirty="0"/>
              <a:t>&lt;div class="group" id="0"&gt;</a:t>
            </a:r>
          </a:p>
          <a:p>
            <a:endParaRPr lang="en-GB" dirty="0"/>
          </a:p>
          <a:p>
            <a:r>
              <a:rPr lang="en-GB" dirty="0"/>
              <a:t>	&lt;div class="</a:t>
            </a:r>
            <a:r>
              <a:rPr lang="en-GB" dirty="0" err="1"/>
              <a:t>meetupImg</a:t>
            </a:r>
            <a:r>
              <a:rPr lang="en-GB" dirty="0"/>
              <a:t>"&gt;</a:t>
            </a:r>
          </a:p>
          <a:p>
            <a:r>
              <a:rPr lang="en-GB" dirty="0"/>
              <a:t>		&lt;</a:t>
            </a:r>
            <a:r>
              <a:rPr lang="en-GB" dirty="0" err="1"/>
              <a:t>img</a:t>
            </a:r>
            <a:r>
              <a:rPr lang="en-GB" dirty="0"/>
              <a:t> </a:t>
            </a:r>
            <a:r>
              <a:rPr lang="en-GB" dirty="0" err="1"/>
              <a:t>src</a:t>
            </a:r>
            <a:r>
              <a:rPr lang="en-GB" dirty="0"/>
              <a:t>="https://secure.meetupstatic.com/photos/event/9/0/f/f/600_447577119.jpeg"&gt;</a:t>
            </a:r>
          </a:p>
          <a:p>
            <a:r>
              <a:rPr lang="en-GB" dirty="0"/>
              <a:t>	&lt;/div&gt;</a:t>
            </a:r>
          </a:p>
          <a:p>
            <a:endParaRPr lang="en-GB" dirty="0"/>
          </a:p>
          <a:p>
            <a:r>
              <a:rPr lang="en-GB" dirty="0"/>
              <a:t>	&lt;div class="</a:t>
            </a:r>
            <a:r>
              <a:rPr lang="en-GB" dirty="0" err="1"/>
              <a:t>groupText</a:t>
            </a:r>
            <a:r>
              <a:rPr lang="en-GB" dirty="0"/>
              <a:t>"&gt;</a:t>
            </a:r>
          </a:p>
          <a:p>
            <a:r>
              <a:rPr lang="en-GB" dirty="0"/>
              <a:t>		&lt;a </a:t>
            </a:r>
            <a:r>
              <a:rPr lang="en-GB" dirty="0" err="1"/>
              <a:t>href</a:t>
            </a:r>
            <a:r>
              <a:rPr lang="en-GB" dirty="0"/>
              <a:t>="https://www.meetup.com/android_mcr/" target="_blank"&gt;</a:t>
            </a:r>
          </a:p>
          <a:p>
            <a:r>
              <a:rPr lang="en-GB" dirty="0"/>
              <a:t>			&lt;p class="</a:t>
            </a:r>
            <a:r>
              <a:rPr lang="en-GB" dirty="0" err="1"/>
              <a:t>groupName</a:t>
            </a:r>
            <a:r>
              <a:rPr lang="en-GB" dirty="0"/>
              <a:t>"&gt;Android Manchester&lt;/p&gt;</a:t>
            </a:r>
          </a:p>
          <a:p>
            <a:r>
              <a:rPr lang="en-GB" dirty="0"/>
              <a:t>		&lt;/a&gt;</a:t>
            </a:r>
          </a:p>
          <a:p>
            <a:r>
              <a:rPr lang="en-GB" dirty="0"/>
              <a:t>		&lt;p&gt;Members: 341&lt;/p&gt;</a:t>
            </a:r>
          </a:p>
          <a:p>
            <a:r>
              <a:rPr lang="en-GB" dirty="0"/>
              <a:t>	&lt;/div&gt;</a:t>
            </a:r>
          </a:p>
          <a:p>
            <a:endParaRPr lang="en-GB" dirty="0"/>
          </a:p>
          <a:p>
            <a:r>
              <a:rPr lang="en-GB" dirty="0"/>
              <a:t>&lt;/div&gt;</a:t>
            </a:r>
          </a:p>
        </p:txBody>
      </p:sp>
      <p:sp>
        <p:nvSpPr>
          <p:cNvPr id="5" name="Rectangle 4">
            <a:extLst>
              <a:ext uri="{FF2B5EF4-FFF2-40B4-BE49-F238E27FC236}">
                <a16:creationId xmlns:a16="http://schemas.microsoft.com/office/drawing/2014/main" id="{EFB2EA0C-DC9D-4031-816E-14A21372FF24}"/>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323386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CD1A-5F9A-414F-ABDC-5627725DF051}"/>
              </a:ext>
            </a:extLst>
          </p:cNvPr>
          <p:cNvSpPr>
            <a:spLocks noGrp="1"/>
          </p:cNvSpPr>
          <p:nvPr>
            <p:ph type="title"/>
          </p:nvPr>
        </p:nvSpPr>
        <p:spPr/>
        <p:txBody>
          <a:bodyPr/>
          <a:lstStyle/>
          <a:p>
            <a:r>
              <a:rPr lang="en-GB" dirty="0"/>
              <a:t>MVP (Resulting CSS)</a:t>
            </a:r>
          </a:p>
        </p:txBody>
      </p:sp>
      <p:sp>
        <p:nvSpPr>
          <p:cNvPr id="13" name="Rectangle 12">
            <a:extLst>
              <a:ext uri="{FF2B5EF4-FFF2-40B4-BE49-F238E27FC236}">
                <a16:creationId xmlns:a16="http://schemas.microsoft.com/office/drawing/2014/main" id="{0392862A-0622-41AF-90D0-077CFC6E60D8}"/>
              </a:ext>
            </a:extLst>
          </p:cNvPr>
          <p:cNvSpPr/>
          <p:nvPr/>
        </p:nvSpPr>
        <p:spPr>
          <a:xfrm>
            <a:off x="294647" y="2265690"/>
            <a:ext cx="3660400" cy="3754874"/>
          </a:xfrm>
          <a:prstGeom prst="rect">
            <a:avLst/>
          </a:prstGeom>
        </p:spPr>
        <p:txBody>
          <a:bodyPr wrap="square">
            <a:spAutoFit/>
          </a:bodyPr>
          <a:lstStyle/>
          <a:p>
            <a:r>
              <a:rPr lang="en-GB" sz="1400" dirty="0"/>
              <a:t>.group {</a:t>
            </a:r>
          </a:p>
          <a:p>
            <a:r>
              <a:rPr lang="en-GB" sz="1400" dirty="0"/>
              <a:t>    </a:t>
            </a:r>
            <a:r>
              <a:rPr lang="en-GB" sz="1400" dirty="0">
                <a:solidFill>
                  <a:schemeClr val="bg1"/>
                </a:solidFill>
                <a:highlight>
                  <a:srgbClr val="FFFF00"/>
                </a:highlight>
              </a:rPr>
              <a:t>display: inline-block;</a:t>
            </a:r>
          </a:p>
          <a:p>
            <a:r>
              <a:rPr lang="en-GB" sz="1400" dirty="0"/>
              <a:t>    width: 150px;</a:t>
            </a:r>
          </a:p>
          <a:p>
            <a:r>
              <a:rPr lang="en-GB" sz="1400" dirty="0"/>
              <a:t>    height: 280px;</a:t>
            </a:r>
          </a:p>
          <a:p>
            <a:r>
              <a:rPr lang="en-GB" sz="1400" dirty="0"/>
              <a:t>    margin: 10px;</a:t>
            </a:r>
          </a:p>
          <a:p>
            <a:r>
              <a:rPr lang="en-GB" sz="1400" dirty="0"/>
              <a:t>    overflow: hidden;</a:t>
            </a:r>
          </a:p>
          <a:p>
            <a:r>
              <a:rPr lang="en-GB" sz="1400" dirty="0"/>
              <a:t>    background-</a:t>
            </a:r>
            <a:r>
              <a:rPr lang="en-GB" sz="1400" dirty="0" err="1"/>
              <a:t>color</a:t>
            </a:r>
            <a:r>
              <a:rPr lang="en-GB" sz="1400" dirty="0"/>
              <a:t>: #</a:t>
            </a:r>
            <a:r>
              <a:rPr lang="en-GB" sz="1400" dirty="0" err="1"/>
              <a:t>fff</a:t>
            </a:r>
            <a:r>
              <a:rPr lang="en-GB" sz="1400" dirty="0"/>
              <a:t>;</a:t>
            </a:r>
          </a:p>
          <a:p>
            <a:r>
              <a:rPr lang="en-GB" sz="1400" dirty="0"/>
              <a:t>    </a:t>
            </a:r>
            <a:r>
              <a:rPr lang="en-GB" sz="1400" dirty="0">
                <a:solidFill>
                  <a:schemeClr val="bg1"/>
                </a:solidFill>
                <a:highlight>
                  <a:srgbClr val="FFFF00"/>
                </a:highlight>
              </a:rPr>
              <a:t>transition-duration: 0.4s;</a:t>
            </a:r>
          </a:p>
          <a:p>
            <a:r>
              <a:rPr lang="en-GB" sz="1400" dirty="0"/>
              <a:t>}</a:t>
            </a:r>
          </a:p>
          <a:p>
            <a:endParaRPr lang="en-GB" sz="1400" dirty="0"/>
          </a:p>
          <a:p>
            <a:r>
              <a:rPr lang="en-GB" sz="1400" dirty="0"/>
              <a:t>.</a:t>
            </a:r>
            <a:r>
              <a:rPr lang="en-GB" sz="1400" dirty="0" err="1"/>
              <a:t>group:hover</a:t>
            </a:r>
            <a:r>
              <a:rPr lang="en-GB" sz="1400" dirty="0"/>
              <a:t> {</a:t>
            </a:r>
          </a:p>
          <a:p>
            <a:r>
              <a:rPr lang="en-GB" sz="1400" dirty="0"/>
              <a:t>    </a:t>
            </a:r>
            <a:r>
              <a:rPr lang="en-GB" sz="1400" dirty="0">
                <a:solidFill>
                  <a:schemeClr val="bg1"/>
                </a:solidFill>
                <a:highlight>
                  <a:srgbClr val="FFFF00"/>
                </a:highlight>
              </a:rPr>
              <a:t>transform: scale(1.1);</a:t>
            </a:r>
          </a:p>
          <a:p>
            <a:r>
              <a:rPr lang="en-GB" sz="1400" dirty="0"/>
              <a:t>}</a:t>
            </a:r>
          </a:p>
          <a:p>
            <a:endParaRPr lang="en-GB" sz="1400" dirty="0"/>
          </a:p>
          <a:p>
            <a:r>
              <a:rPr lang="en-GB" sz="1400" dirty="0"/>
              <a:t>.</a:t>
            </a:r>
            <a:r>
              <a:rPr lang="en-GB" sz="1400" dirty="0" err="1"/>
              <a:t>groupText</a:t>
            </a:r>
            <a:r>
              <a:rPr lang="en-GB" sz="1400" dirty="0"/>
              <a:t> {</a:t>
            </a:r>
          </a:p>
          <a:p>
            <a:r>
              <a:rPr lang="en-GB" sz="1400" dirty="0"/>
              <a:t>    margin: 5px;</a:t>
            </a:r>
          </a:p>
          <a:p>
            <a:r>
              <a:rPr lang="en-GB" sz="1400" dirty="0"/>
              <a:t>}</a:t>
            </a:r>
          </a:p>
        </p:txBody>
      </p:sp>
      <p:sp>
        <p:nvSpPr>
          <p:cNvPr id="14" name="Rectangle 13">
            <a:extLst>
              <a:ext uri="{FF2B5EF4-FFF2-40B4-BE49-F238E27FC236}">
                <a16:creationId xmlns:a16="http://schemas.microsoft.com/office/drawing/2014/main" id="{6BDD1FB9-FC5A-41AE-9AB3-1572DE02B58C}"/>
              </a:ext>
            </a:extLst>
          </p:cNvPr>
          <p:cNvSpPr/>
          <p:nvPr/>
        </p:nvSpPr>
        <p:spPr>
          <a:xfrm>
            <a:off x="2631440" y="2265690"/>
            <a:ext cx="2611119" cy="2462213"/>
          </a:xfrm>
          <a:prstGeom prst="rect">
            <a:avLst/>
          </a:prstGeom>
        </p:spPr>
        <p:txBody>
          <a:bodyPr wrap="square">
            <a:spAutoFit/>
          </a:bodyPr>
          <a:lstStyle/>
          <a:p>
            <a:r>
              <a:rPr lang="en-GB" sz="1400" dirty="0"/>
              <a:t>.group </a:t>
            </a:r>
            <a:r>
              <a:rPr lang="en-GB" sz="1400" dirty="0" err="1"/>
              <a:t>img</a:t>
            </a:r>
            <a:r>
              <a:rPr lang="en-GB" sz="1400" dirty="0"/>
              <a:t> {</a:t>
            </a:r>
          </a:p>
          <a:p>
            <a:r>
              <a:rPr lang="en-GB" sz="1400" dirty="0"/>
              <a:t>    </a:t>
            </a:r>
            <a:r>
              <a:rPr lang="en-GB" sz="1400" dirty="0">
                <a:solidFill>
                  <a:schemeClr val="bg1"/>
                </a:solidFill>
                <a:highlight>
                  <a:srgbClr val="FFFF00"/>
                </a:highlight>
              </a:rPr>
              <a:t>object-fit: cover;</a:t>
            </a:r>
          </a:p>
          <a:p>
            <a:r>
              <a:rPr lang="en-GB" sz="1400" dirty="0"/>
              <a:t>    width: 150px;</a:t>
            </a:r>
          </a:p>
          <a:p>
            <a:r>
              <a:rPr lang="en-GB" sz="1400" dirty="0"/>
              <a:t>    height: 150px;</a:t>
            </a:r>
          </a:p>
          <a:p>
            <a:r>
              <a:rPr lang="en-GB" sz="1400" dirty="0"/>
              <a:t>    padding-bottom: 0px;</a:t>
            </a:r>
          </a:p>
          <a:p>
            <a:r>
              <a:rPr lang="en-GB" sz="1400" dirty="0"/>
              <a:t>}</a:t>
            </a:r>
          </a:p>
          <a:p>
            <a:endParaRPr lang="en-GB" sz="1400" dirty="0"/>
          </a:p>
          <a:p>
            <a:r>
              <a:rPr lang="en-GB" sz="1400" dirty="0"/>
              <a:t>.</a:t>
            </a:r>
            <a:r>
              <a:rPr lang="en-GB" sz="1400" dirty="0" err="1"/>
              <a:t>groupName</a:t>
            </a:r>
            <a:r>
              <a:rPr lang="en-GB" sz="1400" dirty="0"/>
              <a:t> {</a:t>
            </a:r>
          </a:p>
          <a:p>
            <a:r>
              <a:rPr lang="en-GB" sz="1400" dirty="0"/>
              <a:t>    height: 40px;</a:t>
            </a:r>
          </a:p>
          <a:p>
            <a:r>
              <a:rPr lang="en-GB" sz="1400" dirty="0"/>
              <a:t>    overflow: hidden;</a:t>
            </a:r>
          </a:p>
          <a:p>
            <a:r>
              <a:rPr lang="en-GB" sz="1400" dirty="0"/>
              <a:t>}</a:t>
            </a:r>
          </a:p>
        </p:txBody>
      </p:sp>
      <p:cxnSp>
        <p:nvCxnSpPr>
          <p:cNvPr id="16" name="Straight Connector 15">
            <a:extLst>
              <a:ext uri="{FF2B5EF4-FFF2-40B4-BE49-F238E27FC236}">
                <a16:creationId xmlns:a16="http://schemas.microsoft.com/office/drawing/2014/main" id="{90A65040-5339-484C-B938-04378E9BD9A7}"/>
              </a:ext>
            </a:extLst>
          </p:cNvPr>
          <p:cNvCxnSpPr/>
          <p:nvPr/>
        </p:nvCxnSpPr>
        <p:spPr>
          <a:xfrm>
            <a:off x="4998719" y="2194560"/>
            <a:ext cx="0" cy="41960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620C509-C52D-4B40-934A-2A84396765ED}"/>
              </a:ext>
            </a:extLst>
          </p:cNvPr>
          <p:cNvSpPr/>
          <p:nvPr/>
        </p:nvSpPr>
        <p:spPr>
          <a:xfrm>
            <a:off x="5080001" y="2194560"/>
            <a:ext cx="6898632" cy="4185761"/>
          </a:xfrm>
          <a:prstGeom prst="rect">
            <a:avLst/>
          </a:prstGeom>
        </p:spPr>
        <p:txBody>
          <a:bodyPr wrap="square">
            <a:spAutoFit/>
          </a:bodyPr>
          <a:lstStyle/>
          <a:p>
            <a:r>
              <a:rPr lang="en-GB" sz="1400" dirty="0"/>
              <a:t>@media only screen and (min-width: 324px) and (max-width: 480px) {</a:t>
            </a:r>
          </a:p>
          <a:p>
            <a:r>
              <a:rPr lang="en-GB" sz="1400" dirty="0"/>
              <a:t>    </a:t>
            </a:r>
          </a:p>
          <a:p>
            <a:r>
              <a:rPr lang="en-GB" sz="1400" dirty="0"/>
              <a:t>    .group {</a:t>
            </a:r>
          </a:p>
          <a:p>
            <a:r>
              <a:rPr lang="en-GB" sz="1400" dirty="0"/>
              <a:t>        </a:t>
            </a:r>
            <a:r>
              <a:rPr lang="en-GB" sz="1400" dirty="0">
                <a:solidFill>
                  <a:schemeClr val="bg1"/>
                </a:solidFill>
                <a:highlight>
                  <a:srgbClr val="FFFF00"/>
                </a:highlight>
              </a:rPr>
              <a:t>width: 100%;</a:t>
            </a:r>
          </a:p>
          <a:p>
            <a:r>
              <a:rPr lang="en-GB" sz="1400" dirty="0"/>
              <a:t>        height: 100px;</a:t>
            </a:r>
          </a:p>
          <a:p>
            <a:r>
              <a:rPr lang="en-GB" sz="1400" dirty="0"/>
              <a:t>        margin: 8px 0px;</a:t>
            </a:r>
          </a:p>
          <a:p>
            <a:r>
              <a:rPr lang="en-GB" sz="1400" dirty="0"/>
              <a:t>        </a:t>
            </a:r>
            <a:r>
              <a:rPr lang="en-GB" sz="1400" dirty="0">
                <a:solidFill>
                  <a:schemeClr val="bg1"/>
                </a:solidFill>
                <a:highlight>
                  <a:srgbClr val="FFFF00"/>
                </a:highlight>
              </a:rPr>
              <a:t>text-align: left;</a:t>
            </a:r>
          </a:p>
          <a:p>
            <a:r>
              <a:rPr lang="en-GB" sz="1400" dirty="0"/>
              <a:t>        overflow: hidden;</a:t>
            </a:r>
          </a:p>
          <a:p>
            <a:r>
              <a:rPr lang="en-GB" sz="1400" dirty="0"/>
              <a:t>    }</a:t>
            </a:r>
          </a:p>
          <a:p>
            <a:endParaRPr lang="en-GB" sz="1400" dirty="0"/>
          </a:p>
          <a:p>
            <a:r>
              <a:rPr lang="en-GB" sz="1400" dirty="0"/>
              <a:t>    .group label {</a:t>
            </a:r>
          </a:p>
          <a:p>
            <a:r>
              <a:rPr lang="en-GB" sz="1400" dirty="0"/>
              <a:t>        width: 100px;</a:t>
            </a:r>
          </a:p>
          <a:p>
            <a:r>
              <a:rPr lang="en-GB" sz="1400" dirty="0"/>
              <a:t>        height: 100px;</a:t>
            </a:r>
          </a:p>
          <a:p>
            <a:r>
              <a:rPr lang="en-GB" sz="1400" dirty="0"/>
              <a:t>        padding: 0px;</a:t>
            </a:r>
          </a:p>
          <a:p>
            <a:r>
              <a:rPr lang="en-GB" sz="1400" dirty="0"/>
              <a:t>        margin: 0px;</a:t>
            </a:r>
          </a:p>
          <a:p>
            <a:r>
              <a:rPr lang="en-GB" sz="1400" dirty="0"/>
              <a:t>        display: inline-block;</a:t>
            </a:r>
          </a:p>
          <a:p>
            <a:r>
              <a:rPr lang="en-GB" sz="1400" dirty="0"/>
              <a:t>        overflow: hidden;</a:t>
            </a:r>
          </a:p>
          <a:p>
            <a:r>
              <a:rPr lang="en-GB" sz="1400" dirty="0"/>
              <a:t>    }</a:t>
            </a:r>
          </a:p>
          <a:p>
            <a:endParaRPr lang="en-GB" sz="1400" dirty="0"/>
          </a:p>
        </p:txBody>
      </p:sp>
      <p:sp>
        <p:nvSpPr>
          <p:cNvPr id="19" name="Rectangle 18">
            <a:extLst>
              <a:ext uri="{FF2B5EF4-FFF2-40B4-BE49-F238E27FC236}">
                <a16:creationId xmlns:a16="http://schemas.microsoft.com/office/drawing/2014/main" id="{F9E278E7-2384-4D4B-9E1A-005FC933D0E1}"/>
              </a:ext>
            </a:extLst>
          </p:cNvPr>
          <p:cNvSpPr/>
          <p:nvPr/>
        </p:nvSpPr>
        <p:spPr>
          <a:xfrm>
            <a:off x="7426960" y="2379067"/>
            <a:ext cx="2936240" cy="3539430"/>
          </a:xfrm>
          <a:prstGeom prst="rect">
            <a:avLst/>
          </a:prstGeom>
        </p:spPr>
        <p:txBody>
          <a:bodyPr wrap="square">
            <a:spAutoFit/>
          </a:bodyPr>
          <a:lstStyle/>
          <a:p>
            <a:r>
              <a:rPr lang="en-GB" sz="1400" dirty="0"/>
              <a:t>  </a:t>
            </a:r>
          </a:p>
          <a:p>
            <a:r>
              <a:rPr lang="en-GB" sz="1400" dirty="0"/>
              <a:t>   .</a:t>
            </a:r>
            <a:r>
              <a:rPr lang="en-GB" sz="1400" dirty="0" err="1"/>
              <a:t>meetupImg</a:t>
            </a:r>
            <a:r>
              <a:rPr lang="en-GB" sz="1400" dirty="0"/>
              <a:t> {</a:t>
            </a:r>
          </a:p>
          <a:p>
            <a:r>
              <a:rPr lang="en-GB" sz="1400" dirty="0"/>
              <a:t>        </a:t>
            </a:r>
            <a:r>
              <a:rPr lang="en-GB" sz="1400" dirty="0">
                <a:solidFill>
                  <a:schemeClr val="bg1"/>
                </a:solidFill>
                <a:highlight>
                  <a:srgbClr val="FFFF00"/>
                </a:highlight>
              </a:rPr>
              <a:t>display: inline-block;</a:t>
            </a:r>
          </a:p>
          <a:p>
            <a:r>
              <a:rPr lang="en-GB" sz="1400" dirty="0"/>
              <a:t>        vertical-align: top;</a:t>
            </a:r>
          </a:p>
          <a:p>
            <a:r>
              <a:rPr lang="en-GB" sz="1400" dirty="0"/>
              <a:t>    }</a:t>
            </a:r>
          </a:p>
          <a:p>
            <a:endParaRPr lang="en-GB" sz="1400" dirty="0"/>
          </a:p>
          <a:p>
            <a:r>
              <a:rPr lang="en-GB" sz="1400" dirty="0"/>
              <a:t> .</a:t>
            </a:r>
            <a:r>
              <a:rPr lang="en-GB" sz="1400" dirty="0" err="1"/>
              <a:t>groupText</a:t>
            </a:r>
            <a:r>
              <a:rPr lang="en-GB" sz="1400" dirty="0"/>
              <a:t> {</a:t>
            </a:r>
          </a:p>
          <a:p>
            <a:r>
              <a:rPr lang="en-GB" sz="1400" dirty="0"/>
              <a:t>        padding: 0px 10px;</a:t>
            </a:r>
          </a:p>
          <a:p>
            <a:r>
              <a:rPr lang="en-GB" sz="1400" dirty="0"/>
              <a:t>        </a:t>
            </a:r>
            <a:r>
              <a:rPr lang="en-GB" sz="1400" dirty="0">
                <a:solidFill>
                  <a:schemeClr val="bg1"/>
                </a:solidFill>
                <a:highlight>
                  <a:srgbClr val="FFFF00"/>
                </a:highlight>
              </a:rPr>
              <a:t>display: inline-block;</a:t>
            </a:r>
          </a:p>
          <a:p>
            <a:r>
              <a:rPr lang="en-GB" sz="1400" dirty="0"/>
              <a:t>        width: 50%;</a:t>
            </a:r>
          </a:p>
          <a:p>
            <a:r>
              <a:rPr lang="en-GB" sz="1400" dirty="0"/>
              <a:t>    }</a:t>
            </a:r>
          </a:p>
          <a:p>
            <a:endParaRPr lang="en-GB" sz="1400" dirty="0"/>
          </a:p>
          <a:p>
            <a:r>
              <a:rPr lang="en-GB" sz="1400" dirty="0"/>
              <a:t>    .</a:t>
            </a:r>
            <a:r>
              <a:rPr lang="en-GB" sz="1400" dirty="0" err="1"/>
              <a:t>groupName</a:t>
            </a:r>
            <a:r>
              <a:rPr lang="en-GB" sz="1400" dirty="0"/>
              <a:t> {</a:t>
            </a:r>
          </a:p>
          <a:p>
            <a:r>
              <a:rPr lang="en-GB" sz="1400" dirty="0"/>
              <a:t>        margin: 0px;</a:t>
            </a:r>
          </a:p>
          <a:p>
            <a:r>
              <a:rPr lang="en-GB" sz="1400" dirty="0"/>
              <a:t>        margin-top: 10px;</a:t>
            </a:r>
          </a:p>
          <a:p>
            <a:r>
              <a:rPr lang="en-GB" sz="1400" dirty="0"/>
              <a:t>    }</a:t>
            </a:r>
          </a:p>
        </p:txBody>
      </p:sp>
      <p:sp>
        <p:nvSpPr>
          <p:cNvPr id="20" name="Rectangle 19">
            <a:extLst>
              <a:ext uri="{FF2B5EF4-FFF2-40B4-BE49-F238E27FC236}">
                <a16:creationId xmlns:a16="http://schemas.microsoft.com/office/drawing/2014/main" id="{87113AA3-C4F0-4924-BB51-999917D25998}"/>
              </a:ext>
            </a:extLst>
          </p:cNvPr>
          <p:cNvSpPr/>
          <p:nvPr/>
        </p:nvSpPr>
        <p:spPr>
          <a:xfrm>
            <a:off x="9662159" y="2555022"/>
            <a:ext cx="2509520" cy="2893100"/>
          </a:xfrm>
          <a:prstGeom prst="rect">
            <a:avLst/>
          </a:prstGeom>
        </p:spPr>
        <p:txBody>
          <a:bodyPr wrap="square">
            <a:spAutoFit/>
          </a:bodyPr>
          <a:lstStyle/>
          <a:p>
            <a:r>
              <a:rPr lang="en-GB" sz="1400" dirty="0"/>
              <a:t>    .group </a:t>
            </a:r>
            <a:r>
              <a:rPr lang="en-GB" sz="1400" dirty="0" err="1"/>
              <a:t>img</a:t>
            </a:r>
            <a:r>
              <a:rPr lang="en-GB" sz="1400" dirty="0"/>
              <a:t> {</a:t>
            </a:r>
          </a:p>
          <a:p>
            <a:r>
              <a:rPr lang="en-GB" sz="1400" dirty="0"/>
              <a:t>        object-fit: cover;</a:t>
            </a:r>
          </a:p>
          <a:p>
            <a:r>
              <a:rPr lang="en-GB" sz="1400" dirty="0"/>
              <a:t>        width: 100px;</a:t>
            </a:r>
          </a:p>
          <a:p>
            <a:r>
              <a:rPr lang="en-GB" sz="1400" dirty="0"/>
              <a:t>        height: 100px;</a:t>
            </a:r>
          </a:p>
          <a:p>
            <a:r>
              <a:rPr lang="en-GB" sz="1400" dirty="0"/>
              <a:t>        padding-bottom: 0px;</a:t>
            </a:r>
          </a:p>
          <a:p>
            <a:r>
              <a:rPr lang="en-GB" sz="1400" dirty="0"/>
              <a:t>    }</a:t>
            </a:r>
          </a:p>
          <a:p>
            <a:endParaRPr lang="en-GB" sz="1400" dirty="0"/>
          </a:p>
          <a:p>
            <a:r>
              <a:rPr lang="en-GB" sz="1400" dirty="0"/>
              <a:t>    .</a:t>
            </a:r>
            <a:r>
              <a:rPr lang="en-GB" sz="1400" dirty="0" err="1"/>
              <a:t>groupText</a:t>
            </a:r>
            <a:r>
              <a:rPr lang="en-GB" sz="1400" dirty="0"/>
              <a:t> p {</a:t>
            </a:r>
          </a:p>
          <a:p>
            <a:r>
              <a:rPr lang="en-GB" sz="1400" dirty="0"/>
              <a:t>        margin: 10px;</a:t>
            </a:r>
          </a:p>
          <a:p>
            <a:r>
              <a:rPr lang="en-GB" sz="1400" dirty="0"/>
              <a:t>        margin-left: 0px;</a:t>
            </a:r>
          </a:p>
          <a:p>
            <a:r>
              <a:rPr lang="en-GB" sz="1400" dirty="0"/>
              <a:t>    }</a:t>
            </a:r>
          </a:p>
          <a:p>
            <a:endParaRPr lang="en-GB" sz="1400" dirty="0"/>
          </a:p>
          <a:p>
            <a:r>
              <a:rPr lang="en-GB" sz="1400" dirty="0"/>
              <a:t>}</a:t>
            </a:r>
          </a:p>
        </p:txBody>
      </p:sp>
      <p:sp>
        <p:nvSpPr>
          <p:cNvPr id="9" name="Rectangle 8">
            <a:extLst>
              <a:ext uri="{FF2B5EF4-FFF2-40B4-BE49-F238E27FC236}">
                <a16:creationId xmlns:a16="http://schemas.microsoft.com/office/drawing/2014/main" id="{B25C83EB-6B07-44D0-BC5C-7527C37C3019}"/>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339451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CD1A-5F9A-414F-ABDC-5627725DF051}"/>
              </a:ext>
            </a:extLst>
          </p:cNvPr>
          <p:cNvSpPr>
            <a:spLocks noGrp="1"/>
          </p:cNvSpPr>
          <p:nvPr>
            <p:ph type="title"/>
          </p:nvPr>
        </p:nvSpPr>
        <p:spPr/>
        <p:txBody>
          <a:bodyPr/>
          <a:lstStyle/>
          <a:p>
            <a:r>
              <a:rPr lang="en-GB" dirty="0"/>
              <a:t>MVP (Resulting JavaScript)</a:t>
            </a:r>
          </a:p>
        </p:txBody>
      </p:sp>
      <p:sp>
        <p:nvSpPr>
          <p:cNvPr id="4" name="Rectangle 3">
            <a:extLst>
              <a:ext uri="{FF2B5EF4-FFF2-40B4-BE49-F238E27FC236}">
                <a16:creationId xmlns:a16="http://schemas.microsoft.com/office/drawing/2014/main" id="{EEF799BC-F5C3-47E4-9BB7-C76EE0FFECAC}"/>
              </a:ext>
            </a:extLst>
          </p:cNvPr>
          <p:cNvSpPr/>
          <p:nvPr/>
        </p:nvSpPr>
        <p:spPr>
          <a:xfrm>
            <a:off x="375921" y="2162224"/>
            <a:ext cx="11440155" cy="4616648"/>
          </a:xfrm>
          <a:prstGeom prst="rect">
            <a:avLst/>
          </a:prstGeom>
        </p:spPr>
        <p:txBody>
          <a:bodyPr wrap="square">
            <a:spAutoFit/>
          </a:bodyPr>
          <a:lstStyle/>
          <a:p>
            <a:r>
              <a:rPr lang="en-GB" sz="1400" dirty="0"/>
              <a:t>function </a:t>
            </a:r>
            <a:r>
              <a:rPr lang="en-GB" sz="1400" dirty="0" err="1"/>
              <a:t>drawMeetups</a:t>
            </a:r>
            <a:r>
              <a:rPr lang="en-GB" sz="1400" dirty="0"/>
              <a:t>(JSON) {</a:t>
            </a:r>
          </a:p>
          <a:p>
            <a:r>
              <a:rPr lang="en-GB" sz="1400" dirty="0"/>
              <a:t>    </a:t>
            </a:r>
            <a:r>
              <a:rPr lang="en-GB" sz="1400" dirty="0" err="1"/>
              <a:t>groupsContainer.innerHTML</a:t>
            </a:r>
            <a:r>
              <a:rPr lang="en-GB" sz="1400" dirty="0"/>
              <a:t> = "";</a:t>
            </a:r>
          </a:p>
          <a:p>
            <a:r>
              <a:rPr lang="en-GB" sz="1400" dirty="0"/>
              <a:t>    for (</a:t>
            </a:r>
            <a:r>
              <a:rPr lang="en-GB" sz="1400" dirty="0" err="1"/>
              <a:t>var</a:t>
            </a:r>
            <a:r>
              <a:rPr lang="en-GB" sz="1400" dirty="0"/>
              <a:t> </a:t>
            </a:r>
            <a:r>
              <a:rPr lang="en-GB" sz="1400" dirty="0" err="1"/>
              <a:t>i</a:t>
            </a:r>
            <a:r>
              <a:rPr lang="en-GB" sz="1400" dirty="0"/>
              <a:t> = 0; </a:t>
            </a:r>
            <a:r>
              <a:rPr lang="en-GB" sz="1400" dirty="0" err="1"/>
              <a:t>i</a:t>
            </a:r>
            <a:r>
              <a:rPr lang="en-GB" sz="1400" dirty="0"/>
              <a:t> &lt; </a:t>
            </a:r>
            <a:r>
              <a:rPr lang="en-GB" sz="1400" dirty="0" err="1"/>
              <a:t>JSON.length</a:t>
            </a:r>
            <a:r>
              <a:rPr lang="en-GB" sz="1400" dirty="0"/>
              <a:t>; </a:t>
            </a:r>
            <a:r>
              <a:rPr lang="en-GB" sz="1400" dirty="0" err="1"/>
              <a:t>i</a:t>
            </a:r>
            <a:r>
              <a:rPr lang="en-GB" sz="1400" dirty="0"/>
              <a:t>++) {</a:t>
            </a:r>
          </a:p>
          <a:p>
            <a:r>
              <a:rPr lang="en-GB" sz="1400" dirty="0"/>
              <a:t>        </a:t>
            </a:r>
            <a:r>
              <a:rPr lang="en-GB" sz="1400" dirty="0" err="1"/>
              <a:t>var</a:t>
            </a:r>
            <a:r>
              <a:rPr lang="en-GB" sz="1400" dirty="0"/>
              <a:t> x = JSON[</a:t>
            </a:r>
            <a:r>
              <a:rPr lang="en-GB" sz="1400" dirty="0" err="1"/>
              <a:t>i</a:t>
            </a:r>
            <a:r>
              <a:rPr lang="en-GB" sz="1400" dirty="0"/>
              <a:t>];</a:t>
            </a:r>
          </a:p>
          <a:p>
            <a:r>
              <a:rPr lang="en-GB" sz="1400" dirty="0"/>
              <a:t>        </a:t>
            </a:r>
            <a:r>
              <a:rPr lang="en-GB" sz="1400" dirty="0" err="1"/>
              <a:t>var</a:t>
            </a:r>
            <a:r>
              <a:rPr lang="en-GB" sz="1400" dirty="0"/>
              <a:t> name = x.name;</a:t>
            </a:r>
          </a:p>
          <a:p>
            <a:r>
              <a:rPr lang="en-GB" sz="1400" dirty="0"/>
              <a:t>        </a:t>
            </a:r>
            <a:r>
              <a:rPr lang="en-GB" sz="1400" dirty="0" err="1"/>
              <a:t>var</a:t>
            </a:r>
            <a:r>
              <a:rPr lang="en-GB" sz="1400" dirty="0"/>
              <a:t> link = </a:t>
            </a:r>
            <a:r>
              <a:rPr lang="en-GB" sz="1400" dirty="0" err="1"/>
              <a:t>x.link</a:t>
            </a:r>
            <a:r>
              <a:rPr lang="en-GB" sz="1400" dirty="0"/>
              <a:t>;</a:t>
            </a:r>
          </a:p>
          <a:p>
            <a:r>
              <a:rPr lang="en-GB" sz="1400" dirty="0"/>
              <a:t>        </a:t>
            </a:r>
            <a:r>
              <a:rPr lang="en-GB" sz="1400" dirty="0" err="1"/>
              <a:t>var</a:t>
            </a:r>
            <a:r>
              <a:rPr lang="en-GB" sz="1400" dirty="0"/>
              <a:t> members = </a:t>
            </a:r>
            <a:r>
              <a:rPr lang="en-GB" sz="1400" dirty="0" err="1"/>
              <a:t>x.members</a:t>
            </a:r>
            <a:r>
              <a:rPr lang="en-GB" sz="1400" dirty="0"/>
              <a:t>;</a:t>
            </a:r>
          </a:p>
          <a:p>
            <a:r>
              <a:rPr lang="en-GB" sz="1400" dirty="0"/>
              <a:t>        </a:t>
            </a:r>
            <a:r>
              <a:rPr lang="en-GB" sz="1400" dirty="0" err="1"/>
              <a:t>var</a:t>
            </a:r>
            <a:r>
              <a:rPr lang="en-GB" sz="1400" dirty="0"/>
              <a:t> thumb = 'blank.jpg';</a:t>
            </a:r>
          </a:p>
          <a:p>
            <a:r>
              <a:rPr lang="en-GB" sz="1400" dirty="0"/>
              <a:t>        if (</a:t>
            </a:r>
            <a:r>
              <a:rPr lang="en-GB" sz="1400" dirty="0" err="1"/>
              <a:t>x.hasOwnProperty</a:t>
            </a:r>
            <a:r>
              <a:rPr lang="en-GB" sz="1400" dirty="0"/>
              <a:t>('</a:t>
            </a:r>
            <a:r>
              <a:rPr lang="en-GB" sz="1400" dirty="0" err="1"/>
              <a:t>group_photo</a:t>
            </a:r>
            <a:r>
              <a:rPr lang="en-GB" sz="1400" dirty="0"/>
              <a:t>')) {</a:t>
            </a:r>
          </a:p>
          <a:p>
            <a:r>
              <a:rPr lang="en-GB" sz="1400" dirty="0"/>
              <a:t>            thumb = </a:t>
            </a:r>
            <a:r>
              <a:rPr lang="en-GB" sz="1400" dirty="0" err="1"/>
              <a:t>x.group_photo.photo_link</a:t>
            </a:r>
            <a:r>
              <a:rPr lang="en-GB" sz="1400" dirty="0"/>
              <a:t>;</a:t>
            </a:r>
          </a:p>
          <a:p>
            <a:r>
              <a:rPr lang="en-GB" sz="1400" dirty="0"/>
              <a:t>        } else {</a:t>
            </a:r>
          </a:p>
          <a:p>
            <a:r>
              <a:rPr lang="en-GB" sz="1400" dirty="0"/>
              <a:t>            if(</a:t>
            </a:r>
            <a:r>
              <a:rPr lang="en-GB" sz="1400" dirty="0" err="1"/>
              <a:t>x.hasOwnProperty</a:t>
            </a:r>
            <a:r>
              <a:rPr lang="en-GB" sz="1400" dirty="0"/>
              <a:t>('organizer')) {</a:t>
            </a:r>
          </a:p>
          <a:p>
            <a:r>
              <a:rPr lang="en-GB" sz="1400" dirty="0"/>
              <a:t>                if (</a:t>
            </a:r>
            <a:r>
              <a:rPr lang="en-GB" sz="1400" dirty="0" err="1"/>
              <a:t>x.organizer.hasOwnProperty</a:t>
            </a:r>
            <a:r>
              <a:rPr lang="en-GB" sz="1400" dirty="0"/>
              <a:t>('photo')) {</a:t>
            </a:r>
          </a:p>
          <a:p>
            <a:r>
              <a:rPr lang="en-GB" sz="1400" dirty="0"/>
              <a:t>                    thumb = </a:t>
            </a:r>
            <a:r>
              <a:rPr lang="en-GB" sz="1400" dirty="0" err="1"/>
              <a:t>x.organizer.photo.photo_link</a:t>
            </a:r>
            <a:r>
              <a:rPr lang="en-GB" sz="1400" dirty="0"/>
              <a:t>;</a:t>
            </a:r>
          </a:p>
          <a:p>
            <a:r>
              <a:rPr lang="en-GB" sz="1400" dirty="0"/>
              <a:t>                }</a:t>
            </a:r>
          </a:p>
          <a:p>
            <a:r>
              <a:rPr lang="en-GB" sz="1400" dirty="0"/>
              <a:t>            }</a:t>
            </a:r>
          </a:p>
          <a:p>
            <a:r>
              <a:rPr lang="en-GB" sz="1400" dirty="0"/>
              <a:t>        } </a:t>
            </a:r>
            <a:r>
              <a:rPr lang="en-GB" sz="1400" dirty="0" err="1"/>
              <a:t>groupsContainer.insertAdjacentHTML</a:t>
            </a:r>
            <a:r>
              <a:rPr lang="en-GB" sz="1400" dirty="0"/>
              <a:t>('</a:t>
            </a:r>
            <a:r>
              <a:rPr lang="en-GB" sz="1400" dirty="0" err="1"/>
              <a:t>beforeend</a:t>
            </a:r>
            <a:r>
              <a:rPr lang="en-GB" sz="1400" dirty="0"/>
              <a:t>', '&lt;div class="group" id="' + </a:t>
            </a:r>
            <a:r>
              <a:rPr lang="en-GB" sz="1400" dirty="0" err="1"/>
              <a:t>i</a:t>
            </a:r>
            <a:r>
              <a:rPr lang="en-GB" sz="1400" dirty="0"/>
              <a:t> + '"&gt;&lt;div class="</a:t>
            </a:r>
            <a:r>
              <a:rPr lang="en-GB" sz="1400" dirty="0" err="1"/>
              <a:t>meetupImg</a:t>
            </a:r>
            <a:r>
              <a:rPr lang="en-GB" sz="1400" dirty="0"/>
              <a:t>"&gt;&lt;</a:t>
            </a:r>
            <a:r>
              <a:rPr lang="en-GB" sz="1400" dirty="0" err="1"/>
              <a:t>img</a:t>
            </a:r>
            <a:r>
              <a:rPr lang="en-GB" sz="1400" dirty="0"/>
              <a:t> </a:t>
            </a:r>
            <a:r>
              <a:rPr lang="en-GB" sz="1400" dirty="0" err="1"/>
              <a:t>src</a:t>
            </a:r>
            <a:r>
              <a:rPr lang="en-GB" sz="1400" dirty="0"/>
              <a:t>="' + thumb + '"&gt;&lt;/div&gt;&lt;div class="</a:t>
            </a:r>
            <a:r>
              <a:rPr lang="en-GB" sz="1400" dirty="0" err="1"/>
              <a:t>groupText</a:t>
            </a:r>
            <a:r>
              <a:rPr lang="en-GB" sz="1400" dirty="0"/>
              <a:t>"&gt;&lt;a </a:t>
            </a:r>
            <a:r>
              <a:rPr lang="en-GB" sz="1400" dirty="0" err="1"/>
              <a:t>href</a:t>
            </a:r>
            <a:r>
              <a:rPr lang="en-GB" sz="1400" dirty="0"/>
              <a:t>="' + link + '" target="_blank"&gt;&lt;p class="</a:t>
            </a:r>
            <a:r>
              <a:rPr lang="en-GB" sz="1400" dirty="0" err="1"/>
              <a:t>groupName</a:t>
            </a:r>
            <a:r>
              <a:rPr lang="en-GB" sz="1400" dirty="0"/>
              <a:t>"&gt;' + name + '&lt;/p&gt;&lt;/a&gt;&lt;p&gt;Members: ' + members + '&lt;/p&gt;&lt;/div&gt;&lt;/div&gt;');</a:t>
            </a:r>
          </a:p>
          <a:p>
            <a:r>
              <a:rPr lang="en-GB" sz="1400" dirty="0"/>
              <a:t>    }</a:t>
            </a:r>
          </a:p>
          <a:p>
            <a:r>
              <a:rPr lang="en-GB" sz="1400" dirty="0"/>
              <a:t>}</a:t>
            </a:r>
          </a:p>
        </p:txBody>
      </p:sp>
      <p:sp>
        <p:nvSpPr>
          <p:cNvPr id="11" name="Content Placeholder 2">
            <a:extLst>
              <a:ext uri="{FF2B5EF4-FFF2-40B4-BE49-F238E27FC236}">
                <a16:creationId xmlns:a16="http://schemas.microsoft.com/office/drawing/2014/main" id="{C7E2CCA4-B4B7-4E9C-BDF4-794A8C9301BD}"/>
              </a:ext>
            </a:extLst>
          </p:cNvPr>
          <p:cNvSpPr>
            <a:spLocks noGrp="1"/>
          </p:cNvSpPr>
          <p:nvPr>
            <p:ph idx="1"/>
          </p:nvPr>
        </p:nvSpPr>
        <p:spPr>
          <a:xfrm>
            <a:off x="5226198" y="2162224"/>
            <a:ext cx="5977627" cy="3003310"/>
          </a:xfrm>
        </p:spPr>
        <p:txBody>
          <a:bodyPr/>
          <a:lstStyle/>
          <a:p>
            <a:r>
              <a:rPr lang="en-GB" dirty="0"/>
              <a:t>Clear our container (which will have a loader)</a:t>
            </a:r>
          </a:p>
          <a:p>
            <a:r>
              <a:rPr lang="en-GB" dirty="0"/>
              <a:t>Go through each object in our returned JSON</a:t>
            </a:r>
          </a:p>
          <a:p>
            <a:r>
              <a:rPr lang="en-GB" dirty="0"/>
              <a:t>Put the content we need in variables</a:t>
            </a:r>
          </a:p>
          <a:p>
            <a:r>
              <a:rPr lang="en-GB" dirty="0"/>
              <a:t>Do error correction on some (don’t make assumptions)</a:t>
            </a:r>
          </a:p>
          <a:p>
            <a:r>
              <a:rPr lang="en-GB" dirty="0"/>
              <a:t>Generate HTML and insert it within a container element (which has been defined)</a:t>
            </a:r>
          </a:p>
        </p:txBody>
      </p:sp>
      <p:sp>
        <p:nvSpPr>
          <p:cNvPr id="5" name="Rectangle 4">
            <a:extLst>
              <a:ext uri="{FF2B5EF4-FFF2-40B4-BE49-F238E27FC236}">
                <a16:creationId xmlns:a16="http://schemas.microsoft.com/office/drawing/2014/main" id="{92CC2A18-F38F-4672-856E-C7B4B8B952F7}"/>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195340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BDEF1B6-CABC-4FE5-BBB0-98BACFAB07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2D6863-0540-4CC4-A8F1-90D803182FEF}"/>
              </a:ext>
            </a:extLst>
          </p:cNvPr>
          <p:cNvPicPr>
            <a:picLocks noChangeAspect="1"/>
          </p:cNvPicPr>
          <p:nvPr/>
        </p:nvPicPr>
        <p:blipFill rotWithShape="1">
          <a:blip r:embed="rId3"/>
          <a:srcRect l="4316" r="41268" b="-2"/>
          <a:stretch/>
        </p:blipFill>
        <p:spPr>
          <a:xfrm>
            <a:off x="6475898" y="4213079"/>
            <a:ext cx="2821975" cy="2644923"/>
          </a:xfrm>
          <a:prstGeom prst="rect">
            <a:avLst/>
          </a:prstGeom>
        </p:spPr>
      </p:pic>
      <p:pic>
        <p:nvPicPr>
          <p:cNvPr id="6" name="Picture 5">
            <a:extLst>
              <a:ext uri="{FF2B5EF4-FFF2-40B4-BE49-F238E27FC236}">
                <a16:creationId xmlns:a16="http://schemas.microsoft.com/office/drawing/2014/main" id="{9106E7E9-B5B6-4DA2-A07C-3757D513FB0F}"/>
              </a:ext>
            </a:extLst>
          </p:cNvPr>
          <p:cNvPicPr>
            <a:picLocks noChangeAspect="1"/>
          </p:cNvPicPr>
          <p:nvPr/>
        </p:nvPicPr>
        <p:blipFill rotWithShape="1">
          <a:blip r:embed="rId4"/>
          <a:srcRect t="6506" r="3" b="4020"/>
          <a:stretch/>
        </p:blipFill>
        <p:spPr>
          <a:xfrm>
            <a:off x="9389807" y="4213075"/>
            <a:ext cx="2802192" cy="2644924"/>
          </a:xfrm>
          <a:prstGeom prst="rect">
            <a:avLst/>
          </a:prstGeom>
        </p:spPr>
      </p:pic>
      <p:pic>
        <p:nvPicPr>
          <p:cNvPr id="4" name="Picture 3">
            <a:extLst>
              <a:ext uri="{FF2B5EF4-FFF2-40B4-BE49-F238E27FC236}">
                <a16:creationId xmlns:a16="http://schemas.microsoft.com/office/drawing/2014/main" id="{CA9A58AB-BC32-4197-AB37-6BF533C53842}"/>
              </a:ext>
            </a:extLst>
          </p:cNvPr>
          <p:cNvPicPr>
            <a:picLocks noChangeAspect="1"/>
          </p:cNvPicPr>
          <p:nvPr/>
        </p:nvPicPr>
        <p:blipFill rotWithShape="1">
          <a:blip r:embed="rId5"/>
          <a:srcRect t="-1" r="16864" b="4"/>
          <a:stretch/>
        </p:blipFill>
        <p:spPr>
          <a:xfrm>
            <a:off x="6475898" y="-3"/>
            <a:ext cx="5716101" cy="4125251"/>
          </a:xfrm>
          <a:prstGeom prst="rect">
            <a:avLst/>
          </a:prstGeom>
        </p:spPr>
      </p:pic>
      <p:sp useBgFill="1">
        <p:nvSpPr>
          <p:cNvPr id="13" name="Freeform 9">
            <a:extLst>
              <a:ext uri="{FF2B5EF4-FFF2-40B4-BE49-F238E27FC236}">
                <a16:creationId xmlns:a16="http://schemas.microsoft.com/office/drawing/2014/main" id="{B48BE8E5-C0F4-4C06-9B14-3DD8C03838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20631-043D-4A86-8FB1-E94F523A25DD}"/>
              </a:ext>
            </a:extLst>
          </p:cNvPr>
          <p:cNvSpPr>
            <a:spLocks noGrp="1"/>
          </p:cNvSpPr>
          <p:nvPr>
            <p:ph type="title"/>
          </p:nvPr>
        </p:nvSpPr>
        <p:spPr>
          <a:xfrm>
            <a:off x="810000" y="447188"/>
            <a:ext cx="4930400" cy="1559412"/>
          </a:xfrm>
          <a:effectLst/>
        </p:spPr>
        <p:txBody>
          <a:bodyPr>
            <a:normAutofit/>
          </a:bodyPr>
          <a:lstStyle/>
          <a:p>
            <a:pPr>
              <a:lnSpc>
                <a:spcPct val="90000"/>
              </a:lnSpc>
            </a:pPr>
            <a:r>
              <a:rPr lang="en-GB" sz="3400">
                <a:solidFill>
                  <a:schemeClr val="tx1"/>
                </a:solidFill>
              </a:rPr>
              <a:t>MVP Complete (“Show All Meetups”)</a:t>
            </a:r>
          </a:p>
        </p:txBody>
      </p:sp>
      <p:sp>
        <p:nvSpPr>
          <p:cNvPr id="3" name="Content Placeholder 2">
            <a:extLst>
              <a:ext uri="{FF2B5EF4-FFF2-40B4-BE49-F238E27FC236}">
                <a16:creationId xmlns:a16="http://schemas.microsoft.com/office/drawing/2014/main" id="{67DA8825-104F-43A0-8F6D-8F3CCFE9A598}"/>
              </a:ext>
            </a:extLst>
          </p:cNvPr>
          <p:cNvSpPr>
            <a:spLocks noGrp="1"/>
          </p:cNvSpPr>
          <p:nvPr>
            <p:ph idx="1"/>
          </p:nvPr>
        </p:nvSpPr>
        <p:spPr>
          <a:xfrm>
            <a:off x="818712" y="2413000"/>
            <a:ext cx="4921687" cy="3632200"/>
          </a:xfrm>
          <a:effectLst/>
        </p:spPr>
        <p:txBody>
          <a:bodyPr>
            <a:normAutofit/>
          </a:bodyPr>
          <a:lstStyle/>
          <a:p>
            <a:r>
              <a:rPr lang="en-GB" dirty="0"/>
              <a:t>Within 43 lines of JavaScript</a:t>
            </a:r>
          </a:p>
        </p:txBody>
      </p:sp>
      <p:sp>
        <p:nvSpPr>
          <p:cNvPr id="9" name="Rectangle 8">
            <a:extLst>
              <a:ext uri="{FF2B5EF4-FFF2-40B4-BE49-F238E27FC236}">
                <a16:creationId xmlns:a16="http://schemas.microsoft.com/office/drawing/2014/main" id="{9FBB58EA-7DCB-40F4-AD2E-B2BAB06FD65A}"/>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123509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893E-2227-400D-BED6-27A6FA8128C9}"/>
              </a:ext>
            </a:extLst>
          </p:cNvPr>
          <p:cNvSpPr>
            <a:spLocks noGrp="1"/>
          </p:cNvSpPr>
          <p:nvPr>
            <p:ph type="title"/>
          </p:nvPr>
        </p:nvSpPr>
        <p:spPr/>
        <p:txBody>
          <a:bodyPr/>
          <a:lstStyle/>
          <a:p>
            <a:r>
              <a:rPr lang="en-GB" dirty="0"/>
              <a:t>Who?</a:t>
            </a:r>
          </a:p>
        </p:txBody>
      </p:sp>
      <p:sp>
        <p:nvSpPr>
          <p:cNvPr id="3" name="Content Placeholder 2">
            <a:extLst>
              <a:ext uri="{FF2B5EF4-FFF2-40B4-BE49-F238E27FC236}">
                <a16:creationId xmlns:a16="http://schemas.microsoft.com/office/drawing/2014/main" id="{F398AA30-8FE2-4F46-BD1A-1B1D523F3A15}"/>
              </a:ext>
            </a:extLst>
          </p:cNvPr>
          <p:cNvSpPr>
            <a:spLocks noGrp="1"/>
          </p:cNvSpPr>
          <p:nvPr>
            <p:ph idx="1"/>
          </p:nvPr>
        </p:nvSpPr>
        <p:spPr/>
        <p:txBody>
          <a:bodyPr/>
          <a:lstStyle/>
          <a:p>
            <a:r>
              <a:rPr lang="en-GB" dirty="0"/>
              <a:t>Computer Science at Manchester Metropolitan University</a:t>
            </a:r>
          </a:p>
          <a:p>
            <a:r>
              <a:rPr lang="en-GB" dirty="0"/>
              <a:t>Prolific Networker: ~200 Networking Events Attended</a:t>
            </a:r>
          </a:p>
          <a:p>
            <a:r>
              <a:rPr lang="en-GB" dirty="0"/>
              <a:t>Hackathons: 1</a:t>
            </a:r>
            <a:r>
              <a:rPr lang="en-GB" baseline="30000" dirty="0"/>
              <a:t>st</a:t>
            </a:r>
            <a:r>
              <a:rPr lang="en-GB" dirty="0"/>
              <a:t> Place once, 2</a:t>
            </a:r>
            <a:r>
              <a:rPr lang="en-GB" baseline="30000" dirty="0"/>
              <a:t>nd</a:t>
            </a:r>
            <a:r>
              <a:rPr lang="en-GB" dirty="0"/>
              <a:t> place three times, lost none</a:t>
            </a:r>
          </a:p>
          <a:p>
            <a:r>
              <a:rPr lang="en-GB" dirty="0"/>
              <a:t>Workshops/Talks: Run 5, done 16 times</a:t>
            </a:r>
          </a:p>
          <a:p>
            <a:r>
              <a:rPr lang="en-GB" dirty="0"/>
              <a:t>Likes Web &amp; Data stuffs, does Photography</a:t>
            </a:r>
          </a:p>
        </p:txBody>
      </p:sp>
      <p:sp>
        <p:nvSpPr>
          <p:cNvPr id="4" name="Rectangle 3">
            <a:extLst>
              <a:ext uri="{FF2B5EF4-FFF2-40B4-BE49-F238E27FC236}">
                <a16:creationId xmlns:a16="http://schemas.microsoft.com/office/drawing/2014/main" id="{B9F18962-F0F5-46FB-987C-76288CACAEC4}"/>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189259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F02B5D-E972-4D45-9EDF-4A020C1FAD5B}"/>
              </a:ext>
            </a:extLst>
          </p:cNvPr>
          <p:cNvPicPr>
            <a:picLocks noChangeAspect="1"/>
          </p:cNvPicPr>
          <p:nvPr/>
        </p:nvPicPr>
        <p:blipFill>
          <a:blip r:embed="rId3"/>
          <a:stretch>
            <a:fillRect/>
          </a:stretch>
        </p:blipFill>
        <p:spPr>
          <a:xfrm>
            <a:off x="5101851" y="2733218"/>
            <a:ext cx="6277349" cy="307590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86839949-C717-47EB-90A4-C7B190E005F5}"/>
              </a:ext>
            </a:extLst>
          </p:cNvPr>
          <p:cNvSpPr>
            <a:spLocks noGrp="1"/>
          </p:cNvSpPr>
          <p:nvPr>
            <p:ph type="title"/>
          </p:nvPr>
        </p:nvSpPr>
        <p:spPr>
          <a:xfrm>
            <a:off x="810000" y="447188"/>
            <a:ext cx="10571998" cy="970450"/>
          </a:xfrm>
        </p:spPr>
        <p:txBody>
          <a:bodyPr>
            <a:normAutofit/>
          </a:bodyPr>
          <a:lstStyle/>
          <a:p>
            <a:r>
              <a:rPr lang="en-GB" dirty="0"/>
              <a:t>What? (http://mcrmeetup.tech/)</a:t>
            </a:r>
          </a:p>
        </p:txBody>
      </p:sp>
      <p:sp>
        <p:nvSpPr>
          <p:cNvPr id="3" name="Content Placeholder 2">
            <a:extLst>
              <a:ext uri="{FF2B5EF4-FFF2-40B4-BE49-F238E27FC236}">
                <a16:creationId xmlns:a16="http://schemas.microsoft.com/office/drawing/2014/main" id="{498B6B54-14FA-4171-8C0D-E8ADB5930AA7}"/>
              </a:ext>
            </a:extLst>
          </p:cNvPr>
          <p:cNvSpPr>
            <a:spLocks noGrp="1"/>
          </p:cNvSpPr>
          <p:nvPr>
            <p:ph idx="1"/>
          </p:nvPr>
        </p:nvSpPr>
        <p:spPr>
          <a:xfrm>
            <a:off x="818713" y="2413000"/>
            <a:ext cx="3835583" cy="3632200"/>
          </a:xfrm>
        </p:spPr>
        <p:txBody>
          <a:bodyPr>
            <a:normAutofit/>
          </a:bodyPr>
          <a:lstStyle/>
          <a:p>
            <a:pPr marL="0" indent="0">
              <a:buNone/>
            </a:pPr>
            <a:r>
              <a:rPr lang="en-GB" sz="1600" dirty="0"/>
              <a:t>Essentially, a service which will allow you to find Meetup Groups, their events, and filter through both.</a:t>
            </a:r>
          </a:p>
        </p:txBody>
      </p:sp>
      <p:sp>
        <p:nvSpPr>
          <p:cNvPr id="6" name="Rectangle 5">
            <a:extLst>
              <a:ext uri="{FF2B5EF4-FFF2-40B4-BE49-F238E27FC236}">
                <a16:creationId xmlns:a16="http://schemas.microsoft.com/office/drawing/2014/main" id="{24B79D60-A07F-436F-AE86-6BF71D7D55D1}"/>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185840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98-5481-46BF-9D0F-A6C7A339A581}"/>
              </a:ext>
            </a:extLst>
          </p:cNvPr>
          <p:cNvSpPr>
            <a:spLocks noGrp="1"/>
          </p:cNvSpPr>
          <p:nvPr>
            <p:ph type="title"/>
          </p:nvPr>
        </p:nvSpPr>
        <p:spPr/>
        <p:txBody>
          <a:bodyPr/>
          <a:lstStyle/>
          <a:p>
            <a:r>
              <a:rPr lang="en-GB" dirty="0"/>
              <a:t>Inspiration / Research</a:t>
            </a:r>
          </a:p>
        </p:txBody>
      </p:sp>
      <p:sp>
        <p:nvSpPr>
          <p:cNvPr id="3" name="Content Placeholder 2">
            <a:extLst>
              <a:ext uri="{FF2B5EF4-FFF2-40B4-BE49-F238E27FC236}">
                <a16:creationId xmlns:a16="http://schemas.microsoft.com/office/drawing/2014/main" id="{E43FFFFA-EE16-4920-AF4C-BB3C711D35F1}"/>
              </a:ext>
            </a:extLst>
          </p:cNvPr>
          <p:cNvSpPr>
            <a:spLocks noGrp="1"/>
          </p:cNvSpPr>
          <p:nvPr>
            <p:ph idx="1"/>
          </p:nvPr>
        </p:nvSpPr>
        <p:spPr/>
        <p:txBody>
          <a:bodyPr/>
          <a:lstStyle/>
          <a:p>
            <a:r>
              <a:rPr lang="en-GB" dirty="0"/>
              <a:t>Spotify Playlist Generator - </a:t>
            </a:r>
            <a:r>
              <a:rPr lang="en-GB" dirty="0">
                <a:hlinkClick r:id="rId3"/>
              </a:rPr>
              <a:t>https://www.youtube.com/watch?v=eV3WkDAM3Hw</a:t>
            </a:r>
            <a:endParaRPr lang="en-GB" dirty="0"/>
          </a:p>
          <a:p>
            <a:r>
              <a:rPr lang="en-GB" dirty="0"/>
              <a:t>GitHub Repository Video - </a:t>
            </a:r>
            <a:r>
              <a:rPr lang="en-GB" dirty="0">
                <a:hlinkClick r:id="rId4"/>
              </a:rPr>
              <a:t>https://github.com/lets-learn/spotify-playlist-generator</a:t>
            </a:r>
            <a:r>
              <a:rPr lang="en-GB" dirty="0"/>
              <a:t>  </a:t>
            </a:r>
          </a:p>
          <a:p>
            <a:r>
              <a:rPr lang="en-GB" dirty="0"/>
              <a:t>Meetup RESTFUL API - </a:t>
            </a:r>
            <a:r>
              <a:rPr lang="en-GB" dirty="0">
                <a:hlinkClick r:id="rId5"/>
              </a:rPr>
              <a:t>https://www.meetup.com/meetup_api/</a:t>
            </a:r>
            <a:r>
              <a:rPr lang="en-GB" dirty="0"/>
              <a:t> </a:t>
            </a:r>
          </a:p>
          <a:p>
            <a:endParaRPr lang="en-GB" dirty="0"/>
          </a:p>
        </p:txBody>
      </p:sp>
      <p:sp>
        <p:nvSpPr>
          <p:cNvPr id="5" name="Rectangle 4">
            <a:extLst>
              <a:ext uri="{FF2B5EF4-FFF2-40B4-BE49-F238E27FC236}">
                <a16:creationId xmlns:a16="http://schemas.microsoft.com/office/drawing/2014/main" id="{DC004EFB-B682-4DBB-B15E-F253A666E52F}"/>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12334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4E08-506F-4C52-B4BB-110B88C72DB7}"/>
              </a:ext>
            </a:extLst>
          </p:cNvPr>
          <p:cNvSpPr>
            <a:spLocks noGrp="1"/>
          </p:cNvSpPr>
          <p:nvPr>
            <p:ph type="title"/>
          </p:nvPr>
        </p:nvSpPr>
        <p:spPr/>
        <p:txBody>
          <a:bodyPr/>
          <a:lstStyle/>
          <a:p>
            <a:r>
              <a:rPr lang="en-GB" dirty="0"/>
              <a:t>How to get there?</a:t>
            </a:r>
          </a:p>
        </p:txBody>
      </p:sp>
      <p:sp>
        <p:nvSpPr>
          <p:cNvPr id="3" name="Content Placeholder 2">
            <a:extLst>
              <a:ext uri="{FF2B5EF4-FFF2-40B4-BE49-F238E27FC236}">
                <a16:creationId xmlns:a16="http://schemas.microsoft.com/office/drawing/2014/main" id="{8111A27D-8570-4ECD-83D6-A4DF0622A2D2}"/>
              </a:ext>
            </a:extLst>
          </p:cNvPr>
          <p:cNvSpPr>
            <a:spLocks noGrp="1"/>
          </p:cNvSpPr>
          <p:nvPr>
            <p:ph idx="1"/>
          </p:nvPr>
        </p:nvSpPr>
        <p:spPr>
          <a:xfrm>
            <a:off x="818712" y="2222287"/>
            <a:ext cx="10554574" cy="568621"/>
          </a:xfrm>
        </p:spPr>
        <p:txBody>
          <a:bodyPr/>
          <a:lstStyle/>
          <a:p>
            <a:pPr marL="0" indent="0">
              <a:buNone/>
            </a:pPr>
            <a:r>
              <a:rPr lang="en-GB" dirty="0"/>
              <a:t>MVP! </a:t>
            </a:r>
            <a:r>
              <a:rPr lang="en-GB" dirty="0" err="1"/>
              <a:t>MVP</a:t>
            </a:r>
            <a:r>
              <a:rPr lang="en-GB" dirty="0"/>
              <a:t>! MVP!!! (Minimum Viable Product)</a:t>
            </a:r>
          </a:p>
        </p:txBody>
      </p:sp>
      <p:sp>
        <p:nvSpPr>
          <p:cNvPr id="4" name="Content Placeholder 2">
            <a:extLst>
              <a:ext uri="{FF2B5EF4-FFF2-40B4-BE49-F238E27FC236}">
                <a16:creationId xmlns:a16="http://schemas.microsoft.com/office/drawing/2014/main" id="{43522158-3B1D-42EE-B2B3-6C1FEF9BA3D1}"/>
              </a:ext>
            </a:extLst>
          </p:cNvPr>
          <p:cNvSpPr txBox="1">
            <a:spLocks/>
          </p:cNvSpPr>
          <p:nvPr/>
        </p:nvSpPr>
        <p:spPr>
          <a:xfrm>
            <a:off x="820033" y="2883572"/>
            <a:ext cx="3441865" cy="3367760"/>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GB" dirty="0"/>
              <a:t>Ideas (Features):</a:t>
            </a:r>
          </a:p>
          <a:p>
            <a:r>
              <a:rPr lang="en-GB" dirty="0"/>
              <a:t>Show All Meetups</a:t>
            </a:r>
          </a:p>
          <a:p>
            <a:r>
              <a:rPr lang="en-GB" dirty="0"/>
              <a:t>Search</a:t>
            </a:r>
          </a:p>
          <a:p>
            <a:r>
              <a:rPr lang="en-GB" dirty="0"/>
              <a:t>Filter into Categories</a:t>
            </a:r>
          </a:p>
          <a:p>
            <a:r>
              <a:rPr lang="en-GB" dirty="0"/>
              <a:t>Show Events</a:t>
            </a:r>
          </a:p>
          <a:p>
            <a:r>
              <a:rPr lang="en-GB" dirty="0"/>
              <a:t>Filter Events</a:t>
            </a:r>
          </a:p>
          <a:p>
            <a:r>
              <a:rPr lang="en-GB" dirty="0" err="1"/>
              <a:t>TechNW</a:t>
            </a:r>
            <a:r>
              <a:rPr lang="en-GB" dirty="0"/>
              <a:t> Integration</a:t>
            </a:r>
          </a:p>
          <a:p>
            <a:r>
              <a:rPr lang="en-GB" dirty="0"/>
              <a:t>Sorting</a:t>
            </a:r>
          </a:p>
          <a:p>
            <a:r>
              <a:rPr lang="en-GB" dirty="0"/>
              <a:t>Activity</a:t>
            </a:r>
          </a:p>
        </p:txBody>
      </p:sp>
      <p:sp>
        <p:nvSpPr>
          <p:cNvPr id="5" name="Content Placeholder 2">
            <a:extLst>
              <a:ext uri="{FF2B5EF4-FFF2-40B4-BE49-F238E27FC236}">
                <a16:creationId xmlns:a16="http://schemas.microsoft.com/office/drawing/2014/main" id="{E36FB11F-C9FF-4C33-AB96-033F6DEFF2A4}"/>
              </a:ext>
            </a:extLst>
          </p:cNvPr>
          <p:cNvSpPr txBox="1">
            <a:spLocks/>
          </p:cNvSpPr>
          <p:nvPr/>
        </p:nvSpPr>
        <p:spPr>
          <a:xfrm>
            <a:off x="4375066" y="2883571"/>
            <a:ext cx="3441865" cy="376774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GB" dirty="0"/>
              <a:t>Essential Features:</a:t>
            </a:r>
          </a:p>
          <a:p>
            <a:r>
              <a:rPr lang="en-GB" dirty="0"/>
              <a:t>Show All Meetups</a:t>
            </a:r>
          </a:p>
          <a:p>
            <a:r>
              <a:rPr lang="en-GB" dirty="0"/>
              <a:t>Show Events</a:t>
            </a:r>
          </a:p>
          <a:p>
            <a:r>
              <a:rPr lang="en-GB" dirty="0"/>
              <a:t>Search</a:t>
            </a:r>
          </a:p>
        </p:txBody>
      </p:sp>
      <p:sp>
        <p:nvSpPr>
          <p:cNvPr id="6" name="Content Placeholder 2">
            <a:extLst>
              <a:ext uri="{FF2B5EF4-FFF2-40B4-BE49-F238E27FC236}">
                <a16:creationId xmlns:a16="http://schemas.microsoft.com/office/drawing/2014/main" id="{ED02FE42-6404-48BC-8AC9-55FD8ECE357E}"/>
              </a:ext>
            </a:extLst>
          </p:cNvPr>
          <p:cNvSpPr txBox="1">
            <a:spLocks/>
          </p:cNvSpPr>
          <p:nvPr/>
        </p:nvSpPr>
        <p:spPr>
          <a:xfrm>
            <a:off x="7706453" y="2883571"/>
            <a:ext cx="3441865" cy="376774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GB" dirty="0"/>
              <a:t>MVP:</a:t>
            </a:r>
          </a:p>
          <a:p>
            <a:r>
              <a:rPr lang="en-GB" dirty="0"/>
              <a:t>Show All Meetups</a:t>
            </a:r>
          </a:p>
          <a:p>
            <a:endParaRPr lang="en-GB" dirty="0"/>
          </a:p>
          <a:p>
            <a:pPr marL="0" indent="0">
              <a:buNone/>
            </a:pPr>
            <a:r>
              <a:rPr lang="en-GB" dirty="0"/>
              <a:t>Release:</a:t>
            </a:r>
          </a:p>
          <a:p>
            <a:r>
              <a:rPr lang="en-GB" dirty="0"/>
              <a:t>+ Show Events</a:t>
            </a:r>
          </a:p>
          <a:p>
            <a:r>
              <a:rPr lang="en-GB" dirty="0"/>
              <a:t>+ Search</a:t>
            </a:r>
          </a:p>
          <a:p>
            <a:endParaRPr lang="en-GB" dirty="0"/>
          </a:p>
          <a:p>
            <a:pPr marL="0" indent="0">
              <a:buNone/>
            </a:pPr>
            <a:r>
              <a:rPr lang="en-GB" dirty="0"/>
              <a:t>Iteration x:</a:t>
            </a:r>
          </a:p>
          <a:p>
            <a:r>
              <a:rPr lang="en-GB" dirty="0"/>
              <a:t>+ Filters</a:t>
            </a:r>
          </a:p>
        </p:txBody>
      </p:sp>
      <p:sp>
        <p:nvSpPr>
          <p:cNvPr id="8" name="Rectangle 7">
            <a:extLst>
              <a:ext uri="{FF2B5EF4-FFF2-40B4-BE49-F238E27FC236}">
                <a16:creationId xmlns:a16="http://schemas.microsoft.com/office/drawing/2014/main" id="{C64C2853-5492-42FE-BC32-C5ED6282FBFB}"/>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6384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EF75-7D91-4DE5-B2F8-51121C044691}"/>
              </a:ext>
            </a:extLst>
          </p:cNvPr>
          <p:cNvSpPr>
            <a:spLocks noGrp="1"/>
          </p:cNvSpPr>
          <p:nvPr>
            <p:ph type="title"/>
          </p:nvPr>
        </p:nvSpPr>
        <p:spPr/>
        <p:txBody>
          <a:bodyPr/>
          <a:lstStyle/>
          <a:p>
            <a:r>
              <a:rPr lang="en-GB" dirty="0"/>
              <a:t>MVP</a:t>
            </a:r>
          </a:p>
        </p:txBody>
      </p:sp>
      <p:sp>
        <p:nvSpPr>
          <p:cNvPr id="3" name="Content Placeholder 2">
            <a:extLst>
              <a:ext uri="{FF2B5EF4-FFF2-40B4-BE49-F238E27FC236}">
                <a16:creationId xmlns:a16="http://schemas.microsoft.com/office/drawing/2014/main" id="{24F841BB-063A-400A-84BC-B0010F47D313}"/>
              </a:ext>
            </a:extLst>
          </p:cNvPr>
          <p:cNvSpPr>
            <a:spLocks noGrp="1"/>
          </p:cNvSpPr>
          <p:nvPr>
            <p:ph idx="1"/>
          </p:nvPr>
        </p:nvSpPr>
        <p:spPr>
          <a:xfrm>
            <a:off x="818712" y="2222287"/>
            <a:ext cx="10554574" cy="795233"/>
          </a:xfrm>
        </p:spPr>
        <p:txBody>
          <a:bodyPr/>
          <a:lstStyle/>
          <a:p>
            <a:r>
              <a:rPr lang="en-GB" dirty="0"/>
              <a:t>API Call compared from the tutorial, to research from the Meetup API</a:t>
            </a:r>
          </a:p>
        </p:txBody>
      </p:sp>
      <p:sp>
        <p:nvSpPr>
          <p:cNvPr id="14" name="Rectangle 13">
            <a:extLst>
              <a:ext uri="{FF2B5EF4-FFF2-40B4-BE49-F238E27FC236}">
                <a16:creationId xmlns:a16="http://schemas.microsoft.com/office/drawing/2014/main" id="{D69B095A-AB89-4445-87E1-B2F297710DE8}"/>
              </a:ext>
            </a:extLst>
          </p:cNvPr>
          <p:cNvSpPr/>
          <p:nvPr/>
        </p:nvSpPr>
        <p:spPr>
          <a:xfrm>
            <a:off x="818712" y="3429000"/>
            <a:ext cx="5978328" cy="1323439"/>
          </a:xfrm>
          <a:prstGeom prst="rect">
            <a:avLst/>
          </a:prstGeom>
        </p:spPr>
        <p:txBody>
          <a:bodyPr wrap="square">
            <a:spAutoFit/>
          </a:bodyPr>
          <a:lstStyle/>
          <a:p>
            <a:r>
              <a:rPr lang="en-GB" sz="1600" dirty="0" err="1"/>
              <a:t>app.getAlbumTracks</a:t>
            </a:r>
            <a:r>
              <a:rPr lang="en-GB" sz="1600" dirty="0"/>
              <a:t> = (id) =&gt; $.ajax({</a:t>
            </a:r>
          </a:p>
          <a:p>
            <a:r>
              <a:rPr lang="en-GB" sz="1600" dirty="0"/>
              <a:t>	url: `https://api.spotify.com/v1/albums/${id}/tracks`,</a:t>
            </a:r>
          </a:p>
          <a:p>
            <a:r>
              <a:rPr lang="en-GB" sz="1600" dirty="0"/>
              <a:t>	method: 'GET',</a:t>
            </a:r>
          </a:p>
          <a:p>
            <a:r>
              <a:rPr lang="en-GB" sz="1600" dirty="0"/>
              <a:t>	</a:t>
            </a:r>
            <a:r>
              <a:rPr lang="en-GB" sz="1600" dirty="0" err="1"/>
              <a:t>dataType</a:t>
            </a:r>
            <a:r>
              <a:rPr lang="en-GB" sz="1600" dirty="0"/>
              <a:t>: '</a:t>
            </a:r>
            <a:r>
              <a:rPr lang="en-GB" sz="1600" dirty="0" err="1"/>
              <a:t>json</a:t>
            </a:r>
            <a:r>
              <a:rPr lang="en-GB" sz="1600" dirty="0"/>
              <a:t>'</a:t>
            </a:r>
          </a:p>
          <a:p>
            <a:r>
              <a:rPr lang="en-GB" sz="1600" dirty="0"/>
              <a:t>});</a:t>
            </a:r>
          </a:p>
        </p:txBody>
      </p:sp>
      <p:sp>
        <p:nvSpPr>
          <p:cNvPr id="16" name="Rectangle 15">
            <a:extLst>
              <a:ext uri="{FF2B5EF4-FFF2-40B4-BE49-F238E27FC236}">
                <a16:creationId xmlns:a16="http://schemas.microsoft.com/office/drawing/2014/main" id="{E4BFAF9E-45B5-4BD7-8EFB-435FD635F578}"/>
              </a:ext>
            </a:extLst>
          </p:cNvPr>
          <p:cNvSpPr/>
          <p:nvPr/>
        </p:nvSpPr>
        <p:spPr>
          <a:xfrm>
            <a:off x="6858000" y="3429000"/>
            <a:ext cx="5151120" cy="1323439"/>
          </a:xfrm>
          <a:prstGeom prst="rect">
            <a:avLst/>
          </a:prstGeom>
        </p:spPr>
        <p:txBody>
          <a:bodyPr wrap="square">
            <a:spAutoFit/>
          </a:bodyPr>
          <a:lstStyle/>
          <a:p>
            <a:r>
              <a:rPr lang="en-GB" sz="1600" dirty="0" err="1"/>
              <a:t>app.getMeetups</a:t>
            </a:r>
            <a:r>
              <a:rPr lang="en-GB" sz="1600" dirty="0"/>
              <a:t> = (meetup) =&gt; $.ajax({</a:t>
            </a:r>
          </a:p>
          <a:p>
            <a:r>
              <a:rPr lang="en-GB" sz="1600" dirty="0"/>
              <a:t>    url: 'https://api.meetup.com/' + meetup,</a:t>
            </a:r>
          </a:p>
          <a:p>
            <a:r>
              <a:rPr lang="en-GB" sz="1600" dirty="0"/>
              <a:t>    method: 'GET',</a:t>
            </a:r>
          </a:p>
          <a:p>
            <a:r>
              <a:rPr lang="en-GB" sz="1600" dirty="0"/>
              <a:t>    </a:t>
            </a:r>
            <a:r>
              <a:rPr lang="en-GB" sz="1600" dirty="0" err="1"/>
              <a:t>dataType</a:t>
            </a:r>
            <a:r>
              <a:rPr lang="en-GB" sz="1600" dirty="0"/>
              <a:t>: '</a:t>
            </a:r>
            <a:r>
              <a:rPr lang="en-GB" sz="1600" dirty="0" err="1"/>
              <a:t>jsonp</a:t>
            </a:r>
            <a:r>
              <a:rPr lang="en-GB" sz="1600" dirty="0"/>
              <a:t>'</a:t>
            </a:r>
          </a:p>
          <a:p>
            <a:r>
              <a:rPr lang="en-GB" sz="1600" dirty="0"/>
              <a:t>});</a:t>
            </a:r>
          </a:p>
        </p:txBody>
      </p:sp>
      <p:sp>
        <p:nvSpPr>
          <p:cNvPr id="6" name="Rectangle 5">
            <a:extLst>
              <a:ext uri="{FF2B5EF4-FFF2-40B4-BE49-F238E27FC236}">
                <a16:creationId xmlns:a16="http://schemas.microsoft.com/office/drawing/2014/main" id="{306B305B-AF5D-4AF9-920F-94A8F1647652}"/>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230944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EF75-7D91-4DE5-B2F8-51121C044691}"/>
              </a:ext>
            </a:extLst>
          </p:cNvPr>
          <p:cNvSpPr>
            <a:spLocks noGrp="1"/>
          </p:cNvSpPr>
          <p:nvPr>
            <p:ph type="title"/>
          </p:nvPr>
        </p:nvSpPr>
        <p:spPr/>
        <p:txBody>
          <a:bodyPr/>
          <a:lstStyle/>
          <a:p>
            <a:r>
              <a:rPr lang="en-GB" dirty="0"/>
              <a:t>MVP</a:t>
            </a:r>
          </a:p>
        </p:txBody>
      </p:sp>
      <p:sp>
        <p:nvSpPr>
          <p:cNvPr id="3" name="Content Placeholder 2">
            <a:extLst>
              <a:ext uri="{FF2B5EF4-FFF2-40B4-BE49-F238E27FC236}">
                <a16:creationId xmlns:a16="http://schemas.microsoft.com/office/drawing/2014/main" id="{24F841BB-063A-400A-84BC-B0010F47D313}"/>
              </a:ext>
            </a:extLst>
          </p:cNvPr>
          <p:cNvSpPr>
            <a:spLocks noGrp="1"/>
          </p:cNvSpPr>
          <p:nvPr>
            <p:ph idx="1"/>
          </p:nvPr>
        </p:nvSpPr>
        <p:spPr>
          <a:xfrm>
            <a:off x="818712" y="2222287"/>
            <a:ext cx="10554574" cy="795233"/>
          </a:xfrm>
        </p:spPr>
        <p:txBody>
          <a:bodyPr/>
          <a:lstStyle/>
          <a:p>
            <a:r>
              <a:rPr lang="en-GB" dirty="0"/>
              <a:t>Function calls to the API compared from the tutorial, to what’s needed for the Meetup API</a:t>
            </a:r>
          </a:p>
        </p:txBody>
      </p:sp>
      <p:sp>
        <p:nvSpPr>
          <p:cNvPr id="16" name="Rectangle 15">
            <a:extLst>
              <a:ext uri="{FF2B5EF4-FFF2-40B4-BE49-F238E27FC236}">
                <a16:creationId xmlns:a16="http://schemas.microsoft.com/office/drawing/2014/main" id="{E4BFAF9E-45B5-4BD7-8EFB-435FD635F578}"/>
              </a:ext>
            </a:extLst>
          </p:cNvPr>
          <p:cNvSpPr/>
          <p:nvPr/>
        </p:nvSpPr>
        <p:spPr>
          <a:xfrm>
            <a:off x="6502400" y="3017520"/>
            <a:ext cx="6096000" cy="1938992"/>
          </a:xfrm>
          <a:prstGeom prst="rect">
            <a:avLst/>
          </a:prstGeom>
        </p:spPr>
        <p:txBody>
          <a:bodyPr wrap="square">
            <a:spAutoFit/>
          </a:bodyPr>
          <a:lstStyle/>
          <a:p>
            <a:r>
              <a:rPr lang="en-GB" sz="1200" dirty="0"/>
              <a:t>function </a:t>
            </a:r>
            <a:r>
              <a:rPr lang="en-GB" sz="1200" dirty="0" err="1"/>
              <a:t>initGetMeetups</a:t>
            </a:r>
            <a:r>
              <a:rPr lang="en-GB" sz="1200" dirty="0"/>
              <a:t>() {</a:t>
            </a:r>
          </a:p>
          <a:p>
            <a:r>
              <a:rPr lang="en-GB" sz="1200" dirty="0"/>
              <a:t>    console.log(meetups);</a:t>
            </a:r>
          </a:p>
          <a:p>
            <a:r>
              <a:rPr lang="en-GB" sz="1200" dirty="0"/>
              <a:t>    </a:t>
            </a:r>
            <a:r>
              <a:rPr lang="en-GB" sz="1200" dirty="0" err="1"/>
              <a:t>MeetupsJSON</a:t>
            </a:r>
            <a:r>
              <a:rPr lang="en-GB" sz="1200" dirty="0"/>
              <a:t> = </a:t>
            </a:r>
            <a:r>
              <a:rPr lang="en-GB" sz="1200" dirty="0" err="1"/>
              <a:t>MeetupsJSON.map</a:t>
            </a:r>
            <a:r>
              <a:rPr lang="en-GB" sz="1200" dirty="0"/>
              <a:t>(</a:t>
            </a:r>
            <a:r>
              <a:rPr lang="en-GB" sz="1200" dirty="0" err="1"/>
              <a:t>app.getMeetups</a:t>
            </a:r>
            <a:r>
              <a:rPr lang="en-GB" sz="1200" dirty="0"/>
              <a:t>);</a:t>
            </a:r>
          </a:p>
          <a:p>
            <a:endParaRPr lang="en-GB" sz="1200" dirty="0"/>
          </a:p>
          <a:p>
            <a:r>
              <a:rPr lang="en-GB" sz="1200" dirty="0"/>
              <a:t>    $.when(...</a:t>
            </a:r>
            <a:r>
              <a:rPr lang="en-GB" sz="1200" dirty="0" err="1"/>
              <a:t>MeetupsJSON</a:t>
            </a:r>
            <a:r>
              <a:rPr lang="en-GB" sz="1200" dirty="0"/>
              <a:t>)</a:t>
            </a:r>
          </a:p>
          <a:p>
            <a:r>
              <a:rPr lang="en-GB" sz="1200" dirty="0"/>
              <a:t>        .then((...</a:t>
            </a:r>
            <a:r>
              <a:rPr lang="en-GB" sz="1200" dirty="0" err="1"/>
              <a:t>MeetupsJSON</a:t>
            </a:r>
            <a:r>
              <a:rPr lang="en-GB" sz="1200" dirty="0"/>
              <a:t>) =&gt; {</a:t>
            </a:r>
          </a:p>
          <a:p>
            <a:r>
              <a:rPr lang="en-GB" sz="1200" dirty="0"/>
              <a:t>            </a:t>
            </a:r>
            <a:r>
              <a:rPr lang="en-GB" sz="1200" dirty="0" err="1"/>
              <a:t>MeetupsJSON</a:t>
            </a:r>
            <a:r>
              <a:rPr lang="en-GB" sz="1200" dirty="0"/>
              <a:t> = </a:t>
            </a:r>
            <a:r>
              <a:rPr lang="en-GB" sz="1200" dirty="0" err="1"/>
              <a:t>MeetupsJSON.map</a:t>
            </a:r>
            <a:r>
              <a:rPr lang="en-GB" sz="1200" dirty="0"/>
              <a:t>(a =&gt; a[0].data);</a:t>
            </a:r>
          </a:p>
          <a:p>
            <a:r>
              <a:rPr lang="en-GB" sz="1200" dirty="0"/>
              <a:t>            console.log(</a:t>
            </a:r>
            <a:r>
              <a:rPr lang="en-GB" sz="1200" dirty="0" err="1"/>
              <a:t>MeetupsJSON</a:t>
            </a:r>
            <a:r>
              <a:rPr lang="en-GB" sz="1200" dirty="0"/>
              <a:t>); // MVP</a:t>
            </a:r>
          </a:p>
          <a:p>
            <a:r>
              <a:rPr lang="en-GB" sz="1200" dirty="0"/>
              <a:t>        });</a:t>
            </a:r>
          </a:p>
          <a:p>
            <a:r>
              <a:rPr lang="en-GB" sz="1200" dirty="0"/>
              <a:t>}</a:t>
            </a:r>
          </a:p>
        </p:txBody>
      </p:sp>
      <p:sp>
        <p:nvSpPr>
          <p:cNvPr id="15" name="Rectangle 14">
            <a:extLst>
              <a:ext uri="{FF2B5EF4-FFF2-40B4-BE49-F238E27FC236}">
                <a16:creationId xmlns:a16="http://schemas.microsoft.com/office/drawing/2014/main" id="{F1E37BF9-5C05-496C-BB7A-2A8905BC369B}"/>
              </a:ext>
            </a:extLst>
          </p:cNvPr>
          <p:cNvSpPr/>
          <p:nvPr/>
        </p:nvSpPr>
        <p:spPr>
          <a:xfrm>
            <a:off x="810000" y="3017520"/>
            <a:ext cx="6096000" cy="1938992"/>
          </a:xfrm>
          <a:prstGeom prst="rect">
            <a:avLst/>
          </a:prstGeom>
        </p:spPr>
        <p:txBody>
          <a:bodyPr>
            <a:spAutoFit/>
          </a:bodyPr>
          <a:lstStyle/>
          <a:p>
            <a:r>
              <a:rPr lang="en-GB" sz="1200" dirty="0" err="1"/>
              <a:t>app.getTracks</a:t>
            </a:r>
            <a:r>
              <a:rPr lang="en-GB" sz="1200" dirty="0"/>
              <a:t> = function(tracks) {</a:t>
            </a:r>
          </a:p>
          <a:p>
            <a:r>
              <a:rPr lang="en-GB" sz="1200" dirty="0"/>
              <a:t>	$.when(...tracks)</a:t>
            </a:r>
          </a:p>
          <a:p>
            <a:r>
              <a:rPr lang="en-GB" sz="1200" dirty="0"/>
              <a:t>		.then((...tracks) =&gt; {</a:t>
            </a:r>
          </a:p>
          <a:p>
            <a:r>
              <a:rPr lang="en-GB" sz="1200" dirty="0"/>
              <a:t>			tracks = tracks</a:t>
            </a:r>
          </a:p>
          <a:p>
            <a:r>
              <a:rPr lang="en-GB" sz="1200" dirty="0"/>
              <a:t>				.map(</a:t>
            </a:r>
            <a:r>
              <a:rPr lang="en-GB" sz="1200" dirty="0" err="1"/>
              <a:t>getDataObject</a:t>
            </a:r>
            <a:r>
              <a:rPr lang="en-GB" sz="1200" dirty="0"/>
              <a:t>)</a:t>
            </a:r>
          </a:p>
          <a:p>
            <a:r>
              <a:rPr lang="en-GB" sz="1200" dirty="0"/>
              <a:t>				.reduce((</a:t>
            </a:r>
            <a:r>
              <a:rPr lang="en-GB" sz="1200" dirty="0" err="1"/>
              <a:t>prev,curr</a:t>
            </a:r>
            <a:r>
              <a:rPr lang="en-GB" sz="1200" dirty="0"/>
              <a:t>) =&gt; [...</a:t>
            </a:r>
            <a:r>
              <a:rPr lang="en-GB" sz="1200" dirty="0" err="1"/>
              <a:t>prev</a:t>
            </a:r>
            <a:r>
              <a:rPr lang="en-GB" sz="1200" dirty="0"/>
              <a:t>,...</a:t>
            </a:r>
            <a:r>
              <a:rPr lang="en-GB" sz="1200" dirty="0" err="1"/>
              <a:t>curr</a:t>
            </a:r>
            <a:r>
              <a:rPr lang="en-GB" sz="1200" dirty="0"/>
              <a:t>],[]);	</a:t>
            </a:r>
          </a:p>
          <a:p>
            <a:r>
              <a:rPr lang="en-GB" sz="1200" dirty="0"/>
              <a:t>			</a:t>
            </a:r>
            <a:r>
              <a:rPr lang="en-GB" sz="1200" dirty="0" err="1"/>
              <a:t>const</a:t>
            </a:r>
            <a:r>
              <a:rPr lang="en-GB" sz="1200" dirty="0"/>
              <a:t> </a:t>
            </a:r>
            <a:r>
              <a:rPr lang="en-GB" sz="1200" dirty="0" err="1"/>
              <a:t>randomPlayList</a:t>
            </a:r>
            <a:r>
              <a:rPr lang="en-GB" sz="1200" dirty="0"/>
              <a:t> = </a:t>
            </a:r>
            <a:r>
              <a:rPr lang="en-GB" sz="1200" dirty="0" err="1"/>
              <a:t>getRandomTracks</a:t>
            </a:r>
            <a:r>
              <a:rPr lang="en-GB" sz="1200" dirty="0"/>
              <a:t>(50,tracks);</a:t>
            </a:r>
          </a:p>
          <a:p>
            <a:r>
              <a:rPr lang="en-GB" sz="1200" dirty="0"/>
              <a:t>			</a:t>
            </a:r>
            <a:r>
              <a:rPr lang="en-GB" sz="1200" dirty="0" err="1"/>
              <a:t>app.createPlayList</a:t>
            </a:r>
            <a:r>
              <a:rPr lang="en-GB" sz="1200" dirty="0"/>
              <a:t>(</a:t>
            </a:r>
            <a:r>
              <a:rPr lang="en-GB" sz="1200" dirty="0" err="1"/>
              <a:t>randomPlayList</a:t>
            </a:r>
            <a:r>
              <a:rPr lang="en-GB" sz="1200" dirty="0"/>
              <a:t>);</a:t>
            </a:r>
          </a:p>
          <a:p>
            <a:r>
              <a:rPr lang="en-GB" sz="1200" dirty="0"/>
              <a:t>		})</a:t>
            </a:r>
          </a:p>
          <a:p>
            <a:r>
              <a:rPr lang="en-GB" sz="1200" dirty="0"/>
              <a:t>};</a:t>
            </a:r>
          </a:p>
        </p:txBody>
      </p:sp>
      <p:sp>
        <p:nvSpPr>
          <p:cNvPr id="17" name="Content Placeholder 2">
            <a:extLst>
              <a:ext uri="{FF2B5EF4-FFF2-40B4-BE49-F238E27FC236}">
                <a16:creationId xmlns:a16="http://schemas.microsoft.com/office/drawing/2014/main" id="{E7933FD3-75AB-4894-980C-EA4D3000E11A}"/>
              </a:ext>
            </a:extLst>
          </p:cNvPr>
          <p:cNvSpPr txBox="1">
            <a:spLocks/>
          </p:cNvSpPr>
          <p:nvPr/>
        </p:nvSpPr>
        <p:spPr>
          <a:xfrm>
            <a:off x="818712" y="4912577"/>
            <a:ext cx="10814488" cy="159988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“meetups” &amp; “</a:t>
            </a:r>
            <a:r>
              <a:rPr lang="en-GB" dirty="0" err="1"/>
              <a:t>MeetupJSON</a:t>
            </a:r>
            <a:r>
              <a:rPr lang="en-GB" dirty="0"/>
              <a:t>” = ["</a:t>
            </a:r>
            <a:r>
              <a:rPr lang="en-GB" dirty="0" err="1"/>
              <a:t>android_mcr</a:t>
            </a:r>
            <a:r>
              <a:rPr lang="en-GB" dirty="0"/>
              <a:t>", "BCS-Greater-Manchester-Branch“,.. ]</a:t>
            </a:r>
          </a:p>
          <a:p>
            <a:r>
              <a:rPr lang="en-GB" dirty="0"/>
              <a:t>$.when &amp; .then are </a:t>
            </a:r>
            <a:r>
              <a:rPr lang="en-GB" dirty="0" err="1"/>
              <a:t>async</a:t>
            </a:r>
            <a:r>
              <a:rPr lang="en-GB" dirty="0"/>
              <a:t>’ call, .then doing the anonymous function once complete</a:t>
            </a:r>
          </a:p>
          <a:p>
            <a:r>
              <a:rPr lang="en-GB" dirty="0"/>
              <a:t>.map(a =&gt; a[0].data) to remove the JSONP padding ([0]), then </a:t>
            </a:r>
            <a:r>
              <a:rPr lang="en-GB" dirty="0" err="1"/>
              <a:t>async</a:t>
            </a:r>
            <a:r>
              <a:rPr lang="en-GB" dirty="0"/>
              <a:t>’ promise (.data)</a:t>
            </a:r>
          </a:p>
        </p:txBody>
      </p:sp>
      <p:sp>
        <p:nvSpPr>
          <p:cNvPr id="7" name="Rectangle 6">
            <a:extLst>
              <a:ext uri="{FF2B5EF4-FFF2-40B4-BE49-F238E27FC236}">
                <a16:creationId xmlns:a16="http://schemas.microsoft.com/office/drawing/2014/main" id="{1D15A896-D7AC-426D-820D-C6227A9E4FCF}"/>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158692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02BA-EC84-42A8-932B-488ED13C4BC7}"/>
              </a:ext>
            </a:extLst>
          </p:cNvPr>
          <p:cNvSpPr>
            <a:spLocks noGrp="1"/>
          </p:cNvSpPr>
          <p:nvPr>
            <p:ph type="title"/>
          </p:nvPr>
        </p:nvSpPr>
        <p:spPr>
          <a:xfrm>
            <a:off x="810000" y="447188"/>
            <a:ext cx="10571998" cy="970450"/>
          </a:xfrm>
        </p:spPr>
        <p:txBody>
          <a:bodyPr/>
          <a:lstStyle/>
          <a:p>
            <a:r>
              <a:rPr lang="en-GB"/>
              <a:t>MVP (Console Logs)</a:t>
            </a:r>
            <a:endParaRPr lang="en-GB" dirty="0"/>
          </a:p>
        </p:txBody>
      </p:sp>
      <p:sp>
        <p:nvSpPr>
          <p:cNvPr id="3" name="Content Placeholder 2">
            <a:extLst>
              <a:ext uri="{FF2B5EF4-FFF2-40B4-BE49-F238E27FC236}">
                <a16:creationId xmlns:a16="http://schemas.microsoft.com/office/drawing/2014/main" id="{DF9357CD-EAEE-4AE4-A8A7-06E1D8F1D5A6}"/>
              </a:ext>
            </a:extLst>
          </p:cNvPr>
          <p:cNvSpPr>
            <a:spLocks noGrp="1"/>
          </p:cNvSpPr>
          <p:nvPr>
            <p:ph idx="1"/>
          </p:nvPr>
        </p:nvSpPr>
        <p:spPr>
          <a:xfrm>
            <a:off x="872183" y="2309403"/>
            <a:ext cx="6239817" cy="3636511"/>
          </a:xfrm>
        </p:spPr>
        <p:txBody>
          <a:bodyPr/>
          <a:lstStyle/>
          <a:p>
            <a:r>
              <a:rPr lang="en-GB" dirty="0"/>
              <a:t>Whoop!</a:t>
            </a:r>
          </a:p>
        </p:txBody>
      </p:sp>
      <p:pic>
        <p:nvPicPr>
          <p:cNvPr id="4" name="Picture 3">
            <a:extLst>
              <a:ext uri="{FF2B5EF4-FFF2-40B4-BE49-F238E27FC236}">
                <a16:creationId xmlns:a16="http://schemas.microsoft.com/office/drawing/2014/main" id="{D1C18336-A15A-4209-9289-D906C9F9CAA3}"/>
              </a:ext>
            </a:extLst>
          </p:cNvPr>
          <p:cNvPicPr>
            <a:picLocks noChangeAspect="1"/>
          </p:cNvPicPr>
          <p:nvPr/>
        </p:nvPicPr>
        <p:blipFill>
          <a:blip r:embed="rId2"/>
          <a:stretch>
            <a:fillRect/>
          </a:stretch>
        </p:blipFill>
        <p:spPr>
          <a:xfrm>
            <a:off x="7547658" y="0"/>
            <a:ext cx="4644342" cy="6858000"/>
          </a:xfrm>
          <a:prstGeom prst="rect">
            <a:avLst/>
          </a:prstGeom>
        </p:spPr>
      </p:pic>
      <p:sp>
        <p:nvSpPr>
          <p:cNvPr id="5" name="Rectangle 4">
            <a:extLst>
              <a:ext uri="{FF2B5EF4-FFF2-40B4-BE49-F238E27FC236}">
                <a16:creationId xmlns:a16="http://schemas.microsoft.com/office/drawing/2014/main" id="{D3D8C162-EA60-45F6-80DF-FE144F77BC0B}"/>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369422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7FAC-766E-45E8-82AB-98122FA80E9C}"/>
              </a:ext>
            </a:extLst>
          </p:cNvPr>
          <p:cNvSpPr>
            <a:spLocks noGrp="1"/>
          </p:cNvSpPr>
          <p:nvPr>
            <p:ph type="title"/>
          </p:nvPr>
        </p:nvSpPr>
        <p:spPr/>
        <p:txBody>
          <a:bodyPr/>
          <a:lstStyle/>
          <a:p>
            <a:r>
              <a:rPr lang="en-GB" dirty="0"/>
              <a:t>MVP (Display &amp; Responsiveness)</a:t>
            </a:r>
          </a:p>
        </p:txBody>
      </p:sp>
      <p:sp>
        <p:nvSpPr>
          <p:cNvPr id="3" name="Content Placeholder 2">
            <a:extLst>
              <a:ext uri="{FF2B5EF4-FFF2-40B4-BE49-F238E27FC236}">
                <a16:creationId xmlns:a16="http://schemas.microsoft.com/office/drawing/2014/main" id="{4BE60BCB-FA45-4557-B1EF-33398854EB16}"/>
              </a:ext>
            </a:extLst>
          </p:cNvPr>
          <p:cNvSpPr>
            <a:spLocks noGrp="1"/>
          </p:cNvSpPr>
          <p:nvPr>
            <p:ph idx="1"/>
          </p:nvPr>
        </p:nvSpPr>
        <p:spPr>
          <a:xfrm>
            <a:off x="818712" y="2222287"/>
            <a:ext cx="10554574" cy="1069553"/>
          </a:xfrm>
        </p:spPr>
        <p:txBody>
          <a:bodyPr/>
          <a:lstStyle/>
          <a:p>
            <a:r>
              <a:rPr lang="en-GB" dirty="0"/>
              <a:t>What do we need? (Image, Name, Members).</a:t>
            </a:r>
          </a:p>
          <a:p>
            <a:r>
              <a:rPr lang="en-GB" dirty="0"/>
              <a:t>How should elements be, how do they change (thinking about CSS in Media Queries).</a:t>
            </a:r>
          </a:p>
        </p:txBody>
      </p:sp>
      <p:sp>
        <p:nvSpPr>
          <p:cNvPr id="4" name="Rectangle 3">
            <a:extLst>
              <a:ext uri="{FF2B5EF4-FFF2-40B4-BE49-F238E27FC236}">
                <a16:creationId xmlns:a16="http://schemas.microsoft.com/office/drawing/2014/main" id="{FB18F205-6B7C-44AF-9D18-4B465BE45460}"/>
              </a:ext>
            </a:extLst>
          </p:cNvPr>
          <p:cNvSpPr/>
          <p:nvPr/>
        </p:nvSpPr>
        <p:spPr>
          <a:xfrm>
            <a:off x="792480" y="3566160"/>
            <a:ext cx="1473200" cy="25661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 name="Rectangle: Beveled 4">
            <a:extLst>
              <a:ext uri="{FF2B5EF4-FFF2-40B4-BE49-F238E27FC236}">
                <a16:creationId xmlns:a16="http://schemas.microsoft.com/office/drawing/2014/main" id="{7EE8C1EB-E91D-4212-A50E-4318A185B8CF}"/>
              </a:ext>
            </a:extLst>
          </p:cNvPr>
          <p:cNvSpPr/>
          <p:nvPr/>
        </p:nvSpPr>
        <p:spPr>
          <a:xfrm>
            <a:off x="792480" y="3566160"/>
            <a:ext cx="1473200" cy="1473200"/>
          </a:xfrm>
          <a:prstGeom prst="bevel">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TextBox 5">
            <a:extLst>
              <a:ext uri="{FF2B5EF4-FFF2-40B4-BE49-F238E27FC236}">
                <a16:creationId xmlns:a16="http://schemas.microsoft.com/office/drawing/2014/main" id="{7CE36D91-7C57-4B49-AABC-7EE8D19F4CF7}"/>
              </a:ext>
            </a:extLst>
          </p:cNvPr>
          <p:cNvSpPr txBox="1"/>
          <p:nvPr/>
        </p:nvSpPr>
        <p:spPr>
          <a:xfrm>
            <a:off x="853440" y="5143212"/>
            <a:ext cx="1351280" cy="707886"/>
          </a:xfrm>
          <a:prstGeom prst="rect">
            <a:avLst/>
          </a:prstGeom>
          <a:noFill/>
        </p:spPr>
        <p:txBody>
          <a:bodyPr wrap="square" rtlCol="0">
            <a:spAutoFit/>
          </a:bodyPr>
          <a:lstStyle/>
          <a:p>
            <a:pPr algn="ctr"/>
            <a:r>
              <a:rPr lang="en-GB" dirty="0">
                <a:solidFill>
                  <a:schemeClr val="bg1"/>
                </a:solidFill>
              </a:rPr>
              <a:t>NAME</a:t>
            </a:r>
          </a:p>
          <a:p>
            <a:pPr algn="ctr"/>
            <a:endParaRPr lang="en-GB" sz="800" dirty="0">
              <a:solidFill>
                <a:schemeClr val="bg1"/>
              </a:solidFill>
            </a:endParaRPr>
          </a:p>
          <a:p>
            <a:pPr algn="ctr"/>
            <a:r>
              <a:rPr lang="en-GB" sz="1400" dirty="0">
                <a:solidFill>
                  <a:schemeClr val="bg1"/>
                </a:solidFill>
              </a:rPr>
              <a:t>MEMBERS</a:t>
            </a:r>
            <a:endParaRPr lang="en-GB" dirty="0">
              <a:solidFill>
                <a:schemeClr val="bg1"/>
              </a:solidFill>
            </a:endParaRPr>
          </a:p>
        </p:txBody>
      </p:sp>
      <p:sp>
        <p:nvSpPr>
          <p:cNvPr id="7" name="Rectangle 6">
            <a:extLst>
              <a:ext uri="{FF2B5EF4-FFF2-40B4-BE49-F238E27FC236}">
                <a16:creationId xmlns:a16="http://schemas.microsoft.com/office/drawing/2014/main" id="{9ECE22C3-2A74-4A4A-98E8-DA0D57FF747E}"/>
              </a:ext>
            </a:extLst>
          </p:cNvPr>
          <p:cNvSpPr/>
          <p:nvPr/>
        </p:nvSpPr>
        <p:spPr>
          <a:xfrm>
            <a:off x="2509520" y="3566160"/>
            <a:ext cx="1473200" cy="25661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ctangle: Beveled 7">
            <a:extLst>
              <a:ext uri="{FF2B5EF4-FFF2-40B4-BE49-F238E27FC236}">
                <a16:creationId xmlns:a16="http://schemas.microsoft.com/office/drawing/2014/main" id="{322E08C3-3ECD-470C-A4D0-EC9C346E5895}"/>
              </a:ext>
            </a:extLst>
          </p:cNvPr>
          <p:cNvSpPr/>
          <p:nvPr/>
        </p:nvSpPr>
        <p:spPr>
          <a:xfrm>
            <a:off x="2509520" y="3566160"/>
            <a:ext cx="1473200" cy="1473200"/>
          </a:xfrm>
          <a:prstGeom prst="bevel">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TextBox 8">
            <a:extLst>
              <a:ext uri="{FF2B5EF4-FFF2-40B4-BE49-F238E27FC236}">
                <a16:creationId xmlns:a16="http://schemas.microsoft.com/office/drawing/2014/main" id="{68CCEF16-5BDB-4481-9B8B-C73C373FC130}"/>
              </a:ext>
            </a:extLst>
          </p:cNvPr>
          <p:cNvSpPr txBox="1"/>
          <p:nvPr/>
        </p:nvSpPr>
        <p:spPr>
          <a:xfrm>
            <a:off x="2570480" y="5143212"/>
            <a:ext cx="1351280" cy="707886"/>
          </a:xfrm>
          <a:prstGeom prst="rect">
            <a:avLst/>
          </a:prstGeom>
          <a:noFill/>
        </p:spPr>
        <p:txBody>
          <a:bodyPr wrap="square" rtlCol="0">
            <a:spAutoFit/>
          </a:bodyPr>
          <a:lstStyle/>
          <a:p>
            <a:pPr algn="ctr"/>
            <a:r>
              <a:rPr lang="en-GB" dirty="0">
                <a:solidFill>
                  <a:schemeClr val="bg1"/>
                </a:solidFill>
              </a:rPr>
              <a:t>NAME</a:t>
            </a:r>
          </a:p>
          <a:p>
            <a:pPr algn="ctr"/>
            <a:endParaRPr lang="en-GB" sz="800" dirty="0">
              <a:solidFill>
                <a:schemeClr val="bg1"/>
              </a:solidFill>
            </a:endParaRPr>
          </a:p>
          <a:p>
            <a:pPr algn="ctr"/>
            <a:r>
              <a:rPr lang="en-GB" sz="1400" dirty="0">
                <a:solidFill>
                  <a:schemeClr val="bg1"/>
                </a:solidFill>
              </a:rPr>
              <a:t>MEMBERS</a:t>
            </a:r>
            <a:endParaRPr lang="en-GB" dirty="0">
              <a:solidFill>
                <a:schemeClr val="bg1"/>
              </a:solidFill>
            </a:endParaRPr>
          </a:p>
        </p:txBody>
      </p:sp>
      <p:sp>
        <p:nvSpPr>
          <p:cNvPr id="10" name="Rectangle 9">
            <a:extLst>
              <a:ext uri="{FF2B5EF4-FFF2-40B4-BE49-F238E27FC236}">
                <a16:creationId xmlns:a16="http://schemas.microsoft.com/office/drawing/2014/main" id="{35C55AE5-AB06-4B23-ABCC-FD973C32B37F}"/>
              </a:ext>
            </a:extLst>
          </p:cNvPr>
          <p:cNvSpPr/>
          <p:nvPr/>
        </p:nvSpPr>
        <p:spPr>
          <a:xfrm>
            <a:off x="7940040" y="3566160"/>
            <a:ext cx="2915920" cy="11897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Beveled 10">
            <a:extLst>
              <a:ext uri="{FF2B5EF4-FFF2-40B4-BE49-F238E27FC236}">
                <a16:creationId xmlns:a16="http://schemas.microsoft.com/office/drawing/2014/main" id="{95E6AB1F-616A-4793-8F25-77530AA51607}"/>
              </a:ext>
            </a:extLst>
          </p:cNvPr>
          <p:cNvSpPr/>
          <p:nvPr/>
        </p:nvSpPr>
        <p:spPr>
          <a:xfrm>
            <a:off x="7940040" y="3566160"/>
            <a:ext cx="1189796" cy="1189796"/>
          </a:xfrm>
          <a:prstGeom prst="bevel">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TextBox 11">
            <a:extLst>
              <a:ext uri="{FF2B5EF4-FFF2-40B4-BE49-F238E27FC236}">
                <a16:creationId xmlns:a16="http://schemas.microsoft.com/office/drawing/2014/main" id="{9822B276-B08E-4FCA-89A2-18400333185B}"/>
              </a:ext>
            </a:extLst>
          </p:cNvPr>
          <p:cNvSpPr txBox="1"/>
          <p:nvPr/>
        </p:nvSpPr>
        <p:spPr>
          <a:xfrm>
            <a:off x="9200956" y="3658418"/>
            <a:ext cx="1351280" cy="830997"/>
          </a:xfrm>
          <a:prstGeom prst="rect">
            <a:avLst/>
          </a:prstGeom>
          <a:noFill/>
        </p:spPr>
        <p:txBody>
          <a:bodyPr wrap="square" rtlCol="0">
            <a:spAutoFit/>
          </a:bodyPr>
          <a:lstStyle/>
          <a:p>
            <a:r>
              <a:rPr lang="en-GB" dirty="0">
                <a:solidFill>
                  <a:schemeClr val="bg1"/>
                </a:solidFill>
              </a:rPr>
              <a:t>NAME</a:t>
            </a:r>
          </a:p>
          <a:p>
            <a:endParaRPr lang="en-GB" sz="800" dirty="0">
              <a:solidFill>
                <a:schemeClr val="bg1"/>
              </a:solidFill>
            </a:endParaRPr>
          </a:p>
          <a:p>
            <a:endParaRPr lang="en-GB" sz="800" dirty="0">
              <a:solidFill>
                <a:schemeClr val="bg1"/>
              </a:solidFill>
            </a:endParaRPr>
          </a:p>
          <a:p>
            <a:r>
              <a:rPr lang="en-GB" sz="1400" dirty="0">
                <a:solidFill>
                  <a:schemeClr val="bg1"/>
                </a:solidFill>
              </a:rPr>
              <a:t>MEMBERS</a:t>
            </a:r>
            <a:endParaRPr lang="en-GB" dirty="0">
              <a:solidFill>
                <a:schemeClr val="bg1"/>
              </a:solidFill>
            </a:endParaRPr>
          </a:p>
        </p:txBody>
      </p:sp>
      <p:sp>
        <p:nvSpPr>
          <p:cNvPr id="13" name="Rectangle 12">
            <a:extLst>
              <a:ext uri="{FF2B5EF4-FFF2-40B4-BE49-F238E27FC236}">
                <a16:creationId xmlns:a16="http://schemas.microsoft.com/office/drawing/2014/main" id="{3D1702D0-9E22-4F68-9D5D-75ACA4B94E0E}"/>
              </a:ext>
            </a:extLst>
          </p:cNvPr>
          <p:cNvSpPr/>
          <p:nvPr/>
        </p:nvSpPr>
        <p:spPr>
          <a:xfrm>
            <a:off x="7940040" y="4940270"/>
            <a:ext cx="2915920" cy="11897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Beveled 13">
            <a:extLst>
              <a:ext uri="{FF2B5EF4-FFF2-40B4-BE49-F238E27FC236}">
                <a16:creationId xmlns:a16="http://schemas.microsoft.com/office/drawing/2014/main" id="{39F5EA38-CE67-4AF9-B00F-8C0B290091B6}"/>
              </a:ext>
            </a:extLst>
          </p:cNvPr>
          <p:cNvSpPr/>
          <p:nvPr/>
        </p:nvSpPr>
        <p:spPr>
          <a:xfrm>
            <a:off x="7940040" y="4940270"/>
            <a:ext cx="1189796" cy="1189796"/>
          </a:xfrm>
          <a:prstGeom prst="bevel">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TextBox 14">
            <a:extLst>
              <a:ext uri="{FF2B5EF4-FFF2-40B4-BE49-F238E27FC236}">
                <a16:creationId xmlns:a16="http://schemas.microsoft.com/office/drawing/2014/main" id="{3495A609-41C3-4CE7-8BF1-A4CBA97273AB}"/>
              </a:ext>
            </a:extLst>
          </p:cNvPr>
          <p:cNvSpPr txBox="1"/>
          <p:nvPr/>
        </p:nvSpPr>
        <p:spPr>
          <a:xfrm>
            <a:off x="9200956" y="5032528"/>
            <a:ext cx="1351280" cy="830997"/>
          </a:xfrm>
          <a:prstGeom prst="rect">
            <a:avLst/>
          </a:prstGeom>
          <a:noFill/>
        </p:spPr>
        <p:txBody>
          <a:bodyPr wrap="square" rtlCol="0">
            <a:spAutoFit/>
          </a:bodyPr>
          <a:lstStyle/>
          <a:p>
            <a:r>
              <a:rPr lang="en-GB" dirty="0">
                <a:solidFill>
                  <a:schemeClr val="bg1"/>
                </a:solidFill>
              </a:rPr>
              <a:t>NAME</a:t>
            </a:r>
          </a:p>
          <a:p>
            <a:endParaRPr lang="en-GB" sz="800" dirty="0">
              <a:solidFill>
                <a:schemeClr val="bg1"/>
              </a:solidFill>
            </a:endParaRPr>
          </a:p>
          <a:p>
            <a:endParaRPr lang="en-GB" sz="800" dirty="0">
              <a:solidFill>
                <a:schemeClr val="bg1"/>
              </a:solidFill>
            </a:endParaRPr>
          </a:p>
          <a:p>
            <a:r>
              <a:rPr lang="en-GB" sz="1400" dirty="0">
                <a:solidFill>
                  <a:schemeClr val="bg1"/>
                </a:solidFill>
              </a:rPr>
              <a:t>MEMBERS</a:t>
            </a:r>
            <a:endParaRPr lang="en-GB" dirty="0">
              <a:solidFill>
                <a:schemeClr val="bg1"/>
              </a:solidFill>
            </a:endParaRPr>
          </a:p>
        </p:txBody>
      </p:sp>
      <p:sp>
        <p:nvSpPr>
          <p:cNvPr id="16" name="Content Placeholder 2">
            <a:extLst>
              <a:ext uri="{FF2B5EF4-FFF2-40B4-BE49-F238E27FC236}">
                <a16:creationId xmlns:a16="http://schemas.microsoft.com/office/drawing/2014/main" id="{9453A20B-D6EA-4A81-BFE5-EF0BA4C4B051}"/>
              </a:ext>
            </a:extLst>
          </p:cNvPr>
          <p:cNvSpPr txBox="1">
            <a:spLocks/>
          </p:cNvSpPr>
          <p:nvPr/>
        </p:nvSpPr>
        <p:spPr>
          <a:xfrm>
            <a:off x="3972560" y="3539139"/>
            <a:ext cx="3935521" cy="256615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ctr"/>
            <a:r>
              <a:rPr lang="en-GB" dirty="0"/>
              <a:t>Container (</a:t>
            </a:r>
            <a:r>
              <a:rPr lang="en-GB" dirty="0" err="1"/>
              <a:t>Div</a:t>
            </a:r>
            <a:r>
              <a:rPr lang="en-GB" dirty="0"/>
              <a:t>) = inline-block</a:t>
            </a:r>
          </a:p>
          <a:p>
            <a:pPr algn="ctr"/>
            <a:r>
              <a:rPr lang="en-GB" dirty="0"/>
              <a:t>Picture and Text Elements</a:t>
            </a:r>
          </a:p>
          <a:p>
            <a:pPr algn="ctr"/>
            <a:r>
              <a:rPr lang="en-GB" dirty="0"/>
              <a:t>Text Align: Centre or Left</a:t>
            </a:r>
          </a:p>
        </p:txBody>
      </p:sp>
      <p:sp>
        <p:nvSpPr>
          <p:cNvPr id="17" name="Rectangle 16">
            <a:extLst>
              <a:ext uri="{FF2B5EF4-FFF2-40B4-BE49-F238E27FC236}">
                <a16:creationId xmlns:a16="http://schemas.microsoft.com/office/drawing/2014/main" id="{52C478ED-5D33-479F-ACC2-2D6C3F5F7708}"/>
              </a:ext>
            </a:extLst>
          </p:cNvPr>
          <p:cNvSpPr/>
          <p:nvPr/>
        </p:nvSpPr>
        <p:spPr>
          <a:xfrm>
            <a:off x="0" y="6427124"/>
            <a:ext cx="1590500" cy="369332"/>
          </a:xfrm>
          <a:prstGeom prst="rect">
            <a:avLst/>
          </a:prstGeom>
        </p:spPr>
        <p:txBody>
          <a:bodyPr wrap="none">
            <a:spAutoFit/>
          </a:bodyPr>
          <a:lstStyle/>
          <a:p>
            <a:r>
              <a:rPr lang="en-GB" dirty="0"/>
              <a:t>@Sean12697</a:t>
            </a:r>
          </a:p>
        </p:txBody>
      </p:sp>
    </p:spTree>
    <p:extLst>
      <p:ext uri="{BB962C8B-B14F-4D97-AF65-F5344CB8AC3E}">
        <p14:creationId xmlns:p14="http://schemas.microsoft.com/office/powerpoint/2010/main" val="690532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1365</TotalTime>
  <Words>1255</Words>
  <Application>Microsoft Office PowerPoint</Application>
  <PresentationFormat>Widescreen</PresentationFormat>
  <Paragraphs>234</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2</vt:lpstr>
      <vt:lpstr>Quotable</vt:lpstr>
      <vt:lpstr>Single Page Web App: Manchester Tech Meetups</vt:lpstr>
      <vt:lpstr>Who?</vt:lpstr>
      <vt:lpstr>What? (http://mcrmeetup.tech/)</vt:lpstr>
      <vt:lpstr>Inspiration / Research</vt:lpstr>
      <vt:lpstr>How to get there?</vt:lpstr>
      <vt:lpstr>MVP</vt:lpstr>
      <vt:lpstr>MVP</vt:lpstr>
      <vt:lpstr>MVP (Console Logs)</vt:lpstr>
      <vt:lpstr>MVP (Display &amp; Responsiveness)</vt:lpstr>
      <vt:lpstr>MVP (Resulting HTML)</vt:lpstr>
      <vt:lpstr>MVP (Resulting CSS)</vt:lpstr>
      <vt:lpstr>MVP (Resulting JavaScript)</vt:lpstr>
      <vt:lpstr>MVP Complete (“Show All Meetups”)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Page Web App: Manchester Tech Meetups</dc:title>
  <dc:creator>Sean O'mahoney</dc:creator>
  <cp:lastModifiedBy>Sean O'mahoney</cp:lastModifiedBy>
  <cp:revision>44</cp:revision>
  <dcterms:created xsi:type="dcterms:W3CDTF">2018-03-28T16:28:02Z</dcterms:created>
  <dcterms:modified xsi:type="dcterms:W3CDTF">2018-09-21T14:32:17Z</dcterms:modified>
</cp:coreProperties>
</file>