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9" r:id="rId4"/>
    <p:sldId id="257" r:id="rId5"/>
    <p:sldId id="260" r:id="rId6"/>
    <p:sldId id="263" r:id="rId7"/>
    <p:sldId id="262" r:id="rId8"/>
    <p:sldId id="265" r:id="rId9"/>
    <p:sldId id="264" r:id="rId10"/>
    <p:sldId id="266" r:id="rId11"/>
    <p:sldId id="267" r:id="rId12"/>
    <p:sldId id="268" r:id="rId13"/>
    <p:sldId id="270" r:id="rId14"/>
    <p:sldId id="271" r:id="rId15"/>
    <p:sldId id="273" r:id="rId16"/>
    <p:sldId id="274" r:id="rId17"/>
    <p:sldId id="258"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123" d="100"/>
          <a:sy n="123" d="100"/>
        </p:scale>
        <p:origin x="126" y="28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26582-D2D0-4D2E-8630-E74BEE0CA605}" type="doc">
      <dgm:prSet loTypeId="urn:microsoft.com/office/officeart/2016/7/layout/LinearArrowProcessNumbered" loCatId="process" qsTypeId="urn:microsoft.com/office/officeart/2005/8/quickstyle/simple1" qsCatId="simple" csTypeId="urn:microsoft.com/office/officeart/2005/8/colors/accent6_2" csCatId="accent6" phldr="1"/>
      <dgm:spPr/>
      <dgm:t>
        <a:bodyPr/>
        <a:lstStyle/>
        <a:p>
          <a:endParaRPr lang="en-US"/>
        </a:p>
      </dgm:t>
    </dgm:pt>
    <dgm:pt modelId="{EDCE15AE-FC79-43C8-ACF6-150F12CD9557}">
      <dgm:prSet/>
      <dgm:spPr/>
      <dgm:t>
        <a:bodyPr/>
        <a:lstStyle/>
        <a:p>
          <a:r>
            <a:rPr lang="en-GB"/>
            <a:t>To create a new repository where we are, we’ll run “</a:t>
          </a:r>
          <a:r>
            <a:rPr lang="en-GB" b="1"/>
            <a:t>git init</a:t>
          </a:r>
          <a:r>
            <a:rPr lang="en-GB"/>
            <a:t>”</a:t>
          </a:r>
          <a:endParaRPr lang="en-US"/>
        </a:p>
      </dgm:t>
    </dgm:pt>
    <dgm:pt modelId="{3506D4AF-C52F-4091-9CA0-89299467BC73}" type="parTrans" cxnId="{58221EA5-6733-4795-BE3C-BA62AD5245DC}">
      <dgm:prSet/>
      <dgm:spPr/>
      <dgm:t>
        <a:bodyPr/>
        <a:lstStyle/>
        <a:p>
          <a:endParaRPr lang="en-US"/>
        </a:p>
      </dgm:t>
    </dgm:pt>
    <dgm:pt modelId="{3DCB7B24-9EBA-4375-9455-BF91FD79D97A}" type="sibTrans" cxnId="{58221EA5-6733-4795-BE3C-BA62AD5245DC}">
      <dgm:prSet phldrT="1" phldr="0"/>
      <dgm:spPr/>
      <dgm:t>
        <a:bodyPr/>
        <a:lstStyle/>
        <a:p>
          <a:r>
            <a:rPr lang="en-US"/>
            <a:t>1</a:t>
          </a:r>
        </a:p>
      </dgm:t>
    </dgm:pt>
    <dgm:pt modelId="{A9D2977C-9EFA-412C-8B0F-4D8167BCAC1B}">
      <dgm:prSet/>
      <dgm:spPr/>
      <dgm:t>
        <a:bodyPr/>
        <a:lstStyle/>
        <a:p>
          <a:r>
            <a:rPr lang="en-GB" dirty="0"/>
            <a:t>Now we can create files and modify them, but to add them to git, we run “</a:t>
          </a:r>
          <a:r>
            <a:rPr lang="en-GB" b="1" dirty="0"/>
            <a:t>git add </a:t>
          </a:r>
          <a:r>
            <a:rPr lang="en-GB" b="1" dirty="0" smtClean="0"/>
            <a:t>.</a:t>
          </a:r>
          <a:r>
            <a:rPr lang="en-GB" dirty="0" smtClean="0"/>
            <a:t>”</a:t>
          </a:r>
          <a:endParaRPr lang="en-US" dirty="0"/>
        </a:p>
      </dgm:t>
    </dgm:pt>
    <dgm:pt modelId="{22BBE652-F027-4E95-834C-EA5B37BDD8E2}" type="parTrans" cxnId="{39B695B6-6C94-48CA-98CC-75850F4DA9E3}">
      <dgm:prSet/>
      <dgm:spPr/>
      <dgm:t>
        <a:bodyPr/>
        <a:lstStyle/>
        <a:p>
          <a:endParaRPr lang="en-US"/>
        </a:p>
      </dgm:t>
    </dgm:pt>
    <dgm:pt modelId="{E1458374-551C-42DD-AC5C-50E43606E0E6}" type="sibTrans" cxnId="{39B695B6-6C94-48CA-98CC-75850F4DA9E3}">
      <dgm:prSet phldrT="2" phldr="0"/>
      <dgm:spPr/>
      <dgm:t>
        <a:bodyPr/>
        <a:lstStyle/>
        <a:p>
          <a:r>
            <a:rPr lang="en-US"/>
            <a:t>2</a:t>
          </a:r>
        </a:p>
      </dgm:t>
    </dgm:pt>
    <dgm:pt modelId="{3649C269-CC8C-412A-BE67-CBF134A3DBA2}">
      <dgm:prSet/>
      <dgm:spPr/>
      <dgm:t>
        <a:bodyPr/>
        <a:lstStyle/>
        <a:p>
          <a:r>
            <a:rPr lang="en-GB" dirty="0"/>
            <a:t>To stage a change, to add a point in time, we run: </a:t>
          </a:r>
          <a:r>
            <a:rPr lang="en-GB" b="1" dirty="0"/>
            <a:t>git commit -m "Commit message“</a:t>
          </a:r>
          <a:endParaRPr lang="en-US" dirty="0"/>
        </a:p>
      </dgm:t>
    </dgm:pt>
    <dgm:pt modelId="{AFDAAC13-A4B6-43E2-BFD2-22CFBDF4FF24}" type="parTrans" cxnId="{6A4EE1D6-30C4-4B22-B16D-D91BDF39D3C5}">
      <dgm:prSet/>
      <dgm:spPr/>
      <dgm:t>
        <a:bodyPr/>
        <a:lstStyle/>
        <a:p>
          <a:endParaRPr lang="en-US"/>
        </a:p>
      </dgm:t>
    </dgm:pt>
    <dgm:pt modelId="{39290786-9B73-4FCA-99F4-A4EC9FF8AEE4}" type="sibTrans" cxnId="{6A4EE1D6-30C4-4B22-B16D-D91BDF39D3C5}">
      <dgm:prSet phldrT="3" phldr="0"/>
      <dgm:spPr/>
      <dgm:t>
        <a:bodyPr/>
        <a:lstStyle/>
        <a:p>
          <a:r>
            <a:rPr lang="en-US"/>
            <a:t>3</a:t>
          </a:r>
        </a:p>
      </dgm:t>
    </dgm:pt>
    <dgm:pt modelId="{6B13A1B9-862A-4D5B-AA77-9D58688564BF}">
      <dgm:prSet/>
      <dgm:spPr/>
      <dgm:t>
        <a:bodyPr/>
        <a:lstStyle/>
        <a:p>
          <a:r>
            <a:rPr lang="en-GB"/>
            <a:t>If we’ve made any mistakes and wish to go back a commit, we can run “</a:t>
          </a:r>
          <a:r>
            <a:rPr lang="en-GB" b="1"/>
            <a:t>git revert</a:t>
          </a:r>
          <a:r>
            <a:rPr lang="en-GB"/>
            <a:t>”</a:t>
          </a:r>
          <a:endParaRPr lang="en-US"/>
        </a:p>
      </dgm:t>
    </dgm:pt>
    <dgm:pt modelId="{03267E31-0075-4F41-AF2D-95E3FE6B7292}" type="parTrans" cxnId="{90A85914-CA32-4ADE-B303-A1201066E93F}">
      <dgm:prSet/>
      <dgm:spPr/>
      <dgm:t>
        <a:bodyPr/>
        <a:lstStyle/>
        <a:p>
          <a:endParaRPr lang="en-US"/>
        </a:p>
      </dgm:t>
    </dgm:pt>
    <dgm:pt modelId="{DB21E6A2-F1F9-4806-88D9-A933DFD6E7D5}" type="sibTrans" cxnId="{90A85914-CA32-4ADE-B303-A1201066E93F}">
      <dgm:prSet phldrT="4" phldr="0"/>
      <dgm:spPr/>
      <dgm:t>
        <a:bodyPr/>
        <a:lstStyle/>
        <a:p>
          <a:r>
            <a:rPr lang="en-US"/>
            <a:t>4</a:t>
          </a:r>
        </a:p>
      </dgm:t>
    </dgm:pt>
    <dgm:pt modelId="{59659A8F-9E15-4E14-A09A-6EDA8DCC5FF7}" type="pres">
      <dgm:prSet presAssocID="{BBB26582-D2D0-4D2E-8630-E74BEE0CA605}" presName="linearFlow" presStyleCnt="0">
        <dgm:presLayoutVars>
          <dgm:dir/>
          <dgm:animLvl val="lvl"/>
          <dgm:resizeHandles val="exact"/>
        </dgm:presLayoutVars>
      </dgm:prSet>
      <dgm:spPr/>
      <dgm:t>
        <a:bodyPr/>
        <a:lstStyle/>
        <a:p>
          <a:endParaRPr lang="en-US"/>
        </a:p>
      </dgm:t>
    </dgm:pt>
    <dgm:pt modelId="{13077817-B26A-4C62-84F9-2AA83856D6A5}" type="pres">
      <dgm:prSet presAssocID="{EDCE15AE-FC79-43C8-ACF6-150F12CD9557}" presName="compositeNode" presStyleCnt="0"/>
      <dgm:spPr/>
    </dgm:pt>
    <dgm:pt modelId="{2689295A-A88B-4AA9-8CD2-4F0D8489617E}" type="pres">
      <dgm:prSet presAssocID="{EDCE15AE-FC79-43C8-ACF6-150F12CD9557}" presName="parTx" presStyleLbl="node1" presStyleIdx="0" presStyleCnt="0">
        <dgm:presLayoutVars>
          <dgm:chMax val="0"/>
          <dgm:chPref val="0"/>
          <dgm:bulletEnabled val="1"/>
        </dgm:presLayoutVars>
      </dgm:prSet>
      <dgm:spPr/>
    </dgm:pt>
    <dgm:pt modelId="{B1CB4D68-003D-4450-9B93-D7ED760DCDCC}" type="pres">
      <dgm:prSet presAssocID="{EDCE15AE-FC79-43C8-ACF6-150F12CD9557}" presName="parSh" presStyleCnt="0"/>
      <dgm:spPr/>
    </dgm:pt>
    <dgm:pt modelId="{DB8E3C44-7F20-4A57-82B6-7FED94D6CAD9}" type="pres">
      <dgm:prSet presAssocID="{EDCE15AE-FC79-43C8-ACF6-150F12CD9557}" presName="lineNode" presStyleLbl="alignAccFollowNode1" presStyleIdx="0" presStyleCnt="12"/>
      <dgm:spPr/>
    </dgm:pt>
    <dgm:pt modelId="{11B421B4-795C-4D32-8253-FC4F5653653C}" type="pres">
      <dgm:prSet presAssocID="{EDCE15AE-FC79-43C8-ACF6-150F12CD9557}" presName="lineArrowNode" presStyleLbl="alignAccFollowNode1" presStyleIdx="1" presStyleCnt="12"/>
      <dgm:spPr/>
    </dgm:pt>
    <dgm:pt modelId="{E680EB01-E690-426E-A388-D4281794F6D6}" type="pres">
      <dgm:prSet presAssocID="{3DCB7B24-9EBA-4375-9455-BF91FD79D97A}" presName="sibTransNodeCircle" presStyleLbl="alignNode1" presStyleIdx="0" presStyleCnt="4">
        <dgm:presLayoutVars>
          <dgm:chMax val="0"/>
          <dgm:bulletEnabled/>
        </dgm:presLayoutVars>
      </dgm:prSet>
      <dgm:spPr/>
      <dgm:t>
        <a:bodyPr/>
        <a:lstStyle/>
        <a:p>
          <a:endParaRPr lang="en-US"/>
        </a:p>
      </dgm:t>
    </dgm:pt>
    <dgm:pt modelId="{AB2D0B71-3E95-4E5D-8126-BB9C856A1AE8}" type="pres">
      <dgm:prSet presAssocID="{3DCB7B24-9EBA-4375-9455-BF91FD79D97A}" presName="spacerBetweenCircleAndCallout" presStyleCnt="0">
        <dgm:presLayoutVars/>
      </dgm:prSet>
      <dgm:spPr/>
    </dgm:pt>
    <dgm:pt modelId="{BB4306C1-7513-4445-BA74-692E64FA5717}" type="pres">
      <dgm:prSet presAssocID="{EDCE15AE-FC79-43C8-ACF6-150F12CD9557}" presName="nodeText" presStyleLbl="alignAccFollowNode1" presStyleIdx="2" presStyleCnt="12">
        <dgm:presLayoutVars>
          <dgm:bulletEnabled val="1"/>
        </dgm:presLayoutVars>
      </dgm:prSet>
      <dgm:spPr/>
      <dgm:t>
        <a:bodyPr/>
        <a:lstStyle/>
        <a:p>
          <a:endParaRPr lang="en-US"/>
        </a:p>
      </dgm:t>
    </dgm:pt>
    <dgm:pt modelId="{DB3FA429-5F3E-4619-9D2E-C3BA8E325A79}" type="pres">
      <dgm:prSet presAssocID="{3DCB7B24-9EBA-4375-9455-BF91FD79D97A}" presName="sibTransComposite" presStyleCnt="0"/>
      <dgm:spPr/>
    </dgm:pt>
    <dgm:pt modelId="{EA81968F-5B80-4271-A17D-5B35A2F72DA3}" type="pres">
      <dgm:prSet presAssocID="{A9D2977C-9EFA-412C-8B0F-4D8167BCAC1B}" presName="compositeNode" presStyleCnt="0"/>
      <dgm:spPr/>
    </dgm:pt>
    <dgm:pt modelId="{51AA8FB7-7B33-4849-9A73-C267E221B296}" type="pres">
      <dgm:prSet presAssocID="{A9D2977C-9EFA-412C-8B0F-4D8167BCAC1B}" presName="parTx" presStyleLbl="node1" presStyleIdx="0" presStyleCnt="0">
        <dgm:presLayoutVars>
          <dgm:chMax val="0"/>
          <dgm:chPref val="0"/>
          <dgm:bulletEnabled val="1"/>
        </dgm:presLayoutVars>
      </dgm:prSet>
      <dgm:spPr/>
    </dgm:pt>
    <dgm:pt modelId="{F8F2C8EE-BA95-4DA5-8520-D1FF163A00B9}" type="pres">
      <dgm:prSet presAssocID="{A9D2977C-9EFA-412C-8B0F-4D8167BCAC1B}" presName="parSh" presStyleCnt="0"/>
      <dgm:spPr/>
    </dgm:pt>
    <dgm:pt modelId="{53E0DCE3-8778-4460-B9CC-A671469D3B38}" type="pres">
      <dgm:prSet presAssocID="{A9D2977C-9EFA-412C-8B0F-4D8167BCAC1B}" presName="lineNode" presStyleLbl="alignAccFollowNode1" presStyleIdx="3" presStyleCnt="12"/>
      <dgm:spPr/>
    </dgm:pt>
    <dgm:pt modelId="{6AA0F39B-B719-47DB-85EA-D1BCA6CB4CE6}" type="pres">
      <dgm:prSet presAssocID="{A9D2977C-9EFA-412C-8B0F-4D8167BCAC1B}" presName="lineArrowNode" presStyleLbl="alignAccFollowNode1" presStyleIdx="4" presStyleCnt="12"/>
      <dgm:spPr/>
    </dgm:pt>
    <dgm:pt modelId="{1BF912B9-1DE9-4A6E-A546-D6B21BCB32C0}" type="pres">
      <dgm:prSet presAssocID="{E1458374-551C-42DD-AC5C-50E43606E0E6}" presName="sibTransNodeCircle" presStyleLbl="alignNode1" presStyleIdx="1" presStyleCnt="4">
        <dgm:presLayoutVars>
          <dgm:chMax val="0"/>
          <dgm:bulletEnabled/>
        </dgm:presLayoutVars>
      </dgm:prSet>
      <dgm:spPr/>
      <dgm:t>
        <a:bodyPr/>
        <a:lstStyle/>
        <a:p>
          <a:endParaRPr lang="en-US"/>
        </a:p>
      </dgm:t>
    </dgm:pt>
    <dgm:pt modelId="{2A16CB94-D168-4E97-A8A9-D3669CDF6EAF}" type="pres">
      <dgm:prSet presAssocID="{E1458374-551C-42DD-AC5C-50E43606E0E6}" presName="spacerBetweenCircleAndCallout" presStyleCnt="0">
        <dgm:presLayoutVars/>
      </dgm:prSet>
      <dgm:spPr/>
    </dgm:pt>
    <dgm:pt modelId="{E436178D-1D58-4CBD-B71A-1007645C5B9A}" type="pres">
      <dgm:prSet presAssocID="{A9D2977C-9EFA-412C-8B0F-4D8167BCAC1B}" presName="nodeText" presStyleLbl="alignAccFollowNode1" presStyleIdx="5" presStyleCnt="12">
        <dgm:presLayoutVars>
          <dgm:bulletEnabled val="1"/>
        </dgm:presLayoutVars>
      </dgm:prSet>
      <dgm:spPr/>
      <dgm:t>
        <a:bodyPr/>
        <a:lstStyle/>
        <a:p>
          <a:endParaRPr lang="en-US"/>
        </a:p>
      </dgm:t>
    </dgm:pt>
    <dgm:pt modelId="{608E3F8C-3A3F-4550-8AE6-DD8DE2B4294F}" type="pres">
      <dgm:prSet presAssocID="{E1458374-551C-42DD-AC5C-50E43606E0E6}" presName="sibTransComposite" presStyleCnt="0"/>
      <dgm:spPr/>
    </dgm:pt>
    <dgm:pt modelId="{8938A186-0011-43E2-BB46-B2BEDDE690C7}" type="pres">
      <dgm:prSet presAssocID="{3649C269-CC8C-412A-BE67-CBF134A3DBA2}" presName="compositeNode" presStyleCnt="0"/>
      <dgm:spPr/>
    </dgm:pt>
    <dgm:pt modelId="{B33F54B6-DCA6-493A-A6A8-FC08100979B7}" type="pres">
      <dgm:prSet presAssocID="{3649C269-CC8C-412A-BE67-CBF134A3DBA2}" presName="parTx" presStyleLbl="node1" presStyleIdx="0" presStyleCnt="0">
        <dgm:presLayoutVars>
          <dgm:chMax val="0"/>
          <dgm:chPref val="0"/>
          <dgm:bulletEnabled val="1"/>
        </dgm:presLayoutVars>
      </dgm:prSet>
      <dgm:spPr/>
    </dgm:pt>
    <dgm:pt modelId="{2F551118-4625-4ED4-86FA-9361A0C1537F}" type="pres">
      <dgm:prSet presAssocID="{3649C269-CC8C-412A-BE67-CBF134A3DBA2}" presName="parSh" presStyleCnt="0"/>
      <dgm:spPr/>
    </dgm:pt>
    <dgm:pt modelId="{98AC35B7-8E67-4049-8910-59712C29C98A}" type="pres">
      <dgm:prSet presAssocID="{3649C269-CC8C-412A-BE67-CBF134A3DBA2}" presName="lineNode" presStyleLbl="alignAccFollowNode1" presStyleIdx="6" presStyleCnt="12"/>
      <dgm:spPr/>
    </dgm:pt>
    <dgm:pt modelId="{DB72AD9C-86FE-4D9B-A94E-4E338C604F06}" type="pres">
      <dgm:prSet presAssocID="{3649C269-CC8C-412A-BE67-CBF134A3DBA2}" presName="lineArrowNode" presStyleLbl="alignAccFollowNode1" presStyleIdx="7" presStyleCnt="12"/>
      <dgm:spPr/>
    </dgm:pt>
    <dgm:pt modelId="{E6B6BF8C-6CD1-4BC2-B657-32AA5E35F973}" type="pres">
      <dgm:prSet presAssocID="{39290786-9B73-4FCA-99F4-A4EC9FF8AEE4}" presName="sibTransNodeCircle" presStyleLbl="alignNode1" presStyleIdx="2" presStyleCnt="4">
        <dgm:presLayoutVars>
          <dgm:chMax val="0"/>
          <dgm:bulletEnabled/>
        </dgm:presLayoutVars>
      </dgm:prSet>
      <dgm:spPr/>
      <dgm:t>
        <a:bodyPr/>
        <a:lstStyle/>
        <a:p>
          <a:endParaRPr lang="en-US"/>
        </a:p>
      </dgm:t>
    </dgm:pt>
    <dgm:pt modelId="{09CFB336-3DF9-4EF3-A8E3-83C069DE6B61}" type="pres">
      <dgm:prSet presAssocID="{39290786-9B73-4FCA-99F4-A4EC9FF8AEE4}" presName="spacerBetweenCircleAndCallout" presStyleCnt="0">
        <dgm:presLayoutVars/>
      </dgm:prSet>
      <dgm:spPr/>
    </dgm:pt>
    <dgm:pt modelId="{EAAC11EB-0C6C-4702-852D-976E0A07E449}" type="pres">
      <dgm:prSet presAssocID="{3649C269-CC8C-412A-BE67-CBF134A3DBA2}" presName="nodeText" presStyleLbl="alignAccFollowNode1" presStyleIdx="8" presStyleCnt="12">
        <dgm:presLayoutVars>
          <dgm:bulletEnabled val="1"/>
        </dgm:presLayoutVars>
      </dgm:prSet>
      <dgm:spPr/>
      <dgm:t>
        <a:bodyPr/>
        <a:lstStyle/>
        <a:p>
          <a:endParaRPr lang="en-US"/>
        </a:p>
      </dgm:t>
    </dgm:pt>
    <dgm:pt modelId="{6936F22C-5737-4A66-9F23-D301B4E403EE}" type="pres">
      <dgm:prSet presAssocID="{39290786-9B73-4FCA-99F4-A4EC9FF8AEE4}" presName="sibTransComposite" presStyleCnt="0"/>
      <dgm:spPr/>
    </dgm:pt>
    <dgm:pt modelId="{F17060F8-DD76-4EB9-80AD-590F7DE10264}" type="pres">
      <dgm:prSet presAssocID="{6B13A1B9-862A-4D5B-AA77-9D58688564BF}" presName="compositeNode" presStyleCnt="0"/>
      <dgm:spPr/>
    </dgm:pt>
    <dgm:pt modelId="{8629476B-4B80-4F66-8973-14F172BE58F3}" type="pres">
      <dgm:prSet presAssocID="{6B13A1B9-862A-4D5B-AA77-9D58688564BF}" presName="parTx" presStyleLbl="node1" presStyleIdx="0" presStyleCnt="0">
        <dgm:presLayoutVars>
          <dgm:chMax val="0"/>
          <dgm:chPref val="0"/>
          <dgm:bulletEnabled val="1"/>
        </dgm:presLayoutVars>
      </dgm:prSet>
      <dgm:spPr/>
    </dgm:pt>
    <dgm:pt modelId="{6FF94B1E-74F0-4095-A873-3E11CBDA7C5C}" type="pres">
      <dgm:prSet presAssocID="{6B13A1B9-862A-4D5B-AA77-9D58688564BF}" presName="parSh" presStyleCnt="0"/>
      <dgm:spPr/>
    </dgm:pt>
    <dgm:pt modelId="{27219D8E-B86C-455D-B1A7-49A3BB34E9C7}" type="pres">
      <dgm:prSet presAssocID="{6B13A1B9-862A-4D5B-AA77-9D58688564BF}" presName="lineNode" presStyleLbl="alignAccFollowNode1" presStyleIdx="9" presStyleCnt="12"/>
      <dgm:spPr/>
    </dgm:pt>
    <dgm:pt modelId="{B5F703E2-FB6B-4869-B5E1-1EA16B3ECB02}" type="pres">
      <dgm:prSet presAssocID="{6B13A1B9-862A-4D5B-AA77-9D58688564BF}" presName="lineArrowNode" presStyleLbl="alignAccFollowNode1" presStyleIdx="10" presStyleCnt="12"/>
      <dgm:spPr/>
    </dgm:pt>
    <dgm:pt modelId="{8AA3F61D-9005-482E-8DBC-3BBB22BA4B28}" type="pres">
      <dgm:prSet presAssocID="{DB21E6A2-F1F9-4806-88D9-A933DFD6E7D5}" presName="sibTransNodeCircle" presStyleLbl="alignNode1" presStyleIdx="3" presStyleCnt="4">
        <dgm:presLayoutVars>
          <dgm:chMax val="0"/>
          <dgm:bulletEnabled/>
        </dgm:presLayoutVars>
      </dgm:prSet>
      <dgm:spPr/>
      <dgm:t>
        <a:bodyPr/>
        <a:lstStyle/>
        <a:p>
          <a:endParaRPr lang="en-US"/>
        </a:p>
      </dgm:t>
    </dgm:pt>
    <dgm:pt modelId="{0EC6DB24-4292-483F-9DA1-F1ACE8F37F3C}" type="pres">
      <dgm:prSet presAssocID="{DB21E6A2-F1F9-4806-88D9-A933DFD6E7D5}" presName="spacerBetweenCircleAndCallout" presStyleCnt="0">
        <dgm:presLayoutVars/>
      </dgm:prSet>
      <dgm:spPr/>
    </dgm:pt>
    <dgm:pt modelId="{6987E3E3-2F14-45D5-BCF2-6BB75407FE17}" type="pres">
      <dgm:prSet presAssocID="{6B13A1B9-862A-4D5B-AA77-9D58688564BF}" presName="nodeText" presStyleLbl="alignAccFollowNode1" presStyleIdx="11" presStyleCnt="12">
        <dgm:presLayoutVars>
          <dgm:bulletEnabled val="1"/>
        </dgm:presLayoutVars>
      </dgm:prSet>
      <dgm:spPr/>
      <dgm:t>
        <a:bodyPr/>
        <a:lstStyle/>
        <a:p>
          <a:endParaRPr lang="en-US"/>
        </a:p>
      </dgm:t>
    </dgm:pt>
  </dgm:ptLst>
  <dgm:cxnLst>
    <dgm:cxn modelId="{39B695B6-6C94-48CA-98CC-75850F4DA9E3}" srcId="{BBB26582-D2D0-4D2E-8630-E74BEE0CA605}" destId="{A9D2977C-9EFA-412C-8B0F-4D8167BCAC1B}" srcOrd="1" destOrd="0" parTransId="{22BBE652-F027-4E95-834C-EA5B37BDD8E2}" sibTransId="{E1458374-551C-42DD-AC5C-50E43606E0E6}"/>
    <dgm:cxn modelId="{6A4EE1D6-30C4-4B22-B16D-D91BDF39D3C5}" srcId="{BBB26582-D2D0-4D2E-8630-E74BEE0CA605}" destId="{3649C269-CC8C-412A-BE67-CBF134A3DBA2}" srcOrd="2" destOrd="0" parTransId="{AFDAAC13-A4B6-43E2-BFD2-22CFBDF4FF24}" sibTransId="{39290786-9B73-4FCA-99F4-A4EC9FF8AEE4}"/>
    <dgm:cxn modelId="{B992FFB2-4343-4BCB-803A-047EB08FF8AF}" type="presOf" srcId="{DB21E6A2-F1F9-4806-88D9-A933DFD6E7D5}" destId="{8AA3F61D-9005-482E-8DBC-3BBB22BA4B28}" srcOrd="0" destOrd="0" presId="urn:microsoft.com/office/officeart/2016/7/layout/LinearArrowProcessNumbered"/>
    <dgm:cxn modelId="{C26DB5FE-E2BD-48FF-A063-9B0584E112B2}" type="presOf" srcId="{E1458374-551C-42DD-AC5C-50E43606E0E6}" destId="{1BF912B9-1DE9-4A6E-A546-D6B21BCB32C0}" srcOrd="0" destOrd="0" presId="urn:microsoft.com/office/officeart/2016/7/layout/LinearArrowProcessNumbered"/>
    <dgm:cxn modelId="{D1CA7A9F-B867-4650-8E28-C2470CCB0D6B}" type="presOf" srcId="{6B13A1B9-862A-4D5B-AA77-9D58688564BF}" destId="{6987E3E3-2F14-45D5-BCF2-6BB75407FE17}" srcOrd="0" destOrd="0" presId="urn:microsoft.com/office/officeart/2016/7/layout/LinearArrowProcessNumbered"/>
    <dgm:cxn modelId="{E771F3C3-F04C-45AE-AEAE-79609EFD20AD}" type="presOf" srcId="{3DCB7B24-9EBA-4375-9455-BF91FD79D97A}" destId="{E680EB01-E690-426E-A388-D4281794F6D6}" srcOrd="0" destOrd="0" presId="urn:microsoft.com/office/officeart/2016/7/layout/LinearArrowProcessNumbered"/>
    <dgm:cxn modelId="{55CD9A55-7F59-4EE5-A2CF-3930A7441C0C}" type="presOf" srcId="{BBB26582-D2D0-4D2E-8630-E74BEE0CA605}" destId="{59659A8F-9E15-4E14-A09A-6EDA8DCC5FF7}" srcOrd="0" destOrd="0" presId="urn:microsoft.com/office/officeart/2016/7/layout/LinearArrowProcessNumbered"/>
    <dgm:cxn modelId="{1B5066FB-69D4-4BD0-96FC-0F7FCA420CA3}" type="presOf" srcId="{A9D2977C-9EFA-412C-8B0F-4D8167BCAC1B}" destId="{E436178D-1D58-4CBD-B71A-1007645C5B9A}" srcOrd="0" destOrd="0" presId="urn:microsoft.com/office/officeart/2016/7/layout/LinearArrowProcessNumbered"/>
    <dgm:cxn modelId="{0854791C-E909-42B1-BB55-1919D219B760}" type="presOf" srcId="{3649C269-CC8C-412A-BE67-CBF134A3DBA2}" destId="{EAAC11EB-0C6C-4702-852D-976E0A07E449}" srcOrd="0" destOrd="0" presId="urn:microsoft.com/office/officeart/2016/7/layout/LinearArrowProcessNumbered"/>
    <dgm:cxn modelId="{5E4A2684-35AF-4CEB-A7D2-DC0D7C8AEF0B}" type="presOf" srcId="{EDCE15AE-FC79-43C8-ACF6-150F12CD9557}" destId="{BB4306C1-7513-4445-BA74-692E64FA5717}" srcOrd="0" destOrd="0" presId="urn:microsoft.com/office/officeart/2016/7/layout/LinearArrowProcessNumbered"/>
    <dgm:cxn modelId="{58221EA5-6733-4795-BE3C-BA62AD5245DC}" srcId="{BBB26582-D2D0-4D2E-8630-E74BEE0CA605}" destId="{EDCE15AE-FC79-43C8-ACF6-150F12CD9557}" srcOrd="0" destOrd="0" parTransId="{3506D4AF-C52F-4091-9CA0-89299467BC73}" sibTransId="{3DCB7B24-9EBA-4375-9455-BF91FD79D97A}"/>
    <dgm:cxn modelId="{6ABFCBE8-0E27-4A90-B489-82AC8CA8C10B}" type="presOf" srcId="{39290786-9B73-4FCA-99F4-A4EC9FF8AEE4}" destId="{E6B6BF8C-6CD1-4BC2-B657-32AA5E35F973}" srcOrd="0" destOrd="0" presId="urn:microsoft.com/office/officeart/2016/7/layout/LinearArrowProcessNumbered"/>
    <dgm:cxn modelId="{90A85914-CA32-4ADE-B303-A1201066E93F}" srcId="{BBB26582-D2D0-4D2E-8630-E74BEE0CA605}" destId="{6B13A1B9-862A-4D5B-AA77-9D58688564BF}" srcOrd="3" destOrd="0" parTransId="{03267E31-0075-4F41-AF2D-95E3FE6B7292}" sibTransId="{DB21E6A2-F1F9-4806-88D9-A933DFD6E7D5}"/>
    <dgm:cxn modelId="{B91810F4-7283-45B0-8088-5134A831DBB8}" type="presParOf" srcId="{59659A8F-9E15-4E14-A09A-6EDA8DCC5FF7}" destId="{13077817-B26A-4C62-84F9-2AA83856D6A5}" srcOrd="0" destOrd="0" presId="urn:microsoft.com/office/officeart/2016/7/layout/LinearArrowProcessNumbered"/>
    <dgm:cxn modelId="{68185DFE-F831-45A7-B64A-6292F0FA9E9A}" type="presParOf" srcId="{13077817-B26A-4C62-84F9-2AA83856D6A5}" destId="{2689295A-A88B-4AA9-8CD2-4F0D8489617E}" srcOrd="0" destOrd="0" presId="urn:microsoft.com/office/officeart/2016/7/layout/LinearArrowProcessNumbered"/>
    <dgm:cxn modelId="{0B30B038-F476-4D30-8CF2-85CF97E7B7D1}" type="presParOf" srcId="{13077817-B26A-4C62-84F9-2AA83856D6A5}" destId="{B1CB4D68-003D-4450-9B93-D7ED760DCDCC}" srcOrd="1" destOrd="0" presId="urn:microsoft.com/office/officeart/2016/7/layout/LinearArrowProcessNumbered"/>
    <dgm:cxn modelId="{C88C95AE-1F98-45FC-900B-D526E698C93F}" type="presParOf" srcId="{B1CB4D68-003D-4450-9B93-D7ED760DCDCC}" destId="{DB8E3C44-7F20-4A57-82B6-7FED94D6CAD9}" srcOrd="0" destOrd="0" presId="urn:microsoft.com/office/officeart/2016/7/layout/LinearArrowProcessNumbered"/>
    <dgm:cxn modelId="{F0D0EB13-1FC9-4E30-9C07-50F95FD9AFE1}" type="presParOf" srcId="{B1CB4D68-003D-4450-9B93-D7ED760DCDCC}" destId="{11B421B4-795C-4D32-8253-FC4F5653653C}" srcOrd="1" destOrd="0" presId="urn:microsoft.com/office/officeart/2016/7/layout/LinearArrowProcessNumbered"/>
    <dgm:cxn modelId="{65247CBE-8FBE-4E48-BC1D-7A5F36996880}" type="presParOf" srcId="{B1CB4D68-003D-4450-9B93-D7ED760DCDCC}" destId="{E680EB01-E690-426E-A388-D4281794F6D6}" srcOrd="2" destOrd="0" presId="urn:microsoft.com/office/officeart/2016/7/layout/LinearArrowProcessNumbered"/>
    <dgm:cxn modelId="{C5DBE1C5-9F6F-4B9A-87CB-D494FF2D155F}" type="presParOf" srcId="{B1CB4D68-003D-4450-9B93-D7ED760DCDCC}" destId="{AB2D0B71-3E95-4E5D-8126-BB9C856A1AE8}" srcOrd="3" destOrd="0" presId="urn:microsoft.com/office/officeart/2016/7/layout/LinearArrowProcessNumbered"/>
    <dgm:cxn modelId="{0B928294-25A5-4613-BB67-44A747D00466}" type="presParOf" srcId="{13077817-B26A-4C62-84F9-2AA83856D6A5}" destId="{BB4306C1-7513-4445-BA74-692E64FA5717}" srcOrd="2" destOrd="0" presId="urn:microsoft.com/office/officeart/2016/7/layout/LinearArrowProcessNumbered"/>
    <dgm:cxn modelId="{13A68555-C16F-470E-9298-B45E4BD37B3A}" type="presParOf" srcId="{59659A8F-9E15-4E14-A09A-6EDA8DCC5FF7}" destId="{DB3FA429-5F3E-4619-9D2E-C3BA8E325A79}" srcOrd="1" destOrd="0" presId="urn:microsoft.com/office/officeart/2016/7/layout/LinearArrowProcessNumbered"/>
    <dgm:cxn modelId="{1040072F-F7D3-47E8-9015-6994D41C11F8}" type="presParOf" srcId="{59659A8F-9E15-4E14-A09A-6EDA8DCC5FF7}" destId="{EA81968F-5B80-4271-A17D-5B35A2F72DA3}" srcOrd="2" destOrd="0" presId="urn:microsoft.com/office/officeart/2016/7/layout/LinearArrowProcessNumbered"/>
    <dgm:cxn modelId="{828A670B-1B4C-4AF6-92D1-42240E54A168}" type="presParOf" srcId="{EA81968F-5B80-4271-A17D-5B35A2F72DA3}" destId="{51AA8FB7-7B33-4849-9A73-C267E221B296}" srcOrd="0" destOrd="0" presId="urn:microsoft.com/office/officeart/2016/7/layout/LinearArrowProcessNumbered"/>
    <dgm:cxn modelId="{7DB00092-EBF3-4474-8BC3-AC1C70BE68D1}" type="presParOf" srcId="{EA81968F-5B80-4271-A17D-5B35A2F72DA3}" destId="{F8F2C8EE-BA95-4DA5-8520-D1FF163A00B9}" srcOrd="1" destOrd="0" presId="urn:microsoft.com/office/officeart/2016/7/layout/LinearArrowProcessNumbered"/>
    <dgm:cxn modelId="{37D14924-E6F0-461A-ABD2-DBF0A16EC739}" type="presParOf" srcId="{F8F2C8EE-BA95-4DA5-8520-D1FF163A00B9}" destId="{53E0DCE3-8778-4460-B9CC-A671469D3B38}" srcOrd="0" destOrd="0" presId="urn:microsoft.com/office/officeart/2016/7/layout/LinearArrowProcessNumbered"/>
    <dgm:cxn modelId="{1AAF8571-E348-4439-97AA-13C11C818F16}" type="presParOf" srcId="{F8F2C8EE-BA95-4DA5-8520-D1FF163A00B9}" destId="{6AA0F39B-B719-47DB-85EA-D1BCA6CB4CE6}" srcOrd="1" destOrd="0" presId="urn:microsoft.com/office/officeart/2016/7/layout/LinearArrowProcessNumbered"/>
    <dgm:cxn modelId="{0587287A-7344-48D6-B05E-3FEC72762D51}" type="presParOf" srcId="{F8F2C8EE-BA95-4DA5-8520-D1FF163A00B9}" destId="{1BF912B9-1DE9-4A6E-A546-D6B21BCB32C0}" srcOrd="2" destOrd="0" presId="urn:microsoft.com/office/officeart/2016/7/layout/LinearArrowProcessNumbered"/>
    <dgm:cxn modelId="{2D1A7F39-975E-4E07-A6CA-437F42827E68}" type="presParOf" srcId="{F8F2C8EE-BA95-4DA5-8520-D1FF163A00B9}" destId="{2A16CB94-D168-4E97-A8A9-D3669CDF6EAF}" srcOrd="3" destOrd="0" presId="urn:microsoft.com/office/officeart/2016/7/layout/LinearArrowProcessNumbered"/>
    <dgm:cxn modelId="{C98139CB-C6D2-44C8-9EA3-07027E40CAC0}" type="presParOf" srcId="{EA81968F-5B80-4271-A17D-5B35A2F72DA3}" destId="{E436178D-1D58-4CBD-B71A-1007645C5B9A}" srcOrd="2" destOrd="0" presId="urn:microsoft.com/office/officeart/2016/7/layout/LinearArrowProcessNumbered"/>
    <dgm:cxn modelId="{BD9DF779-3F70-43F5-AA3C-4B229325B1F1}" type="presParOf" srcId="{59659A8F-9E15-4E14-A09A-6EDA8DCC5FF7}" destId="{608E3F8C-3A3F-4550-8AE6-DD8DE2B4294F}" srcOrd="3" destOrd="0" presId="urn:microsoft.com/office/officeart/2016/7/layout/LinearArrowProcessNumbered"/>
    <dgm:cxn modelId="{789D31EB-8BDB-42FF-9A91-E8FF0D4C1268}" type="presParOf" srcId="{59659A8F-9E15-4E14-A09A-6EDA8DCC5FF7}" destId="{8938A186-0011-43E2-BB46-B2BEDDE690C7}" srcOrd="4" destOrd="0" presId="urn:microsoft.com/office/officeart/2016/7/layout/LinearArrowProcessNumbered"/>
    <dgm:cxn modelId="{F974D8D8-C419-4D96-91DD-F6ACD99DF56C}" type="presParOf" srcId="{8938A186-0011-43E2-BB46-B2BEDDE690C7}" destId="{B33F54B6-DCA6-493A-A6A8-FC08100979B7}" srcOrd="0" destOrd="0" presId="urn:microsoft.com/office/officeart/2016/7/layout/LinearArrowProcessNumbered"/>
    <dgm:cxn modelId="{D1FD49CC-B68C-46E4-B686-8900948A1EEA}" type="presParOf" srcId="{8938A186-0011-43E2-BB46-B2BEDDE690C7}" destId="{2F551118-4625-4ED4-86FA-9361A0C1537F}" srcOrd="1" destOrd="0" presId="urn:microsoft.com/office/officeart/2016/7/layout/LinearArrowProcessNumbered"/>
    <dgm:cxn modelId="{013795B6-FBEF-41B8-808D-822A7D73E105}" type="presParOf" srcId="{2F551118-4625-4ED4-86FA-9361A0C1537F}" destId="{98AC35B7-8E67-4049-8910-59712C29C98A}" srcOrd="0" destOrd="0" presId="urn:microsoft.com/office/officeart/2016/7/layout/LinearArrowProcessNumbered"/>
    <dgm:cxn modelId="{B63D3510-B432-4E2E-9BF5-BB792E5B676A}" type="presParOf" srcId="{2F551118-4625-4ED4-86FA-9361A0C1537F}" destId="{DB72AD9C-86FE-4D9B-A94E-4E338C604F06}" srcOrd="1" destOrd="0" presId="urn:microsoft.com/office/officeart/2016/7/layout/LinearArrowProcessNumbered"/>
    <dgm:cxn modelId="{783F834A-8FCD-47DC-B584-45287899036D}" type="presParOf" srcId="{2F551118-4625-4ED4-86FA-9361A0C1537F}" destId="{E6B6BF8C-6CD1-4BC2-B657-32AA5E35F973}" srcOrd="2" destOrd="0" presId="urn:microsoft.com/office/officeart/2016/7/layout/LinearArrowProcessNumbered"/>
    <dgm:cxn modelId="{C300B2A2-CBA3-42D4-A303-76BF072594AC}" type="presParOf" srcId="{2F551118-4625-4ED4-86FA-9361A0C1537F}" destId="{09CFB336-3DF9-4EF3-A8E3-83C069DE6B61}" srcOrd="3" destOrd="0" presId="urn:microsoft.com/office/officeart/2016/7/layout/LinearArrowProcessNumbered"/>
    <dgm:cxn modelId="{18970FDD-F338-4301-A9AC-CD5A2439178C}" type="presParOf" srcId="{8938A186-0011-43E2-BB46-B2BEDDE690C7}" destId="{EAAC11EB-0C6C-4702-852D-976E0A07E449}" srcOrd="2" destOrd="0" presId="urn:microsoft.com/office/officeart/2016/7/layout/LinearArrowProcessNumbered"/>
    <dgm:cxn modelId="{87651B3C-BE02-4D1C-BEB1-38F9A555DCD8}" type="presParOf" srcId="{59659A8F-9E15-4E14-A09A-6EDA8DCC5FF7}" destId="{6936F22C-5737-4A66-9F23-D301B4E403EE}" srcOrd="5" destOrd="0" presId="urn:microsoft.com/office/officeart/2016/7/layout/LinearArrowProcessNumbered"/>
    <dgm:cxn modelId="{2D437250-0F81-453B-94DC-5A1963A81DE4}" type="presParOf" srcId="{59659A8F-9E15-4E14-A09A-6EDA8DCC5FF7}" destId="{F17060F8-DD76-4EB9-80AD-590F7DE10264}" srcOrd="6" destOrd="0" presId="urn:microsoft.com/office/officeart/2016/7/layout/LinearArrowProcessNumbered"/>
    <dgm:cxn modelId="{F3B55B51-074B-4791-A5F1-60B3506D40FC}" type="presParOf" srcId="{F17060F8-DD76-4EB9-80AD-590F7DE10264}" destId="{8629476B-4B80-4F66-8973-14F172BE58F3}" srcOrd="0" destOrd="0" presId="urn:microsoft.com/office/officeart/2016/7/layout/LinearArrowProcessNumbered"/>
    <dgm:cxn modelId="{D729E172-95B8-4398-81CC-EDE39DA02D9D}" type="presParOf" srcId="{F17060F8-DD76-4EB9-80AD-590F7DE10264}" destId="{6FF94B1E-74F0-4095-A873-3E11CBDA7C5C}" srcOrd="1" destOrd="0" presId="urn:microsoft.com/office/officeart/2016/7/layout/LinearArrowProcessNumbered"/>
    <dgm:cxn modelId="{3DFF22EC-5B07-4C69-8ED7-C7AC5748EAA1}" type="presParOf" srcId="{6FF94B1E-74F0-4095-A873-3E11CBDA7C5C}" destId="{27219D8E-B86C-455D-B1A7-49A3BB34E9C7}" srcOrd="0" destOrd="0" presId="urn:microsoft.com/office/officeart/2016/7/layout/LinearArrowProcessNumbered"/>
    <dgm:cxn modelId="{F07DCCE2-56B1-433B-BE71-7A8F0DC3C81B}" type="presParOf" srcId="{6FF94B1E-74F0-4095-A873-3E11CBDA7C5C}" destId="{B5F703E2-FB6B-4869-B5E1-1EA16B3ECB02}" srcOrd="1" destOrd="0" presId="urn:microsoft.com/office/officeart/2016/7/layout/LinearArrowProcessNumbered"/>
    <dgm:cxn modelId="{94D7F9D3-1B13-4463-AB63-036AF01724FA}" type="presParOf" srcId="{6FF94B1E-74F0-4095-A873-3E11CBDA7C5C}" destId="{8AA3F61D-9005-482E-8DBC-3BBB22BA4B28}" srcOrd="2" destOrd="0" presId="urn:microsoft.com/office/officeart/2016/7/layout/LinearArrowProcessNumbered"/>
    <dgm:cxn modelId="{4EBB3B9D-560B-4E94-B1BD-6628DB418AD0}" type="presParOf" srcId="{6FF94B1E-74F0-4095-A873-3E11CBDA7C5C}" destId="{0EC6DB24-4292-483F-9DA1-F1ACE8F37F3C}" srcOrd="3" destOrd="0" presId="urn:microsoft.com/office/officeart/2016/7/layout/LinearArrowProcessNumbered"/>
    <dgm:cxn modelId="{CDF3A420-CE98-402C-8CEE-21F431DD8380}" type="presParOf" srcId="{F17060F8-DD76-4EB9-80AD-590F7DE10264}" destId="{6987E3E3-2F14-45D5-BCF2-6BB75407FE17}"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E3C44-7F20-4A57-82B6-7FED94D6CAD9}">
      <dsp:nvSpPr>
        <dsp:cNvPr id="0" name=""/>
        <dsp:cNvSpPr/>
      </dsp:nvSpPr>
      <dsp:spPr>
        <a:xfrm>
          <a:off x="823154" y="631667"/>
          <a:ext cx="658523" cy="71"/>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B421B4-795C-4D32-8253-FC4F5653653C}">
      <dsp:nvSpPr>
        <dsp:cNvPr id="0" name=""/>
        <dsp:cNvSpPr/>
      </dsp:nvSpPr>
      <dsp:spPr>
        <a:xfrm>
          <a:off x="1521189" y="576387"/>
          <a:ext cx="75730" cy="142045"/>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80EB01-E690-426E-A388-D4281794F6D6}">
      <dsp:nvSpPr>
        <dsp:cNvPr id="0" name=""/>
        <dsp:cNvSpPr/>
      </dsp:nvSpPr>
      <dsp:spPr>
        <a:xfrm>
          <a:off x="428410" y="319275"/>
          <a:ext cx="624856" cy="624856"/>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48" tIns="24248" rIns="24248" bIns="24248" numCol="1" spcCol="1270" anchor="ctr" anchorCtr="0">
          <a:noAutofit/>
        </a:bodyPr>
        <a:lstStyle/>
        <a:p>
          <a:pPr lvl="0" algn="ctr" defTabSz="1244600">
            <a:lnSpc>
              <a:spcPct val="90000"/>
            </a:lnSpc>
            <a:spcBef>
              <a:spcPct val="0"/>
            </a:spcBef>
            <a:spcAft>
              <a:spcPct val="35000"/>
            </a:spcAft>
          </a:pPr>
          <a:r>
            <a:rPr lang="en-US" sz="2800" kern="1200"/>
            <a:t>1</a:t>
          </a:r>
        </a:p>
      </dsp:txBody>
      <dsp:txXfrm>
        <a:off x="519918" y="410783"/>
        <a:ext cx="441840" cy="441840"/>
      </dsp:txXfrm>
    </dsp:sp>
    <dsp:sp modelId="{BB4306C1-7513-4445-BA74-692E64FA5717}">
      <dsp:nvSpPr>
        <dsp:cNvPr id="0" name=""/>
        <dsp:cNvSpPr/>
      </dsp:nvSpPr>
      <dsp:spPr>
        <a:xfrm>
          <a:off x="0" y="1109503"/>
          <a:ext cx="1481677"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876" tIns="165100" rIns="116876" bIns="165100" numCol="1" spcCol="1270" anchor="t" anchorCtr="0">
          <a:noAutofit/>
        </a:bodyPr>
        <a:lstStyle/>
        <a:p>
          <a:pPr lvl="0" algn="l" defTabSz="488950">
            <a:lnSpc>
              <a:spcPct val="90000"/>
            </a:lnSpc>
            <a:spcBef>
              <a:spcPct val="0"/>
            </a:spcBef>
            <a:spcAft>
              <a:spcPct val="35000"/>
            </a:spcAft>
          </a:pPr>
          <a:r>
            <a:rPr lang="en-GB" sz="1100" kern="1200"/>
            <a:t>To create a new repository where we are, we’ll run “</a:t>
          </a:r>
          <a:r>
            <a:rPr lang="en-GB" sz="1100" b="1" kern="1200"/>
            <a:t>git init</a:t>
          </a:r>
          <a:r>
            <a:rPr lang="en-GB" sz="1100" kern="1200"/>
            <a:t>”</a:t>
          </a:r>
          <a:endParaRPr lang="en-US" sz="1100" kern="1200"/>
        </a:p>
      </dsp:txBody>
      <dsp:txXfrm>
        <a:off x="0" y="1405838"/>
        <a:ext cx="1481677" cy="1669265"/>
      </dsp:txXfrm>
    </dsp:sp>
    <dsp:sp modelId="{53E0DCE3-8778-4460-B9CC-A671469D3B38}">
      <dsp:nvSpPr>
        <dsp:cNvPr id="0" name=""/>
        <dsp:cNvSpPr/>
      </dsp:nvSpPr>
      <dsp:spPr>
        <a:xfrm>
          <a:off x="1646308" y="632098"/>
          <a:ext cx="1481677"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A0F39B-B719-47DB-85EA-D1BCA6CB4CE6}">
      <dsp:nvSpPr>
        <dsp:cNvPr id="0" name=""/>
        <dsp:cNvSpPr/>
      </dsp:nvSpPr>
      <dsp:spPr>
        <a:xfrm>
          <a:off x="3167498" y="576742"/>
          <a:ext cx="75730" cy="142437"/>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F912B9-1DE9-4A6E-A546-D6B21BCB32C0}">
      <dsp:nvSpPr>
        <dsp:cNvPr id="0" name=""/>
        <dsp:cNvSpPr/>
      </dsp:nvSpPr>
      <dsp:spPr>
        <a:xfrm>
          <a:off x="2074719" y="319706"/>
          <a:ext cx="624856" cy="624856"/>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48" tIns="24248" rIns="24248" bIns="24248" numCol="1" spcCol="1270" anchor="ctr" anchorCtr="0">
          <a:noAutofit/>
        </a:bodyPr>
        <a:lstStyle/>
        <a:p>
          <a:pPr lvl="0" algn="ctr" defTabSz="1244600">
            <a:lnSpc>
              <a:spcPct val="90000"/>
            </a:lnSpc>
            <a:spcBef>
              <a:spcPct val="0"/>
            </a:spcBef>
            <a:spcAft>
              <a:spcPct val="35000"/>
            </a:spcAft>
          </a:pPr>
          <a:r>
            <a:rPr lang="en-US" sz="2800" kern="1200"/>
            <a:t>2</a:t>
          </a:r>
        </a:p>
      </dsp:txBody>
      <dsp:txXfrm>
        <a:off x="2166227" y="411214"/>
        <a:ext cx="441840" cy="441840"/>
      </dsp:txXfrm>
    </dsp:sp>
    <dsp:sp modelId="{E436178D-1D58-4CBD-B71A-1007645C5B9A}">
      <dsp:nvSpPr>
        <dsp:cNvPr id="0" name=""/>
        <dsp:cNvSpPr/>
      </dsp:nvSpPr>
      <dsp:spPr>
        <a:xfrm>
          <a:off x="1646308" y="1110593"/>
          <a:ext cx="1481677"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876" tIns="165100" rIns="116876" bIns="165100" numCol="1" spcCol="1270" anchor="t" anchorCtr="0">
          <a:noAutofit/>
        </a:bodyPr>
        <a:lstStyle/>
        <a:p>
          <a:pPr lvl="0" algn="l" defTabSz="488950">
            <a:lnSpc>
              <a:spcPct val="90000"/>
            </a:lnSpc>
            <a:spcBef>
              <a:spcPct val="0"/>
            </a:spcBef>
            <a:spcAft>
              <a:spcPct val="35000"/>
            </a:spcAft>
          </a:pPr>
          <a:r>
            <a:rPr lang="en-GB" sz="1100" kern="1200" dirty="0"/>
            <a:t>Now we can create files and modify them, but to add them to git, we run “</a:t>
          </a:r>
          <a:r>
            <a:rPr lang="en-GB" sz="1100" b="1" kern="1200" dirty="0"/>
            <a:t>git add </a:t>
          </a:r>
          <a:r>
            <a:rPr lang="en-GB" sz="1100" b="1" kern="1200" dirty="0" smtClean="0"/>
            <a:t>.</a:t>
          </a:r>
          <a:r>
            <a:rPr lang="en-GB" sz="1100" kern="1200" dirty="0" smtClean="0"/>
            <a:t>”</a:t>
          </a:r>
          <a:endParaRPr lang="en-US" sz="1100" kern="1200" dirty="0"/>
        </a:p>
      </dsp:txBody>
      <dsp:txXfrm>
        <a:off x="1646308" y="1406928"/>
        <a:ext cx="1481677" cy="1669265"/>
      </dsp:txXfrm>
    </dsp:sp>
    <dsp:sp modelId="{98AC35B7-8E67-4049-8910-59712C29C98A}">
      <dsp:nvSpPr>
        <dsp:cNvPr id="0" name=""/>
        <dsp:cNvSpPr/>
      </dsp:nvSpPr>
      <dsp:spPr>
        <a:xfrm>
          <a:off x="3292617" y="632098"/>
          <a:ext cx="1481677"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72AD9C-86FE-4D9B-A94E-4E338C604F06}">
      <dsp:nvSpPr>
        <dsp:cNvPr id="0" name=""/>
        <dsp:cNvSpPr/>
      </dsp:nvSpPr>
      <dsp:spPr>
        <a:xfrm>
          <a:off x="4813806" y="576742"/>
          <a:ext cx="75730" cy="142437"/>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B6BF8C-6CD1-4BC2-B657-32AA5E35F973}">
      <dsp:nvSpPr>
        <dsp:cNvPr id="0" name=""/>
        <dsp:cNvSpPr/>
      </dsp:nvSpPr>
      <dsp:spPr>
        <a:xfrm>
          <a:off x="3721028" y="319706"/>
          <a:ext cx="624856" cy="624856"/>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48" tIns="24248" rIns="24248" bIns="24248" numCol="1" spcCol="1270" anchor="ctr" anchorCtr="0">
          <a:noAutofit/>
        </a:bodyPr>
        <a:lstStyle/>
        <a:p>
          <a:pPr lvl="0" algn="ctr" defTabSz="1244600">
            <a:lnSpc>
              <a:spcPct val="90000"/>
            </a:lnSpc>
            <a:spcBef>
              <a:spcPct val="0"/>
            </a:spcBef>
            <a:spcAft>
              <a:spcPct val="35000"/>
            </a:spcAft>
          </a:pPr>
          <a:r>
            <a:rPr lang="en-US" sz="2800" kern="1200"/>
            <a:t>3</a:t>
          </a:r>
        </a:p>
      </dsp:txBody>
      <dsp:txXfrm>
        <a:off x="3812536" y="411214"/>
        <a:ext cx="441840" cy="441840"/>
      </dsp:txXfrm>
    </dsp:sp>
    <dsp:sp modelId="{EAAC11EB-0C6C-4702-852D-976E0A07E449}">
      <dsp:nvSpPr>
        <dsp:cNvPr id="0" name=""/>
        <dsp:cNvSpPr/>
      </dsp:nvSpPr>
      <dsp:spPr>
        <a:xfrm>
          <a:off x="3292617" y="1110593"/>
          <a:ext cx="1481677"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876" tIns="165100" rIns="116876" bIns="165100" numCol="1" spcCol="1270" anchor="t" anchorCtr="0">
          <a:noAutofit/>
        </a:bodyPr>
        <a:lstStyle/>
        <a:p>
          <a:pPr lvl="0" algn="l" defTabSz="488950">
            <a:lnSpc>
              <a:spcPct val="90000"/>
            </a:lnSpc>
            <a:spcBef>
              <a:spcPct val="0"/>
            </a:spcBef>
            <a:spcAft>
              <a:spcPct val="35000"/>
            </a:spcAft>
          </a:pPr>
          <a:r>
            <a:rPr lang="en-GB" sz="1100" kern="1200" dirty="0"/>
            <a:t>To stage a change, to add a point in time, we run: </a:t>
          </a:r>
          <a:r>
            <a:rPr lang="en-GB" sz="1100" b="1" kern="1200" dirty="0"/>
            <a:t>git commit -m "Commit message“</a:t>
          </a:r>
          <a:endParaRPr lang="en-US" sz="1100" kern="1200" dirty="0"/>
        </a:p>
      </dsp:txBody>
      <dsp:txXfrm>
        <a:off x="3292617" y="1406928"/>
        <a:ext cx="1481677" cy="1669265"/>
      </dsp:txXfrm>
    </dsp:sp>
    <dsp:sp modelId="{27219D8E-B86C-455D-B1A7-49A3BB34E9C7}">
      <dsp:nvSpPr>
        <dsp:cNvPr id="0" name=""/>
        <dsp:cNvSpPr/>
      </dsp:nvSpPr>
      <dsp:spPr>
        <a:xfrm>
          <a:off x="4938926" y="632098"/>
          <a:ext cx="740838"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A3F61D-9005-482E-8DBC-3BBB22BA4B28}">
      <dsp:nvSpPr>
        <dsp:cNvPr id="0" name=""/>
        <dsp:cNvSpPr/>
      </dsp:nvSpPr>
      <dsp:spPr>
        <a:xfrm>
          <a:off x="5367337" y="319706"/>
          <a:ext cx="624856" cy="624856"/>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48" tIns="24248" rIns="24248" bIns="24248" numCol="1" spcCol="1270" anchor="ctr" anchorCtr="0">
          <a:noAutofit/>
        </a:bodyPr>
        <a:lstStyle/>
        <a:p>
          <a:pPr lvl="0" algn="ctr" defTabSz="1244600">
            <a:lnSpc>
              <a:spcPct val="90000"/>
            </a:lnSpc>
            <a:spcBef>
              <a:spcPct val="0"/>
            </a:spcBef>
            <a:spcAft>
              <a:spcPct val="35000"/>
            </a:spcAft>
          </a:pPr>
          <a:r>
            <a:rPr lang="en-US" sz="2800" kern="1200"/>
            <a:t>4</a:t>
          </a:r>
        </a:p>
      </dsp:txBody>
      <dsp:txXfrm>
        <a:off x="5458845" y="411214"/>
        <a:ext cx="441840" cy="441840"/>
      </dsp:txXfrm>
    </dsp:sp>
    <dsp:sp modelId="{6987E3E3-2F14-45D5-BCF2-6BB75407FE17}">
      <dsp:nvSpPr>
        <dsp:cNvPr id="0" name=""/>
        <dsp:cNvSpPr/>
      </dsp:nvSpPr>
      <dsp:spPr>
        <a:xfrm>
          <a:off x="4938926" y="1110593"/>
          <a:ext cx="1481677"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876" tIns="165100" rIns="116876" bIns="165100" numCol="1" spcCol="1270" anchor="t" anchorCtr="0">
          <a:noAutofit/>
        </a:bodyPr>
        <a:lstStyle/>
        <a:p>
          <a:pPr lvl="0" algn="l" defTabSz="488950">
            <a:lnSpc>
              <a:spcPct val="90000"/>
            </a:lnSpc>
            <a:spcBef>
              <a:spcPct val="0"/>
            </a:spcBef>
            <a:spcAft>
              <a:spcPct val="35000"/>
            </a:spcAft>
          </a:pPr>
          <a:r>
            <a:rPr lang="en-GB" sz="1100" kern="1200"/>
            <a:t>If we’ve made any mistakes and wish to go back a commit, we can run “</a:t>
          </a:r>
          <a:r>
            <a:rPr lang="en-GB" sz="1100" b="1" kern="1200"/>
            <a:t>git revert</a:t>
          </a:r>
          <a:r>
            <a:rPr lang="en-GB" sz="1100" kern="1200"/>
            <a:t>”</a:t>
          </a:r>
          <a:endParaRPr lang="en-US" sz="1100" kern="1200"/>
        </a:p>
      </dsp:txBody>
      <dsp:txXfrm>
        <a:off x="4938926" y="1406928"/>
        <a:ext cx="1481677" cy="1669265"/>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ventbrite.co.uk/e/intro-to-jekyll-tickets-50932462366"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 TargetMode="External"/><Relationship Id="rId13" Type="http://schemas.openxmlformats.org/officeDocument/2006/relationships/hyperlink" Target="https://sendgrid.com/" TargetMode="External"/><Relationship Id="rId3" Type="http://schemas.openxmlformats.org/officeDocument/2006/relationships/hyperlink" Target="https://atom.io/" TargetMode="External"/><Relationship Id="rId7" Type="http://schemas.openxmlformats.org/officeDocument/2006/relationships/hyperlink" Target="https://www.figure-eight.com/" TargetMode="External"/><Relationship Id="rId12" Type="http://schemas.openxmlformats.org/officeDocument/2006/relationships/hyperlink" Target="https://screenhero.com/" TargetMode="External"/><Relationship Id="rId2" Type="http://schemas.openxmlformats.org/officeDocument/2006/relationships/image" Target="../media/image13.png"/><Relationship Id="rId16" Type="http://schemas.openxmlformats.org/officeDocument/2006/relationships/hyperlink" Target="https://unrealengine.com/" TargetMode="External"/><Relationship Id="rId1" Type="http://schemas.openxmlformats.org/officeDocument/2006/relationships/slideLayout" Target="../slideLayouts/slideLayout2.xml"/><Relationship Id="rId6" Type="http://schemas.openxmlformats.org/officeDocument/2006/relationships/hyperlink" Target="https://dnsimple.com/" TargetMode="External"/><Relationship Id="rId11" Type="http://schemas.openxmlformats.org/officeDocument/2006/relationships/hyperlink" Target="https://orchestrate.io/" TargetMode="External"/><Relationship Id="rId5" Type="http://schemas.openxmlformats.org/officeDocument/2006/relationships/hyperlink" Target="https://digitalocean.com/" TargetMode="External"/><Relationship Id="rId15" Type="http://schemas.openxmlformats.org/officeDocument/2006/relationships/hyperlink" Target="https://travis-ci.com/" TargetMode="External"/><Relationship Id="rId10" Type="http://schemas.openxmlformats.org/officeDocument/2006/relationships/hyperlink" Target="https://namecheap.com/" TargetMode="External"/><Relationship Id="rId4" Type="http://schemas.openxmlformats.org/officeDocument/2006/relationships/hyperlink" Target="https://bitnami.com/" TargetMode="External"/><Relationship Id="rId9" Type="http://schemas.openxmlformats.org/officeDocument/2006/relationships/hyperlink" Target="https://hackhands.com/" TargetMode="External"/><Relationship Id="rId14" Type="http://schemas.openxmlformats.org/officeDocument/2006/relationships/hyperlink" Target="https://stripe.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scm.com/book/en/v2" TargetMode="External"/><Relationship Id="rId7" Type="http://schemas.openxmlformats.org/officeDocument/2006/relationships/hyperlink" Target="http://mmucompsoc.com/" TargetMode="External"/><Relationship Id="rId2" Type="http://schemas.openxmlformats.org/officeDocument/2006/relationships/hyperlink" Target="http://rogerdudler.github.io/git-guide/" TargetMode="External"/><Relationship Id="rId1" Type="http://schemas.openxmlformats.org/officeDocument/2006/relationships/slideLayout" Target="../slideLayouts/slideLayout2.xml"/><Relationship Id="rId6" Type="http://schemas.openxmlformats.org/officeDocument/2006/relationships/hyperlink" Target="https://www.eventbrite.co.uk/e/manchester-hacktoberfest-by-pydatamcr-pyladiesnw-and-herdata-tickets-50085693658" TargetMode="External"/><Relationship Id="rId5" Type="http://schemas.openxmlformats.org/officeDocument/2006/relationships/hyperlink" Target="http://hacktoberfest.digitalocean.com/" TargetMode="External"/><Relationship Id="rId4" Type="http://schemas.openxmlformats.org/officeDocument/2006/relationships/hyperlink" Target="https://education.github.com/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4047A07-72EC-41BC-A55F-C264F639FB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2995E271-B05B-4C66-B08A-6E0BA4C07B58}"/>
              </a:ext>
            </a:extLst>
          </p:cNvPr>
          <p:cNvPicPr>
            <a:picLocks noChangeAspect="1"/>
          </p:cNvPicPr>
          <p:nvPr/>
        </p:nvPicPr>
        <p:blipFill rotWithShape="1">
          <a:blip r:embed="rId2">
            <a:alphaModFix amt="40000"/>
            <a:extLst/>
          </a:blip>
          <a:srcRect l="3579" r="3088"/>
          <a:stretch/>
        </p:blipFill>
        <p:spPr>
          <a:xfrm>
            <a:off x="20" y="10"/>
            <a:ext cx="12191980" cy="6857990"/>
          </a:xfrm>
          <a:prstGeom prst="rect">
            <a:avLst/>
          </a:prstGeom>
        </p:spPr>
      </p:pic>
      <p:sp>
        <p:nvSpPr>
          <p:cNvPr id="2" name="Title 1">
            <a:extLst>
              <a:ext uri="{FF2B5EF4-FFF2-40B4-BE49-F238E27FC236}">
                <a16:creationId xmlns:a16="http://schemas.microsoft.com/office/drawing/2014/main" id="{BAFB4262-B241-4515-AB24-C4B72E84D6EE}"/>
              </a:ext>
            </a:extLst>
          </p:cNvPr>
          <p:cNvSpPr>
            <a:spLocks noGrp="1"/>
          </p:cNvSpPr>
          <p:nvPr>
            <p:ph type="ctrTitle"/>
          </p:nvPr>
        </p:nvSpPr>
        <p:spPr>
          <a:xfrm>
            <a:off x="810001" y="1449147"/>
            <a:ext cx="10572000" cy="3732453"/>
          </a:xfrm>
        </p:spPr>
        <p:txBody>
          <a:bodyPr>
            <a:normAutofit/>
          </a:bodyPr>
          <a:lstStyle/>
          <a:p>
            <a:r>
              <a:rPr lang="en-GB" dirty="0"/>
              <a:t>Intro to Git &amp; GitHub</a:t>
            </a:r>
          </a:p>
        </p:txBody>
      </p:sp>
      <p:sp>
        <p:nvSpPr>
          <p:cNvPr id="3" name="Subtitle 2">
            <a:extLst>
              <a:ext uri="{FF2B5EF4-FFF2-40B4-BE49-F238E27FC236}">
                <a16:creationId xmlns:a16="http://schemas.microsoft.com/office/drawing/2014/main" id="{96404247-79DB-473E-8F6C-1FB26925F855}"/>
              </a:ext>
            </a:extLst>
          </p:cNvPr>
          <p:cNvSpPr>
            <a:spLocks noGrp="1"/>
          </p:cNvSpPr>
          <p:nvPr>
            <p:ph type="subTitle" idx="1"/>
          </p:nvPr>
        </p:nvSpPr>
        <p:spPr>
          <a:xfrm>
            <a:off x="810001" y="5280847"/>
            <a:ext cx="10572000" cy="434974"/>
          </a:xfrm>
        </p:spPr>
        <p:txBody>
          <a:bodyPr>
            <a:normAutofit/>
          </a:bodyPr>
          <a:lstStyle/>
          <a:p>
            <a:r>
              <a:rPr lang="en-GB" dirty="0"/>
              <a:t>By Sean </a:t>
            </a:r>
            <a:r>
              <a:rPr lang="en-GB" dirty="0" err="1"/>
              <a:t>O’Mahoney</a:t>
            </a:r>
            <a:endParaRPr lang="en-GB" dirty="0"/>
          </a:p>
        </p:txBody>
      </p:sp>
    </p:spTree>
    <p:extLst>
      <p:ext uri="{BB962C8B-B14F-4D97-AF65-F5344CB8AC3E}">
        <p14:creationId xmlns:p14="http://schemas.microsoft.com/office/powerpoint/2010/main" val="387410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FA68-FBF5-4D96-A41F-F583E20F7680}"/>
              </a:ext>
            </a:extLst>
          </p:cNvPr>
          <p:cNvSpPr>
            <a:spLocks noGrp="1"/>
          </p:cNvSpPr>
          <p:nvPr>
            <p:ph type="title"/>
          </p:nvPr>
        </p:nvSpPr>
        <p:spPr/>
        <p:txBody>
          <a:bodyPr/>
          <a:lstStyle/>
          <a:p>
            <a:r>
              <a:rPr lang="en-GB" dirty="0"/>
              <a:t>Rinse &amp; Repeat (for Simple Projects)</a:t>
            </a:r>
          </a:p>
        </p:txBody>
      </p:sp>
      <p:sp>
        <p:nvSpPr>
          <p:cNvPr id="3" name="Content Placeholder 2">
            <a:extLst>
              <a:ext uri="{FF2B5EF4-FFF2-40B4-BE49-F238E27FC236}">
                <a16:creationId xmlns:a16="http://schemas.microsoft.com/office/drawing/2014/main" id="{6E129F87-6E3C-43C7-B6F0-A05CDA471BB1}"/>
              </a:ext>
            </a:extLst>
          </p:cNvPr>
          <p:cNvSpPr>
            <a:spLocks noGrp="1"/>
          </p:cNvSpPr>
          <p:nvPr>
            <p:ph idx="1"/>
          </p:nvPr>
        </p:nvSpPr>
        <p:spPr/>
        <p:txBody>
          <a:bodyPr/>
          <a:lstStyle/>
          <a:p>
            <a:r>
              <a:rPr lang="en-GB" dirty="0"/>
              <a:t>If you add any new files to the project, run “</a:t>
            </a:r>
            <a:r>
              <a:rPr lang="en-GB" b="1" dirty="0"/>
              <a:t>git add [filename]</a:t>
            </a:r>
            <a:r>
              <a:rPr lang="en-GB" dirty="0"/>
              <a:t>” or “</a:t>
            </a:r>
            <a:r>
              <a:rPr lang="en-GB" b="1" dirty="0"/>
              <a:t>git add *</a:t>
            </a:r>
            <a:r>
              <a:rPr lang="en-GB" dirty="0"/>
              <a:t>”</a:t>
            </a:r>
          </a:p>
          <a:p>
            <a:r>
              <a:rPr lang="en-GB" dirty="0"/>
              <a:t>To commit any changes, run: </a:t>
            </a:r>
            <a:r>
              <a:rPr lang="en-GB" b="1" dirty="0"/>
              <a:t>git commit -m "Commit message“</a:t>
            </a:r>
          </a:p>
          <a:p>
            <a:r>
              <a:rPr lang="en-GB" dirty="0"/>
              <a:t>Then to push back up to GitHub, run: “</a:t>
            </a:r>
            <a:r>
              <a:rPr lang="en-GB" b="1" dirty="0"/>
              <a:t>git push</a:t>
            </a:r>
            <a:r>
              <a:rPr lang="en-GB" dirty="0"/>
              <a:t>” or “</a:t>
            </a:r>
            <a:r>
              <a:rPr lang="en-GB" b="1" dirty="0"/>
              <a:t>git push origin master</a:t>
            </a:r>
            <a:r>
              <a:rPr lang="en-GB" dirty="0"/>
              <a:t>”</a:t>
            </a:r>
          </a:p>
          <a:p>
            <a:endParaRPr lang="en-GB" dirty="0"/>
          </a:p>
          <a:p>
            <a:r>
              <a:rPr lang="en-GB" dirty="0"/>
              <a:t>If we make changes on another machine, the GitHub Website or are unsure anyone has made any changes to the master branch, we can run “</a:t>
            </a:r>
            <a:r>
              <a:rPr lang="en-GB" b="1" dirty="0"/>
              <a:t>git pull</a:t>
            </a:r>
            <a:r>
              <a:rPr lang="en-GB" dirty="0"/>
              <a:t>” to pull any changed/added files to the repo’</a:t>
            </a:r>
          </a:p>
        </p:txBody>
      </p:sp>
    </p:spTree>
    <p:extLst>
      <p:ext uri="{BB962C8B-B14F-4D97-AF65-F5344CB8AC3E}">
        <p14:creationId xmlns:p14="http://schemas.microsoft.com/office/powerpoint/2010/main" val="307913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798167-25E5-4A5A-9C5F-15A27EDD75C0}"/>
              </a:ext>
            </a:extLst>
          </p:cNvPr>
          <p:cNvSpPr>
            <a:spLocks noGrp="1"/>
          </p:cNvSpPr>
          <p:nvPr>
            <p:ph type="title"/>
          </p:nvPr>
        </p:nvSpPr>
        <p:spPr>
          <a:xfrm>
            <a:off x="451515" y="447188"/>
            <a:ext cx="3675318" cy="5468700"/>
          </a:xfrm>
        </p:spPr>
        <p:txBody>
          <a:bodyPr anchor="ctr">
            <a:normAutofit/>
          </a:bodyPr>
          <a:lstStyle/>
          <a:p>
            <a:r>
              <a:rPr lang="en-GB" sz="3200" dirty="0"/>
              <a:t>Branching</a:t>
            </a:r>
          </a:p>
        </p:txBody>
      </p:sp>
      <p:sp>
        <p:nvSpPr>
          <p:cNvPr id="3" name="Content Placeholder 2">
            <a:extLst>
              <a:ext uri="{FF2B5EF4-FFF2-40B4-BE49-F238E27FC236}">
                <a16:creationId xmlns:a16="http://schemas.microsoft.com/office/drawing/2014/main" id="{7563D4F1-4BF5-4E60-B69F-0C822C6C5192}"/>
              </a:ext>
            </a:extLst>
          </p:cNvPr>
          <p:cNvSpPr>
            <a:spLocks noGrp="1"/>
          </p:cNvSpPr>
          <p:nvPr>
            <p:ph idx="1"/>
          </p:nvPr>
        </p:nvSpPr>
        <p:spPr>
          <a:xfrm>
            <a:off x="4989143" y="447188"/>
            <a:ext cx="6585235" cy="3853665"/>
          </a:xfrm>
          <a:effectLst/>
        </p:spPr>
        <p:txBody>
          <a:bodyPr>
            <a:normAutofit lnSpcReduction="10000"/>
          </a:bodyPr>
          <a:lstStyle/>
          <a:p>
            <a:pPr marL="0" indent="0">
              <a:buNone/>
            </a:pPr>
            <a:r>
              <a:rPr lang="en-GB" sz="1600" dirty="0"/>
              <a:t>Branches are essentially a copy of a point in time of your repo, then worked on separately, we have referred to “master” before, and this is the main branch you create and work on.</a:t>
            </a:r>
          </a:p>
          <a:p>
            <a:pPr marL="0" indent="0">
              <a:buNone/>
            </a:pPr>
            <a:r>
              <a:rPr lang="en-GB" sz="1600" dirty="0"/>
              <a:t>But lets say you want to test code out before making it live on the master branch, or someone else wants to use your project, either modifying it for their needs or adding more, then we’d have a branch of the repo’</a:t>
            </a:r>
          </a:p>
          <a:p>
            <a:r>
              <a:rPr lang="en-GB" sz="1600" dirty="0"/>
              <a:t>To create a new branch of our own repo’, we can run: “</a:t>
            </a:r>
            <a:r>
              <a:rPr lang="en-GB" sz="1600" b="1" dirty="0"/>
              <a:t>git branch [branch-name]”</a:t>
            </a:r>
          </a:p>
          <a:p>
            <a:r>
              <a:rPr lang="en-GB" sz="1600" dirty="0"/>
              <a:t>From there we can work on it like we have been doing prior</a:t>
            </a:r>
          </a:p>
          <a:p>
            <a:r>
              <a:rPr lang="en-GB" sz="1600" dirty="0"/>
              <a:t>To switch back to our master branch or another, we can run: “</a:t>
            </a:r>
            <a:r>
              <a:rPr lang="en-GB" sz="1600" b="1" dirty="0"/>
              <a:t>git checkout [branch-name]”</a:t>
            </a:r>
          </a:p>
          <a:p>
            <a:r>
              <a:rPr lang="en-GB" sz="1600" dirty="0"/>
              <a:t>Then finally to merge the changes, we run: “</a:t>
            </a:r>
            <a:r>
              <a:rPr lang="en-GB" sz="1600" b="1" dirty="0"/>
              <a:t>git merge [branch]”</a:t>
            </a:r>
          </a:p>
        </p:txBody>
      </p:sp>
      <p:pic>
        <p:nvPicPr>
          <p:cNvPr id="5" name="Picture 4">
            <a:extLst>
              <a:ext uri="{FF2B5EF4-FFF2-40B4-BE49-F238E27FC236}">
                <a16:creationId xmlns:a16="http://schemas.microsoft.com/office/drawing/2014/main" id="{3A26DFCD-DF97-4F78-ADF9-F9C20B5BC67B}"/>
              </a:ext>
            </a:extLst>
          </p:cNvPr>
          <p:cNvPicPr>
            <a:picLocks noChangeAspect="1"/>
          </p:cNvPicPr>
          <p:nvPr/>
        </p:nvPicPr>
        <p:blipFill>
          <a:blip r:embed="rId2"/>
          <a:stretch>
            <a:fillRect/>
          </a:stretch>
        </p:blipFill>
        <p:spPr>
          <a:xfrm>
            <a:off x="4989143" y="4748041"/>
            <a:ext cx="6585235" cy="166277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943624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CE3F0D-0746-4208-8591-CADCA02DC730}"/>
              </a:ext>
            </a:extLst>
          </p:cNvPr>
          <p:cNvPicPr>
            <a:picLocks noChangeAspect="1"/>
          </p:cNvPicPr>
          <p:nvPr/>
        </p:nvPicPr>
        <p:blipFill rotWithShape="1">
          <a:blip r:embed="rId2">
            <a:alphaModFix amt="40000"/>
            <a:extLst/>
          </a:blip>
          <a:srcRect l="11811" r="6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40C99E2-11B4-47C9-964E-319FAB6663C2}"/>
              </a:ext>
            </a:extLst>
          </p:cNvPr>
          <p:cNvSpPr>
            <a:spLocks noGrp="1"/>
          </p:cNvSpPr>
          <p:nvPr>
            <p:ph type="title"/>
          </p:nvPr>
        </p:nvSpPr>
        <p:spPr>
          <a:xfrm>
            <a:off x="810000" y="447188"/>
            <a:ext cx="10571998" cy="970450"/>
          </a:xfrm>
        </p:spPr>
        <p:txBody>
          <a:bodyPr>
            <a:normAutofit/>
          </a:bodyPr>
          <a:lstStyle/>
          <a:p>
            <a:r>
              <a:rPr lang="en-GB" dirty="0"/>
              <a:t>Forking (Cloning in Git)</a:t>
            </a:r>
          </a:p>
        </p:txBody>
      </p:sp>
      <p:sp>
        <p:nvSpPr>
          <p:cNvPr id="3" name="Content Placeholder 2">
            <a:extLst>
              <a:ext uri="{FF2B5EF4-FFF2-40B4-BE49-F238E27FC236}">
                <a16:creationId xmlns:a16="http://schemas.microsoft.com/office/drawing/2014/main" id="{0F859996-3302-432B-9845-0CEC60F44DCB}"/>
              </a:ext>
            </a:extLst>
          </p:cNvPr>
          <p:cNvSpPr>
            <a:spLocks noGrp="1"/>
          </p:cNvSpPr>
          <p:nvPr>
            <p:ph idx="1"/>
          </p:nvPr>
        </p:nvSpPr>
        <p:spPr>
          <a:xfrm>
            <a:off x="818712" y="2222287"/>
            <a:ext cx="10554574" cy="3636511"/>
          </a:xfrm>
        </p:spPr>
        <p:txBody>
          <a:bodyPr>
            <a:normAutofit/>
          </a:bodyPr>
          <a:lstStyle/>
          <a:p>
            <a:pPr marL="0" indent="0">
              <a:buNone/>
            </a:pPr>
            <a:r>
              <a:rPr lang="en-GB" dirty="0"/>
              <a:t>This is the action made creating a new branch, but is used to refer to when you “fork”/clone someone else's repo’ (which you will likely not have permission to commit changes to)</a:t>
            </a:r>
          </a:p>
          <a:p>
            <a:r>
              <a:rPr lang="en-GB" dirty="0"/>
              <a:t>To clone someone's public repo’ on Git, it’s as simple as running: “</a:t>
            </a:r>
            <a:r>
              <a:rPr lang="en-GB" b="1" dirty="0"/>
              <a:t>git clone [</a:t>
            </a:r>
            <a:r>
              <a:rPr lang="en-GB" b="1" dirty="0" err="1"/>
              <a:t>url</a:t>
            </a:r>
            <a:r>
              <a:rPr lang="en-GB" b="1" dirty="0"/>
              <a:t>]</a:t>
            </a:r>
            <a:r>
              <a:rPr lang="en-GB" dirty="0"/>
              <a:t>”</a:t>
            </a:r>
          </a:p>
          <a:p>
            <a:r>
              <a:rPr lang="en-GB" dirty="0"/>
              <a:t>Although this can also be done completely via the GitHub web interface</a:t>
            </a:r>
          </a:p>
          <a:p>
            <a:endParaRPr lang="en-GB" dirty="0"/>
          </a:p>
        </p:txBody>
      </p:sp>
    </p:spTree>
    <p:extLst>
      <p:ext uri="{BB962C8B-B14F-4D97-AF65-F5344CB8AC3E}">
        <p14:creationId xmlns:p14="http://schemas.microsoft.com/office/powerpoint/2010/main" val="223888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CE3F0D-0746-4208-8591-CADCA02DC730}"/>
              </a:ext>
            </a:extLst>
          </p:cNvPr>
          <p:cNvPicPr>
            <a:picLocks noChangeAspect="1"/>
          </p:cNvPicPr>
          <p:nvPr/>
        </p:nvPicPr>
        <p:blipFill rotWithShape="1">
          <a:blip r:embed="rId2">
            <a:extLst/>
          </a:blip>
          <a:srcRect l="2471" r="6620" b="17188"/>
          <a:stretch/>
        </p:blipFill>
        <p:spPr>
          <a:xfrm>
            <a:off x="20" y="10"/>
            <a:ext cx="12191980" cy="6857989"/>
          </a:xfrm>
          <a:prstGeom prst="rect">
            <a:avLst/>
          </a:prstGeom>
        </p:spPr>
      </p:pic>
      <p:sp>
        <p:nvSpPr>
          <p:cNvPr id="14"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C99E2-11B4-47C9-964E-319FAB6663C2}"/>
              </a:ext>
            </a:extLst>
          </p:cNvPr>
          <p:cNvSpPr>
            <a:spLocks noGrp="1"/>
          </p:cNvSpPr>
          <p:nvPr>
            <p:ph type="title"/>
          </p:nvPr>
        </p:nvSpPr>
        <p:spPr>
          <a:xfrm>
            <a:off x="810000" y="447188"/>
            <a:ext cx="4930400" cy="1559412"/>
          </a:xfrm>
        </p:spPr>
        <p:txBody>
          <a:bodyPr>
            <a:normAutofit/>
          </a:bodyPr>
          <a:lstStyle/>
          <a:p>
            <a:r>
              <a:rPr lang="en-GB" dirty="0"/>
              <a:t>PR (Pull Requests)</a:t>
            </a:r>
          </a:p>
        </p:txBody>
      </p:sp>
      <p:sp>
        <p:nvSpPr>
          <p:cNvPr id="3" name="Content Placeholder 2">
            <a:extLst>
              <a:ext uri="{FF2B5EF4-FFF2-40B4-BE49-F238E27FC236}">
                <a16:creationId xmlns:a16="http://schemas.microsoft.com/office/drawing/2014/main" id="{0F859996-3302-432B-9845-0CEC60F44DCB}"/>
              </a:ext>
            </a:extLst>
          </p:cNvPr>
          <p:cNvSpPr>
            <a:spLocks noGrp="1"/>
          </p:cNvSpPr>
          <p:nvPr>
            <p:ph idx="1"/>
          </p:nvPr>
        </p:nvSpPr>
        <p:spPr>
          <a:xfrm>
            <a:off x="818712" y="2413000"/>
            <a:ext cx="4921687" cy="3632200"/>
          </a:xfrm>
        </p:spPr>
        <p:txBody>
          <a:bodyPr>
            <a:normAutofit/>
          </a:bodyPr>
          <a:lstStyle/>
          <a:p>
            <a:pPr marL="0" indent="0">
              <a:buNone/>
            </a:pPr>
            <a:r>
              <a:rPr lang="en-GB" dirty="0"/>
              <a:t>This is similar to merging a branch of our own, but is usually done after forking someone else's repo’ and you wish to merge changes (although can be done between branches of your own)</a:t>
            </a:r>
          </a:p>
          <a:p>
            <a:r>
              <a:rPr lang="en-GB" dirty="0"/>
              <a:t>You can make a PR via both the desktop and web interface quite simply like shown in the background</a:t>
            </a:r>
          </a:p>
        </p:txBody>
      </p:sp>
    </p:spTree>
    <p:extLst>
      <p:ext uri="{BB962C8B-B14F-4D97-AF65-F5344CB8AC3E}">
        <p14:creationId xmlns:p14="http://schemas.microsoft.com/office/powerpoint/2010/main" val="11897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61AEED-1DE0-4A8E-8EA6-F247C3B2080B}"/>
              </a:ext>
            </a:extLst>
          </p:cNvPr>
          <p:cNvPicPr>
            <a:picLocks noChangeAspect="1"/>
          </p:cNvPicPr>
          <p:nvPr/>
        </p:nvPicPr>
        <p:blipFill rotWithShape="1">
          <a:blip r:embed="rId2">
            <a:alphaModFix amt="40000"/>
            <a:extLst/>
          </a:blip>
          <a:srcRect l="6564" r="5880"/>
          <a:stretch/>
        </p:blipFill>
        <p:spPr>
          <a:xfrm>
            <a:off x="0" y="0"/>
            <a:ext cx="12192000" cy="6857990"/>
          </a:xfrm>
          <a:prstGeom prst="rect">
            <a:avLst/>
          </a:prstGeom>
        </p:spPr>
      </p:pic>
      <p:sp>
        <p:nvSpPr>
          <p:cNvPr id="2" name="Title 1">
            <a:extLst>
              <a:ext uri="{FF2B5EF4-FFF2-40B4-BE49-F238E27FC236}">
                <a16:creationId xmlns:a16="http://schemas.microsoft.com/office/drawing/2014/main" id="{B244D1E1-B964-42D1-8B10-998F1357955F}"/>
              </a:ext>
            </a:extLst>
          </p:cNvPr>
          <p:cNvSpPr>
            <a:spLocks noGrp="1"/>
          </p:cNvSpPr>
          <p:nvPr>
            <p:ph type="title"/>
          </p:nvPr>
        </p:nvSpPr>
        <p:spPr>
          <a:xfrm>
            <a:off x="810000" y="447188"/>
            <a:ext cx="10571998" cy="970450"/>
          </a:xfrm>
        </p:spPr>
        <p:txBody>
          <a:bodyPr>
            <a:normAutofit/>
          </a:bodyPr>
          <a:lstStyle/>
          <a:p>
            <a:r>
              <a:rPr lang="en-GB" dirty="0"/>
              <a:t>Hacktoberfest (5 PR’s in October)</a:t>
            </a:r>
          </a:p>
        </p:txBody>
      </p:sp>
      <p:sp>
        <p:nvSpPr>
          <p:cNvPr id="3" name="Content Placeholder 2">
            <a:extLst>
              <a:ext uri="{FF2B5EF4-FFF2-40B4-BE49-F238E27FC236}">
                <a16:creationId xmlns:a16="http://schemas.microsoft.com/office/drawing/2014/main" id="{5D48F89D-5260-4C81-91CF-D0D5CF99A8C6}"/>
              </a:ext>
            </a:extLst>
          </p:cNvPr>
          <p:cNvSpPr>
            <a:spLocks noGrp="1"/>
          </p:cNvSpPr>
          <p:nvPr>
            <p:ph idx="1"/>
          </p:nvPr>
        </p:nvSpPr>
        <p:spPr>
          <a:xfrm>
            <a:off x="818712" y="2222287"/>
            <a:ext cx="10554574" cy="3636511"/>
          </a:xfrm>
        </p:spPr>
        <p:txBody>
          <a:bodyPr>
            <a:normAutofit/>
          </a:bodyPr>
          <a:lstStyle/>
          <a:p>
            <a:r>
              <a:rPr lang="en-GB" dirty="0"/>
              <a:t>Free T-Shirt and Stickers… Whoop!!!</a:t>
            </a:r>
          </a:p>
        </p:txBody>
      </p:sp>
    </p:spTree>
    <p:extLst>
      <p:ext uri="{BB962C8B-B14F-4D97-AF65-F5344CB8AC3E}">
        <p14:creationId xmlns:p14="http://schemas.microsoft.com/office/powerpoint/2010/main" val="390563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23662D-A9D8-46C2-BBB7-9ACA1C9A4C06}"/>
              </a:ext>
            </a:extLst>
          </p:cNvPr>
          <p:cNvPicPr>
            <a:picLocks noChangeAspect="1"/>
          </p:cNvPicPr>
          <p:nvPr/>
        </p:nvPicPr>
        <p:blipFill rotWithShape="1">
          <a:blip r:embed="rId2">
            <a:alphaModFix amt="40000"/>
            <a:extLst/>
          </a:blip>
          <a:srcRect l="14472" r="197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EB643039-6FAD-470A-ABCF-DB647C1F845B}"/>
              </a:ext>
            </a:extLst>
          </p:cNvPr>
          <p:cNvSpPr>
            <a:spLocks noGrp="1"/>
          </p:cNvSpPr>
          <p:nvPr>
            <p:ph type="title"/>
          </p:nvPr>
        </p:nvSpPr>
        <p:spPr>
          <a:xfrm>
            <a:off x="810000" y="447188"/>
            <a:ext cx="10571998" cy="970450"/>
          </a:xfrm>
        </p:spPr>
        <p:txBody>
          <a:bodyPr>
            <a:normAutofit/>
          </a:bodyPr>
          <a:lstStyle/>
          <a:p>
            <a:r>
              <a:rPr lang="en-GB" dirty="0"/>
              <a:t>Other</a:t>
            </a:r>
          </a:p>
        </p:txBody>
      </p:sp>
      <p:sp>
        <p:nvSpPr>
          <p:cNvPr id="3" name="Content Placeholder 2">
            <a:extLst>
              <a:ext uri="{FF2B5EF4-FFF2-40B4-BE49-F238E27FC236}">
                <a16:creationId xmlns:a16="http://schemas.microsoft.com/office/drawing/2014/main" id="{8CB29A72-D9F7-4A36-94BB-A8F9E7386615}"/>
              </a:ext>
            </a:extLst>
          </p:cNvPr>
          <p:cNvSpPr>
            <a:spLocks noGrp="1"/>
          </p:cNvSpPr>
          <p:nvPr>
            <p:ph idx="1"/>
          </p:nvPr>
        </p:nvSpPr>
        <p:spPr>
          <a:xfrm>
            <a:off x="818712" y="2222287"/>
            <a:ext cx="10554574" cy="3636511"/>
          </a:xfrm>
        </p:spPr>
        <p:txBody>
          <a:bodyPr>
            <a:normAutofit/>
          </a:bodyPr>
          <a:lstStyle/>
          <a:p>
            <a:r>
              <a:rPr lang="en-GB" dirty="0"/>
              <a:t>If you want to host a simple website and have an address, GitHub will offer that in the “GitHub Pages” section of a repo’s settings</a:t>
            </a:r>
          </a:p>
          <a:p>
            <a:r>
              <a:rPr lang="en-GB" dirty="0"/>
              <a:t>You can also build a Jekyll site this way, which there will be a workshop on, on the 17</a:t>
            </a:r>
            <a:r>
              <a:rPr lang="en-GB" baseline="30000" dirty="0"/>
              <a:t>th </a:t>
            </a:r>
            <a:r>
              <a:rPr lang="en-GB" dirty="0"/>
              <a:t>October 2018 - </a:t>
            </a:r>
            <a:r>
              <a:rPr lang="en-GB" dirty="0">
                <a:hlinkClick r:id="rId3"/>
              </a:rPr>
              <a:t>https://www.eventbrite.co.uk/e/intro-to-jekyll-tickets-50932462366</a:t>
            </a:r>
            <a:r>
              <a:rPr lang="en-GB" dirty="0"/>
              <a:t> </a:t>
            </a:r>
            <a:endParaRPr lang="en-GB" baseline="30000" dirty="0"/>
          </a:p>
        </p:txBody>
      </p:sp>
    </p:spTree>
    <p:extLst>
      <p:ext uri="{BB962C8B-B14F-4D97-AF65-F5344CB8AC3E}">
        <p14:creationId xmlns:p14="http://schemas.microsoft.com/office/powerpoint/2010/main" val="2923803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EAD853-811C-49B6-BE8A-07CF206F4039}"/>
              </a:ext>
            </a:extLst>
          </p:cNvPr>
          <p:cNvPicPr>
            <a:picLocks noChangeAspect="1"/>
          </p:cNvPicPr>
          <p:nvPr/>
        </p:nvPicPr>
        <p:blipFill rotWithShape="1">
          <a:blip r:embed="rId2"/>
          <a:srcRect t="5315" r="20809" b="3776"/>
          <a:stretch/>
        </p:blipFill>
        <p:spPr>
          <a:xfrm>
            <a:off x="20" y="10"/>
            <a:ext cx="12191980" cy="6857989"/>
          </a:xfrm>
          <a:prstGeom prst="rect">
            <a:avLst/>
          </a:prstGeom>
        </p:spPr>
      </p:pic>
      <p:sp>
        <p:nvSpPr>
          <p:cNvPr id="17"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FFB18-BE8D-4F56-9815-D5C927DDBB60}"/>
              </a:ext>
            </a:extLst>
          </p:cNvPr>
          <p:cNvSpPr>
            <a:spLocks noGrp="1"/>
          </p:cNvSpPr>
          <p:nvPr>
            <p:ph type="title"/>
          </p:nvPr>
        </p:nvSpPr>
        <p:spPr>
          <a:xfrm>
            <a:off x="810000" y="447188"/>
            <a:ext cx="4930400" cy="1559412"/>
          </a:xfrm>
        </p:spPr>
        <p:txBody>
          <a:bodyPr>
            <a:normAutofit/>
          </a:bodyPr>
          <a:lstStyle/>
          <a:p>
            <a:r>
              <a:rPr lang="en-GB" dirty="0"/>
              <a:t>Hacktoberfest Event – 6</a:t>
            </a:r>
            <a:r>
              <a:rPr lang="en-GB" baseline="30000" dirty="0"/>
              <a:t>th</a:t>
            </a:r>
            <a:r>
              <a:rPr lang="en-GB" dirty="0"/>
              <a:t> Oct ‘18</a:t>
            </a:r>
          </a:p>
        </p:txBody>
      </p:sp>
      <p:sp>
        <p:nvSpPr>
          <p:cNvPr id="3" name="Content Placeholder 2">
            <a:extLst>
              <a:ext uri="{FF2B5EF4-FFF2-40B4-BE49-F238E27FC236}">
                <a16:creationId xmlns:a16="http://schemas.microsoft.com/office/drawing/2014/main" id="{96849782-5F0F-4A90-8B9F-29B5711E5D37}"/>
              </a:ext>
            </a:extLst>
          </p:cNvPr>
          <p:cNvSpPr>
            <a:spLocks noGrp="1"/>
          </p:cNvSpPr>
          <p:nvPr>
            <p:ph idx="1"/>
          </p:nvPr>
        </p:nvSpPr>
        <p:spPr>
          <a:xfrm>
            <a:off x="818712" y="2413000"/>
            <a:ext cx="4921687" cy="3632200"/>
          </a:xfrm>
        </p:spPr>
        <p:txBody>
          <a:bodyPr>
            <a:normAutofit/>
          </a:bodyPr>
          <a:lstStyle/>
          <a:p>
            <a:pPr marL="0" indent="0">
              <a:lnSpc>
                <a:spcPct val="90000"/>
              </a:lnSpc>
              <a:buNone/>
            </a:pPr>
            <a:r>
              <a:rPr lang="en-GB" sz="1500"/>
              <a:t>[10:00] - Welcome/Intro to Hacktoberfest</a:t>
            </a:r>
            <a:br>
              <a:rPr lang="en-GB" sz="1500"/>
            </a:br>
            <a:r>
              <a:rPr lang="en-GB" sz="1500"/>
              <a:t>[10:15] - Introduction to OpenSource: open source 101 and using GitHub to collaborate</a:t>
            </a:r>
            <a:br>
              <a:rPr lang="en-GB" sz="1500"/>
            </a:br>
            <a:r>
              <a:rPr lang="en-GB" sz="1500"/>
              <a:t>[10:30] - Break out room: Sign up to Hacktoberfest / GitHub</a:t>
            </a:r>
            <a:br>
              <a:rPr lang="en-GB" sz="1500"/>
            </a:br>
            <a:r>
              <a:rPr lang="en-GB" sz="1500"/>
              <a:t>[10:45] - Hack / Tutorial: how to contribute to open source projects</a:t>
            </a:r>
            <a:br>
              <a:rPr lang="en-GB" sz="1500"/>
            </a:br>
            <a:r>
              <a:rPr lang="en-GB" sz="1500"/>
              <a:t>[12:45] - Lunch</a:t>
            </a:r>
            <a:br>
              <a:rPr lang="en-GB" sz="1500"/>
            </a:br>
            <a:r>
              <a:rPr lang="en-GB" sz="1500"/>
              <a:t>[12:45] - Hack</a:t>
            </a:r>
            <a:br>
              <a:rPr lang="en-GB" sz="1500"/>
            </a:br>
            <a:r>
              <a:rPr lang="en-GB" sz="1500"/>
              <a:t>[15:30] - Closing and demos</a:t>
            </a:r>
            <a:br>
              <a:rPr lang="en-GB" sz="1500"/>
            </a:br>
            <a:r>
              <a:rPr lang="en-GB" sz="1500"/>
              <a:t>[16:00] - Hatch for food and drinks</a:t>
            </a:r>
          </a:p>
          <a:p>
            <a:pPr marL="0" indent="0">
              <a:lnSpc>
                <a:spcPct val="90000"/>
              </a:lnSpc>
              <a:buNone/>
            </a:pPr>
            <a:endParaRPr lang="en-GB" sz="1500"/>
          </a:p>
          <a:p>
            <a:pPr marL="0" indent="0">
              <a:lnSpc>
                <a:spcPct val="90000"/>
              </a:lnSpc>
              <a:buNone/>
            </a:pPr>
            <a:r>
              <a:rPr lang="en-GB" sz="1500"/>
              <a:t>https://www.eventbrite.co.uk/e/manchester-hacktoberfest-by-pydatamcr-pyladiesnw-and-herdata-tickets-50085693658</a:t>
            </a:r>
            <a:endParaRPr lang="en-GB" sz="1500" dirty="0"/>
          </a:p>
        </p:txBody>
      </p:sp>
    </p:spTree>
    <p:extLst>
      <p:ext uri="{BB962C8B-B14F-4D97-AF65-F5344CB8AC3E}">
        <p14:creationId xmlns:p14="http://schemas.microsoft.com/office/powerpoint/2010/main" val="278499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993DB4-1137-4DA0-B51E-A8C2F7C7C40A}"/>
              </a:ext>
            </a:extLst>
          </p:cNvPr>
          <p:cNvPicPr>
            <a:picLocks noChangeAspect="1"/>
          </p:cNvPicPr>
          <p:nvPr/>
        </p:nvPicPr>
        <p:blipFill rotWithShape="1">
          <a:blip r:embed="rId2">
            <a:alphaModFix amt="40000"/>
            <a:extLst/>
          </a:blip>
          <a:srcRect l="5755" r="6244" b="-1"/>
          <a:stretch/>
        </p:blipFill>
        <p:spPr>
          <a:xfrm>
            <a:off x="20" y="0"/>
            <a:ext cx="12191980" cy="6857990"/>
          </a:xfrm>
          <a:prstGeom prst="rect">
            <a:avLst/>
          </a:prstGeom>
        </p:spPr>
      </p:pic>
      <p:sp>
        <p:nvSpPr>
          <p:cNvPr id="2" name="Title 1">
            <a:extLst>
              <a:ext uri="{FF2B5EF4-FFF2-40B4-BE49-F238E27FC236}">
                <a16:creationId xmlns:a16="http://schemas.microsoft.com/office/drawing/2014/main" id="{AFCD7FB4-D885-49C0-8662-603C8B0AADCB}"/>
              </a:ext>
            </a:extLst>
          </p:cNvPr>
          <p:cNvSpPr>
            <a:spLocks noGrp="1"/>
          </p:cNvSpPr>
          <p:nvPr>
            <p:ph type="title"/>
          </p:nvPr>
        </p:nvSpPr>
        <p:spPr>
          <a:xfrm>
            <a:off x="810000" y="447188"/>
            <a:ext cx="10571998" cy="970450"/>
          </a:xfrm>
        </p:spPr>
        <p:txBody>
          <a:bodyPr>
            <a:normAutofit fontScale="90000"/>
          </a:bodyPr>
          <a:lstStyle/>
          <a:p>
            <a:r>
              <a:rPr lang="en-GB" dirty="0"/>
              <a:t>Student Developer Pack - GitHub Education</a:t>
            </a:r>
          </a:p>
        </p:txBody>
      </p:sp>
      <p:sp>
        <p:nvSpPr>
          <p:cNvPr id="3" name="Content Placeholder 2">
            <a:extLst>
              <a:ext uri="{FF2B5EF4-FFF2-40B4-BE49-F238E27FC236}">
                <a16:creationId xmlns:a16="http://schemas.microsoft.com/office/drawing/2014/main" id="{F36745CC-F299-44CE-9E04-C8B68F7CC9B6}"/>
              </a:ext>
            </a:extLst>
          </p:cNvPr>
          <p:cNvSpPr>
            <a:spLocks noGrp="1"/>
          </p:cNvSpPr>
          <p:nvPr>
            <p:ph idx="1"/>
          </p:nvPr>
        </p:nvSpPr>
        <p:spPr>
          <a:xfrm>
            <a:off x="818712" y="2222287"/>
            <a:ext cx="10554574" cy="3636511"/>
          </a:xfrm>
        </p:spPr>
        <p:txBody>
          <a:bodyPr>
            <a:normAutofit fontScale="47500" lnSpcReduction="20000"/>
          </a:bodyPr>
          <a:lstStyle/>
          <a:p>
            <a:r>
              <a:rPr lang="en-GB" b="1" dirty="0"/>
              <a:t>Atom</a:t>
            </a:r>
            <a:r>
              <a:rPr lang="en-GB" dirty="0"/>
              <a:t> — </a:t>
            </a:r>
            <a:r>
              <a:rPr lang="en-GB" dirty="0">
                <a:hlinkClick r:id="rId3"/>
              </a:rPr>
              <a:t>atom.io</a:t>
            </a:r>
            <a:r>
              <a:rPr lang="en-GB" dirty="0"/>
              <a:t> A hackable text editor for the 21st Century </a:t>
            </a:r>
            <a:r>
              <a:rPr lang="en-GB" i="1" dirty="0"/>
              <a:t>Open Source by GitHub, free for everyone</a:t>
            </a:r>
            <a:endParaRPr lang="en-GB" dirty="0"/>
          </a:p>
          <a:p>
            <a:r>
              <a:rPr lang="en-GB" b="1" dirty="0" err="1"/>
              <a:t>Bitnami</a:t>
            </a:r>
            <a:r>
              <a:rPr lang="en-GB" dirty="0"/>
              <a:t> — </a:t>
            </a:r>
            <a:r>
              <a:rPr lang="en-GB" dirty="0">
                <a:hlinkClick r:id="rId4"/>
              </a:rPr>
              <a:t>bitnami.com</a:t>
            </a:r>
            <a:r>
              <a:rPr lang="en-GB" dirty="0"/>
              <a:t> Install cloud applications in a single click </a:t>
            </a:r>
            <a:r>
              <a:rPr lang="en-GB" i="1" dirty="0"/>
              <a:t>Business 3 plan (normally $49/month) for one year</a:t>
            </a:r>
            <a:endParaRPr lang="en-GB" dirty="0"/>
          </a:p>
          <a:p>
            <a:r>
              <a:rPr lang="en-GB" b="1" dirty="0" err="1"/>
              <a:t>DigitalOcean</a:t>
            </a:r>
            <a:r>
              <a:rPr lang="en-GB" dirty="0"/>
              <a:t> — </a:t>
            </a:r>
            <a:r>
              <a:rPr lang="en-GB" dirty="0">
                <a:hlinkClick r:id="rId5"/>
              </a:rPr>
              <a:t>digitalocean.com</a:t>
            </a:r>
            <a:r>
              <a:rPr lang="en-GB" dirty="0"/>
              <a:t> Simple cloud hosting, built for developers </a:t>
            </a:r>
            <a:r>
              <a:rPr lang="en-GB" i="1" dirty="0"/>
              <a:t>$100 in platform credit for new users</a:t>
            </a:r>
            <a:endParaRPr lang="en-GB" dirty="0"/>
          </a:p>
          <a:p>
            <a:r>
              <a:rPr lang="en-GB" b="1" dirty="0" err="1"/>
              <a:t>DNSimple</a:t>
            </a:r>
            <a:r>
              <a:rPr lang="en-GB" dirty="0"/>
              <a:t> — </a:t>
            </a:r>
            <a:r>
              <a:rPr lang="en-GB" dirty="0">
                <a:hlinkClick r:id="rId6"/>
              </a:rPr>
              <a:t>dnsimple.com</a:t>
            </a:r>
            <a:r>
              <a:rPr lang="en-GB" dirty="0"/>
              <a:t> Simple DNS management with one-click services and a robust API </a:t>
            </a:r>
            <a:r>
              <a:rPr lang="en-GB" i="1" dirty="0"/>
              <a:t>Bronze hosted DNS plan (normally $3/month) for two years</a:t>
            </a:r>
            <a:endParaRPr lang="en-GB" dirty="0"/>
          </a:p>
          <a:p>
            <a:r>
              <a:rPr lang="en-GB" b="1" dirty="0"/>
              <a:t>Figure Eight</a:t>
            </a:r>
            <a:r>
              <a:rPr lang="en-GB" dirty="0"/>
              <a:t> — </a:t>
            </a:r>
            <a:r>
              <a:rPr lang="en-GB" dirty="0">
                <a:hlinkClick r:id="rId7"/>
              </a:rPr>
              <a:t>figure-eight.com</a:t>
            </a:r>
            <a:r>
              <a:rPr lang="en-GB" dirty="0"/>
              <a:t> Data enrichment platform </a:t>
            </a:r>
            <a:r>
              <a:rPr lang="en-GB" i="1" dirty="0"/>
              <a:t>Access to the Figure Eight platform (normally $2,500/month) and $50 in worker credit</a:t>
            </a:r>
            <a:endParaRPr lang="en-GB" dirty="0"/>
          </a:p>
          <a:p>
            <a:r>
              <a:rPr lang="en-GB" b="1" dirty="0"/>
              <a:t>GitHub</a:t>
            </a:r>
            <a:r>
              <a:rPr lang="en-GB" dirty="0"/>
              <a:t> — </a:t>
            </a:r>
            <a:r>
              <a:rPr lang="en-GB" dirty="0">
                <a:hlinkClick r:id="rId8"/>
              </a:rPr>
              <a:t>github.com</a:t>
            </a:r>
            <a:r>
              <a:rPr lang="en-GB" dirty="0"/>
              <a:t> Powerful collaboration, code review, and code management </a:t>
            </a:r>
            <a:r>
              <a:rPr lang="en-GB" i="1" dirty="0"/>
              <a:t>Micro account (normally $7/month) with five private repositories while you’re a student</a:t>
            </a:r>
            <a:endParaRPr lang="en-GB" dirty="0"/>
          </a:p>
          <a:p>
            <a:r>
              <a:rPr lang="en-GB" b="1" dirty="0" err="1"/>
              <a:t>HackHands</a:t>
            </a:r>
            <a:r>
              <a:rPr lang="en-GB" dirty="0"/>
              <a:t> — </a:t>
            </a:r>
            <a:r>
              <a:rPr lang="en-GB" dirty="0">
                <a:hlinkClick r:id="rId9"/>
              </a:rPr>
              <a:t>hackhands.com</a:t>
            </a:r>
            <a:r>
              <a:rPr lang="en-GB" dirty="0"/>
              <a:t> Live programming help available 24/7 </a:t>
            </a:r>
            <a:r>
              <a:rPr lang="en-GB" i="1" dirty="0"/>
              <a:t>$25 in platform credit</a:t>
            </a:r>
            <a:endParaRPr lang="en-GB" dirty="0"/>
          </a:p>
          <a:p>
            <a:r>
              <a:rPr lang="en-GB" b="1" dirty="0"/>
              <a:t>Namecheap</a:t>
            </a:r>
            <a:r>
              <a:rPr lang="en-GB" dirty="0"/>
              <a:t> — </a:t>
            </a:r>
            <a:r>
              <a:rPr lang="en-GB" dirty="0">
                <a:hlinkClick r:id="rId10"/>
              </a:rPr>
              <a:t>namecheap.com</a:t>
            </a:r>
            <a:r>
              <a:rPr lang="en-GB" dirty="0"/>
              <a:t> Domain name registration and SSL certificates </a:t>
            </a:r>
            <a:r>
              <a:rPr lang="en-GB" i="1" dirty="0"/>
              <a:t>One year free domain name registration on the .me TLD (normally 8.99/year) and one year free SSL certificate (normally $9/year)</a:t>
            </a:r>
            <a:endParaRPr lang="en-GB" dirty="0"/>
          </a:p>
          <a:p>
            <a:r>
              <a:rPr lang="en-GB" b="1" dirty="0"/>
              <a:t>Orchestrate</a:t>
            </a:r>
            <a:r>
              <a:rPr lang="en-GB" dirty="0"/>
              <a:t> — </a:t>
            </a:r>
            <a:r>
              <a:rPr lang="en-GB" dirty="0">
                <a:hlinkClick r:id="rId11"/>
              </a:rPr>
              <a:t>orchestrate.io</a:t>
            </a:r>
            <a:r>
              <a:rPr lang="en-GB" dirty="0"/>
              <a:t> Database API that includes search, time-series events, geolocation and graph queries </a:t>
            </a:r>
            <a:r>
              <a:rPr lang="en-GB" i="1" dirty="0"/>
              <a:t>Developer account (normally $49/month) while you’re a student</a:t>
            </a:r>
            <a:endParaRPr lang="en-GB" dirty="0"/>
          </a:p>
          <a:p>
            <a:r>
              <a:rPr lang="en-GB" b="1" dirty="0" err="1"/>
              <a:t>Screenhero</a:t>
            </a:r>
            <a:r>
              <a:rPr lang="en-GB" dirty="0"/>
              <a:t> — </a:t>
            </a:r>
            <a:r>
              <a:rPr lang="en-GB" dirty="0">
                <a:hlinkClick r:id="rId12"/>
              </a:rPr>
              <a:t>screenhero.com</a:t>
            </a:r>
            <a:r>
              <a:rPr lang="en-GB" dirty="0"/>
              <a:t> Screen sharing for collaboration in teams </a:t>
            </a:r>
            <a:r>
              <a:rPr lang="en-GB" i="1" dirty="0"/>
              <a:t>Individual account (normally $9.99/month) while you’re a student</a:t>
            </a:r>
            <a:endParaRPr lang="en-GB" dirty="0"/>
          </a:p>
          <a:p>
            <a:r>
              <a:rPr lang="en-GB" b="1" dirty="0"/>
              <a:t>SendGrid</a:t>
            </a:r>
            <a:r>
              <a:rPr lang="en-GB" dirty="0"/>
              <a:t> — </a:t>
            </a:r>
            <a:r>
              <a:rPr lang="en-GB" dirty="0">
                <a:hlinkClick r:id="rId13"/>
              </a:rPr>
              <a:t>sendgrid.com</a:t>
            </a:r>
            <a:r>
              <a:rPr lang="en-GB" dirty="0"/>
              <a:t> Email infrastructure as a service </a:t>
            </a:r>
            <a:r>
              <a:rPr lang="en-GB" i="1" dirty="0"/>
              <a:t>Student plan (normally $4.95/month) for one year</a:t>
            </a:r>
            <a:endParaRPr lang="en-GB" dirty="0"/>
          </a:p>
          <a:p>
            <a:r>
              <a:rPr lang="en-GB" b="1" dirty="0"/>
              <a:t>Stripe</a:t>
            </a:r>
            <a:r>
              <a:rPr lang="en-GB" dirty="0"/>
              <a:t> — </a:t>
            </a:r>
            <a:r>
              <a:rPr lang="en-GB" dirty="0">
                <a:hlinkClick r:id="rId14"/>
              </a:rPr>
              <a:t>stripe.com</a:t>
            </a:r>
            <a:r>
              <a:rPr lang="en-GB" dirty="0"/>
              <a:t> Web and mobile payments, built for developers </a:t>
            </a:r>
            <a:r>
              <a:rPr lang="en-GB" i="1" dirty="0"/>
              <a:t>Waived transaction fees on first $1,000 in revenue processed</a:t>
            </a:r>
            <a:endParaRPr lang="en-GB" dirty="0"/>
          </a:p>
          <a:p>
            <a:r>
              <a:rPr lang="en-GB" b="1" dirty="0"/>
              <a:t>Travis CI</a:t>
            </a:r>
            <a:r>
              <a:rPr lang="en-GB" dirty="0"/>
              <a:t> — </a:t>
            </a:r>
            <a:r>
              <a:rPr lang="en-GB" dirty="0">
                <a:hlinkClick r:id="rId15"/>
              </a:rPr>
              <a:t>travis-ci.com</a:t>
            </a:r>
            <a:r>
              <a:rPr lang="en-GB" dirty="0"/>
              <a:t> Continuous integration platform for open source and private projects </a:t>
            </a:r>
            <a:r>
              <a:rPr lang="en-GB" i="1" dirty="0"/>
              <a:t>Private builds (normally $69/month) while you’re a student</a:t>
            </a:r>
            <a:endParaRPr lang="en-GB" dirty="0"/>
          </a:p>
          <a:p>
            <a:r>
              <a:rPr lang="en-GB" b="1" dirty="0"/>
              <a:t>Unreal Engine</a:t>
            </a:r>
            <a:r>
              <a:rPr lang="en-GB" dirty="0"/>
              <a:t> — </a:t>
            </a:r>
            <a:r>
              <a:rPr lang="en-GB" dirty="0">
                <a:hlinkClick r:id="rId16"/>
              </a:rPr>
              <a:t>unrealengine.com</a:t>
            </a:r>
            <a:r>
              <a:rPr lang="en-GB" dirty="0"/>
              <a:t> A complete suite of game development tools made by game developers, for game developers </a:t>
            </a:r>
            <a:r>
              <a:rPr lang="en-GB" i="1" dirty="0"/>
              <a:t>Unreal Engine (normally $19/month) while you’re a student</a:t>
            </a:r>
            <a:endParaRPr lang="en-GB" dirty="0"/>
          </a:p>
          <a:p>
            <a:endParaRPr lang="en-GB" dirty="0"/>
          </a:p>
        </p:txBody>
      </p:sp>
      <p:sp>
        <p:nvSpPr>
          <p:cNvPr id="5" name="Rectangle 4">
            <a:extLst>
              <a:ext uri="{FF2B5EF4-FFF2-40B4-BE49-F238E27FC236}">
                <a16:creationId xmlns:a16="http://schemas.microsoft.com/office/drawing/2014/main" id="{BDD8C056-D53C-43AF-8CAB-71AF207DD586}"/>
              </a:ext>
            </a:extLst>
          </p:cNvPr>
          <p:cNvSpPr/>
          <p:nvPr/>
        </p:nvSpPr>
        <p:spPr>
          <a:xfrm>
            <a:off x="20" y="6488658"/>
            <a:ext cx="12191980" cy="369332"/>
          </a:xfrm>
          <a:prstGeom prst="rect">
            <a:avLst/>
          </a:prstGeom>
        </p:spPr>
        <p:txBody>
          <a:bodyPr wrap="square">
            <a:spAutoFit/>
          </a:bodyPr>
          <a:lstStyle/>
          <a:p>
            <a:r>
              <a:rPr lang="en-GB" i="1" dirty="0"/>
              <a:t>Examples from 2014: https://blog.github.com/2014-10-07-the-best-developer-tools-now-free-for-students/</a:t>
            </a:r>
            <a:endParaRPr lang="en-GB" dirty="0"/>
          </a:p>
        </p:txBody>
      </p:sp>
    </p:spTree>
    <p:extLst>
      <p:ext uri="{BB962C8B-B14F-4D97-AF65-F5344CB8AC3E}">
        <p14:creationId xmlns:p14="http://schemas.microsoft.com/office/powerpoint/2010/main" val="4231251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0A1F-5624-496B-B440-1A1EF462CCC3}"/>
              </a:ext>
            </a:extLst>
          </p:cNvPr>
          <p:cNvSpPr>
            <a:spLocks noGrp="1"/>
          </p:cNvSpPr>
          <p:nvPr>
            <p:ph type="title"/>
          </p:nvPr>
        </p:nvSpPr>
        <p:spPr/>
        <p:txBody>
          <a:bodyPr/>
          <a:lstStyle/>
          <a:p>
            <a:r>
              <a:rPr lang="en-GB" dirty="0"/>
              <a:t>Resources &amp; Useful Links</a:t>
            </a:r>
          </a:p>
        </p:txBody>
      </p:sp>
      <p:sp>
        <p:nvSpPr>
          <p:cNvPr id="3" name="Content Placeholder 2">
            <a:extLst>
              <a:ext uri="{FF2B5EF4-FFF2-40B4-BE49-F238E27FC236}">
                <a16:creationId xmlns:a16="http://schemas.microsoft.com/office/drawing/2014/main" id="{992B44FB-3EFC-4787-A7D1-F043D61A5237}"/>
              </a:ext>
            </a:extLst>
          </p:cNvPr>
          <p:cNvSpPr>
            <a:spLocks noGrp="1"/>
          </p:cNvSpPr>
          <p:nvPr>
            <p:ph idx="1"/>
          </p:nvPr>
        </p:nvSpPr>
        <p:spPr>
          <a:xfrm>
            <a:off x="818712" y="2222287"/>
            <a:ext cx="10554574" cy="4188525"/>
          </a:xfrm>
        </p:spPr>
        <p:txBody>
          <a:bodyPr>
            <a:normAutofit/>
          </a:bodyPr>
          <a:lstStyle/>
          <a:p>
            <a:r>
              <a:rPr lang="en-GB" dirty="0"/>
              <a:t>Intro to Git (used): </a:t>
            </a:r>
            <a:r>
              <a:rPr lang="en-GB" dirty="0">
                <a:hlinkClick r:id="rId2"/>
              </a:rPr>
              <a:t>http://rogerdudler.github.io/git-guide/</a:t>
            </a:r>
            <a:r>
              <a:rPr lang="en-GB" dirty="0"/>
              <a:t> </a:t>
            </a:r>
          </a:p>
          <a:p>
            <a:r>
              <a:rPr lang="en-GB" dirty="0"/>
              <a:t>Pro Git book (free): </a:t>
            </a:r>
            <a:r>
              <a:rPr lang="en-GB" dirty="0">
                <a:hlinkClick r:id="rId3"/>
              </a:rPr>
              <a:t>https://git-scm.com/book/en/v2</a:t>
            </a:r>
            <a:r>
              <a:rPr lang="en-GB" dirty="0"/>
              <a:t> </a:t>
            </a:r>
          </a:p>
          <a:p>
            <a:r>
              <a:rPr lang="en-GB" dirty="0"/>
              <a:t>Student Developer Pack: </a:t>
            </a:r>
            <a:r>
              <a:rPr lang="en-GB" dirty="0">
                <a:hlinkClick r:id="rId4"/>
              </a:rPr>
              <a:t>https://education.github.com/pack</a:t>
            </a:r>
            <a:endParaRPr lang="en-GB" dirty="0"/>
          </a:p>
          <a:p>
            <a:endParaRPr lang="en-GB" dirty="0"/>
          </a:p>
          <a:p>
            <a:r>
              <a:rPr lang="en-GB" dirty="0"/>
              <a:t>Hacktoberfest: </a:t>
            </a:r>
            <a:r>
              <a:rPr lang="en-GB" dirty="0">
                <a:hlinkClick r:id="rId5"/>
              </a:rPr>
              <a:t>http://hacktoberfest.digitalocean.com/</a:t>
            </a:r>
            <a:r>
              <a:rPr lang="en-GB" dirty="0"/>
              <a:t> </a:t>
            </a:r>
          </a:p>
          <a:p>
            <a:r>
              <a:rPr lang="en-GB" dirty="0"/>
              <a:t>Manchester Hacktoberfest by </a:t>
            </a:r>
            <a:r>
              <a:rPr lang="en-GB" dirty="0" err="1"/>
              <a:t>PyDataMCR</a:t>
            </a:r>
            <a:r>
              <a:rPr lang="en-GB" dirty="0"/>
              <a:t>, </a:t>
            </a:r>
            <a:r>
              <a:rPr lang="en-GB" dirty="0" err="1"/>
              <a:t>PyLadiesNW</a:t>
            </a:r>
            <a:r>
              <a:rPr lang="en-GB" dirty="0"/>
              <a:t>, and </a:t>
            </a:r>
            <a:r>
              <a:rPr lang="en-GB" dirty="0" err="1"/>
              <a:t>HER+Data</a:t>
            </a:r>
            <a:r>
              <a:rPr lang="en-GB" dirty="0"/>
              <a:t>: </a:t>
            </a:r>
            <a:r>
              <a:rPr lang="en-GB" dirty="0">
                <a:hlinkClick r:id="rId6"/>
              </a:rPr>
              <a:t>https://www.eventbrite.co.uk/e/manchester-hacktoberfest-by-pydatamcr-pyladiesnw-and-herdata-tickets-50085693658</a:t>
            </a:r>
            <a:r>
              <a:rPr lang="en-GB" dirty="0"/>
              <a:t> </a:t>
            </a:r>
          </a:p>
          <a:p>
            <a:endParaRPr lang="en-GB" dirty="0"/>
          </a:p>
          <a:p>
            <a:r>
              <a:rPr lang="en-GB" dirty="0"/>
              <a:t>MMU Computing Society Website: </a:t>
            </a:r>
            <a:r>
              <a:rPr lang="en-GB" dirty="0">
                <a:hlinkClick r:id="rId7"/>
              </a:rPr>
              <a:t>http://mmucompsoc.com/</a:t>
            </a:r>
            <a:r>
              <a:rPr lang="en-GB" dirty="0"/>
              <a:t> </a:t>
            </a:r>
          </a:p>
        </p:txBody>
      </p:sp>
    </p:spTree>
    <p:extLst>
      <p:ext uri="{BB962C8B-B14F-4D97-AF65-F5344CB8AC3E}">
        <p14:creationId xmlns:p14="http://schemas.microsoft.com/office/powerpoint/2010/main" val="12671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D6F1-282B-4FFC-B0CF-C2EC0649922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C823A809-78A3-409D-963A-9E850EEFFD1D}"/>
              </a:ext>
            </a:extLst>
          </p:cNvPr>
          <p:cNvSpPr>
            <a:spLocks noGrp="1"/>
          </p:cNvSpPr>
          <p:nvPr>
            <p:ph idx="1"/>
          </p:nvPr>
        </p:nvSpPr>
        <p:spPr>
          <a:xfrm>
            <a:off x="818712" y="2293311"/>
            <a:ext cx="10554574" cy="4330913"/>
          </a:xfrm>
        </p:spPr>
        <p:txBody>
          <a:bodyPr>
            <a:normAutofit fontScale="77500" lnSpcReduction="20000"/>
          </a:bodyPr>
          <a:lstStyle/>
          <a:p>
            <a:r>
              <a:rPr lang="en-GB" dirty="0"/>
              <a:t>Git vs GitHub</a:t>
            </a:r>
          </a:p>
          <a:p>
            <a:r>
              <a:rPr lang="en-GB" dirty="0"/>
              <a:t>What is GitHub</a:t>
            </a:r>
          </a:p>
          <a:p>
            <a:r>
              <a:rPr lang="en-GB" dirty="0"/>
              <a:t>Setting up Git</a:t>
            </a:r>
          </a:p>
          <a:p>
            <a:r>
              <a:rPr lang="en-GB" dirty="0"/>
              <a:t>Using Git</a:t>
            </a:r>
          </a:p>
          <a:p>
            <a:r>
              <a:rPr lang="en-GB" dirty="0"/>
              <a:t>Sign-up to GitHub</a:t>
            </a:r>
          </a:p>
          <a:p>
            <a:r>
              <a:rPr lang="en-GB" dirty="0"/>
              <a:t>Git -&gt; GitHub</a:t>
            </a:r>
          </a:p>
          <a:p>
            <a:r>
              <a:rPr lang="en-GB" dirty="0"/>
              <a:t>Rinse &amp; Repeat</a:t>
            </a:r>
          </a:p>
          <a:p>
            <a:r>
              <a:rPr lang="en-GB" dirty="0"/>
              <a:t>Branching</a:t>
            </a:r>
          </a:p>
          <a:p>
            <a:r>
              <a:rPr lang="en-GB" dirty="0"/>
              <a:t>Forking</a:t>
            </a:r>
          </a:p>
          <a:p>
            <a:r>
              <a:rPr lang="en-GB" dirty="0"/>
              <a:t>PR (Pull Requests)</a:t>
            </a:r>
          </a:p>
          <a:p>
            <a:r>
              <a:rPr lang="en-GB" dirty="0"/>
              <a:t>Hacktoberfest</a:t>
            </a:r>
          </a:p>
          <a:p>
            <a:r>
              <a:rPr lang="en-GB" dirty="0"/>
              <a:t>Other</a:t>
            </a:r>
          </a:p>
          <a:p>
            <a:r>
              <a:rPr lang="en-GB" dirty="0"/>
              <a:t>Manchester Hacktoberfest by </a:t>
            </a:r>
            <a:r>
              <a:rPr lang="en-GB" dirty="0" err="1"/>
              <a:t>PyDataMCR</a:t>
            </a:r>
            <a:r>
              <a:rPr lang="en-GB" dirty="0"/>
              <a:t>, </a:t>
            </a:r>
            <a:r>
              <a:rPr lang="en-GB" dirty="0" err="1"/>
              <a:t>PyLadiesNW</a:t>
            </a:r>
            <a:r>
              <a:rPr lang="en-GB" dirty="0"/>
              <a:t>, and </a:t>
            </a:r>
            <a:r>
              <a:rPr lang="en-GB" dirty="0" err="1"/>
              <a:t>HER+Data</a:t>
            </a:r>
            <a:r>
              <a:rPr lang="en-GB" dirty="0"/>
              <a:t> </a:t>
            </a:r>
          </a:p>
          <a:p>
            <a:r>
              <a:rPr lang="en-GB" dirty="0"/>
              <a:t>Student Developer Pack - GitHub Education</a:t>
            </a:r>
          </a:p>
          <a:p>
            <a:r>
              <a:rPr lang="en-GB" dirty="0"/>
              <a:t>Resources &amp; Useful Links</a:t>
            </a:r>
          </a:p>
        </p:txBody>
      </p:sp>
    </p:spTree>
    <p:extLst>
      <p:ext uri="{BB962C8B-B14F-4D97-AF65-F5344CB8AC3E}">
        <p14:creationId xmlns:p14="http://schemas.microsoft.com/office/powerpoint/2010/main" val="138670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C1FC8BA-94E6-44F7-B346-6A2215E66D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E1A9BD-482A-4EEC-B006-F8C2B3487A4C}"/>
              </a:ext>
            </a:extLst>
          </p:cNvPr>
          <p:cNvSpPr>
            <a:spLocks noGrp="1"/>
          </p:cNvSpPr>
          <p:nvPr>
            <p:ph type="title"/>
          </p:nvPr>
        </p:nvSpPr>
        <p:spPr>
          <a:xfrm>
            <a:off x="518058" y="447188"/>
            <a:ext cx="3778529" cy="1559412"/>
          </a:xfrm>
        </p:spPr>
        <p:txBody>
          <a:bodyPr>
            <a:normAutofit/>
          </a:bodyPr>
          <a:lstStyle/>
          <a:p>
            <a:r>
              <a:rPr lang="en-GB" sz="3200" dirty="0"/>
              <a:t>Git vs GitHub</a:t>
            </a:r>
          </a:p>
        </p:txBody>
      </p:sp>
      <p:sp>
        <p:nvSpPr>
          <p:cNvPr id="18" name="Content Placeholder 17">
            <a:extLst>
              <a:ext uri="{FF2B5EF4-FFF2-40B4-BE49-F238E27FC236}">
                <a16:creationId xmlns:a16="http://schemas.microsoft.com/office/drawing/2014/main" id="{2EE330FA-CD82-4AD1-B633-BA1728929086}"/>
              </a:ext>
            </a:extLst>
          </p:cNvPr>
          <p:cNvSpPr>
            <a:spLocks noGrp="1"/>
          </p:cNvSpPr>
          <p:nvPr>
            <p:ph idx="1"/>
          </p:nvPr>
        </p:nvSpPr>
        <p:spPr>
          <a:xfrm>
            <a:off x="518058" y="2453788"/>
            <a:ext cx="3600888" cy="4092575"/>
          </a:xfrm>
        </p:spPr>
        <p:txBody>
          <a:bodyPr>
            <a:normAutofit/>
          </a:bodyPr>
          <a:lstStyle/>
          <a:p>
            <a:r>
              <a:rPr lang="en-US" sz="1600" dirty="0">
                <a:solidFill>
                  <a:srgbClr val="FFFFFF"/>
                </a:solidFill>
              </a:rPr>
              <a:t>Git is just version control</a:t>
            </a:r>
          </a:p>
          <a:p>
            <a:r>
              <a:rPr lang="en-US" sz="1600" dirty="0">
                <a:solidFill>
                  <a:srgbClr val="FFFFFF"/>
                </a:solidFill>
              </a:rPr>
              <a:t>But is a distributed version control system</a:t>
            </a:r>
          </a:p>
          <a:p>
            <a:r>
              <a:rPr lang="en-US" sz="1600" dirty="0">
                <a:solidFill>
                  <a:srgbClr val="FFFFFF"/>
                </a:solidFill>
              </a:rPr>
              <a:t>Meaning you can push/pull from other peoples machines</a:t>
            </a:r>
          </a:p>
          <a:p>
            <a:endParaRPr lang="en-US" sz="1600" dirty="0">
              <a:solidFill>
                <a:srgbClr val="FFFFFF"/>
              </a:solidFill>
            </a:endParaRPr>
          </a:p>
          <a:p>
            <a:r>
              <a:rPr lang="en-US" sz="1600" dirty="0">
                <a:solidFill>
                  <a:srgbClr val="FFFFFF"/>
                </a:solidFill>
              </a:rPr>
              <a:t>GitHub is a host for repo’s</a:t>
            </a:r>
          </a:p>
          <a:p>
            <a:r>
              <a:rPr lang="en-US" sz="1600" dirty="0">
                <a:solidFill>
                  <a:srgbClr val="FFFFFF"/>
                </a:solidFill>
              </a:rPr>
              <a:t>But has many more features</a:t>
            </a:r>
          </a:p>
          <a:p>
            <a:r>
              <a:rPr lang="en-US" sz="1600" dirty="0">
                <a:solidFill>
                  <a:srgbClr val="FFFFFF"/>
                </a:solidFill>
              </a:rPr>
              <a:t>It allows vast collaboration</a:t>
            </a:r>
          </a:p>
          <a:p>
            <a:r>
              <a:rPr lang="en-US" sz="1600" dirty="0">
                <a:solidFill>
                  <a:srgbClr val="FFFFFF"/>
                </a:solidFill>
              </a:rPr>
              <a:t>Also provides a visual interface</a:t>
            </a:r>
          </a:p>
        </p:txBody>
      </p:sp>
      <p:sp>
        <p:nvSpPr>
          <p:cNvPr id="25"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Content Placeholder 12">
            <a:extLst>
              <a:ext uri="{FF2B5EF4-FFF2-40B4-BE49-F238E27FC236}">
                <a16:creationId xmlns:a16="http://schemas.microsoft.com/office/drawing/2014/main" id="{F7EC9DF8-B1D3-4EDD-9538-C86748FB9F05}"/>
              </a:ext>
            </a:extLst>
          </p:cNvPr>
          <p:cNvPicPr>
            <a:picLocks noChangeAspect="1"/>
          </p:cNvPicPr>
          <p:nvPr/>
        </p:nvPicPr>
        <p:blipFill>
          <a:blip r:embed="rId2"/>
          <a:stretch>
            <a:fillRect/>
          </a:stretch>
        </p:blipFill>
        <p:spPr>
          <a:xfrm>
            <a:off x="5603706" y="2092862"/>
            <a:ext cx="5638853" cy="2661538"/>
          </a:xfrm>
          <a:prstGeom prst="rect">
            <a:avLst/>
          </a:prstGeom>
        </p:spPr>
      </p:pic>
    </p:spTree>
    <p:extLst>
      <p:ext uri="{BB962C8B-B14F-4D97-AF65-F5344CB8AC3E}">
        <p14:creationId xmlns:p14="http://schemas.microsoft.com/office/powerpoint/2010/main" val="276212322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3017-2A54-4C01-96C5-F93A21292109}"/>
              </a:ext>
            </a:extLst>
          </p:cNvPr>
          <p:cNvSpPr>
            <a:spLocks noGrp="1"/>
          </p:cNvSpPr>
          <p:nvPr>
            <p:ph type="title"/>
          </p:nvPr>
        </p:nvSpPr>
        <p:spPr/>
        <p:txBody>
          <a:bodyPr/>
          <a:lstStyle/>
          <a:p>
            <a:r>
              <a:rPr lang="en-GB" dirty="0"/>
              <a:t>What? (GitHub)</a:t>
            </a:r>
          </a:p>
        </p:txBody>
      </p:sp>
      <p:sp>
        <p:nvSpPr>
          <p:cNvPr id="3" name="Content Placeholder 2">
            <a:extLst>
              <a:ext uri="{FF2B5EF4-FFF2-40B4-BE49-F238E27FC236}">
                <a16:creationId xmlns:a16="http://schemas.microsoft.com/office/drawing/2014/main" id="{C7C8932D-E4D9-4E2E-8EDC-98B4A2914E20}"/>
              </a:ext>
            </a:extLst>
          </p:cNvPr>
          <p:cNvSpPr>
            <a:spLocks noGrp="1"/>
          </p:cNvSpPr>
          <p:nvPr>
            <p:ph idx="1"/>
          </p:nvPr>
        </p:nvSpPr>
        <p:spPr>
          <a:xfrm>
            <a:off x="818712" y="2222287"/>
            <a:ext cx="10554574" cy="4188525"/>
          </a:xfrm>
        </p:spPr>
        <p:txBody>
          <a:bodyPr/>
          <a:lstStyle/>
          <a:p>
            <a:pPr marL="0" indent="0">
              <a:buNone/>
            </a:pPr>
            <a:r>
              <a:rPr lang="en-GB" dirty="0"/>
              <a:t>“Founded in 2007, </a:t>
            </a:r>
            <a:r>
              <a:rPr lang="en-GB" i="1" dirty="0"/>
              <a:t>GitHub</a:t>
            </a:r>
            <a:r>
              <a:rPr lang="en-GB" dirty="0"/>
              <a:t> has brought millions of developers together to discover, share, and build better software.” – GitHub</a:t>
            </a:r>
          </a:p>
          <a:p>
            <a:pPr marL="0" indent="0">
              <a:buNone/>
            </a:pPr>
            <a:endParaRPr lang="en-GB" dirty="0"/>
          </a:p>
          <a:p>
            <a:r>
              <a:rPr lang="en-GB" dirty="0"/>
              <a:t>Collaboration</a:t>
            </a:r>
          </a:p>
          <a:p>
            <a:r>
              <a:rPr lang="en-GB" dirty="0"/>
              <a:t>Version Control</a:t>
            </a:r>
          </a:p>
          <a:p>
            <a:r>
              <a:rPr lang="en-GB" dirty="0"/>
              <a:t>Submit issues &amp; comment</a:t>
            </a:r>
          </a:p>
          <a:p>
            <a:r>
              <a:rPr lang="en-GB" dirty="0"/>
              <a:t>Web &amp; Visual Desktop interface</a:t>
            </a:r>
          </a:p>
          <a:p>
            <a:r>
              <a:rPr lang="en-GB" dirty="0"/>
              <a:t>GitHub Pages (Free Website Hosting)</a:t>
            </a:r>
          </a:p>
        </p:txBody>
      </p:sp>
    </p:spTree>
    <p:extLst>
      <p:ext uri="{BB962C8B-B14F-4D97-AF65-F5344CB8AC3E}">
        <p14:creationId xmlns:p14="http://schemas.microsoft.com/office/powerpoint/2010/main" val="29357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A6AC-CD73-43B6-B63B-261425C7A757}"/>
              </a:ext>
            </a:extLst>
          </p:cNvPr>
          <p:cNvSpPr>
            <a:spLocks noGrp="1"/>
          </p:cNvSpPr>
          <p:nvPr>
            <p:ph type="title"/>
          </p:nvPr>
        </p:nvSpPr>
        <p:spPr/>
        <p:txBody>
          <a:bodyPr/>
          <a:lstStyle/>
          <a:p>
            <a:r>
              <a:rPr lang="en-GB" dirty="0"/>
              <a:t>Setting up Git</a:t>
            </a:r>
          </a:p>
        </p:txBody>
      </p:sp>
      <p:sp>
        <p:nvSpPr>
          <p:cNvPr id="3" name="Content Placeholder 2">
            <a:extLst>
              <a:ext uri="{FF2B5EF4-FFF2-40B4-BE49-F238E27FC236}">
                <a16:creationId xmlns:a16="http://schemas.microsoft.com/office/drawing/2014/main" id="{9F94A2F2-5A1E-4BE2-9A16-A2060C6B3643}"/>
              </a:ext>
            </a:extLst>
          </p:cNvPr>
          <p:cNvSpPr>
            <a:spLocks noGrp="1"/>
          </p:cNvSpPr>
          <p:nvPr>
            <p:ph idx="1"/>
          </p:nvPr>
        </p:nvSpPr>
        <p:spPr/>
        <p:txBody>
          <a:bodyPr/>
          <a:lstStyle/>
          <a:p>
            <a:r>
              <a:rPr lang="en-GB" dirty="0"/>
              <a:t>From your Start Menu locate Git and open Git CMD (Bash should be fine as well)</a:t>
            </a:r>
          </a:p>
          <a:p>
            <a:r>
              <a:rPr lang="en-GB" dirty="0"/>
              <a:t>This will open up a new terminal window in your “H:” Drive </a:t>
            </a:r>
          </a:p>
          <a:p>
            <a:r>
              <a:rPr lang="en-GB" dirty="0"/>
              <a:t>Create a new file by running “</a:t>
            </a:r>
            <a:r>
              <a:rPr lang="en-GB" b="1" dirty="0" err="1"/>
              <a:t>mkdir</a:t>
            </a:r>
            <a:r>
              <a:rPr lang="en-GB" b="1" dirty="0"/>
              <a:t> [</a:t>
            </a:r>
            <a:r>
              <a:rPr lang="en-GB" b="1" dirty="0" err="1"/>
              <a:t>file_name</a:t>
            </a:r>
            <a:r>
              <a:rPr lang="en-GB" dirty="0"/>
              <a:t>]”</a:t>
            </a:r>
          </a:p>
          <a:p>
            <a:r>
              <a:rPr lang="en-GB" dirty="0"/>
              <a:t>To navigate to this new folder, run “</a:t>
            </a:r>
            <a:r>
              <a:rPr lang="en-GB" b="1" dirty="0"/>
              <a:t>cd [</a:t>
            </a:r>
            <a:r>
              <a:rPr lang="en-GB" b="1" dirty="0" err="1"/>
              <a:t>file_name</a:t>
            </a:r>
            <a:r>
              <a:rPr lang="en-GB" dirty="0"/>
              <a:t>]”</a:t>
            </a:r>
          </a:p>
          <a:p>
            <a:r>
              <a:rPr lang="en-GB" dirty="0"/>
              <a:t>Now we’re in the new folder we can start using Git</a:t>
            </a:r>
          </a:p>
        </p:txBody>
      </p:sp>
    </p:spTree>
    <p:extLst>
      <p:ext uri="{BB962C8B-B14F-4D97-AF65-F5344CB8AC3E}">
        <p14:creationId xmlns:p14="http://schemas.microsoft.com/office/powerpoint/2010/main" val="170536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22AEB96-A3F8-4EC3-A246-8DAD9319A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5D95B5-F356-40D7-995D-A30EFC2C76F9}"/>
              </a:ext>
            </a:extLst>
          </p:cNvPr>
          <p:cNvSpPr>
            <a:spLocks noGrp="1"/>
          </p:cNvSpPr>
          <p:nvPr>
            <p:ph type="title"/>
          </p:nvPr>
        </p:nvSpPr>
        <p:spPr>
          <a:xfrm>
            <a:off x="451515" y="447188"/>
            <a:ext cx="3675318" cy="5468700"/>
          </a:xfrm>
        </p:spPr>
        <p:txBody>
          <a:bodyPr anchor="ctr">
            <a:normAutofit/>
          </a:bodyPr>
          <a:lstStyle/>
          <a:p>
            <a:r>
              <a:rPr lang="en-GB" sz="3200"/>
              <a:t>Using Git</a:t>
            </a:r>
          </a:p>
        </p:txBody>
      </p:sp>
      <p:pic>
        <p:nvPicPr>
          <p:cNvPr id="19" name="Picture 18">
            <a:extLst>
              <a:ext uri="{FF2B5EF4-FFF2-40B4-BE49-F238E27FC236}">
                <a16:creationId xmlns:a16="http://schemas.microsoft.com/office/drawing/2014/main" id="{401BF5C2-FEE0-4277-B440-7BFC72CCA591}"/>
              </a:ext>
            </a:extLst>
          </p:cNvPr>
          <p:cNvPicPr>
            <a:picLocks noChangeAspect="1"/>
          </p:cNvPicPr>
          <p:nvPr/>
        </p:nvPicPr>
        <p:blipFill>
          <a:blip r:embed="rId2"/>
          <a:stretch>
            <a:fillRect/>
          </a:stretch>
        </p:blipFill>
        <p:spPr>
          <a:xfrm>
            <a:off x="4989142" y="3959442"/>
            <a:ext cx="6465329" cy="2295192"/>
          </a:xfrm>
          <a:prstGeom prst="roundRect">
            <a:avLst>
              <a:gd name="adj" fmla="val 20895"/>
            </a:avLst>
          </a:prstGeom>
          <a:ln>
            <a:solidFill>
              <a:schemeClr val="accent1"/>
            </a:solidFill>
          </a:ln>
          <a:effectLst/>
        </p:spPr>
      </p:pic>
      <p:graphicFrame>
        <p:nvGraphicFramePr>
          <p:cNvPr id="21" name="Content Placeholder 2">
            <a:extLst>
              <a:ext uri="{FF2B5EF4-FFF2-40B4-BE49-F238E27FC236}">
                <a16:creationId xmlns:a16="http://schemas.microsoft.com/office/drawing/2014/main" id="{C1E80A72-6B58-4BEB-89F6-3C40D396FB9F}"/>
              </a:ext>
            </a:extLst>
          </p:cNvPr>
          <p:cNvGraphicFramePr>
            <a:graphicFrameLocks noGrp="1"/>
          </p:cNvGraphicFramePr>
          <p:nvPr>
            <p:ph idx="1"/>
            <p:extLst>
              <p:ext uri="{D42A27DB-BD31-4B8C-83A1-F6EECF244321}">
                <p14:modId xmlns:p14="http://schemas.microsoft.com/office/powerpoint/2010/main" val="4169177040"/>
              </p:ext>
            </p:extLst>
          </p:nvPr>
        </p:nvGraphicFramePr>
        <p:xfrm>
          <a:off x="4989143" y="447188"/>
          <a:ext cx="6585235" cy="3395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5449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005299-2A88-48E6-9E6E-6372CF74E59C}"/>
              </a:ext>
            </a:extLst>
          </p:cNvPr>
          <p:cNvPicPr>
            <a:picLocks noChangeAspect="1"/>
          </p:cNvPicPr>
          <p:nvPr/>
        </p:nvPicPr>
        <p:blipFill rotWithShape="1">
          <a:blip r:embed="rId2">
            <a:alphaModFix amt="40000"/>
            <a:extLst/>
          </a:blip>
          <a:srcRect r="12890"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B8EA1782-412B-4DD7-9C6D-B01AB9711D07}"/>
              </a:ext>
            </a:extLst>
          </p:cNvPr>
          <p:cNvSpPr>
            <a:spLocks noGrp="1"/>
          </p:cNvSpPr>
          <p:nvPr>
            <p:ph type="title"/>
          </p:nvPr>
        </p:nvSpPr>
        <p:spPr>
          <a:xfrm>
            <a:off x="810000" y="447188"/>
            <a:ext cx="10571998" cy="970450"/>
          </a:xfrm>
        </p:spPr>
        <p:txBody>
          <a:bodyPr>
            <a:normAutofit/>
          </a:bodyPr>
          <a:lstStyle/>
          <a:p>
            <a:r>
              <a:rPr lang="en-GB" dirty="0"/>
              <a:t>Sign-up to GitHub</a:t>
            </a:r>
          </a:p>
        </p:txBody>
      </p:sp>
      <p:sp>
        <p:nvSpPr>
          <p:cNvPr id="3" name="Content Placeholder 2">
            <a:extLst>
              <a:ext uri="{FF2B5EF4-FFF2-40B4-BE49-F238E27FC236}">
                <a16:creationId xmlns:a16="http://schemas.microsoft.com/office/drawing/2014/main" id="{E9058CED-25D8-4896-B589-AD46A3D19FCE}"/>
              </a:ext>
            </a:extLst>
          </p:cNvPr>
          <p:cNvSpPr>
            <a:spLocks noGrp="1"/>
          </p:cNvSpPr>
          <p:nvPr>
            <p:ph idx="1"/>
          </p:nvPr>
        </p:nvSpPr>
        <p:spPr>
          <a:xfrm>
            <a:off x="818712" y="2222287"/>
            <a:ext cx="10554574" cy="3636511"/>
          </a:xfrm>
        </p:spPr>
        <p:txBody>
          <a:bodyPr>
            <a:normAutofit/>
          </a:bodyPr>
          <a:lstStyle/>
          <a:p>
            <a:pPr marL="0" indent="0">
              <a:buNone/>
            </a:pPr>
            <a:r>
              <a:rPr lang="en-GB" dirty="0"/>
              <a:t>Now we’ll push our repo’ to a remote server, GitHub, meaning we’ll need an account</a:t>
            </a:r>
          </a:p>
        </p:txBody>
      </p:sp>
    </p:spTree>
    <p:extLst>
      <p:ext uri="{BB962C8B-B14F-4D97-AF65-F5344CB8AC3E}">
        <p14:creationId xmlns:p14="http://schemas.microsoft.com/office/powerpoint/2010/main" val="248072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01907A-BF04-440F-BA0D-49BC962734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DB34CE5C-ACD9-4299-9AB4-9FAD3AE6EDF7}"/>
              </a:ext>
            </a:extLst>
          </p:cNvPr>
          <p:cNvPicPr>
            <a:picLocks noGrp="1" noChangeAspect="1"/>
          </p:cNvPicPr>
          <p:nvPr>
            <p:ph idx="1"/>
          </p:nvPr>
        </p:nvPicPr>
        <p:blipFill>
          <a:blip r:embed="rId2"/>
          <a:stretch>
            <a:fillRect/>
          </a:stretch>
        </p:blipFill>
        <p:spPr>
          <a:xfrm>
            <a:off x="643467" y="743628"/>
            <a:ext cx="10905066" cy="5370744"/>
          </a:xfrm>
          <a:prstGeom prst="rect">
            <a:avLst/>
          </a:prstGeom>
        </p:spPr>
      </p:pic>
    </p:spTree>
    <p:extLst>
      <p:ext uri="{BB962C8B-B14F-4D97-AF65-F5344CB8AC3E}">
        <p14:creationId xmlns:p14="http://schemas.microsoft.com/office/powerpoint/2010/main" val="21365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304A-9E0A-4089-82B9-167FA74B45E1}"/>
              </a:ext>
            </a:extLst>
          </p:cNvPr>
          <p:cNvSpPr>
            <a:spLocks noGrp="1"/>
          </p:cNvSpPr>
          <p:nvPr>
            <p:ph type="title"/>
          </p:nvPr>
        </p:nvSpPr>
        <p:spPr/>
        <p:txBody>
          <a:bodyPr/>
          <a:lstStyle/>
          <a:p>
            <a:r>
              <a:rPr lang="en-GB" dirty="0"/>
              <a:t>Git -&gt; GitHub</a:t>
            </a:r>
          </a:p>
        </p:txBody>
      </p:sp>
      <p:sp>
        <p:nvSpPr>
          <p:cNvPr id="3" name="Content Placeholder 2">
            <a:extLst>
              <a:ext uri="{FF2B5EF4-FFF2-40B4-BE49-F238E27FC236}">
                <a16:creationId xmlns:a16="http://schemas.microsoft.com/office/drawing/2014/main" id="{2D434107-6593-4AF7-A450-9EF6C44160CE}"/>
              </a:ext>
            </a:extLst>
          </p:cNvPr>
          <p:cNvSpPr>
            <a:spLocks noGrp="1"/>
          </p:cNvSpPr>
          <p:nvPr>
            <p:ph idx="1"/>
          </p:nvPr>
        </p:nvSpPr>
        <p:spPr/>
        <p:txBody>
          <a:bodyPr/>
          <a:lstStyle/>
          <a:p>
            <a:r>
              <a:rPr lang="en-GB" dirty="0"/>
              <a:t>Now we have created a new repo’ on GitHub to use, but we have our own so we’ll use it</a:t>
            </a:r>
          </a:p>
          <a:p>
            <a:r>
              <a:rPr lang="en-GB" dirty="0"/>
              <a:t>By running </a:t>
            </a:r>
            <a:r>
              <a:rPr lang="en-GB" dirty="0" smtClean="0"/>
              <a:t>“</a:t>
            </a:r>
            <a:r>
              <a:rPr lang="en-GB" b="1" dirty="0"/>
              <a:t>git remote add origin https://github.com</a:t>
            </a:r>
            <a:r>
              <a:rPr lang="en-GB" b="1" dirty="0" smtClean="0"/>
              <a:t>/[user]/[repo].</a:t>
            </a:r>
            <a:r>
              <a:rPr lang="en-GB" b="1" dirty="0"/>
              <a:t>git</a:t>
            </a:r>
            <a:r>
              <a:rPr lang="en-GB" dirty="0" smtClean="0"/>
              <a:t>” </a:t>
            </a:r>
            <a:r>
              <a:rPr lang="en-GB" dirty="0"/>
              <a:t>we’ll connect it</a:t>
            </a:r>
          </a:p>
          <a:p>
            <a:r>
              <a:rPr lang="en-GB" dirty="0"/>
              <a:t>It might ask you to sign in, especially if </a:t>
            </a:r>
            <a:r>
              <a:rPr lang="en-GB" dirty="0" smtClean="0"/>
              <a:t>we have </a:t>
            </a:r>
            <a:r>
              <a:rPr lang="en-GB" dirty="0" smtClean="0"/>
              <a:t>the </a:t>
            </a:r>
            <a:r>
              <a:rPr lang="en-GB" dirty="0"/>
              <a:t>HTTPS option selected </a:t>
            </a:r>
            <a:endParaRPr lang="en-GB" dirty="0" smtClean="0"/>
          </a:p>
          <a:p>
            <a:r>
              <a:rPr lang="en-GB" dirty="0" smtClean="0"/>
              <a:t>Then </a:t>
            </a:r>
            <a:r>
              <a:rPr lang="en-GB" dirty="0"/>
              <a:t>to push our local files from Git, we’ll run “</a:t>
            </a:r>
            <a:r>
              <a:rPr lang="en-GB" b="1" dirty="0"/>
              <a:t>git push -u origin master</a:t>
            </a:r>
            <a:r>
              <a:rPr lang="en-GB" dirty="0"/>
              <a:t>”</a:t>
            </a:r>
          </a:p>
          <a:p>
            <a:endParaRPr lang="en-GB" dirty="0"/>
          </a:p>
        </p:txBody>
      </p:sp>
    </p:spTree>
    <p:extLst>
      <p:ext uri="{BB962C8B-B14F-4D97-AF65-F5344CB8AC3E}">
        <p14:creationId xmlns:p14="http://schemas.microsoft.com/office/powerpoint/2010/main" val="3774077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000000"/>
      </a:dk2>
      <a:lt2>
        <a:srgbClr val="F8F8F8"/>
      </a:lt2>
      <a:accent1>
        <a:srgbClr val="A5A5A5"/>
      </a:accent1>
      <a:accent2>
        <a:srgbClr val="B2B2B2"/>
      </a:accent2>
      <a:accent3>
        <a:srgbClr val="969696"/>
      </a:accent3>
      <a:accent4>
        <a:srgbClr val="808080"/>
      </a:accent4>
      <a:accent5>
        <a:srgbClr val="5F5F5F"/>
      </a:accent5>
      <a:accent6>
        <a:srgbClr val="4D4D4D"/>
      </a:accent6>
      <a:hlink>
        <a:srgbClr val="DBDBDB"/>
      </a:hlink>
      <a:folHlink>
        <a:srgbClr val="B2B2B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6</TotalTime>
  <Words>1285</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Quotable</vt:lpstr>
      <vt:lpstr>Intro to Git &amp; GitHub</vt:lpstr>
      <vt:lpstr>Content</vt:lpstr>
      <vt:lpstr>Git vs GitHub</vt:lpstr>
      <vt:lpstr>What? (GitHub)</vt:lpstr>
      <vt:lpstr>Setting up Git</vt:lpstr>
      <vt:lpstr>Using Git</vt:lpstr>
      <vt:lpstr>Sign-up to GitHub</vt:lpstr>
      <vt:lpstr>PowerPoint Presentation</vt:lpstr>
      <vt:lpstr>Git -&gt; GitHub</vt:lpstr>
      <vt:lpstr>Rinse &amp; Repeat (for Simple Projects)</vt:lpstr>
      <vt:lpstr>Branching</vt:lpstr>
      <vt:lpstr>Forking (Cloning in Git)</vt:lpstr>
      <vt:lpstr>PR (Pull Requests)</vt:lpstr>
      <vt:lpstr>Hacktoberfest (5 PR’s in October)</vt:lpstr>
      <vt:lpstr>Other</vt:lpstr>
      <vt:lpstr>Hacktoberfest Event – 6th Oct ‘18</vt:lpstr>
      <vt:lpstr>Student Developer Pack - GitHub Education</vt:lpstr>
      <vt:lpstr>Resources &amp; 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 &amp; GitHub</dc:title>
  <dc:creator>Sean O'mahoney</dc:creator>
  <cp:lastModifiedBy>Sean O'mahoney</cp:lastModifiedBy>
  <cp:revision>3</cp:revision>
  <dcterms:created xsi:type="dcterms:W3CDTF">2018-10-03T00:21:42Z</dcterms:created>
  <dcterms:modified xsi:type="dcterms:W3CDTF">2018-10-03T11:28:33Z</dcterms:modified>
</cp:coreProperties>
</file>