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0"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9/21/2018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9/21/2018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5EF9-75C9-4069-8222-C615E6B4383A}"/>
              </a:ext>
            </a:extLst>
          </p:cNvPr>
          <p:cNvSpPr>
            <a:spLocks noGrp="1"/>
          </p:cNvSpPr>
          <p:nvPr>
            <p:ph type="ctrTitle"/>
          </p:nvPr>
        </p:nvSpPr>
        <p:spPr/>
        <p:txBody>
          <a:bodyPr/>
          <a:lstStyle/>
          <a:p>
            <a:r>
              <a:rPr lang="en-GB" dirty="0"/>
              <a:t>Intro to Cryptography</a:t>
            </a:r>
          </a:p>
        </p:txBody>
      </p:sp>
      <p:sp>
        <p:nvSpPr>
          <p:cNvPr id="3" name="Subtitle 2">
            <a:extLst>
              <a:ext uri="{FF2B5EF4-FFF2-40B4-BE49-F238E27FC236}">
                <a16:creationId xmlns:a16="http://schemas.microsoft.com/office/drawing/2014/main" id="{76E08992-4D68-46D6-9A7A-BA79ACA025FA}"/>
              </a:ext>
            </a:extLst>
          </p:cNvPr>
          <p:cNvSpPr>
            <a:spLocks noGrp="1"/>
          </p:cNvSpPr>
          <p:nvPr>
            <p:ph type="subTitle" idx="1"/>
          </p:nvPr>
        </p:nvSpPr>
        <p:spPr/>
        <p:txBody>
          <a:bodyPr/>
          <a:lstStyle/>
          <a:p>
            <a:r>
              <a:rPr lang="en-GB" dirty="0"/>
              <a:t>By Sean </a:t>
            </a:r>
            <a:r>
              <a:rPr lang="en-GB" dirty="0" err="1"/>
              <a:t>O’Mahoney</a:t>
            </a:r>
            <a:r>
              <a:rPr lang="en-GB" dirty="0"/>
              <a:t> from the Computing Society at Futures Friday</a:t>
            </a:r>
          </a:p>
        </p:txBody>
      </p:sp>
    </p:spTree>
    <p:extLst>
      <p:ext uri="{BB962C8B-B14F-4D97-AF65-F5344CB8AC3E}">
        <p14:creationId xmlns:p14="http://schemas.microsoft.com/office/powerpoint/2010/main" val="111932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675F-CF9D-4C83-8EC7-515AAD773E64}"/>
              </a:ext>
            </a:extLst>
          </p:cNvPr>
          <p:cNvSpPr>
            <a:spLocks noGrp="1"/>
          </p:cNvSpPr>
          <p:nvPr>
            <p:ph type="title"/>
          </p:nvPr>
        </p:nvSpPr>
        <p:spPr/>
        <p:txBody>
          <a:bodyPr/>
          <a:lstStyle/>
          <a:p>
            <a:r>
              <a:rPr lang="en-GB" dirty="0"/>
              <a:t>What?</a:t>
            </a:r>
          </a:p>
        </p:txBody>
      </p:sp>
      <p:sp>
        <p:nvSpPr>
          <p:cNvPr id="3" name="Content Placeholder 2">
            <a:extLst>
              <a:ext uri="{FF2B5EF4-FFF2-40B4-BE49-F238E27FC236}">
                <a16:creationId xmlns:a16="http://schemas.microsoft.com/office/drawing/2014/main" id="{2E67DB76-1750-420B-A115-6BFBE4D6D9E0}"/>
              </a:ext>
            </a:extLst>
          </p:cNvPr>
          <p:cNvSpPr>
            <a:spLocks noGrp="1"/>
          </p:cNvSpPr>
          <p:nvPr>
            <p:ph idx="1"/>
          </p:nvPr>
        </p:nvSpPr>
        <p:spPr/>
        <p:txBody>
          <a:bodyPr/>
          <a:lstStyle/>
          <a:p>
            <a:pPr marL="0" indent="0">
              <a:buNone/>
            </a:pPr>
            <a:r>
              <a:rPr lang="en-GB" dirty="0"/>
              <a:t>“Cryptography is associated with the process of converting ordinary plain text into unintelligible text and vice-versa. It is a method of storing and transmitting data in a particular form so that only those for whom it is intended can read and process it. Cryptography not only protects data from theft or alteration, but can also be used for user authentication.” </a:t>
            </a:r>
          </a:p>
          <a:p>
            <a:pPr marL="0" indent="0">
              <a:buNone/>
            </a:pPr>
            <a:endParaRPr lang="en-GB" dirty="0"/>
          </a:p>
          <a:p>
            <a:pPr marL="0" indent="0">
              <a:buNone/>
            </a:pPr>
            <a:r>
              <a:rPr lang="en-GB" dirty="0"/>
              <a:t>– The Economic Times</a:t>
            </a:r>
          </a:p>
        </p:txBody>
      </p:sp>
    </p:spTree>
    <p:extLst>
      <p:ext uri="{BB962C8B-B14F-4D97-AF65-F5344CB8AC3E}">
        <p14:creationId xmlns:p14="http://schemas.microsoft.com/office/powerpoint/2010/main" val="114929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9CC5-0C42-4211-99EE-64B4BA04927B}"/>
              </a:ext>
            </a:extLst>
          </p:cNvPr>
          <p:cNvSpPr>
            <a:spLocks noGrp="1"/>
          </p:cNvSpPr>
          <p:nvPr>
            <p:ph type="title"/>
          </p:nvPr>
        </p:nvSpPr>
        <p:spPr/>
        <p:txBody>
          <a:bodyPr/>
          <a:lstStyle/>
          <a:p>
            <a:r>
              <a:rPr lang="en-GB" dirty="0"/>
              <a:t>Why &amp; History</a:t>
            </a:r>
          </a:p>
        </p:txBody>
      </p:sp>
      <p:sp>
        <p:nvSpPr>
          <p:cNvPr id="3" name="Content Placeholder 2">
            <a:extLst>
              <a:ext uri="{FF2B5EF4-FFF2-40B4-BE49-F238E27FC236}">
                <a16:creationId xmlns:a16="http://schemas.microsoft.com/office/drawing/2014/main" id="{4CBF73B7-7342-4A89-B525-62CD23C1B040}"/>
              </a:ext>
            </a:extLst>
          </p:cNvPr>
          <p:cNvSpPr>
            <a:spLocks noGrp="1"/>
          </p:cNvSpPr>
          <p:nvPr>
            <p:ph idx="1"/>
          </p:nvPr>
        </p:nvSpPr>
        <p:spPr>
          <a:xfrm>
            <a:off x="818712" y="2222287"/>
            <a:ext cx="10554574" cy="4188525"/>
          </a:xfrm>
        </p:spPr>
        <p:txBody>
          <a:bodyPr>
            <a:normAutofit lnSpcReduction="10000"/>
          </a:bodyPr>
          <a:lstStyle/>
          <a:p>
            <a:r>
              <a:rPr lang="en-GB" dirty="0"/>
              <a:t>The first known evidence of the use of cryptography (in some form) was found in an inscription carved around 1900 BC, in the main chamber of the tomb of the nobleman </a:t>
            </a:r>
            <a:r>
              <a:rPr lang="en-GB" dirty="0" err="1"/>
              <a:t>Khnumhotep</a:t>
            </a:r>
            <a:r>
              <a:rPr lang="en-GB" dirty="0"/>
              <a:t> II, in Egypt</a:t>
            </a:r>
          </a:p>
          <a:p>
            <a:r>
              <a:rPr lang="en-GB" dirty="0"/>
              <a:t>Fast forwarding to around 100 BC, Julius Caesar was known to use a form of encryption to convey secret messages to his army generals posted in the war front (the </a:t>
            </a:r>
            <a:r>
              <a:rPr lang="en-GB" b="1" dirty="0"/>
              <a:t>Caesar Cipher</a:t>
            </a:r>
            <a:r>
              <a:rPr lang="en-GB" dirty="0"/>
              <a:t>)</a:t>
            </a:r>
          </a:p>
          <a:p>
            <a:r>
              <a:rPr lang="en-GB" dirty="0"/>
              <a:t>During the 16</a:t>
            </a:r>
            <a:r>
              <a:rPr lang="en-GB" baseline="30000" dirty="0"/>
              <a:t>th</a:t>
            </a:r>
            <a:r>
              <a:rPr lang="en-GB" dirty="0"/>
              <a:t> century, </a:t>
            </a:r>
            <a:r>
              <a:rPr lang="en-GB" dirty="0" err="1"/>
              <a:t>Vigenere</a:t>
            </a:r>
            <a:r>
              <a:rPr lang="en-GB" dirty="0"/>
              <a:t> designed a cipher that was supposedly the first cipher which used an encryption key. </a:t>
            </a:r>
          </a:p>
          <a:p>
            <a:r>
              <a:rPr lang="en-GB" dirty="0"/>
              <a:t>During the 18</a:t>
            </a:r>
            <a:r>
              <a:rPr lang="en-GB" baseline="30000" dirty="0"/>
              <a:t>th</a:t>
            </a:r>
            <a:r>
              <a:rPr lang="en-GB" dirty="0"/>
              <a:t> the Freemasons used a cipher called </a:t>
            </a:r>
            <a:r>
              <a:rPr lang="en-GB" b="1" dirty="0"/>
              <a:t>Pigpen</a:t>
            </a:r>
            <a:r>
              <a:rPr lang="en-GB" dirty="0"/>
              <a:t> to keep their records private</a:t>
            </a:r>
          </a:p>
          <a:p>
            <a:r>
              <a:rPr lang="en-GB" dirty="0"/>
              <a:t>At the start of the 19</a:t>
            </a:r>
            <a:r>
              <a:rPr lang="en-GB" baseline="30000" dirty="0"/>
              <a:t>th</a:t>
            </a:r>
            <a:r>
              <a:rPr lang="en-GB" dirty="0"/>
              <a:t> century when everything became electric, </a:t>
            </a:r>
            <a:r>
              <a:rPr lang="en-GB" dirty="0" err="1"/>
              <a:t>Hebern</a:t>
            </a:r>
            <a:r>
              <a:rPr lang="en-GB" dirty="0"/>
              <a:t> designed an electro-mechanical contraption which was called the </a:t>
            </a:r>
            <a:r>
              <a:rPr lang="en-GB" b="1" dirty="0" err="1"/>
              <a:t>Hebern</a:t>
            </a:r>
            <a:r>
              <a:rPr lang="en-GB" b="1" dirty="0"/>
              <a:t> rotor machine</a:t>
            </a:r>
            <a:r>
              <a:rPr lang="en-GB" dirty="0"/>
              <a:t>. It uses a single rotor, in which the secret key is embedded in a rotating disc. </a:t>
            </a:r>
          </a:p>
          <a:p>
            <a:r>
              <a:rPr lang="en-GB" dirty="0"/>
              <a:t>The </a:t>
            </a:r>
            <a:r>
              <a:rPr lang="en-GB" b="1" dirty="0" err="1"/>
              <a:t>Engima</a:t>
            </a:r>
            <a:r>
              <a:rPr lang="en-GB" b="1" dirty="0"/>
              <a:t> machine </a:t>
            </a:r>
            <a:r>
              <a:rPr lang="en-GB" dirty="0"/>
              <a:t>was invented by German engineer Arthur </a:t>
            </a:r>
            <a:r>
              <a:rPr lang="en-GB" dirty="0" err="1"/>
              <a:t>Scherbius</a:t>
            </a:r>
            <a:r>
              <a:rPr lang="en-GB" dirty="0"/>
              <a:t> at the end of World War I, and was heavily used by the German forces during the Second World War.</a:t>
            </a:r>
          </a:p>
        </p:txBody>
      </p:sp>
      <p:sp>
        <p:nvSpPr>
          <p:cNvPr id="5" name="Rectangle 4">
            <a:extLst>
              <a:ext uri="{FF2B5EF4-FFF2-40B4-BE49-F238E27FC236}">
                <a16:creationId xmlns:a16="http://schemas.microsoft.com/office/drawing/2014/main" id="{31F9ED25-71A7-4E73-A931-93D6EDD63AAD}"/>
              </a:ext>
            </a:extLst>
          </p:cNvPr>
          <p:cNvSpPr/>
          <p:nvPr/>
        </p:nvSpPr>
        <p:spPr>
          <a:xfrm>
            <a:off x="-1" y="6481836"/>
            <a:ext cx="7563776" cy="369332"/>
          </a:xfrm>
          <a:prstGeom prst="rect">
            <a:avLst/>
          </a:prstGeom>
        </p:spPr>
        <p:txBody>
          <a:bodyPr wrap="square">
            <a:spAutoFit/>
          </a:bodyPr>
          <a:lstStyle/>
          <a:p>
            <a:r>
              <a:rPr lang="en-GB" dirty="0"/>
              <a:t>https://access.redhat.com/blogs/766093/posts/1976023</a:t>
            </a:r>
          </a:p>
        </p:txBody>
      </p:sp>
    </p:spTree>
    <p:extLst>
      <p:ext uri="{BB962C8B-B14F-4D97-AF65-F5344CB8AC3E}">
        <p14:creationId xmlns:p14="http://schemas.microsoft.com/office/powerpoint/2010/main" val="77379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EE42-F450-4EE3-AB85-4C321ED06145}"/>
              </a:ext>
            </a:extLst>
          </p:cNvPr>
          <p:cNvSpPr>
            <a:spLocks noGrp="1"/>
          </p:cNvSpPr>
          <p:nvPr>
            <p:ph type="title"/>
          </p:nvPr>
        </p:nvSpPr>
        <p:spPr/>
        <p:txBody>
          <a:bodyPr/>
          <a:lstStyle/>
          <a:p>
            <a:r>
              <a:rPr lang="en-GB" dirty="0"/>
              <a:t>Modern Day</a:t>
            </a:r>
          </a:p>
        </p:txBody>
      </p:sp>
      <p:sp>
        <p:nvSpPr>
          <p:cNvPr id="3" name="Content Placeholder 2">
            <a:extLst>
              <a:ext uri="{FF2B5EF4-FFF2-40B4-BE49-F238E27FC236}">
                <a16:creationId xmlns:a16="http://schemas.microsoft.com/office/drawing/2014/main" id="{C32BB9FD-A25E-425E-B91B-7BA10C93DC45}"/>
              </a:ext>
            </a:extLst>
          </p:cNvPr>
          <p:cNvSpPr>
            <a:spLocks noGrp="1"/>
          </p:cNvSpPr>
          <p:nvPr>
            <p:ph idx="1"/>
          </p:nvPr>
        </p:nvSpPr>
        <p:spPr/>
        <p:txBody>
          <a:bodyPr/>
          <a:lstStyle/>
          <a:p>
            <a:pPr marL="0" indent="0">
              <a:buNone/>
            </a:pPr>
            <a:r>
              <a:rPr lang="en-GB" dirty="0"/>
              <a:t>“Encryption makes the modern world go round. Every time you make a mobile phone call, buy something with a credit card in a shop or on the web, or even get cash from an ATM, encryption bestows upon that transaction the confidentiality and security to make it possible.”</a:t>
            </a:r>
          </a:p>
          <a:p>
            <a:pPr marL="0" indent="0">
              <a:buNone/>
            </a:pPr>
            <a:endParaRPr lang="en-GB" dirty="0"/>
          </a:p>
          <a:p>
            <a:pPr marL="0" indent="0">
              <a:buNone/>
            </a:pPr>
            <a:r>
              <a:rPr lang="en-GB" dirty="0"/>
              <a:t>- BBC</a:t>
            </a:r>
          </a:p>
        </p:txBody>
      </p:sp>
      <p:sp>
        <p:nvSpPr>
          <p:cNvPr id="4" name="Rectangle 3">
            <a:extLst>
              <a:ext uri="{FF2B5EF4-FFF2-40B4-BE49-F238E27FC236}">
                <a16:creationId xmlns:a16="http://schemas.microsoft.com/office/drawing/2014/main" id="{8E067D92-BEF6-4306-90CC-471017E94C8E}"/>
              </a:ext>
            </a:extLst>
          </p:cNvPr>
          <p:cNvSpPr/>
          <p:nvPr/>
        </p:nvSpPr>
        <p:spPr>
          <a:xfrm>
            <a:off x="0" y="6488668"/>
            <a:ext cx="5950668" cy="369332"/>
          </a:xfrm>
          <a:prstGeom prst="rect">
            <a:avLst/>
          </a:prstGeom>
        </p:spPr>
        <p:txBody>
          <a:bodyPr wrap="none">
            <a:spAutoFit/>
          </a:bodyPr>
          <a:lstStyle/>
          <a:p>
            <a:r>
              <a:rPr lang="en-GB" dirty="0"/>
              <a:t>https://www.bbc.co.uk/news/technology-24667834</a:t>
            </a:r>
          </a:p>
        </p:txBody>
      </p:sp>
    </p:spTree>
    <p:extLst>
      <p:ext uri="{BB962C8B-B14F-4D97-AF65-F5344CB8AC3E}">
        <p14:creationId xmlns:p14="http://schemas.microsoft.com/office/powerpoint/2010/main" val="324971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D789-E268-45AD-BB71-93327C7DA63F}"/>
              </a:ext>
            </a:extLst>
          </p:cNvPr>
          <p:cNvSpPr>
            <a:spLocks noGrp="1"/>
          </p:cNvSpPr>
          <p:nvPr>
            <p:ph type="title"/>
          </p:nvPr>
        </p:nvSpPr>
        <p:spPr/>
        <p:txBody>
          <a:bodyPr/>
          <a:lstStyle/>
          <a:p>
            <a:r>
              <a:rPr lang="en-GB" dirty="0"/>
              <a:t>PGP (Pretty Good Protection) – HTTPS</a:t>
            </a:r>
          </a:p>
        </p:txBody>
      </p:sp>
      <p:sp>
        <p:nvSpPr>
          <p:cNvPr id="6" name="Rectangle 5">
            <a:extLst>
              <a:ext uri="{FF2B5EF4-FFF2-40B4-BE49-F238E27FC236}">
                <a16:creationId xmlns:a16="http://schemas.microsoft.com/office/drawing/2014/main" id="{B06CA285-1562-48EA-825E-85BD558D5E54}"/>
              </a:ext>
            </a:extLst>
          </p:cNvPr>
          <p:cNvSpPr/>
          <p:nvPr/>
        </p:nvSpPr>
        <p:spPr>
          <a:xfrm>
            <a:off x="6731251" y="2413000"/>
            <a:ext cx="4463546" cy="381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Content Placeholder 4">
            <a:extLst>
              <a:ext uri="{FF2B5EF4-FFF2-40B4-BE49-F238E27FC236}">
                <a16:creationId xmlns:a16="http://schemas.microsoft.com/office/drawing/2014/main" id="{DE3B8EA9-CB56-4D41-A5CB-D43EFD6FFDFF}"/>
              </a:ext>
            </a:extLst>
          </p:cNvPr>
          <p:cNvPicPr>
            <a:picLocks noGrp="1" noChangeAspect="1"/>
          </p:cNvPicPr>
          <p:nvPr>
            <p:ph idx="1"/>
          </p:nvPr>
        </p:nvPicPr>
        <p:blipFill>
          <a:blip r:embed="rId2"/>
          <a:stretch>
            <a:fillRect/>
          </a:stretch>
        </p:blipFill>
        <p:spPr>
          <a:xfrm>
            <a:off x="6731252" y="2413000"/>
            <a:ext cx="4463545" cy="3636963"/>
          </a:xfrm>
        </p:spPr>
      </p:pic>
      <p:sp>
        <p:nvSpPr>
          <p:cNvPr id="7" name="Rectangle 6">
            <a:extLst>
              <a:ext uri="{FF2B5EF4-FFF2-40B4-BE49-F238E27FC236}">
                <a16:creationId xmlns:a16="http://schemas.microsoft.com/office/drawing/2014/main" id="{78FF58FB-E240-4D5B-8127-FD975674BD4A}"/>
              </a:ext>
            </a:extLst>
          </p:cNvPr>
          <p:cNvSpPr/>
          <p:nvPr/>
        </p:nvSpPr>
        <p:spPr>
          <a:xfrm>
            <a:off x="810000" y="2413337"/>
            <a:ext cx="5286000" cy="2308324"/>
          </a:xfrm>
          <a:prstGeom prst="rect">
            <a:avLst/>
          </a:prstGeom>
        </p:spPr>
        <p:txBody>
          <a:bodyPr wrap="square">
            <a:spAutoFit/>
          </a:bodyPr>
          <a:lstStyle/>
          <a:p>
            <a:r>
              <a:rPr lang="en-GB" dirty="0"/>
              <a:t>You have a </a:t>
            </a:r>
            <a:r>
              <a:rPr lang="en-GB" b="1" dirty="0"/>
              <a:t>public key</a:t>
            </a:r>
            <a:r>
              <a:rPr lang="en-GB" dirty="0"/>
              <a:t> (to lock/encrypt the message) and a </a:t>
            </a:r>
            <a:r>
              <a:rPr lang="en-GB" b="1" dirty="0"/>
              <a:t>private key</a:t>
            </a:r>
            <a:r>
              <a:rPr lang="en-GB" dirty="0"/>
              <a:t> (to unlock/decrypt the message). You would send the public key to all your friends so that they can encrypt sensitive messages that they want to send to you. Once you receive an encrypted message, you use your private key to decrypt it.</a:t>
            </a:r>
          </a:p>
        </p:txBody>
      </p:sp>
      <p:sp>
        <p:nvSpPr>
          <p:cNvPr id="8" name="Rectangle 7">
            <a:extLst>
              <a:ext uri="{FF2B5EF4-FFF2-40B4-BE49-F238E27FC236}">
                <a16:creationId xmlns:a16="http://schemas.microsoft.com/office/drawing/2014/main" id="{9C42C00A-8481-4E68-BC4A-E6942D233191}"/>
              </a:ext>
            </a:extLst>
          </p:cNvPr>
          <p:cNvSpPr/>
          <p:nvPr/>
        </p:nvSpPr>
        <p:spPr>
          <a:xfrm>
            <a:off x="0" y="6487012"/>
            <a:ext cx="11839575" cy="369332"/>
          </a:xfrm>
          <a:prstGeom prst="rect">
            <a:avLst/>
          </a:prstGeom>
        </p:spPr>
        <p:txBody>
          <a:bodyPr wrap="square">
            <a:spAutoFit/>
          </a:bodyPr>
          <a:lstStyle/>
          <a:p>
            <a:r>
              <a:rPr lang="en-GB" dirty="0"/>
              <a:t>https://medium.freecodecamp.org/how-does-pretty-good-privacy-work-3f5f75ecea97</a:t>
            </a:r>
          </a:p>
        </p:txBody>
      </p:sp>
    </p:spTree>
    <p:extLst>
      <p:ext uri="{BB962C8B-B14F-4D97-AF65-F5344CB8AC3E}">
        <p14:creationId xmlns:p14="http://schemas.microsoft.com/office/powerpoint/2010/main" val="142233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3DCE-4157-41B8-835C-0DD8DA656450}"/>
              </a:ext>
            </a:extLst>
          </p:cNvPr>
          <p:cNvSpPr>
            <a:spLocks noGrp="1"/>
          </p:cNvSpPr>
          <p:nvPr>
            <p:ph type="title"/>
          </p:nvPr>
        </p:nvSpPr>
        <p:spPr/>
        <p:txBody>
          <a:bodyPr/>
          <a:lstStyle/>
          <a:p>
            <a:r>
              <a:rPr lang="en-GB" dirty="0"/>
              <a:t>Challenge – Caesar Cipher</a:t>
            </a:r>
          </a:p>
        </p:txBody>
      </p:sp>
      <p:pic>
        <p:nvPicPr>
          <p:cNvPr id="5" name="Content Placeholder 4">
            <a:extLst>
              <a:ext uri="{FF2B5EF4-FFF2-40B4-BE49-F238E27FC236}">
                <a16:creationId xmlns:a16="http://schemas.microsoft.com/office/drawing/2014/main" id="{467519A6-A8AA-46F9-85F5-7F93AD52238F}"/>
              </a:ext>
            </a:extLst>
          </p:cNvPr>
          <p:cNvPicPr>
            <a:picLocks noGrp="1" noChangeAspect="1"/>
          </p:cNvPicPr>
          <p:nvPr>
            <p:ph idx="1"/>
          </p:nvPr>
        </p:nvPicPr>
        <p:blipFill>
          <a:blip r:embed="rId2"/>
          <a:stretch>
            <a:fillRect/>
          </a:stretch>
        </p:blipFill>
        <p:spPr>
          <a:xfrm>
            <a:off x="810000" y="2664619"/>
            <a:ext cx="5372100" cy="3374350"/>
          </a:xfrm>
        </p:spPr>
      </p:pic>
      <p:sp>
        <p:nvSpPr>
          <p:cNvPr id="6" name="Rectangle 5">
            <a:extLst>
              <a:ext uri="{FF2B5EF4-FFF2-40B4-BE49-F238E27FC236}">
                <a16:creationId xmlns:a16="http://schemas.microsoft.com/office/drawing/2014/main" id="{51BFE614-7178-41ED-BBF5-C2E9E49CC392}"/>
              </a:ext>
            </a:extLst>
          </p:cNvPr>
          <p:cNvSpPr/>
          <p:nvPr/>
        </p:nvSpPr>
        <p:spPr>
          <a:xfrm>
            <a:off x="7239387" y="3596774"/>
            <a:ext cx="3818674" cy="1077218"/>
          </a:xfrm>
          <a:prstGeom prst="rect">
            <a:avLst/>
          </a:prstGeom>
        </p:spPr>
        <p:txBody>
          <a:bodyPr wrap="none">
            <a:spAutoFit/>
          </a:bodyPr>
          <a:lstStyle/>
          <a:p>
            <a:pPr algn="ctr"/>
            <a:r>
              <a:rPr lang="en-GB" sz="3200" dirty="0" err="1"/>
              <a:t>Ubcrshyyl</a:t>
            </a:r>
            <a:r>
              <a:rPr lang="en-GB" sz="3200" dirty="0"/>
              <a:t> </a:t>
            </a:r>
            <a:r>
              <a:rPr lang="en-GB" sz="3200" dirty="0" err="1"/>
              <a:t>lbh</a:t>
            </a:r>
            <a:r>
              <a:rPr lang="en-GB" sz="3200" dirty="0"/>
              <a:t> </a:t>
            </a:r>
            <a:r>
              <a:rPr lang="en-GB" sz="3200" dirty="0" err="1"/>
              <a:t>pna</a:t>
            </a:r>
            <a:r>
              <a:rPr lang="en-GB" sz="3200" dirty="0"/>
              <a:t> </a:t>
            </a:r>
          </a:p>
          <a:p>
            <a:pPr algn="ctr"/>
            <a:r>
              <a:rPr lang="en-GB" sz="3200" dirty="0" err="1"/>
              <a:t>qrpbqr</a:t>
            </a:r>
            <a:r>
              <a:rPr lang="en-GB" sz="3200" dirty="0"/>
              <a:t> </a:t>
            </a:r>
            <a:r>
              <a:rPr lang="en-GB" sz="3200" dirty="0" err="1"/>
              <a:t>guvf</a:t>
            </a:r>
            <a:endParaRPr lang="en-GB" sz="3200" dirty="0"/>
          </a:p>
        </p:txBody>
      </p:sp>
    </p:spTree>
    <p:extLst>
      <p:ext uri="{BB962C8B-B14F-4D97-AF65-F5344CB8AC3E}">
        <p14:creationId xmlns:p14="http://schemas.microsoft.com/office/powerpoint/2010/main" val="268693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B986-7438-4B4F-BE65-04F72E155867}"/>
              </a:ext>
            </a:extLst>
          </p:cNvPr>
          <p:cNvSpPr>
            <a:spLocks noGrp="1"/>
          </p:cNvSpPr>
          <p:nvPr>
            <p:ph type="title"/>
          </p:nvPr>
        </p:nvSpPr>
        <p:spPr/>
        <p:txBody>
          <a:bodyPr/>
          <a:lstStyle/>
          <a:p>
            <a:r>
              <a:rPr lang="en-GB" dirty="0"/>
              <a:t>Challenge – </a:t>
            </a:r>
            <a:r>
              <a:rPr lang="en-GB" dirty="0" err="1"/>
              <a:t>Atbash</a:t>
            </a:r>
            <a:endParaRPr lang="en-GB" dirty="0"/>
          </a:p>
        </p:txBody>
      </p:sp>
      <p:sp>
        <p:nvSpPr>
          <p:cNvPr id="3" name="Content Placeholder 2">
            <a:extLst>
              <a:ext uri="{FF2B5EF4-FFF2-40B4-BE49-F238E27FC236}">
                <a16:creationId xmlns:a16="http://schemas.microsoft.com/office/drawing/2014/main" id="{69B251DB-CB82-4A05-8EFE-36DC1A84825F}"/>
              </a:ext>
            </a:extLst>
          </p:cNvPr>
          <p:cNvSpPr>
            <a:spLocks noGrp="1"/>
          </p:cNvSpPr>
          <p:nvPr>
            <p:ph idx="1"/>
          </p:nvPr>
        </p:nvSpPr>
        <p:spPr>
          <a:xfrm>
            <a:off x="818712" y="2247900"/>
            <a:ext cx="3924738" cy="3015778"/>
          </a:xfrm>
        </p:spPr>
        <p:txBody>
          <a:bodyPr/>
          <a:lstStyle/>
          <a:p>
            <a:pPr marL="0" indent="0">
              <a:buNone/>
            </a:pPr>
            <a:r>
              <a:rPr lang="en-GB" dirty="0"/>
              <a:t>The </a:t>
            </a:r>
            <a:r>
              <a:rPr lang="en-GB" dirty="0" err="1"/>
              <a:t>Atbash</a:t>
            </a:r>
            <a:r>
              <a:rPr lang="en-GB" dirty="0"/>
              <a:t> cipher is a very common, simple cipher. It was for the Hebrew alphabet, but modified here to work with the English alphabet. Basically, when encoded, an "A" becomes a "Z", "B" turns into "Y", etc.</a:t>
            </a:r>
          </a:p>
        </p:txBody>
      </p:sp>
      <p:pic>
        <p:nvPicPr>
          <p:cNvPr id="4" name="Picture 3">
            <a:extLst>
              <a:ext uri="{FF2B5EF4-FFF2-40B4-BE49-F238E27FC236}">
                <a16:creationId xmlns:a16="http://schemas.microsoft.com/office/drawing/2014/main" id="{725962AC-4F32-441D-A356-29F20A8E10B2}"/>
              </a:ext>
            </a:extLst>
          </p:cNvPr>
          <p:cNvPicPr>
            <a:picLocks noChangeAspect="1"/>
          </p:cNvPicPr>
          <p:nvPr/>
        </p:nvPicPr>
        <p:blipFill>
          <a:blip r:embed="rId2"/>
          <a:stretch>
            <a:fillRect/>
          </a:stretch>
        </p:blipFill>
        <p:spPr>
          <a:xfrm>
            <a:off x="818712" y="5263677"/>
            <a:ext cx="10571998" cy="1147135"/>
          </a:xfrm>
          <a:prstGeom prst="rect">
            <a:avLst/>
          </a:prstGeom>
        </p:spPr>
      </p:pic>
      <p:sp>
        <p:nvSpPr>
          <p:cNvPr id="5" name="Rectangle 4">
            <a:extLst>
              <a:ext uri="{FF2B5EF4-FFF2-40B4-BE49-F238E27FC236}">
                <a16:creationId xmlns:a16="http://schemas.microsoft.com/office/drawing/2014/main" id="{98B54D71-C8A9-43A5-8532-B0B0877A2984}"/>
              </a:ext>
            </a:extLst>
          </p:cNvPr>
          <p:cNvSpPr/>
          <p:nvPr/>
        </p:nvSpPr>
        <p:spPr>
          <a:xfrm>
            <a:off x="6972159" y="3057904"/>
            <a:ext cx="3464410" cy="1077218"/>
          </a:xfrm>
          <a:prstGeom prst="rect">
            <a:avLst/>
          </a:prstGeom>
        </p:spPr>
        <p:txBody>
          <a:bodyPr wrap="none">
            <a:spAutoFit/>
          </a:bodyPr>
          <a:lstStyle/>
          <a:p>
            <a:pPr algn="ctr"/>
            <a:r>
              <a:rPr lang="en-GB" sz="3200" dirty="0" err="1"/>
              <a:t>Rg'h</a:t>
            </a:r>
            <a:r>
              <a:rPr lang="en-GB" sz="3200" dirty="0"/>
              <a:t> </a:t>
            </a:r>
            <a:r>
              <a:rPr lang="en-GB" sz="3200" dirty="0" err="1"/>
              <a:t>ivozgrevob</a:t>
            </a:r>
            <a:r>
              <a:rPr lang="en-GB" sz="3200" dirty="0"/>
              <a:t> </a:t>
            </a:r>
          </a:p>
          <a:p>
            <a:pPr algn="ctr"/>
            <a:r>
              <a:rPr lang="en-GB" sz="3200" dirty="0" err="1"/>
              <a:t>vzhb</a:t>
            </a:r>
            <a:r>
              <a:rPr lang="en-GB" sz="3200" dirty="0"/>
              <a:t> </a:t>
            </a:r>
            <a:r>
              <a:rPr lang="en-GB" sz="3200" dirty="0" err="1"/>
              <a:t>gl</a:t>
            </a:r>
            <a:r>
              <a:rPr lang="en-GB" sz="3200" dirty="0"/>
              <a:t> </a:t>
            </a:r>
            <a:r>
              <a:rPr lang="en-GB" sz="3200" dirty="0" err="1"/>
              <a:t>wvxlwv</a:t>
            </a:r>
            <a:endParaRPr lang="en-GB" sz="3200" dirty="0"/>
          </a:p>
        </p:txBody>
      </p:sp>
    </p:spTree>
    <p:extLst>
      <p:ext uri="{BB962C8B-B14F-4D97-AF65-F5344CB8AC3E}">
        <p14:creationId xmlns:p14="http://schemas.microsoft.com/office/powerpoint/2010/main" val="258163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3CAA-8CFC-4721-A730-1B6542EAABA0}"/>
              </a:ext>
            </a:extLst>
          </p:cNvPr>
          <p:cNvSpPr>
            <a:spLocks noGrp="1"/>
          </p:cNvSpPr>
          <p:nvPr>
            <p:ph type="title"/>
          </p:nvPr>
        </p:nvSpPr>
        <p:spPr/>
        <p:txBody>
          <a:bodyPr/>
          <a:lstStyle/>
          <a:p>
            <a:r>
              <a:rPr lang="en-GB" dirty="0"/>
              <a:t>Challenge - Pigpen</a:t>
            </a:r>
          </a:p>
        </p:txBody>
      </p:sp>
      <p:pic>
        <p:nvPicPr>
          <p:cNvPr id="4" name="Picture 3">
            <a:extLst>
              <a:ext uri="{FF2B5EF4-FFF2-40B4-BE49-F238E27FC236}">
                <a16:creationId xmlns:a16="http://schemas.microsoft.com/office/drawing/2014/main" id="{B06DBDF2-21CE-44BF-A807-3C21CBB40963}"/>
              </a:ext>
            </a:extLst>
          </p:cNvPr>
          <p:cNvPicPr>
            <a:picLocks noChangeAspect="1"/>
          </p:cNvPicPr>
          <p:nvPr/>
        </p:nvPicPr>
        <p:blipFill>
          <a:blip r:embed="rId2"/>
          <a:stretch>
            <a:fillRect/>
          </a:stretch>
        </p:blipFill>
        <p:spPr>
          <a:xfrm>
            <a:off x="6095999" y="2370344"/>
            <a:ext cx="5467350" cy="695325"/>
          </a:xfrm>
          <a:prstGeom prst="rect">
            <a:avLst/>
          </a:prstGeom>
        </p:spPr>
      </p:pic>
      <p:sp>
        <p:nvSpPr>
          <p:cNvPr id="5" name="Rectangle 4">
            <a:extLst>
              <a:ext uri="{FF2B5EF4-FFF2-40B4-BE49-F238E27FC236}">
                <a16:creationId xmlns:a16="http://schemas.microsoft.com/office/drawing/2014/main" id="{5263DD33-57F2-4CA3-BB68-F2C26B126478}"/>
              </a:ext>
            </a:extLst>
          </p:cNvPr>
          <p:cNvSpPr/>
          <p:nvPr/>
        </p:nvSpPr>
        <p:spPr>
          <a:xfrm>
            <a:off x="0" y="6488668"/>
            <a:ext cx="3995004" cy="369332"/>
          </a:xfrm>
          <a:prstGeom prst="rect">
            <a:avLst/>
          </a:prstGeom>
        </p:spPr>
        <p:txBody>
          <a:bodyPr wrap="none">
            <a:spAutoFit/>
          </a:bodyPr>
          <a:lstStyle/>
          <a:p>
            <a:r>
              <a:rPr lang="en-GB" dirty="0"/>
              <a:t>https://v2.cryptii.com/text/pigpen</a:t>
            </a:r>
          </a:p>
        </p:txBody>
      </p:sp>
      <p:pic>
        <p:nvPicPr>
          <p:cNvPr id="7" name="Picture 6">
            <a:extLst>
              <a:ext uri="{FF2B5EF4-FFF2-40B4-BE49-F238E27FC236}">
                <a16:creationId xmlns:a16="http://schemas.microsoft.com/office/drawing/2014/main" id="{3FEF3286-BDEC-401B-BEE8-4C4BB26BDEDC}"/>
              </a:ext>
            </a:extLst>
          </p:cNvPr>
          <p:cNvPicPr>
            <a:picLocks noChangeAspect="1"/>
          </p:cNvPicPr>
          <p:nvPr/>
        </p:nvPicPr>
        <p:blipFill>
          <a:blip r:embed="rId3"/>
          <a:stretch>
            <a:fillRect/>
          </a:stretch>
        </p:blipFill>
        <p:spPr>
          <a:xfrm>
            <a:off x="810000" y="2370344"/>
            <a:ext cx="3329195" cy="2723281"/>
          </a:xfrm>
          <a:prstGeom prst="rect">
            <a:avLst/>
          </a:prstGeom>
        </p:spPr>
      </p:pic>
      <p:pic>
        <p:nvPicPr>
          <p:cNvPr id="8" name="Picture 7">
            <a:extLst>
              <a:ext uri="{FF2B5EF4-FFF2-40B4-BE49-F238E27FC236}">
                <a16:creationId xmlns:a16="http://schemas.microsoft.com/office/drawing/2014/main" id="{D6382572-8D33-4530-86C6-BC813CC02DF9}"/>
              </a:ext>
            </a:extLst>
          </p:cNvPr>
          <p:cNvPicPr>
            <a:picLocks noChangeAspect="1"/>
          </p:cNvPicPr>
          <p:nvPr/>
        </p:nvPicPr>
        <p:blipFill>
          <a:blip r:embed="rId4"/>
          <a:stretch>
            <a:fillRect/>
          </a:stretch>
        </p:blipFill>
        <p:spPr>
          <a:xfrm>
            <a:off x="810000" y="5293650"/>
            <a:ext cx="10753349" cy="994993"/>
          </a:xfrm>
          <a:prstGeom prst="rect">
            <a:avLst/>
          </a:prstGeom>
        </p:spPr>
      </p:pic>
    </p:spTree>
    <p:extLst>
      <p:ext uri="{BB962C8B-B14F-4D97-AF65-F5344CB8AC3E}">
        <p14:creationId xmlns:p14="http://schemas.microsoft.com/office/powerpoint/2010/main" val="390765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104</TotalTime>
  <Words>354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Intro to Cryptography</vt:lpstr>
      <vt:lpstr>What?</vt:lpstr>
      <vt:lpstr>Why &amp; History</vt:lpstr>
      <vt:lpstr>Modern Day</vt:lpstr>
      <vt:lpstr>PGP (Pretty Good Protection) – HTTPS</vt:lpstr>
      <vt:lpstr>Challenge – Caesar Cipher</vt:lpstr>
      <vt:lpstr>Challenge – Atbash</vt:lpstr>
      <vt:lpstr>Challenge - Pigpen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Cryptography</dc:title>
  <dc:creator>Sean O'mahoney</dc:creator>
  <cp:lastModifiedBy>Sean O'mahoney</cp:lastModifiedBy>
  <cp:revision>13</cp:revision>
  <dcterms:created xsi:type="dcterms:W3CDTF">2018-09-21T09:04:25Z</dcterms:created>
  <dcterms:modified xsi:type="dcterms:W3CDTF">2018-09-21T14:05:32Z</dcterms:modified>
</cp:coreProperties>
</file>