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3" r:id="rId9"/>
    <p:sldId id="275" r:id="rId10"/>
    <p:sldId id="276" r:id="rId11"/>
    <p:sldId id="263" r:id="rId12"/>
    <p:sldId id="265" r:id="rId13"/>
    <p:sldId id="266" r:id="rId14"/>
    <p:sldId id="274" r:id="rId15"/>
    <p:sldId id="278" r:id="rId16"/>
    <p:sldId id="279" r:id="rId17"/>
    <p:sldId id="267" r:id="rId18"/>
    <p:sldId id="272" r:id="rId19"/>
    <p:sldId id="269" r:id="rId20"/>
    <p:sldId id="270" r:id="rId21"/>
    <p:sldId id="271"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2" autoAdjust="0"/>
    <p:restoredTop sz="95000" autoAdjust="0"/>
  </p:normalViewPr>
  <p:slideViewPr>
    <p:cSldViewPr snapToGrid="0">
      <p:cViewPr varScale="1">
        <p:scale>
          <a:sx n="92" d="100"/>
          <a:sy n="92" d="100"/>
        </p:scale>
        <p:origin x="91"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seanomahoney.me/education.html#NodeJS"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s.twitter.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twitter.com/rest/reference/get/search/twee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theunionmmu.org/organisation/templates/society/MMUComputingSociety/" TargetMode="External"/><Relationship Id="rId3" Type="http://schemas.openxmlformats.org/officeDocument/2006/relationships/hyperlink" Target="https://uk.linkedin.com/in/sean12697" TargetMode="External"/><Relationship Id="rId7" Type="http://schemas.openxmlformats.org/officeDocument/2006/relationships/hyperlink" Target="https://twitter.com/MMUCompSoc" TargetMode="External"/><Relationship Id="rId2" Type="http://schemas.openxmlformats.org/officeDocument/2006/relationships/hyperlink" Target="mailto:sean.omahoney@stu.mmu.ac.uk" TargetMode="External"/><Relationship Id="rId1" Type="http://schemas.openxmlformats.org/officeDocument/2006/relationships/slideLayout" Target="../slideLayouts/slideLayout2.xml"/><Relationship Id="rId6" Type="http://schemas.openxmlformats.org/officeDocument/2006/relationships/hyperlink" Target="facebook.com/groups/mmucomputingsociety" TargetMode="External"/><Relationship Id="rId11" Type="http://schemas.openxmlformats.org/officeDocument/2006/relationships/hyperlink" Target="https://www.npmjs.com/" TargetMode="External"/><Relationship Id="rId5" Type="http://schemas.openxmlformats.org/officeDocument/2006/relationships/hyperlink" Target="https://github.com/Sean12697/TwitNodeJS" TargetMode="External"/><Relationship Id="rId10" Type="http://schemas.openxmlformats.org/officeDocument/2006/relationships/hyperlink" Target="http://brackets.io/" TargetMode="External"/><Relationship Id="rId4" Type="http://schemas.openxmlformats.org/officeDocument/2006/relationships/hyperlink" Target="https://seanomahoney.me/" TargetMode="External"/><Relationship Id="rId9" Type="http://schemas.openxmlformats.org/officeDocument/2006/relationships/hyperlink" Target="https://nodejs.org/en/downloa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center.heroku.com/articles/heroku-cli#download-and-install" TargetMode="External"/><Relationship Id="rId2" Type="http://schemas.openxmlformats.org/officeDocument/2006/relationships/hyperlink" Target="https://www.heroku.com/" TargetMode="External"/><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ashboard.heroku.com/app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evcenter.heroku.com/articles/heroku-cli#download-and-install" TargetMode="External"/><Relationship Id="rId3" Type="http://schemas.openxmlformats.org/officeDocument/2006/relationships/hyperlink" Target="https://uk.linkedin.com/in/sean12697" TargetMode="External"/><Relationship Id="rId7" Type="http://schemas.openxmlformats.org/officeDocument/2006/relationships/hyperlink" Target="https://www.theunionmmu.org/organisation/templates/society/MMUComputingSociety/" TargetMode="External"/><Relationship Id="rId2" Type="http://schemas.openxmlformats.org/officeDocument/2006/relationships/hyperlink" Target="mailto:sean.omahoney@stu.mmu.ac.uk" TargetMode="External"/><Relationship Id="rId1" Type="http://schemas.openxmlformats.org/officeDocument/2006/relationships/slideLayout" Target="../slideLayouts/slideLayout2.xml"/><Relationship Id="rId6" Type="http://schemas.openxmlformats.org/officeDocument/2006/relationships/hyperlink" Target="https://twitter.com/MMUCompSoc" TargetMode="External"/><Relationship Id="rId5" Type="http://schemas.openxmlformats.org/officeDocument/2006/relationships/hyperlink" Target="facebook.com/groups/mmucomputingsociety" TargetMode="External"/><Relationship Id="rId4" Type="http://schemas.openxmlformats.org/officeDocument/2006/relationships/hyperlink" Target="https://seanomahoney.me/" TargetMode="External"/><Relationship Id="rId9" Type="http://schemas.openxmlformats.org/officeDocument/2006/relationships/hyperlink" Target="https://desktop.github.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rackets.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pmjs.com/package/tw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Twitter Bot with NodeJS</a:t>
            </a:r>
          </a:p>
        </p:txBody>
      </p:sp>
      <p:sp>
        <p:nvSpPr>
          <p:cNvPr id="3" name="Subtitle 2"/>
          <p:cNvSpPr>
            <a:spLocks noGrp="1"/>
          </p:cNvSpPr>
          <p:nvPr>
            <p:ph type="subTitle" idx="1"/>
          </p:nvPr>
        </p:nvSpPr>
        <p:spPr/>
        <p:txBody>
          <a:bodyPr/>
          <a:lstStyle/>
          <a:p>
            <a:r>
              <a:rPr lang="en-GB" dirty="0"/>
              <a:t>A </a:t>
            </a:r>
            <a:r>
              <a:rPr lang="en-GB" dirty="0">
                <a:hlinkClick r:id="rId2" action="ppaction://hlinkfile"/>
              </a:rPr>
              <a:t>presentation</a:t>
            </a:r>
            <a:r>
              <a:rPr lang="en-GB" dirty="0"/>
              <a:t> by Sean O’Mahoney</a:t>
            </a:r>
          </a:p>
        </p:txBody>
      </p:sp>
      <p:pic>
        <p:nvPicPr>
          <p:cNvPr id="1026" name="Picture 2" descr="https://node-os.com/images/nodejs.png"/>
          <p:cNvPicPr>
            <a:picLocks noChangeAspect="1" noChangeArrowheads="1"/>
          </p:cNvPicPr>
          <p:nvPr/>
        </p:nvPicPr>
        <p:blipFill rotWithShape="1">
          <a:blip r:embed="rId3">
            <a:extLst>
              <a:ext uri="{28A0092B-C50C-407E-A947-70E740481C1C}">
                <a14:useLocalDpi xmlns:a14="http://schemas.microsoft.com/office/drawing/2010/main" val="0"/>
              </a:ext>
            </a:extLst>
          </a:blip>
          <a:srcRect l="17216" t="16008" r="17543" b="11115"/>
          <a:stretch/>
        </p:blipFill>
        <p:spPr bwMode="auto">
          <a:xfrm>
            <a:off x="10856880" y="3712326"/>
            <a:ext cx="525121" cy="586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vignette3.wikia.nocookie.net/gtawiki/images/c/ce/Twitter_Logo.png/revision/20130729143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4696" y="3694922"/>
            <a:ext cx="721937" cy="586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6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Hiding Keys (Part 2)</a:t>
            </a:r>
          </a:p>
        </p:txBody>
      </p:sp>
      <p:sp>
        <p:nvSpPr>
          <p:cNvPr id="3" name="Content Placeholder 2"/>
          <p:cNvSpPr>
            <a:spLocks noGrp="1"/>
          </p:cNvSpPr>
          <p:nvPr>
            <p:ph idx="1"/>
          </p:nvPr>
        </p:nvSpPr>
        <p:spPr>
          <a:xfrm>
            <a:off x="818712" y="2222287"/>
            <a:ext cx="10554574" cy="4467762"/>
          </a:xfrm>
        </p:spPr>
        <p:txBody>
          <a:bodyPr>
            <a:normAutofit/>
          </a:bodyPr>
          <a:lstStyle/>
          <a:p>
            <a:r>
              <a:rPr lang="en-GB" dirty="0"/>
              <a:t>We will now create another requires statement, but this time it won’t be in the default “</a:t>
            </a:r>
            <a:r>
              <a:rPr lang="en-GB" dirty="0" err="1"/>
              <a:t>node_modules</a:t>
            </a:r>
            <a:r>
              <a:rPr lang="en-GB" dirty="0"/>
              <a:t>” folder, so we have to go up a directory (using “./”), then specify the file (not having to include the “.</a:t>
            </a:r>
            <a:r>
              <a:rPr lang="en-GB" dirty="0" err="1"/>
              <a:t>js</a:t>
            </a:r>
            <a:r>
              <a:rPr lang="en-GB" dirty="0"/>
              <a:t>”).</a:t>
            </a:r>
          </a:p>
          <a:p>
            <a:pPr marL="0" indent="0">
              <a:buNone/>
            </a:pPr>
            <a:endParaRPr lang="en-GB" dirty="0"/>
          </a:p>
          <a:p>
            <a:pPr marL="0" indent="0">
              <a:buNone/>
            </a:pPr>
            <a:r>
              <a:rPr lang="en-GB" dirty="0" err="1"/>
              <a:t>var</a:t>
            </a:r>
            <a:r>
              <a:rPr lang="en-GB" dirty="0"/>
              <a:t> Keys = require('./keys');</a:t>
            </a:r>
          </a:p>
          <a:p>
            <a:pPr marL="0" indent="0">
              <a:buNone/>
            </a:pPr>
            <a:endParaRPr lang="en-GB" dirty="0"/>
          </a:p>
          <a:p>
            <a:r>
              <a:rPr lang="en-GB" dirty="0"/>
              <a:t>Now we can replace the object in the creation of an instance, like so:</a:t>
            </a:r>
          </a:p>
          <a:p>
            <a:endParaRPr lang="en-GB" dirty="0"/>
          </a:p>
          <a:p>
            <a:pPr marL="0" indent="0">
              <a:buNone/>
            </a:pPr>
            <a:r>
              <a:rPr lang="en-GB" dirty="0" err="1"/>
              <a:t>var</a:t>
            </a:r>
            <a:r>
              <a:rPr lang="en-GB" dirty="0"/>
              <a:t> T = new Twit(Keys);</a:t>
            </a:r>
          </a:p>
        </p:txBody>
      </p:sp>
    </p:spTree>
    <p:extLst>
      <p:ext uri="{BB962C8B-B14F-4D97-AF65-F5344CB8AC3E}">
        <p14:creationId xmlns:p14="http://schemas.microsoft.com/office/powerpoint/2010/main" val="269709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Twitter Keys (API)</a:t>
            </a:r>
          </a:p>
        </p:txBody>
      </p:sp>
      <p:sp>
        <p:nvSpPr>
          <p:cNvPr id="3" name="Content Placeholder 2"/>
          <p:cNvSpPr>
            <a:spLocks noGrp="1"/>
          </p:cNvSpPr>
          <p:nvPr>
            <p:ph idx="1"/>
          </p:nvPr>
        </p:nvSpPr>
        <p:spPr>
          <a:xfrm>
            <a:off x="818712" y="2222287"/>
            <a:ext cx="7448210" cy="4439770"/>
          </a:xfrm>
        </p:spPr>
        <p:txBody>
          <a:bodyPr/>
          <a:lstStyle/>
          <a:p>
            <a:r>
              <a:rPr lang="en-GB" dirty="0"/>
              <a:t>To use twit, we will need to pass through 4 keys in the object, needed for the API (Application Program Interface).</a:t>
            </a:r>
          </a:p>
          <a:p>
            <a:endParaRPr lang="en-GB" dirty="0"/>
          </a:p>
          <a:p>
            <a:pPr>
              <a:buFont typeface="+mj-lt"/>
              <a:buAutoNum type="arabicPeriod"/>
            </a:pPr>
            <a:r>
              <a:rPr lang="en-GB" dirty="0"/>
              <a:t>Create or Log In to your Twitter Account</a:t>
            </a:r>
          </a:p>
          <a:p>
            <a:pPr>
              <a:buFont typeface="+mj-lt"/>
              <a:buAutoNum type="arabicPeriod"/>
            </a:pPr>
            <a:r>
              <a:rPr lang="en-GB" dirty="0"/>
              <a:t>Ensure there is a mobile number associated with your account</a:t>
            </a:r>
          </a:p>
          <a:p>
            <a:pPr>
              <a:buFont typeface="+mj-lt"/>
              <a:buAutoNum type="arabicPeriod"/>
            </a:pPr>
            <a:r>
              <a:rPr lang="en-GB" dirty="0"/>
              <a:t>Then go to </a:t>
            </a:r>
            <a:r>
              <a:rPr lang="en-GB" dirty="0">
                <a:hlinkClick r:id="rId2"/>
              </a:rPr>
              <a:t>https://apps.twitter.com/</a:t>
            </a:r>
            <a:r>
              <a:rPr lang="en-GB" dirty="0"/>
              <a:t> </a:t>
            </a:r>
          </a:p>
          <a:p>
            <a:pPr>
              <a:buFont typeface="+mj-lt"/>
              <a:buAutoNum type="arabicPeriod"/>
            </a:pPr>
            <a:r>
              <a:rPr lang="en-GB" dirty="0"/>
              <a:t>Create a new app</a:t>
            </a:r>
          </a:p>
          <a:p>
            <a:pPr>
              <a:buFont typeface="+mj-lt"/>
              <a:buAutoNum type="arabicPeriod"/>
            </a:pPr>
            <a:r>
              <a:rPr lang="en-GB" dirty="0"/>
              <a:t>Go to “Keys and Access Tokens”</a:t>
            </a:r>
          </a:p>
          <a:p>
            <a:pPr>
              <a:buFont typeface="+mj-lt"/>
              <a:buAutoNum type="arabicPeriod"/>
            </a:pPr>
            <a:r>
              <a:rPr lang="en-GB" dirty="0"/>
              <a:t>Generate Your Access Token</a:t>
            </a:r>
          </a:p>
          <a:p>
            <a:endParaRPr lang="en-GB" dirty="0"/>
          </a:p>
          <a:p>
            <a:endParaRPr lang="en-GB" dirty="0"/>
          </a:p>
        </p:txBody>
      </p:sp>
      <p:pic>
        <p:nvPicPr>
          <p:cNvPr id="4" name="Picture 3"/>
          <p:cNvPicPr>
            <a:picLocks noChangeAspect="1"/>
          </p:cNvPicPr>
          <p:nvPr/>
        </p:nvPicPr>
        <p:blipFill>
          <a:blip r:embed="rId3"/>
          <a:stretch>
            <a:fillRect/>
          </a:stretch>
        </p:blipFill>
        <p:spPr>
          <a:xfrm>
            <a:off x="8398900" y="2409550"/>
            <a:ext cx="3551874" cy="3393440"/>
          </a:xfrm>
          <a:prstGeom prst="rect">
            <a:avLst/>
          </a:prstGeom>
        </p:spPr>
      </p:pic>
      <p:sp>
        <p:nvSpPr>
          <p:cNvPr id="5" name="Content Placeholder 2"/>
          <p:cNvSpPr txBox="1">
            <a:spLocks/>
          </p:cNvSpPr>
          <p:nvPr/>
        </p:nvSpPr>
        <p:spPr>
          <a:xfrm>
            <a:off x="812491" y="6284212"/>
            <a:ext cx="7448210" cy="4338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“Regenerate My Access Token and Token Secret”</a:t>
            </a:r>
          </a:p>
        </p:txBody>
      </p:sp>
    </p:spTree>
    <p:extLst>
      <p:ext uri="{BB962C8B-B14F-4D97-AF65-F5344CB8AC3E}">
        <p14:creationId xmlns:p14="http://schemas.microsoft.com/office/powerpoint/2010/main" val="48848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Twit Functions</a:t>
            </a:r>
          </a:p>
        </p:txBody>
      </p:sp>
      <p:sp>
        <p:nvSpPr>
          <p:cNvPr id="3" name="Content Placeholder 2"/>
          <p:cNvSpPr>
            <a:spLocks noGrp="1"/>
          </p:cNvSpPr>
          <p:nvPr>
            <p:ph idx="1"/>
          </p:nvPr>
        </p:nvSpPr>
        <p:spPr/>
        <p:txBody>
          <a:bodyPr>
            <a:normAutofit fontScale="92500" lnSpcReduction="10000"/>
          </a:bodyPr>
          <a:lstStyle/>
          <a:p>
            <a:r>
              <a:rPr lang="en-GB" dirty="0"/>
              <a:t>There are 3 main functions in the Twit Library:</a:t>
            </a:r>
          </a:p>
          <a:p>
            <a:endParaRPr lang="en-GB" dirty="0"/>
          </a:p>
          <a:p>
            <a:r>
              <a:rPr lang="en-GB" dirty="0"/>
              <a:t>Post</a:t>
            </a:r>
          </a:p>
          <a:p>
            <a:r>
              <a:rPr lang="en-GB" dirty="0"/>
              <a:t>Get</a:t>
            </a:r>
          </a:p>
          <a:p>
            <a:r>
              <a:rPr lang="en-GB" dirty="0"/>
              <a:t>Stream</a:t>
            </a:r>
          </a:p>
          <a:p>
            <a:endParaRPr lang="en-GB" dirty="0"/>
          </a:p>
          <a:p>
            <a:r>
              <a:rPr lang="en-GB" dirty="0"/>
              <a:t>The first two have these arguments:</a:t>
            </a:r>
          </a:p>
          <a:p>
            <a:pPr marL="0" indent="0">
              <a:buNone/>
            </a:pPr>
            <a:r>
              <a:rPr lang="en-GB" dirty="0" err="1"/>
              <a:t>T.</a:t>
            </a:r>
            <a:r>
              <a:rPr lang="en-GB" b="1" i="1" dirty="0" err="1"/>
              <a:t>y</a:t>
            </a:r>
            <a:r>
              <a:rPr lang="en-GB" dirty="0"/>
              <a:t>(‘</a:t>
            </a:r>
            <a:r>
              <a:rPr lang="en-GB" b="1" i="1" dirty="0"/>
              <a:t>type</a:t>
            </a:r>
            <a:r>
              <a:rPr lang="en-GB" dirty="0"/>
              <a:t>', { </a:t>
            </a:r>
            <a:r>
              <a:rPr lang="en-GB" b="1" i="1" dirty="0"/>
              <a:t>object</a:t>
            </a:r>
            <a:r>
              <a:rPr lang="en-GB" dirty="0"/>
              <a:t> }, function(err, data, response) { //y being post/get</a:t>
            </a:r>
          </a:p>
          <a:p>
            <a:pPr marL="0" indent="0">
              <a:buNone/>
            </a:pPr>
            <a:r>
              <a:rPr lang="en-GB" dirty="0"/>
              <a:t>  </a:t>
            </a:r>
            <a:r>
              <a:rPr lang="en-GB" b="1" i="1" dirty="0"/>
              <a:t>Code</a:t>
            </a:r>
            <a:r>
              <a:rPr lang="en-GB" dirty="0"/>
              <a:t> //console.log(data)</a:t>
            </a:r>
          </a:p>
          <a:p>
            <a:pPr marL="0" indent="0">
              <a:buNone/>
            </a:pPr>
            <a:r>
              <a:rPr lang="en-GB" dirty="0"/>
              <a:t>})</a:t>
            </a:r>
          </a:p>
        </p:txBody>
      </p:sp>
    </p:spTree>
    <p:extLst>
      <p:ext uri="{BB962C8B-B14F-4D97-AF65-F5344CB8AC3E}">
        <p14:creationId xmlns:p14="http://schemas.microsoft.com/office/powerpoint/2010/main" val="353705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Posting a Tweet (.post)</a:t>
            </a:r>
          </a:p>
        </p:txBody>
      </p:sp>
      <p:sp>
        <p:nvSpPr>
          <p:cNvPr id="3" name="Content Placeholder 2"/>
          <p:cNvSpPr>
            <a:spLocks noGrp="1"/>
          </p:cNvSpPr>
          <p:nvPr>
            <p:ph idx="1"/>
          </p:nvPr>
        </p:nvSpPr>
        <p:spPr>
          <a:xfrm>
            <a:off x="818712" y="2222287"/>
            <a:ext cx="10554574" cy="4449101"/>
          </a:xfrm>
        </p:spPr>
        <p:txBody>
          <a:bodyPr/>
          <a:lstStyle/>
          <a:p>
            <a:r>
              <a:rPr lang="en-GB" dirty="0"/>
              <a:t>We will now use that “T” twit instance we created, to simply post to the Twitter account</a:t>
            </a:r>
          </a:p>
          <a:p>
            <a:r>
              <a:rPr lang="en-GB" dirty="0"/>
              <a:t>To achieve this, we will use the “post” function specified in the documentation</a:t>
            </a:r>
          </a:p>
          <a:p>
            <a:r>
              <a:rPr lang="en-GB" dirty="0"/>
              <a:t>This will use the “statuses/update” type, have an object which contains the status, then the returned values from the function.</a:t>
            </a:r>
          </a:p>
          <a:p>
            <a:r>
              <a:rPr lang="en-GB" dirty="0"/>
              <a:t>Then we’ll simply show what was pushed to Twitter on the console.</a:t>
            </a:r>
          </a:p>
          <a:p>
            <a:pPr marL="0" indent="0">
              <a:buNone/>
            </a:pPr>
            <a:endParaRPr lang="en-GB" dirty="0"/>
          </a:p>
          <a:p>
            <a:pPr marL="0" indent="0">
              <a:buNone/>
            </a:pPr>
            <a:r>
              <a:rPr lang="en-GB" dirty="0" err="1"/>
              <a:t>T.post</a:t>
            </a:r>
            <a:r>
              <a:rPr lang="en-GB" dirty="0"/>
              <a:t>('statuses/update', { status: 'hello world!' }, function(err, data, response) {</a:t>
            </a:r>
          </a:p>
          <a:p>
            <a:pPr marL="0" indent="0">
              <a:buNone/>
            </a:pPr>
            <a:r>
              <a:rPr lang="en-GB" dirty="0"/>
              <a:t>  console.log(data)</a:t>
            </a:r>
          </a:p>
          <a:p>
            <a:pPr marL="0" indent="0">
              <a:buNone/>
            </a:pPr>
            <a:r>
              <a:rPr lang="en-GB" dirty="0"/>
              <a:t>})</a:t>
            </a:r>
          </a:p>
        </p:txBody>
      </p:sp>
    </p:spTree>
    <p:extLst>
      <p:ext uri="{BB962C8B-B14F-4D97-AF65-F5344CB8AC3E}">
        <p14:creationId xmlns:p14="http://schemas.microsoft.com/office/powerpoint/2010/main" val="314938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Repetition</a:t>
            </a:r>
          </a:p>
        </p:txBody>
      </p:sp>
      <p:sp>
        <p:nvSpPr>
          <p:cNvPr id="3" name="Content Placeholder 2"/>
          <p:cNvSpPr>
            <a:spLocks noGrp="1"/>
          </p:cNvSpPr>
          <p:nvPr>
            <p:ph idx="1"/>
          </p:nvPr>
        </p:nvSpPr>
        <p:spPr/>
        <p:txBody>
          <a:bodyPr>
            <a:normAutofit lnSpcReduction="10000"/>
          </a:bodyPr>
          <a:lstStyle/>
          <a:p>
            <a:r>
              <a:rPr lang="nl-NL" dirty="0"/>
              <a:t>We will first call our function when we run our code, then it will run again on an interval, we first define which function we want to run, then specify the time (being in milliseconds), setting it to 1000, will run it every second.</a:t>
            </a:r>
          </a:p>
          <a:p>
            <a:pPr marL="0" indent="0">
              <a:buNone/>
            </a:pPr>
            <a:endParaRPr lang="nl-NL" dirty="0"/>
          </a:p>
          <a:p>
            <a:pPr marL="0" indent="0">
              <a:buNone/>
            </a:pPr>
            <a:r>
              <a:rPr lang="nl-NL" dirty="0"/>
              <a:t>process();</a:t>
            </a:r>
          </a:p>
          <a:p>
            <a:pPr marL="0" indent="0">
              <a:buNone/>
            </a:pPr>
            <a:r>
              <a:rPr lang="nl-NL" dirty="0"/>
              <a:t>setInterval(process,1000*5); //5 Seconds</a:t>
            </a:r>
          </a:p>
          <a:p>
            <a:pPr marL="0" indent="0">
              <a:buNone/>
            </a:pPr>
            <a:endParaRPr lang="nl-NL" dirty="0"/>
          </a:p>
          <a:p>
            <a:pPr marL="0" indent="0">
              <a:buNone/>
            </a:pPr>
            <a:r>
              <a:rPr lang="nl-NL" dirty="0"/>
              <a:t>function process() {</a:t>
            </a:r>
          </a:p>
          <a:p>
            <a:pPr marL="0" indent="0">
              <a:buNone/>
            </a:pPr>
            <a:r>
              <a:rPr lang="nl-NL" dirty="0"/>
              <a:t>     //Code</a:t>
            </a:r>
          </a:p>
          <a:p>
            <a:pPr marL="0" indent="0">
              <a:buNone/>
            </a:pPr>
            <a:r>
              <a:rPr lang="nl-NL" dirty="0"/>
              <a:t>}</a:t>
            </a:r>
            <a:endParaRPr lang="en-GB" dirty="0"/>
          </a:p>
        </p:txBody>
      </p:sp>
    </p:spTree>
    <p:extLst>
      <p:ext uri="{BB962C8B-B14F-4D97-AF65-F5344CB8AC3E}">
        <p14:creationId xmlns:p14="http://schemas.microsoft.com/office/powerpoint/2010/main" val="182261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Tweets (.get) – </a:t>
            </a:r>
            <a:r>
              <a:rPr lang="en-GB" dirty="0">
                <a:hlinkClick r:id="rId2"/>
              </a:rPr>
              <a:t>References</a:t>
            </a:r>
            <a:endParaRPr lang="en-GB" dirty="0"/>
          </a:p>
        </p:txBody>
      </p:sp>
      <p:sp>
        <p:nvSpPr>
          <p:cNvPr id="3" name="Content Placeholder 2"/>
          <p:cNvSpPr>
            <a:spLocks noGrp="1"/>
          </p:cNvSpPr>
          <p:nvPr>
            <p:ph idx="1"/>
          </p:nvPr>
        </p:nvSpPr>
        <p:spPr/>
        <p:txBody>
          <a:bodyPr>
            <a:normAutofit/>
          </a:bodyPr>
          <a:lstStyle/>
          <a:p>
            <a:r>
              <a:rPr lang="nl-NL" dirty="0"/>
              <a:t>If we wish, we can search for tweets similar to how we would with the search bar, using the code below, where “q” is our query (search terms).</a:t>
            </a:r>
          </a:p>
          <a:p>
            <a:pPr marL="0" indent="0">
              <a:buNone/>
            </a:pPr>
            <a:endParaRPr lang="nl-NL" dirty="0"/>
          </a:p>
          <a:p>
            <a:pPr marL="0" indent="0">
              <a:buNone/>
            </a:pPr>
            <a:r>
              <a:rPr lang="nl-NL" dirty="0"/>
              <a:t>T.get('search/tweets', { q: '#CodingRainbow', count: 10 }, function(err, data, response) { </a:t>
            </a:r>
          </a:p>
          <a:p>
            <a:pPr marL="0" indent="0">
              <a:buNone/>
            </a:pPr>
            <a:r>
              <a:rPr lang="nl-NL" dirty="0"/>
              <a:t>	console.log(data.statuses) </a:t>
            </a:r>
          </a:p>
          <a:p>
            <a:pPr marL="0" indent="0">
              <a:buNone/>
            </a:pPr>
            <a:r>
              <a:rPr lang="nl-NL" dirty="0"/>
              <a:t>})</a:t>
            </a:r>
            <a:endParaRPr lang="en-GB" dirty="0"/>
          </a:p>
        </p:txBody>
      </p:sp>
    </p:spTree>
    <p:extLst>
      <p:ext uri="{BB962C8B-B14F-4D97-AF65-F5344CB8AC3E}">
        <p14:creationId xmlns:p14="http://schemas.microsoft.com/office/powerpoint/2010/main" val="223614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68490"/>
            <a:ext cx="10571998" cy="970450"/>
          </a:xfrm>
        </p:spPr>
        <p:txBody>
          <a:bodyPr/>
          <a:lstStyle/>
          <a:p>
            <a:r>
              <a:rPr lang="en-GB" dirty="0"/>
              <a:t>Like/Retweet (.stream)</a:t>
            </a:r>
          </a:p>
        </p:txBody>
      </p:sp>
      <p:sp>
        <p:nvSpPr>
          <p:cNvPr id="3" name="Content Placeholder 2"/>
          <p:cNvSpPr>
            <a:spLocks noGrp="1"/>
          </p:cNvSpPr>
          <p:nvPr>
            <p:ph idx="1"/>
          </p:nvPr>
        </p:nvSpPr>
        <p:spPr>
          <a:xfrm>
            <a:off x="818712" y="2222287"/>
            <a:ext cx="10554574" cy="4253158"/>
          </a:xfrm>
        </p:spPr>
        <p:txBody>
          <a:bodyPr>
            <a:normAutofit fontScale="85000" lnSpcReduction="20000"/>
          </a:bodyPr>
          <a:lstStyle/>
          <a:p>
            <a:pPr marL="0" indent="0">
              <a:buNone/>
            </a:pPr>
            <a:r>
              <a:rPr lang="en-GB" dirty="0" err="1"/>
              <a:t>var</a:t>
            </a:r>
            <a:r>
              <a:rPr lang="en-GB" dirty="0"/>
              <a:t> stream = </a:t>
            </a:r>
            <a:r>
              <a:rPr lang="en-GB" dirty="0" err="1"/>
              <a:t>T.stream</a:t>
            </a:r>
            <a:r>
              <a:rPr lang="en-GB" dirty="0"/>
              <a:t>('statuses/filter', { track: '#</a:t>
            </a:r>
            <a:r>
              <a:rPr lang="en-GB" dirty="0" err="1"/>
              <a:t>MMUNodeJSDemo</a:t>
            </a:r>
            <a:r>
              <a:rPr lang="en-GB" dirty="0"/>
              <a:t>' })</a:t>
            </a:r>
          </a:p>
          <a:p>
            <a:pPr marL="0" indent="0">
              <a:buNone/>
            </a:pPr>
            <a:r>
              <a:rPr lang="en-GB" dirty="0" err="1"/>
              <a:t>stream.on</a:t>
            </a:r>
            <a:r>
              <a:rPr lang="en-GB" dirty="0"/>
              <a:t>('tweet', </a:t>
            </a:r>
            <a:r>
              <a:rPr lang="en-GB" dirty="0" err="1"/>
              <a:t>gotTweet</a:t>
            </a:r>
            <a:r>
              <a:rPr lang="en-GB" dirty="0"/>
              <a:t>);</a:t>
            </a:r>
          </a:p>
          <a:p>
            <a:pPr marL="0" indent="0">
              <a:buNone/>
            </a:pPr>
            <a:endParaRPr lang="en-GB" dirty="0"/>
          </a:p>
          <a:p>
            <a:pPr marL="0" indent="0">
              <a:buNone/>
            </a:pPr>
            <a:r>
              <a:rPr lang="en-GB" dirty="0"/>
              <a:t>function </a:t>
            </a:r>
            <a:r>
              <a:rPr lang="en-GB" dirty="0" err="1"/>
              <a:t>gotTweet</a:t>
            </a:r>
            <a:r>
              <a:rPr lang="en-GB" dirty="0"/>
              <a:t>(tweet) {</a:t>
            </a:r>
          </a:p>
          <a:p>
            <a:pPr marL="0" indent="0">
              <a:buNone/>
            </a:pPr>
            <a:r>
              <a:rPr lang="en-GB" dirty="0"/>
              <a:t>  </a:t>
            </a:r>
          </a:p>
          <a:p>
            <a:pPr marL="0" indent="0">
              <a:buNone/>
            </a:pPr>
            <a:r>
              <a:rPr lang="en-GB" dirty="0"/>
              <a:t>    console.log('Retweeting ' + </a:t>
            </a:r>
            <a:r>
              <a:rPr lang="en-GB" dirty="0" err="1"/>
              <a:t>tweet.id_str</a:t>
            </a:r>
            <a:r>
              <a:rPr lang="en-GB" dirty="0"/>
              <a:t> + ": " + </a:t>
            </a:r>
            <a:r>
              <a:rPr lang="en-GB" dirty="0" err="1"/>
              <a:t>tweet.text</a:t>
            </a:r>
            <a:r>
              <a:rPr lang="en-GB" dirty="0"/>
              <a:t>);</a:t>
            </a:r>
          </a:p>
          <a:p>
            <a:pPr marL="0" indent="0">
              <a:buNone/>
            </a:pPr>
            <a:endParaRPr lang="en-GB" dirty="0"/>
          </a:p>
          <a:p>
            <a:pPr marL="0" indent="0">
              <a:buNone/>
            </a:pPr>
            <a:r>
              <a:rPr lang="en-GB" dirty="0"/>
              <a:t>    </a:t>
            </a:r>
            <a:r>
              <a:rPr lang="en-GB" dirty="0" err="1"/>
              <a:t>T.post</a:t>
            </a:r>
            <a:r>
              <a:rPr lang="en-GB" dirty="0"/>
              <a:t>('</a:t>
            </a:r>
            <a:r>
              <a:rPr lang="en-GB" dirty="0" err="1"/>
              <a:t>favorites</a:t>
            </a:r>
            <a:r>
              <a:rPr lang="en-GB" dirty="0"/>
              <a:t>/create', { id: </a:t>
            </a:r>
            <a:r>
              <a:rPr lang="en-GB" dirty="0" err="1"/>
              <a:t>tweet.id_str</a:t>
            </a:r>
            <a:r>
              <a:rPr lang="en-GB" dirty="0"/>
              <a:t> }, retweeted); //Likes</a:t>
            </a:r>
          </a:p>
          <a:p>
            <a:pPr marL="0" indent="0">
              <a:buNone/>
            </a:pPr>
            <a:r>
              <a:rPr lang="en-GB" dirty="0"/>
              <a:t>    </a:t>
            </a:r>
            <a:r>
              <a:rPr lang="en-GB" dirty="0" err="1"/>
              <a:t>T.post</a:t>
            </a:r>
            <a:r>
              <a:rPr lang="en-GB" dirty="0"/>
              <a:t>('statuses/retweet', { id: </a:t>
            </a:r>
            <a:r>
              <a:rPr lang="en-GB" dirty="0" err="1"/>
              <a:t>tweet.id_str</a:t>
            </a:r>
            <a:r>
              <a:rPr lang="en-GB" dirty="0"/>
              <a:t> }, retweeted); //Retweets</a:t>
            </a:r>
          </a:p>
          <a:p>
            <a:pPr marL="0" indent="0">
              <a:buNone/>
            </a:pPr>
            <a:endParaRPr lang="en-GB" dirty="0"/>
          </a:p>
          <a:p>
            <a:pPr marL="0" indent="0">
              <a:buNone/>
            </a:pPr>
            <a:r>
              <a:rPr lang="en-GB" dirty="0"/>
              <a:t>    function retweeted(err, data, response) {</a:t>
            </a:r>
          </a:p>
          <a:p>
            <a:pPr marL="0" indent="0">
              <a:buNone/>
            </a:pPr>
            <a:r>
              <a:rPr lang="en-GB" dirty="0"/>
              <a:t>      if (err) { console.log("Error: " + </a:t>
            </a:r>
            <a:r>
              <a:rPr lang="en-GB" dirty="0" err="1"/>
              <a:t>err.message</a:t>
            </a:r>
            <a:r>
              <a:rPr lang="en-GB" dirty="0"/>
              <a:t>); } else { console.log('Retweeted: ' + tweet.id); }</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171390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68490"/>
            <a:ext cx="10571998" cy="970450"/>
          </a:xfrm>
        </p:spPr>
        <p:txBody>
          <a:bodyPr/>
          <a:lstStyle/>
          <a:p>
            <a:r>
              <a:rPr lang="en-GB" dirty="0"/>
              <a:t>Followers (.stream)</a:t>
            </a:r>
          </a:p>
        </p:txBody>
      </p:sp>
      <p:sp>
        <p:nvSpPr>
          <p:cNvPr id="3" name="Content Placeholder 2"/>
          <p:cNvSpPr>
            <a:spLocks noGrp="1"/>
          </p:cNvSpPr>
          <p:nvPr>
            <p:ph idx="1"/>
          </p:nvPr>
        </p:nvSpPr>
        <p:spPr>
          <a:xfrm>
            <a:off x="818712" y="2222287"/>
            <a:ext cx="10554574" cy="4253158"/>
          </a:xfrm>
        </p:spPr>
        <p:txBody>
          <a:bodyPr>
            <a:normAutofit fontScale="85000" lnSpcReduction="10000"/>
          </a:bodyPr>
          <a:lstStyle/>
          <a:p>
            <a:pPr marL="0" indent="0">
              <a:buNone/>
            </a:pPr>
            <a:r>
              <a:rPr lang="en-GB" dirty="0" err="1"/>
              <a:t>var</a:t>
            </a:r>
            <a:r>
              <a:rPr lang="en-GB" dirty="0"/>
              <a:t> stream = </a:t>
            </a:r>
            <a:r>
              <a:rPr lang="en-GB" dirty="0" err="1"/>
              <a:t>T.stream</a:t>
            </a:r>
            <a:r>
              <a:rPr lang="en-GB" dirty="0"/>
              <a:t>('user');</a:t>
            </a:r>
          </a:p>
          <a:p>
            <a:pPr marL="0" indent="0">
              <a:buNone/>
            </a:pPr>
            <a:endParaRPr lang="en-GB" dirty="0"/>
          </a:p>
          <a:p>
            <a:pPr marL="0" indent="0">
              <a:buNone/>
            </a:pPr>
            <a:r>
              <a:rPr lang="en-GB" dirty="0" err="1"/>
              <a:t>stream.on</a:t>
            </a:r>
            <a:r>
              <a:rPr lang="en-GB" dirty="0"/>
              <a:t>('follow', followed);</a:t>
            </a:r>
          </a:p>
          <a:p>
            <a:pPr marL="0" indent="0">
              <a:buNone/>
            </a:pPr>
            <a:endParaRPr lang="en-GB" dirty="0"/>
          </a:p>
          <a:p>
            <a:pPr marL="0" indent="0">
              <a:buNone/>
            </a:pPr>
            <a:r>
              <a:rPr lang="en-GB" dirty="0"/>
              <a:t>function followed(</a:t>
            </a:r>
            <a:r>
              <a:rPr lang="en-GB" dirty="0" err="1"/>
              <a:t>eventMsg</a:t>
            </a:r>
            <a:r>
              <a:rPr lang="en-GB" dirty="0"/>
              <a:t>) {</a:t>
            </a:r>
          </a:p>
          <a:p>
            <a:pPr marL="0" indent="0">
              <a:buNone/>
            </a:pPr>
            <a:r>
              <a:rPr lang="en-GB" dirty="0"/>
              <a:t>  </a:t>
            </a:r>
            <a:r>
              <a:rPr lang="en-GB" dirty="0" err="1"/>
              <a:t>var</a:t>
            </a:r>
            <a:r>
              <a:rPr lang="en-GB" dirty="0"/>
              <a:t> name = eventMsg.source.name;</a:t>
            </a:r>
          </a:p>
          <a:p>
            <a:pPr marL="0" indent="0">
              <a:buNone/>
            </a:pPr>
            <a:r>
              <a:rPr lang="en-GB" dirty="0"/>
              <a:t>  </a:t>
            </a:r>
            <a:r>
              <a:rPr lang="en-GB" dirty="0" err="1"/>
              <a:t>var</a:t>
            </a:r>
            <a:r>
              <a:rPr lang="en-GB" dirty="0"/>
              <a:t> </a:t>
            </a:r>
            <a:r>
              <a:rPr lang="en-GB" dirty="0" err="1"/>
              <a:t>screenName</a:t>
            </a:r>
            <a:r>
              <a:rPr lang="en-GB" dirty="0"/>
              <a:t> = </a:t>
            </a:r>
            <a:r>
              <a:rPr lang="en-GB" dirty="0" err="1"/>
              <a:t>eventMsg.source.screen_name</a:t>
            </a:r>
            <a:r>
              <a:rPr lang="en-GB" dirty="0"/>
              <a:t>;</a:t>
            </a:r>
          </a:p>
          <a:p>
            <a:pPr marL="0" indent="0">
              <a:buNone/>
            </a:pPr>
            <a:r>
              <a:rPr lang="en-GB" dirty="0"/>
              <a:t>  </a:t>
            </a:r>
            <a:r>
              <a:rPr lang="en-GB" dirty="0" err="1"/>
              <a:t>T.post</a:t>
            </a:r>
            <a:r>
              <a:rPr lang="en-GB" dirty="0"/>
              <a:t>('statuses/update', { status: 'Thank you ' + '@' + </a:t>
            </a:r>
            <a:r>
              <a:rPr lang="en-GB" dirty="0" err="1"/>
              <a:t>screenName</a:t>
            </a:r>
            <a:r>
              <a:rPr lang="en-GB" dirty="0"/>
              <a:t> + ', for the follow!' }, tweeted);</a:t>
            </a:r>
          </a:p>
          <a:p>
            <a:pPr marL="0" indent="0">
              <a:buNone/>
            </a:pPr>
            <a:r>
              <a:rPr lang="en-GB" dirty="0"/>
              <a:t>    </a:t>
            </a:r>
          </a:p>
          <a:p>
            <a:pPr marL="0" indent="0">
              <a:buNone/>
            </a:pPr>
            <a:r>
              <a:rPr lang="en-GB" dirty="0"/>
              <a:t>    function tweeted(err, data, response) {</a:t>
            </a:r>
          </a:p>
          <a:p>
            <a:pPr marL="0" indent="0">
              <a:buNone/>
            </a:pPr>
            <a:r>
              <a:rPr lang="en-GB" dirty="0"/>
              <a:t>        if (err) { console.log(err); } else { console.log('Success: ' + </a:t>
            </a:r>
            <a:r>
              <a:rPr lang="en-GB" dirty="0" err="1"/>
              <a:t>data.text</a:t>
            </a:r>
            <a:r>
              <a:rPr lang="en-GB" dirty="0"/>
              <a:t>) }</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175826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 - Any Questions?</a:t>
            </a:r>
          </a:p>
        </p:txBody>
      </p:sp>
      <p:sp>
        <p:nvSpPr>
          <p:cNvPr id="3" name="Content Placeholder 2"/>
          <p:cNvSpPr>
            <a:spLocks noGrp="1"/>
          </p:cNvSpPr>
          <p:nvPr>
            <p:ph idx="1"/>
          </p:nvPr>
        </p:nvSpPr>
        <p:spPr>
          <a:xfrm>
            <a:off x="818712" y="2118058"/>
            <a:ext cx="10554574" cy="4851918"/>
          </a:xfrm>
        </p:spPr>
        <p:txBody>
          <a:bodyPr>
            <a:normAutofit fontScale="85000" lnSpcReduction="20000"/>
          </a:bodyPr>
          <a:lstStyle/>
          <a:p>
            <a:pPr marL="0" indent="0" algn="ctr">
              <a:buNone/>
            </a:pPr>
            <a:r>
              <a:rPr lang="en-GB" b="1" dirty="0"/>
              <a:t>Sean O'Mahoney</a:t>
            </a:r>
          </a:p>
          <a:p>
            <a:pPr marL="0" indent="0" algn="ctr">
              <a:buNone/>
            </a:pPr>
            <a:r>
              <a:rPr lang="en-GB" dirty="0"/>
              <a:t>Email: </a:t>
            </a:r>
            <a:r>
              <a:rPr lang="en-GB" dirty="0">
                <a:hlinkClick r:id="rId2"/>
              </a:rPr>
              <a:t>sean.omahoney@stu.mmu.ac.uk</a:t>
            </a:r>
            <a:endParaRPr lang="en-GB" dirty="0"/>
          </a:p>
          <a:p>
            <a:pPr marL="0" indent="0" algn="ctr">
              <a:buNone/>
            </a:pPr>
            <a:r>
              <a:rPr lang="en-GB" dirty="0"/>
              <a:t>LinkedIn: </a:t>
            </a:r>
            <a:r>
              <a:rPr lang="en-GB" dirty="0">
                <a:hlinkClick r:id="rId3"/>
              </a:rPr>
              <a:t>https://uk.linkedin.com/in/sean12697</a:t>
            </a:r>
            <a:r>
              <a:rPr lang="en-GB" dirty="0"/>
              <a:t> </a:t>
            </a:r>
          </a:p>
          <a:p>
            <a:pPr marL="0" indent="0" algn="ctr">
              <a:buNone/>
            </a:pPr>
            <a:r>
              <a:rPr lang="en-GB" dirty="0" err="1"/>
              <a:t>ePortfolio</a:t>
            </a:r>
            <a:r>
              <a:rPr lang="en-GB" dirty="0"/>
              <a:t>: </a:t>
            </a:r>
            <a:r>
              <a:rPr lang="en-GB" dirty="0">
                <a:hlinkClick r:id="rId4"/>
              </a:rPr>
              <a:t>https://seanomahoney.me/</a:t>
            </a:r>
            <a:r>
              <a:rPr lang="en-GB" dirty="0"/>
              <a:t> </a:t>
            </a:r>
          </a:p>
          <a:p>
            <a:pPr marL="0" indent="0" algn="ctr">
              <a:buNone/>
            </a:pPr>
            <a:r>
              <a:rPr lang="en-GB" dirty="0"/>
              <a:t>GitHub Repo’ for Examples: </a:t>
            </a:r>
            <a:r>
              <a:rPr lang="en-GB" dirty="0">
                <a:hlinkClick r:id="rId5"/>
              </a:rPr>
              <a:t>https://github.com/Sean12697/TwitNodeJS</a:t>
            </a:r>
            <a:r>
              <a:rPr lang="en-GB" dirty="0"/>
              <a:t> </a:t>
            </a:r>
          </a:p>
          <a:p>
            <a:pPr marL="0" indent="0" algn="ctr">
              <a:buNone/>
            </a:pPr>
            <a:endParaRPr lang="en-GB" b="1" dirty="0"/>
          </a:p>
          <a:p>
            <a:pPr marL="0" indent="0" algn="ctr">
              <a:buNone/>
            </a:pPr>
            <a:r>
              <a:rPr lang="en-GB" b="1" dirty="0"/>
              <a:t>Computing Society</a:t>
            </a:r>
          </a:p>
          <a:p>
            <a:pPr marL="0" indent="0" algn="ctr">
              <a:buNone/>
            </a:pPr>
            <a:r>
              <a:rPr lang="en-GB" dirty="0">
                <a:hlinkClick r:id="rId6" action="ppaction://hlinkfile"/>
              </a:rPr>
              <a:t>Facebook</a:t>
            </a:r>
            <a:r>
              <a:rPr lang="en-GB" dirty="0"/>
              <a:t>: “MMUComputingSociety”</a:t>
            </a:r>
          </a:p>
          <a:p>
            <a:pPr marL="0" indent="0" algn="ctr">
              <a:buNone/>
            </a:pPr>
            <a:r>
              <a:rPr lang="en-GB" dirty="0">
                <a:hlinkClick r:id="rId7"/>
              </a:rPr>
              <a:t>Twitter</a:t>
            </a:r>
            <a:r>
              <a:rPr lang="en-GB" dirty="0"/>
              <a:t>: @</a:t>
            </a:r>
            <a:r>
              <a:rPr lang="en-GB" dirty="0" err="1"/>
              <a:t>MMUCompSoc</a:t>
            </a:r>
            <a:endParaRPr lang="en-GB" dirty="0"/>
          </a:p>
          <a:p>
            <a:pPr marL="0" indent="0" algn="ctr">
              <a:buNone/>
            </a:pPr>
            <a:r>
              <a:rPr lang="en-GB" dirty="0">
                <a:hlinkClick r:id="rId8"/>
              </a:rPr>
              <a:t>Union</a:t>
            </a:r>
            <a:r>
              <a:rPr lang="en-GB" dirty="0"/>
              <a:t>: Computing Society</a:t>
            </a:r>
          </a:p>
          <a:p>
            <a:pPr marL="0" indent="0" algn="ctr">
              <a:buNone/>
            </a:pPr>
            <a:endParaRPr lang="en-GB" dirty="0"/>
          </a:p>
          <a:p>
            <a:pPr marL="0" indent="0" algn="ctr">
              <a:buNone/>
            </a:pPr>
            <a:r>
              <a:rPr lang="en-GB" b="1" dirty="0"/>
              <a:t>Resource's </a:t>
            </a:r>
          </a:p>
          <a:p>
            <a:pPr marL="0" indent="0" algn="ctr">
              <a:buNone/>
            </a:pPr>
            <a:r>
              <a:rPr lang="en-GB" dirty="0"/>
              <a:t>NodeJS (REQUIRED): </a:t>
            </a:r>
            <a:r>
              <a:rPr lang="en-GB" dirty="0">
                <a:hlinkClick r:id="rId9"/>
              </a:rPr>
              <a:t>https://nodejs.org/en/download/</a:t>
            </a:r>
            <a:r>
              <a:rPr lang="en-GB" dirty="0"/>
              <a:t> </a:t>
            </a:r>
          </a:p>
          <a:p>
            <a:pPr marL="0" indent="0" algn="ctr">
              <a:buNone/>
            </a:pPr>
            <a:r>
              <a:rPr lang="en-GB" dirty="0"/>
              <a:t>Brackets (Preferred Text Editor): </a:t>
            </a:r>
            <a:r>
              <a:rPr lang="en-GB" dirty="0">
                <a:hlinkClick r:id="rId10"/>
              </a:rPr>
              <a:t>http://brackets.io/</a:t>
            </a:r>
            <a:r>
              <a:rPr lang="en-GB" dirty="0"/>
              <a:t> </a:t>
            </a:r>
          </a:p>
          <a:p>
            <a:pPr marL="0" indent="0" algn="ctr">
              <a:buNone/>
            </a:pPr>
            <a:r>
              <a:rPr lang="en-GB" dirty="0"/>
              <a:t>NPM (Node Package Manager Search): </a:t>
            </a:r>
            <a:r>
              <a:rPr lang="en-GB" dirty="0">
                <a:hlinkClick r:id="rId11"/>
              </a:rPr>
              <a:t>https://www.npmjs.com/</a:t>
            </a:r>
            <a:endParaRPr lang="en-GB" dirty="0"/>
          </a:p>
          <a:p>
            <a:pPr marL="0" indent="0" algn="ctr">
              <a:buNone/>
            </a:pPr>
            <a:endParaRPr lang="en-GB" dirty="0"/>
          </a:p>
        </p:txBody>
      </p:sp>
    </p:spTree>
    <p:extLst>
      <p:ext uri="{BB962C8B-B14F-4D97-AF65-F5344CB8AC3E}">
        <p14:creationId xmlns:p14="http://schemas.microsoft.com/office/powerpoint/2010/main" val="116188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GB" dirty="0"/>
              <a:t>Deployment</a:t>
            </a:r>
          </a:p>
        </p:txBody>
      </p:sp>
      <p:sp>
        <p:nvSpPr>
          <p:cNvPr id="3" name="Content Placeholder 2"/>
          <p:cNvSpPr>
            <a:spLocks noGrp="1"/>
          </p:cNvSpPr>
          <p:nvPr>
            <p:ph idx="1"/>
          </p:nvPr>
        </p:nvSpPr>
        <p:spPr>
          <a:xfrm>
            <a:off x="818712" y="2222287"/>
            <a:ext cx="10554574" cy="3636511"/>
          </a:xfrm>
        </p:spPr>
        <p:txBody>
          <a:bodyPr/>
          <a:lstStyle/>
          <a:p>
            <a:r>
              <a:rPr lang="en-GB" dirty="0"/>
              <a:t>Lets imagine we want our code to constantly be running or used as a service, we cannot have the script always running on our machine, which might be off, offline or just not available to use to run the script/s.</a:t>
            </a:r>
          </a:p>
          <a:p>
            <a:r>
              <a:rPr lang="en-GB" dirty="0"/>
              <a:t>To combat this we will have to upload it to a server, for it to be ran, to do this, we will use a service called Heroku.</a:t>
            </a:r>
          </a:p>
        </p:txBody>
      </p:sp>
    </p:spTree>
    <p:extLst>
      <p:ext uri="{BB962C8B-B14F-4D97-AF65-F5344CB8AC3E}">
        <p14:creationId xmlns:p14="http://schemas.microsoft.com/office/powerpoint/2010/main" val="37111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NodeJS?</a:t>
            </a:r>
          </a:p>
        </p:txBody>
      </p:sp>
      <p:sp>
        <p:nvSpPr>
          <p:cNvPr id="3" name="Content Placeholder 2"/>
          <p:cNvSpPr>
            <a:spLocks noGrp="1"/>
          </p:cNvSpPr>
          <p:nvPr>
            <p:ph idx="1"/>
          </p:nvPr>
        </p:nvSpPr>
        <p:spPr/>
        <p:txBody>
          <a:bodyPr/>
          <a:lstStyle/>
          <a:p>
            <a:r>
              <a:rPr lang="en-GB" dirty="0"/>
              <a:t>NodeJS is a JavaScript runtime, you can type in JavaScript</a:t>
            </a:r>
          </a:p>
          <a:p>
            <a:r>
              <a:rPr lang="en-GB" dirty="0"/>
              <a:t>“Node is designed to build scalable network applications”</a:t>
            </a:r>
          </a:p>
          <a:p>
            <a:r>
              <a:rPr lang="en-GB" b="1" i="1" dirty="0" err="1"/>
              <a:t>Async</a:t>
            </a:r>
            <a:r>
              <a:rPr lang="en-GB" b="1" i="1" dirty="0"/>
              <a:t>…</a:t>
            </a:r>
          </a:p>
          <a:p>
            <a:endParaRPr lang="en-GB" dirty="0"/>
          </a:p>
        </p:txBody>
      </p:sp>
    </p:spTree>
    <p:extLst>
      <p:ext uri="{BB962C8B-B14F-4D97-AF65-F5344CB8AC3E}">
        <p14:creationId xmlns:p14="http://schemas.microsoft.com/office/powerpoint/2010/main" val="337143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Heroku Setup</a:t>
            </a:r>
          </a:p>
        </p:txBody>
      </p:sp>
      <p:sp>
        <p:nvSpPr>
          <p:cNvPr id="3" name="Content Placeholder 2"/>
          <p:cNvSpPr>
            <a:spLocks noGrp="1"/>
          </p:cNvSpPr>
          <p:nvPr>
            <p:ph idx="1"/>
          </p:nvPr>
        </p:nvSpPr>
        <p:spPr>
          <a:xfrm>
            <a:off x="818712" y="2222287"/>
            <a:ext cx="10554574" cy="4542407"/>
          </a:xfrm>
        </p:spPr>
        <p:txBody>
          <a:bodyPr/>
          <a:lstStyle/>
          <a:p>
            <a:r>
              <a:rPr lang="en-GB" dirty="0"/>
              <a:t>Firstly, we will want to set up an account here - </a:t>
            </a:r>
            <a:r>
              <a:rPr lang="en-GB" dirty="0">
                <a:hlinkClick r:id="rId2"/>
              </a:rPr>
              <a:t>https://www.heroku.com/</a:t>
            </a:r>
            <a:r>
              <a:rPr lang="en-GB" dirty="0"/>
              <a:t> </a:t>
            </a:r>
          </a:p>
          <a:p>
            <a:r>
              <a:rPr lang="en-GB" dirty="0"/>
              <a:t>Then we will want to install the toolbelt from the following link - </a:t>
            </a:r>
            <a:r>
              <a:rPr lang="en-GB" dirty="0">
                <a:hlinkClick r:id="rId3"/>
              </a:rPr>
              <a:t>https://devcenter.heroku.com/articles/heroku-cli#download-and-install</a:t>
            </a:r>
            <a:r>
              <a:rPr lang="en-GB" dirty="0"/>
              <a:t> </a:t>
            </a:r>
          </a:p>
          <a:p>
            <a:r>
              <a:rPr lang="en-GB" dirty="0"/>
              <a:t>Once that is installed, we will set it up to connect to our account, we will run the following command in a command prompt and login (with the credentials we have just created):</a:t>
            </a:r>
          </a:p>
          <a:p>
            <a:pPr marL="0" indent="0">
              <a:buNone/>
            </a:pPr>
            <a:r>
              <a:rPr lang="en-GB" dirty="0" err="1"/>
              <a:t>heroku</a:t>
            </a:r>
            <a:r>
              <a:rPr lang="en-GB" dirty="0"/>
              <a:t> login </a:t>
            </a:r>
          </a:p>
          <a:p>
            <a:r>
              <a:rPr lang="en-GB" dirty="0"/>
              <a:t>Finally, we will want to install GitHub (as well as login or create an account), to push the project files - </a:t>
            </a:r>
            <a:r>
              <a:rPr lang="en-GB" dirty="0">
                <a:hlinkClick r:id="rId4"/>
              </a:rPr>
              <a:t>https://desktop.github.com/</a:t>
            </a:r>
            <a:r>
              <a:rPr lang="en-GB" dirty="0"/>
              <a:t> </a:t>
            </a:r>
          </a:p>
        </p:txBody>
      </p:sp>
    </p:spTree>
    <p:extLst>
      <p:ext uri="{BB962C8B-B14F-4D97-AF65-F5344CB8AC3E}">
        <p14:creationId xmlns:p14="http://schemas.microsoft.com/office/powerpoint/2010/main" val="60993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596" t="9091" r="-1" b="-1"/>
          <a:stretch/>
        </p:blipFill>
        <p:spPr>
          <a:xfrm>
            <a:off x="20" y="10"/>
            <a:ext cx="12191980" cy="6857989"/>
          </a:xfrm>
          <a:prstGeom prst="rect">
            <a:avLst/>
          </a:prstGeom>
        </p:spPr>
      </p:pic>
      <p:sp>
        <p:nvSpPr>
          <p:cNvPr id="6"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3468" y="651932"/>
            <a:ext cx="5706532" cy="1354667"/>
          </a:xfrm>
        </p:spPr>
        <p:txBody>
          <a:bodyPr>
            <a:normAutofit/>
          </a:bodyPr>
          <a:lstStyle/>
          <a:p>
            <a:r>
              <a:rPr lang="en-GB" dirty="0"/>
              <a:t>Heroku Deployment (GitHub)</a:t>
            </a:r>
          </a:p>
        </p:txBody>
      </p:sp>
      <p:sp>
        <p:nvSpPr>
          <p:cNvPr id="3" name="Content Placeholder 2"/>
          <p:cNvSpPr>
            <a:spLocks noGrp="1"/>
          </p:cNvSpPr>
          <p:nvPr>
            <p:ph idx="1"/>
          </p:nvPr>
        </p:nvSpPr>
        <p:spPr>
          <a:xfrm>
            <a:off x="5723467" y="2116667"/>
            <a:ext cx="5706533" cy="3496733"/>
          </a:xfrm>
        </p:spPr>
        <p:txBody>
          <a:bodyPr>
            <a:normAutofit/>
          </a:bodyPr>
          <a:lstStyle/>
          <a:p>
            <a:pPr>
              <a:lnSpc>
                <a:spcPct val="90000"/>
              </a:lnSpc>
            </a:pPr>
            <a:r>
              <a:rPr lang="en-GB" sz="1700"/>
              <a:t>From here we can go to the following link and create a new app - </a:t>
            </a:r>
            <a:r>
              <a:rPr lang="en-GB" sz="1700">
                <a:hlinkClick r:id="rId3"/>
              </a:rPr>
              <a:t>https://dashboard.heroku.com/apps</a:t>
            </a:r>
            <a:r>
              <a:rPr lang="en-GB" sz="1700"/>
              <a:t> </a:t>
            </a:r>
          </a:p>
          <a:p>
            <a:pPr>
              <a:lnSpc>
                <a:spcPct val="90000"/>
              </a:lnSpc>
            </a:pPr>
            <a:r>
              <a:rPr lang="en-GB" sz="1700"/>
              <a:t>Then, before we upload it, we want to create a new file in our project called “</a:t>
            </a:r>
            <a:r>
              <a:rPr lang="en-GB" sz="1700" err="1"/>
              <a:t>Procfile</a:t>
            </a:r>
            <a:r>
              <a:rPr lang="en-GB" sz="1700"/>
              <a:t>” (no extension, not “Procfile.js”), with the single line of “worker: node script.js”, where the “script.js” is the file you want to execute.</a:t>
            </a:r>
          </a:p>
          <a:p>
            <a:pPr>
              <a:lnSpc>
                <a:spcPct val="90000"/>
              </a:lnSpc>
            </a:pPr>
            <a:r>
              <a:rPr lang="en-GB" sz="1700"/>
              <a:t>Once we have done all that, we can finally upload it, to do this, we will enter the commands showed in the deploy section of the app, from where our project file is (containing the scripts, </a:t>
            </a:r>
            <a:r>
              <a:rPr lang="en-GB" sz="1700" err="1"/>
              <a:t>procfile</a:t>
            </a:r>
            <a:r>
              <a:rPr lang="en-GB" sz="1700"/>
              <a:t>, keys, </a:t>
            </a:r>
            <a:r>
              <a:rPr lang="en-GB" sz="1700" err="1"/>
              <a:t>node_modules</a:t>
            </a:r>
            <a:r>
              <a:rPr lang="en-GB" sz="1700"/>
              <a:t> folder and so on).</a:t>
            </a:r>
          </a:p>
          <a:p>
            <a:pPr>
              <a:lnSpc>
                <a:spcPct val="90000"/>
              </a:lnSpc>
            </a:pPr>
            <a:endParaRPr lang="en-GB" sz="1700"/>
          </a:p>
        </p:txBody>
      </p:sp>
    </p:spTree>
    <p:extLst>
      <p:ext uri="{BB962C8B-B14F-4D97-AF65-F5344CB8AC3E}">
        <p14:creationId xmlns:p14="http://schemas.microsoft.com/office/powerpoint/2010/main" val="924676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 - Any Questions?</a:t>
            </a:r>
          </a:p>
        </p:txBody>
      </p:sp>
      <p:sp>
        <p:nvSpPr>
          <p:cNvPr id="3" name="Content Placeholder 2"/>
          <p:cNvSpPr>
            <a:spLocks noGrp="1"/>
          </p:cNvSpPr>
          <p:nvPr>
            <p:ph idx="1"/>
          </p:nvPr>
        </p:nvSpPr>
        <p:spPr>
          <a:xfrm>
            <a:off x="818712" y="2118058"/>
            <a:ext cx="10554574" cy="4851918"/>
          </a:xfrm>
        </p:spPr>
        <p:txBody>
          <a:bodyPr>
            <a:normAutofit fontScale="92500" lnSpcReduction="10000"/>
          </a:bodyPr>
          <a:lstStyle/>
          <a:p>
            <a:pPr marL="0" indent="0" algn="ctr">
              <a:buNone/>
            </a:pPr>
            <a:r>
              <a:rPr lang="en-GB" b="1" dirty="0"/>
              <a:t>Sean O'Mahoney</a:t>
            </a:r>
          </a:p>
          <a:p>
            <a:pPr marL="0" indent="0" algn="ctr">
              <a:buNone/>
            </a:pPr>
            <a:r>
              <a:rPr lang="en-GB" dirty="0"/>
              <a:t>Email: </a:t>
            </a:r>
            <a:r>
              <a:rPr lang="en-GB" dirty="0">
                <a:hlinkClick r:id="rId2"/>
              </a:rPr>
              <a:t>sean.omahoney@stu.mmu.ac.uk</a:t>
            </a:r>
            <a:endParaRPr lang="en-GB" dirty="0"/>
          </a:p>
          <a:p>
            <a:pPr marL="0" indent="0" algn="ctr">
              <a:buNone/>
            </a:pPr>
            <a:r>
              <a:rPr lang="en-GB" dirty="0"/>
              <a:t>LinkedIn: </a:t>
            </a:r>
            <a:r>
              <a:rPr lang="en-GB" dirty="0">
                <a:hlinkClick r:id="rId3"/>
              </a:rPr>
              <a:t>https://uk.linkedin.com/in/sean12697</a:t>
            </a:r>
            <a:r>
              <a:rPr lang="en-GB" dirty="0"/>
              <a:t> </a:t>
            </a:r>
          </a:p>
          <a:p>
            <a:pPr marL="0" indent="0" algn="ctr">
              <a:buNone/>
            </a:pPr>
            <a:r>
              <a:rPr lang="en-GB" dirty="0" err="1"/>
              <a:t>ePortfolio</a:t>
            </a:r>
            <a:r>
              <a:rPr lang="en-GB" dirty="0"/>
              <a:t>: </a:t>
            </a:r>
            <a:r>
              <a:rPr lang="en-GB" dirty="0">
                <a:hlinkClick r:id="rId4"/>
              </a:rPr>
              <a:t>https://seanomahoney.me/</a:t>
            </a:r>
            <a:r>
              <a:rPr lang="en-GB" dirty="0"/>
              <a:t> </a:t>
            </a:r>
          </a:p>
          <a:p>
            <a:pPr marL="0" indent="0" algn="ctr">
              <a:buNone/>
            </a:pPr>
            <a:endParaRPr lang="en-GB" b="1" dirty="0"/>
          </a:p>
          <a:p>
            <a:pPr marL="0" indent="0" algn="ctr">
              <a:buNone/>
            </a:pPr>
            <a:r>
              <a:rPr lang="en-GB" b="1" dirty="0"/>
              <a:t>Computing Society</a:t>
            </a:r>
          </a:p>
          <a:p>
            <a:pPr marL="0" indent="0" algn="ctr">
              <a:buNone/>
            </a:pPr>
            <a:r>
              <a:rPr lang="en-GB" dirty="0">
                <a:hlinkClick r:id="rId5" action="ppaction://hlinkfile"/>
              </a:rPr>
              <a:t>Facebook</a:t>
            </a:r>
            <a:r>
              <a:rPr lang="en-GB" dirty="0"/>
              <a:t>: “MMUComputingSociety”</a:t>
            </a:r>
          </a:p>
          <a:p>
            <a:pPr marL="0" indent="0" algn="ctr">
              <a:buNone/>
            </a:pPr>
            <a:r>
              <a:rPr lang="en-GB" dirty="0">
                <a:hlinkClick r:id="rId6"/>
              </a:rPr>
              <a:t>Twitter</a:t>
            </a:r>
            <a:r>
              <a:rPr lang="en-GB" dirty="0"/>
              <a:t>: @</a:t>
            </a:r>
            <a:r>
              <a:rPr lang="en-GB" dirty="0" err="1"/>
              <a:t>MMUCompSoc</a:t>
            </a:r>
            <a:endParaRPr lang="en-GB" dirty="0"/>
          </a:p>
          <a:p>
            <a:pPr marL="0" indent="0" algn="ctr">
              <a:buNone/>
            </a:pPr>
            <a:r>
              <a:rPr lang="en-GB" dirty="0">
                <a:hlinkClick r:id="rId7"/>
              </a:rPr>
              <a:t>Union</a:t>
            </a:r>
            <a:r>
              <a:rPr lang="en-GB" dirty="0"/>
              <a:t>: Computing Society</a:t>
            </a:r>
          </a:p>
          <a:p>
            <a:pPr marL="0" indent="0" algn="ctr">
              <a:buNone/>
            </a:pPr>
            <a:endParaRPr lang="en-GB" dirty="0"/>
          </a:p>
          <a:p>
            <a:pPr marL="0" indent="0" algn="ctr">
              <a:buNone/>
            </a:pPr>
            <a:r>
              <a:rPr lang="en-GB" b="1" dirty="0"/>
              <a:t>Extra Resource's  </a:t>
            </a:r>
          </a:p>
          <a:p>
            <a:pPr marL="0" indent="0" algn="ctr">
              <a:buNone/>
            </a:pPr>
            <a:r>
              <a:rPr lang="en-GB" dirty="0"/>
              <a:t>Heroku Toolbelt: </a:t>
            </a:r>
            <a:r>
              <a:rPr lang="en-GB" dirty="0">
                <a:hlinkClick r:id="rId8"/>
              </a:rPr>
              <a:t>https://devcenter.heroku.com/articles/heroku-cli#download-and-install</a:t>
            </a:r>
            <a:r>
              <a:rPr lang="en-GB" dirty="0"/>
              <a:t> </a:t>
            </a:r>
          </a:p>
          <a:p>
            <a:pPr marL="0" indent="0" algn="ctr">
              <a:buNone/>
            </a:pPr>
            <a:r>
              <a:rPr lang="en-GB" dirty="0"/>
              <a:t>GitHub: </a:t>
            </a:r>
            <a:r>
              <a:rPr lang="en-GB" dirty="0">
                <a:hlinkClick r:id="rId9"/>
              </a:rPr>
              <a:t>https://desktop.github.com/</a:t>
            </a:r>
            <a:r>
              <a:rPr lang="en-GB" dirty="0"/>
              <a:t> </a:t>
            </a:r>
          </a:p>
          <a:p>
            <a:endParaRPr lang="en-GB" dirty="0"/>
          </a:p>
        </p:txBody>
      </p:sp>
    </p:spTree>
    <p:extLst>
      <p:ext uri="{BB962C8B-B14F-4D97-AF65-F5344CB8AC3E}">
        <p14:creationId xmlns:p14="http://schemas.microsoft.com/office/powerpoint/2010/main" val="340276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NodeJS</a:t>
            </a:r>
          </a:p>
        </p:txBody>
      </p:sp>
      <p:sp>
        <p:nvSpPr>
          <p:cNvPr id="3" name="Content Placeholder 2"/>
          <p:cNvSpPr>
            <a:spLocks noGrp="1"/>
          </p:cNvSpPr>
          <p:nvPr>
            <p:ph idx="1"/>
          </p:nvPr>
        </p:nvSpPr>
        <p:spPr/>
        <p:txBody>
          <a:bodyPr/>
          <a:lstStyle/>
          <a:p>
            <a:r>
              <a:rPr lang="en-GB" dirty="0"/>
              <a:t>NodeJS is installed on the Uni Machines, under the Campus Applications then under a “NodeJS” folder (not the “documentation” or “website”)</a:t>
            </a:r>
          </a:p>
          <a:p>
            <a:r>
              <a:rPr lang="en-GB" dirty="0"/>
              <a:t>Although it is free to install on your laptop/machine (with all programs mentioned in this presentation), by simply following the link - </a:t>
            </a:r>
            <a:r>
              <a:rPr lang="en-GB" dirty="0">
                <a:hlinkClick r:id="rId2"/>
              </a:rPr>
              <a:t>https://nodejs.org/en/download/</a:t>
            </a:r>
            <a:r>
              <a:rPr lang="en-GB" dirty="0"/>
              <a:t> </a:t>
            </a:r>
          </a:p>
        </p:txBody>
      </p:sp>
    </p:spTree>
    <p:extLst>
      <p:ext uri="{BB962C8B-B14F-4D97-AF65-F5344CB8AC3E}">
        <p14:creationId xmlns:p14="http://schemas.microsoft.com/office/powerpoint/2010/main" val="257469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Demonstration</a:t>
            </a:r>
          </a:p>
        </p:txBody>
      </p:sp>
      <p:pic>
        <p:nvPicPr>
          <p:cNvPr id="5" name="Picture 4"/>
          <p:cNvPicPr>
            <a:picLocks noChangeAspect="1"/>
          </p:cNvPicPr>
          <p:nvPr/>
        </p:nvPicPr>
        <p:blipFill>
          <a:blip r:embed="rId2"/>
          <a:stretch>
            <a:fillRect/>
          </a:stretch>
        </p:blipFill>
        <p:spPr>
          <a:xfrm>
            <a:off x="1670180" y="2382968"/>
            <a:ext cx="8851638" cy="4221180"/>
          </a:xfrm>
          <a:prstGeom prst="rect">
            <a:avLst/>
          </a:prstGeom>
        </p:spPr>
      </p:pic>
    </p:spTree>
    <p:extLst>
      <p:ext uri="{BB962C8B-B14F-4D97-AF65-F5344CB8AC3E}">
        <p14:creationId xmlns:p14="http://schemas.microsoft.com/office/powerpoint/2010/main" val="342127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a Project / Creating a File</a:t>
            </a:r>
          </a:p>
        </p:txBody>
      </p:sp>
      <p:sp>
        <p:nvSpPr>
          <p:cNvPr id="3" name="Content Placeholder 2"/>
          <p:cNvSpPr>
            <a:spLocks noGrp="1"/>
          </p:cNvSpPr>
          <p:nvPr>
            <p:ph idx="1"/>
          </p:nvPr>
        </p:nvSpPr>
        <p:spPr>
          <a:xfrm>
            <a:off x="818711" y="2222287"/>
            <a:ext cx="10751247" cy="3636511"/>
          </a:xfrm>
        </p:spPr>
        <p:txBody>
          <a:bodyPr/>
          <a:lstStyle/>
          <a:p>
            <a:r>
              <a:rPr lang="en-GB" dirty="0"/>
              <a:t>Create a new folder on our Desktop called “NodeJS Twitter Bot”</a:t>
            </a:r>
          </a:p>
          <a:p>
            <a:r>
              <a:rPr lang="en-GB" dirty="0"/>
              <a:t>On Uni machines, copy the file directory location, then with NodeJS open, type “cd ” then paste (changing the directory to the folder on our desktop)</a:t>
            </a:r>
          </a:p>
          <a:p>
            <a:r>
              <a:rPr lang="en-GB" i="1" dirty="0"/>
              <a:t>On your laptop/machine (without restrictions), you can type “</a:t>
            </a:r>
            <a:r>
              <a:rPr lang="en-GB" i="1" dirty="0" err="1"/>
              <a:t>cmd</a:t>
            </a:r>
            <a:r>
              <a:rPr lang="en-GB" i="1" dirty="0"/>
              <a:t>” on the file directory location to open a command prompt accessing that area</a:t>
            </a:r>
          </a:p>
          <a:p>
            <a:r>
              <a:rPr lang="en-GB" dirty="0"/>
              <a:t>From there we will type “</a:t>
            </a:r>
            <a:r>
              <a:rPr lang="en-GB" dirty="0" err="1"/>
              <a:t>npm</a:t>
            </a:r>
            <a:r>
              <a:rPr lang="en-GB" dirty="0"/>
              <a:t> </a:t>
            </a:r>
            <a:r>
              <a:rPr lang="en-GB" dirty="0" err="1"/>
              <a:t>init</a:t>
            </a:r>
            <a:r>
              <a:rPr lang="en-GB" dirty="0"/>
              <a:t>” (Node Package Manager - Initiate)</a:t>
            </a:r>
          </a:p>
          <a:p>
            <a:r>
              <a:rPr lang="en-GB" dirty="0"/>
              <a:t>Once we have done that, we will then create a .</a:t>
            </a:r>
            <a:r>
              <a:rPr lang="en-GB" dirty="0" err="1"/>
              <a:t>js</a:t>
            </a:r>
            <a:r>
              <a:rPr lang="en-GB" dirty="0"/>
              <a:t> file in that folder</a:t>
            </a:r>
          </a:p>
          <a:p>
            <a:r>
              <a:rPr lang="en-GB" dirty="0"/>
              <a:t>Open up this JavaScript file in an editor, personally I use </a:t>
            </a:r>
            <a:r>
              <a:rPr lang="en-GB" dirty="0">
                <a:hlinkClick r:id="rId2"/>
              </a:rPr>
              <a:t>Brackets</a:t>
            </a:r>
            <a:r>
              <a:rPr lang="en-GB" dirty="0"/>
              <a:t> (with the “</a:t>
            </a:r>
            <a:r>
              <a:rPr lang="en-GB" dirty="0" err="1"/>
              <a:t>Monokai</a:t>
            </a:r>
            <a:r>
              <a:rPr lang="en-GB" dirty="0"/>
              <a:t> Dark Soda” theme and various plug-ins)</a:t>
            </a:r>
          </a:p>
        </p:txBody>
      </p:sp>
    </p:spTree>
    <p:extLst>
      <p:ext uri="{BB962C8B-B14F-4D97-AF65-F5344CB8AC3E}">
        <p14:creationId xmlns:p14="http://schemas.microsoft.com/office/powerpoint/2010/main" val="326089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Libraries</a:t>
            </a:r>
          </a:p>
        </p:txBody>
      </p:sp>
      <p:sp>
        <p:nvSpPr>
          <p:cNvPr id="3" name="Content Placeholder 2"/>
          <p:cNvSpPr>
            <a:spLocks noGrp="1"/>
          </p:cNvSpPr>
          <p:nvPr>
            <p:ph idx="1"/>
          </p:nvPr>
        </p:nvSpPr>
        <p:spPr/>
        <p:txBody>
          <a:bodyPr/>
          <a:lstStyle/>
          <a:p>
            <a:r>
              <a:rPr lang="en-GB" dirty="0"/>
              <a:t>You can search for packages/libraries on the Node Package Manager site </a:t>
            </a:r>
            <a:r>
              <a:rPr lang="en-GB" dirty="0">
                <a:hlinkClick r:id="rId2"/>
              </a:rPr>
              <a:t>https://www.npmjs.com/</a:t>
            </a:r>
            <a:r>
              <a:rPr lang="en-GB" dirty="0"/>
              <a:t> </a:t>
            </a:r>
          </a:p>
          <a:p>
            <a:r>
              <a:rPr lang="en-GB" dirty="0"/>
              <a:t>“</a:t>
            </a:r>
            <a:r>
              <a:rPr lang="en-GB" dirty="0" err="1"/>
              <a:t>npm</a:t>
            </a:r>
            <a:r>
              <a:rPr lang="en-GB" dirty="0"/>
              <a:t> install x” (x is the library you will use for your project, twit, being for this)</a:t>
            </a:r>
          </a:p>
        </p:txBody>
      </p:sp>
    </p:spTree>
    <p:extLst>
      <p:ext uri="{BB962C8B-B14F-4D97-AF65-F5344CB8AC3E}">
        <p14:creationId xmlns:p14="http://schemas.microsoft.com/office/powerpoint/2010/main" val="32970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 Library (</a:t>
            </a:r>
            <a:r>
              <a:rPr lang="en-GB" dirty="0">
                <a:hlinkClick r:id="rId2"/>
              </a:rPr>
              <a:t>twit</a:t>
            </a:r>
            <a:r>
              <a:rPr lang="en-GB" dirty="0"/>
              <a:t>)</a:t>
            </a:r>
          </a:p>
        </p:txBody>
      </p:sp>
      <p:sp>
        <p:nvSpPr>
          <p:cNvPr id="3" name="Content Placeholder 2"/>
          <p:cNvSpPr>
            <a:spLocks noGrp="1"/>
          </p:cNvSpPr>
          <p:nvPr>
            <p:ph idx="1"/>
          </p:nvPr>
        </p:nvSpPr>
        <p:spPr>
          <a:xfrm>
            <a:off x="818712" y="2222287"/>
            <a:ext cx="10554574" cy="4439770"/>
          </a:xfrm>
        </p:spPr>
        <p:txBody>
          <a:bodyPr>
            <a:normAutofit/>
          </a:bodyPr>
          <a:lstStyle/>
          <a:p>
            <a:r>
              <a:rPr lang="en-GB" dirty="0"/>
              <a:t>“</a:t>
            </a:r>
            <a:r>
              <a:rPr lang="en-GB" dirty="0" err="1"/>
              <a:t>var</a:t>
            </a:r>
            <a:r>
              <a:rPr lang="en-GB" dirty="0"/>
              <a:t> x = require(‘y’);”</a:t>
            </a:r>
          </a:p>
          <a:p>
            <a:r>
              <a:rPr lang="en-GB" dirty="0"/>
              <a:t>“x” being what you define for the use of the library</a:t>
            </a:r>
          </a:p>
          <a:p>
            <a:r>
              <a:rPr lang="en-GB" dirty="0"/>
              <a:t>“y” being the predefined name of the library</a:t>
            </a:r>
          </a:p>
          <a:p>
            <a:r>
              <a:rPr lang="en-GB" dirty="0"/>
              <a:t>“</a:t>
            </a:r>
            <a:r>
              <a:rPr lang="en-GB" dirty="0" err="1"/>
              <a:t>var</a:t>
            </a:r>
            <a:r>
              <a:rPr lang="en-GB" dirty="0"/>
              <a:t> Twit = require(‘twit’);”</a:t>
            </a:r>
          </a:p>
          <a:p>
            <a:endParaRPr lang="en-GB" dirty="0"/>
          </a:p>
          <a:p>
            <a:r>
              <a:rPr lang="en-GB" dirty="0"/>
              <a:t>“</a:t>
            </a:r>
            <a:r>
              <a:rPr lang="en-GB" dirty="0" err="1"/>
              <a:t>var</a:t>
            </a:r>
            <a:r>
              <a:rPr lang="en-GB" dirty="0"/>
              <a:t> z = new x()”</a:t>
            </a:r>
          </a:p>
          <a:p>
            <a:r>
              <a:rPr lang="en-GB" dirty="0"/>
              <a:t>“z” being a new object of the library type</a:t>
            </a:r>
          </a:p>
          <a:p>
            <a:r>
              <a:rPr lang="en-GB" dirty="0"/>
              <a:t>“x” being the library variable defined above</a:t>
            </a:r>
          </a:p>
          <a:p>
            <a:r>
              <a:rPr lang="en-GB" dirty="0"/>
              <a:t>“</a:t>
            </a:r>
            <a:r>
              <a:rPr lang="en-GB" dirty="0" err="1"/>
              <a:t>var</a:t>
            </a:r>
            <a:r>
              <a:rPr lang="en-GB" dirty="0"/>
              <a:t> T = new Twit()”</a:t>
            </a:r>
          </a:p>
          <a:p>
            <a:endParaRPr lang="en-GB" dirty="0"/>
          </a:p>
          <a:p>
            <a:r>
              <a:rPr lang="en-GB" dirty="0"/>
              <a:t>Next we will discuses the paraments of the “new Twit()”, being an object with 4 properties</a:t>
            </a:r>
          </a:p>
        </p:txBody>
      </p:sp>
    </p:spTree>
    <p:extLst>
      <p:ext uri="{BB962C8B-B14F-4D97-AF65-F5344CB8AC3E}">
        <p14:creationId xmlns:p14="http://schemas.microsoft.com/office/powerpoint/2010/main" val="128510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Twit Instance</a:t>
            </a:r>
          </a:p>
        </p:txBody>
      </p:sp>
      <p:sp>
        <p:nvSpPr>
          <p:cNvPr id="3" name="Content Placeholder 2"/>
          <p:cNvSpPr>
            <a:spLocks noGrp="1"/>
          </p:cNvSpPr>
          <p:nvPr>
            <p:ph idx="1"/>
          </p:nvPr>
        </p:nvSpPr>
        <p:spPr>
          <a:xfrm>
            <a:off x="818712" y="2222287"/>
            <a:ext cx="10554574" cy="4421109"/>
          </a:xfrm>
        </p:spPr>
        <p:txBody>
          <a:bodyPr>
            <a:normAutofit/>
          </a:bodyPr>
          <a:lstStyle/>
          <a:p>
            <a:pPr marL="0" indent="0">
              <a:buNone/>
            </a:pPr>
            <a:r>
              <a:rPr lang="en-GB" dirty="0"/>
              <a:t>We will replace these dots with the keys we will gain later on:</a:t>
            </a:r>
          </a:p>
          <a:p>
            <a:pPr marL="0" indent="0">
              <a:buNone/>
            </a:pPr>
            <a:endParaRPr lang="en-GB" dirty="0"/>
          </a:p>
          <a:p>
            <a:pPr marL="0" indent="0">
              <a:buNone/>
            </a:pPr>
            <a:r>
              <a:rPr lang="en-GB" dirty="0" err="1"/>
              <a:t>var</a:t>
            </a:r>
            <a:r>
              <a:rPr lang="en-GB" dirty="0"/>
              <a:t> Twit = require('twit')</a:t>
            </a:r>
          </a:p>
          <a:p>
            <a:pPr marL="0" indent="0">
              <a:buNone/>
            </a:pPr>
            <a:endParaRPr lang="en-GB" dirty="0"/>
          </a:p>
          <a:p>
            <a:pPr marL="0" indent="0">
              <a:buNone/>
            </a:pPr>
            <a:r>
              <a:rPr lang="en-GB" dirty="0" err="1"/>
              <a:t>var</a:t>
            </a:r>
            <a:r>
              <a:rPr lang="en-GB" dirty="0"/>
              <a:t> T = new Twit({</a:t>
            </a:r>
          </a:p>
          <a:p>
            <a:pPr marL="0" indent="0">
              <a:buNone/>
            </a:pPr>
            <a:r>
              <a:rPr lang="en-GB" dirty="0"/>
              <a:t>  </a:t>
            </a:r>
            <a:r>
              <a:rPr lang="en-GB" dirty="0" err="1"/>
              <a:t>consumer_key</a:t>
            </a:r>
            <a:r>
              <a:rPr lang="en-GB" dirty="0"/>
              <a:t>: '...',</a:t>
            </a:r>
          </a:p>
          <a:p>
            <a:pPr marL="0" indent="0">
              <a:buNone/>
            </a:pPr>
            <a:r>
              <a:rPr lang="en-GB" dirty="0"/>
              <a:t>  </a:t>
            </a:r>
            <a:r>
              <a:rPr lang="en-GB" dirty="0" err="1"/>
              <a:t>consumer_secret</a:t>
            </a:r>
            <a:r>
              <a:rPr lang="en-GB" dirty="0"/>
              <a:t>: '...',</a:t>
            </a:r>
          </a:p>
          <a:p>
            <a:pPr marL="0" indent="0">
              <a:buNone/>
            </a:pPr>
            <a:r>
              <a:rPr lang="en-GB" dirty="0"/>
              <a:t>  </a:t>
            </a:r>
            <a:r>
              <a:rPr lang="en-GB" dirty="0" err="1"/>
              <a:t>access_token</a:t>
            </a:r>
            <a:r>
              <a:rPr lang="en-GB" dirty="0"/>
              <a:t>: '...',</a:t>
            </a:r>
          </a:p>
          <a:p>
            <a:pPr marL="0" indent="0">
              <a:buNone/>
            </a:pPr>
            <a:r>
              <a:rPr lang="en-GB" dirty="0"/>
              <a:t>  </a:t>
            </a:r>
            <a:r>
              <a:rPr lang="en-GB" dirty="0" err="1"/>
              <a:t>access_token_secret</a:t>
            </a:r>
            <a:r>
              <a:rPr lang="en-GB" dirty="0"/>
              <a:t>: '...‘,</a:t>
            </a:r>
          </a:p>
          <a:p>
            <a:pPr marL="0" indent="0">
              <a:buNone/>
            </a:pPr>
            <a:r>
              <a:rPr lang="en-GB" dirty="0"/>
              <a:t>})</a:t>
            </a:r>
          </a:p>
        </p:txBody>
      </p:sp>
    </p:spTree>
    <p:extLst>
      <p:ext uri="{BB962C8B-B14F-4D97-AF65-F5344CB8AC3E}">
        <p14:creationId xmlns:p14="http://schemas.microsoft.com/office/powerpoint/2010/main" val="143629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Hiding Keys</a:t>
            </a:r>
          </a:p>
        </p:txBody>
      </p:sp>
      <p:sp>
        <p:nvSpPr>
          <p:cNvPr id="3" name="Content Placeholder 2"/>
          <p:cNvSpPr>
            <a:spLocks noGrp="1"/>
          </p:cNvSpPr>
          <p:nvPr>
            <p:ph idx="1"/>
          </p:nvPr>
        </p:nvSpPr>
        <p:spPr/>
        <p:txBody>
          <a:bodyPr>
            <a:normAutofit fontScale="92500" lnSpcReduction="10000"/>
          </a:bodyPr>
          <a:lstStyle/>
          <a:p>
            <a:r>
              <a:rPr lang="en-GB" dirty="0"/>
              <a:t>The “require” statement is not only used for Libraries', it can also be used to import files.</a:t>
            </a:r>
          </a:p>
          <a:p>
            <a:r>
              <a:rPr lang="en-GB" dirty="0"/>
              <a:t>Create a new </a:t>
            </a:r>
            <a:r>
              <a:rPr lang="en-GB" dirty="0" err="1"/>
              <a:t>js</a:t>
            </a:r>
            <a:r>
              <a:rPr lang="en-GB" dirty="0"/>
              <a:t> file in the same directory and name it “keys.js”</a:t>
            </a:r>
          </a:p>
          <a:p>
            <a:r>
              <a:rPr lang="en-GB" dirty="0"/>
              <a:t>Now open it in your text editor and place your keys in there, like this:</a:t>
            </a:r>
          </a:p>
          <a:p>
            <a:endParaRPr lang="en-GB" dirty="0"/>
          </a:p>
          <a:p>
            <a:pPr marL="0" indent="0">
              <a:buNone/>
            </a:pPr>
            <a:r>
              <a:rPr lang="en-GB" dirty="0" err="1"/>
              <a:t>module.exports</a:t>
            </a:r>
            <a:r>
              <a:rPr lang="en-GB" dirty="0"/>
              <a:t> = {</a:t>
            </a:r>
          </a:p>
          <a:p>
            <a:pPr marL="0" indent="0">
              <a:buNone/>
            </a:pPr>
            <a:r>
              <a:rPr lang="en-GB" dirty="0"/>
              <a:t>    </a:t>
            </a:r>
            <a:r>
              <a:rPr lang="en-GB" dirty="0" err="1"/>
              <a:t>consumer_key</a:t>
            </a:r>
            <a:r>
              <a:rPr lang="en-GB" dirty="0"/>
              <a:t>:         ‘…',</a:t>
            </a:r>
          </a:p>
          <a:p>
            <a:pPr marL="0" indent="0">
              <a:buNone/>
            </a:pPr>
            <a:r>
              <a:rPr lang="en-GB" dirty="0"/>
              <a:t>    </a:t>
            </a:r>
            <a:r>
              <a:rPr lang="en-GB" dirty="0" err="1"/>
              <a:t>consumer_secret</a:t>
            </a:r>
            <a:r>
              <a:rPr lang="en-GB" dirty="0"/>
              <a:t>:      ‘…',</a:t>
            </a:r>
          </a:p>
          <a:p>
            <a:pPr marL="0" indent="0">
              <a:buNone/>
            </a:pPr>
            <a:r>
              <a:rPr lang="en-GB" dirty="0"/>
              <a:t>    </a:t>
            </a:r>
            <a:r>
              <a:rPr lang="en-GB" dirty="0" err="1"/>
              <a:t>access_token</a:t>
            </a:r>
            <a:r>
              <a:rPr lang="en-GB" dirty="0"/>
              <a:t>:         ‘…',</a:t>
            </a:r>
          </a:p>
          <a:p>
            <a:pPr marL="0" indent="0">
              <a:buNone/>
            </a:pPr>
            <a:r>
              <a:rPr lang="en-GB" dirty="0"/>
              <a:t>    </a:t>
            </a:r>
            <a:r>
              <a:rPr lang="en-GB" dirty="0" err="1"/>
              <a:t>access_token_secret</a:t>
            </a:r>
            <a:r>
              <a:rPr lang="en-GB" dirty="0"/>
              <a:t>:  ‘...',</a:t>
            </a:r>
          </a:p>
          <a:p>
            <a:pPr marL="0" indent="0">
              <a:buNone/>
            </a:pPr>
            <a:r>
              <a:rPr lang="en-GB" dirty="0"/>
              <a:t>}</a:t>
            </a:r>
          </a:p>
        </p:txBody>
      </p:sp>
    </p:spTree>
    <p:extLst>
      <p:ext uri="{BB962C8B-B14F-4D97-AF65-F5344CB8AC3E}">
        <p14:creationId xmlns:p14="http://schemas.microsoft.com/office/powerpoint/2010/main" val="194897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2008</TotalTime>
  <Words>1827</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2</vt:lpstr>
      <vt:lpstr>Quotable</vt:lpstr>
      <vt:lpstr>Twitter Bot with NodeJS</vt:lpstr>
      <vt:lpstr>What is NodeJS?</vt:lpstr>
      <vt:lpstr>Setting up NodeJS</vt:lpstr>
      <vt:lpstr>Quick Demonstration</vt:lpstr>
      <vt:lpstr>Setting up a Project / Creating a File</vt:lpstr>
      <vt:lpstr>Importing Libraries</vt:lpstr>
      <vt:lpstr>Using a Library (twit)</vt:lpstr>
      <vt:lpstr>Creating a Twit Instance</vt:lpstr>
      <vt:lpstr>Hiding Keys</vt:lpstr>
      <vt:lpstr>Hiding Keys (Part 2)</vt:lpstr>
      <vt:lpstr>Twitter Keys (API)</vt:lpstr>
      <vt:lpstr>Twit Functions</vt:lpstr>
      <vt:lpstr>Posting a Tweet (.post)</vt:lpstr>
      <vt:lpstr>Repetition</vt:lpstr>
      <vt:lpstr>Searching Tweets (.get) – References</vt:lpstr>
      <vt:lpstr>Like/Retweet (.stream)</vt:lpstr>
      <vt:lpstr>Followers (.stream)</vt:lpstr>
      <vt:lpstr>Thank You! - Any Questions?</vt:lpstr>
      <vt:lpstr>Deployment</vt:lpstr>
      <vt:lpstr>Heroku Setup</vt:lpstr>
      <vt:lpstr>Heroku Deployment (GitHub)</vt:lpstr>
      <vt:lpstr>Thank You! -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Bot with NodeJS</dc:title>
  <dc:creator>Sean Omahoney</dc:creator>
  <cp:lastModifiedBy>Sean O'mahoney</cp:lastModifiedBy>
  <cp:revision>59</cp:revision>
  <dcterms:created xsi:type="dcterms:W3CDTF">2017-01-16T18:50:10Z</dcterms:created>
  <dcterms:modified xsi:type="dcterms:W3CDTF">2018-02-03T15:37:40Z</dcterms:modified>
</cp:coreProperties>
</file>