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317" r:id="rId4"/>
    <p:sldId id="318" r:id="rId5"/>
    <p:sldId id="328" r:id="rId6"/>
    <p:sldId id="329" r:id="rId7"/>
    <p:sldId id="330" r:id="rId8"/>
    <p:sldId id="320" r:id="rId9"/>
    <p:sldId id="319" r:id="rId10"/>
    <p:sldId id="323" r:id="rId11"/>
    <p:sldId id="324" r:id="rId12"/>
    <p:sldId id="325" r:id="rId13"/>
    <p:sldId id="327" r:id="rId14"/>
    <p:sldId id="326" r:id="rId15"/>
    <p:sldId id="334" r:id="rId16"/>
    <p:sldId id="335" r:id="rId17"/>
    <p:sldId id="314" r:id="rId18"/>
    <p:sldId id="333" r:id="rId19"/>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1216628-F86F-4812-93E3-0461A230D7DB}">
          <p14:sldIdLst>
            <p14:sldId id="256"/>
            <p14:sldId id="257"/>
          </p14:sldIdLst>
        </p14:section>
        <p14:section name="Lectures and Note Taking" id="{6256AC0E-D445-4746-A6BD-33468C6FA78C}">
          <p14:sldIdLst>
            <p14:sldId id="317"/>
            <p14:sldId id="318"/>
            <p14:sldId id="328"/>
            <p14:sldId id="329"/>
            <p14:sldId id="330"/>
          </p14:sldIdLst>
        </p14:section>
        <p14:section name="Lecture Practice" id="{D3C28A73-7A9F-4D87-BFBD-667AE49C0BCB}">
          <p14:sldIdLst>
            <p14:sldId id="320"/>
            <p14:sldId id="319"/>
            <p14:sldId id="323"/>
            <p14:sldId id="324"/>
            <p14:sldId id="325"/>
          </p14:sldIdLst>
        </p14:section>
        <p14:section name="Debrief" id="{D280DED7-A529-4BA5-ACA7-21265B84A883}">
          <p14:sldIdLst>
            <p14:sldId id="327"/>
            <p14:sldId id="326"/>
            <p14:sldId id="334"/>
            <p14:sldId id="335"/>
            <p14:sldId id="314"/>
          </p14:sldIdLst>
        </p14:section>
        <p14:section name="Untitled Section" id="{B756A9AF-2B10-4D34-8DB8-EB154B191ED5}">
          <p14:sldIdLst>
            <p14:sldId id="33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Crossley" initials="MC" lastIdx="2" clrIdx="0">
    <p:extLst>
      <p:ext uri="{19B8F6BF-5375-455C-9EA6-DF929625EA0E}">
        <p15:presenceInfo xmlns:p15="http://schemas.microsoft.com/office/powerpoint/2012/main" userId="eee035ba727bb5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84429" autoAdjust="0"/>
  </p:normalViewPr>
  <p:slideViewPr>
    <p:cSldViewPr snapToGrid="0">
      <p:cViewPr varScale="1">
        <p:scale>
          <a:sx n="66" d="100"/>
          <a:sy n="66" d="100"/>
        </p:scale>
        <p:origin x="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1.xml"/><Relationship Id="rId1" Type="http://schemas.openxmlformats.org/officeDocument/2006/relationships/slide" Target="../slides/slide10.xml"/><Relationship Id="rId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3AEB4-F4C7-419F-82C5-C2C3D160FA1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GB"/>
        </a:p>
      </dgm:t>
    </dgm:pt>
    <dgm:pt modelId="{7BF93AB9-F0AB-4781-B236-4C7A69090565}">
      <dgm:prSet/>
      <dgm:spPr/>
      <dgm:t>
        <a:bodyPr/>
        <a:lstStyle/>
        <a:p>
          <a:pPr rtl="0"/>
          <a:r>
            <a:rPr lang="en-GB" b="0" dirty="0" smtClean="0"/>
            <a:t>This virtual lab will revolutionise science class</a:t>
          </a:r>
          <a:endParaRPr lang="en-GB" b="0"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61D7207D-6F3B-4C6A-9A37-205C50C056F5}" type="parTrans" cxnId="{5AC5821D-72B9-4573-ABD9-DC69A6187EEB}">
      <dgm:prSet/>
      <dgm:spPr/>
      <dgm:t>
        <a:bodyPr/>
        <a:lstStyle/>
        <a:p>
          <a:endParaRPr lang="en-GB"/>
        </a:p>
      </dgm:t>
    </dgm:pt>
    <dgm:pt modelId="{B435C71B-B348-46AA-AFB1-8D88E53F8054}" type="sibTrans" cxnId="{5AC5821D-72B9-4573-ABD9-DC69A6187EEB}">
      <dgm:prSet/>
      <dgm:spPr/>
      <dgm:t>
        <a:bodyPr/>
        <a:lstStyle/>
        <a:p>
          <a:endParaRPr lang="en-GB"/>
        </a:p>
      </dgm:t>
    </dgm:pt>
    <dgm:pt modelId="{9BEA5E1A-26C6-4F45-9253-3A1CDBCD94E6}">
      <dgm:prSet/>
      <dgm:spPr/>
      <dgm:t>
        <a:bodyPr/>
        <a:lstStyle/>
        <a:p>
          <a:pPr rtl="0"/>
          <a:r>
            <a:rPr lang="en-GB" b="0" dirty="0" smtClean="0"/>
            <a:t>You have no idea where camels really come from</a:t>
          </a:r>
          <a:endParaRPr lang="en-GB" b="0"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A343BF03-6BD4-4381-87B1-34D15373D9A2}" type="parTrans" cxnId="{45439B4D-0B5A-42DD-90A6-F97EF123E47E}">
      <dgm:prSet/>
      <dgm:spPr/>
      <dgm:t>
        <a:bodyPr/>
        <a:lstStyle/>
        <a:p>
          <a:endParaRPr lang="en-GB"/>
        </a:p>
      </dgm:t>
    </dgm:pt>
    <dgm:pt modelId="{0890A7D8-A8FB-4121-9CC4-30FBA5F21E68}" type="sibTrans" cxnId="{45439B4D-0B5A-42DD-90A6-F97EF123E47E}">
      <dgm:prSet/>
      <dgm:spPr/>
      <dgm:t>
        <a:bodyPr/>
        <a:lstStyle/>
        <a:p>
          <a:endParaRPr lang="en-GB"/>
        </a:p>
      </dgm:t>
    </dgm:pt>
    <dgm:pt modelId="{E666633A-00AD-4E27-B222-0CB1C7D2CE37}">
      <dgm:prSet/>
      <dgm:spPr/>
      <dgm:t>
        <a:bodyPr/>
        <a:lstStyle/>
        <a:p>
          <a:pPr rtl="0"/>
          <a:r>
            <a:rPr lang="en-GB" b="0" dirty="0" smtClean="0"/>
            <a:t>Cheese, dogs and a pill to kill mosquitoes and end malaria</a:t>
          </a:r>
          <a:endParaRPr lang="en-GB" b="0"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E78B2D16-2F52-4907-8FAB-D096309952DC}" type="parTrans" cxnId="{2C2753D6-39DE-4DAF-8379-F3F6CAC40DF3}">
      <dgm:prSet/>
      <dgm:spPr/>
      <dgm:t>
        <a:bodyPr/>
        <a:lstStyle/>
        <a:p>
          <a:endParaRPr lang="en-GB"/>
        </a:p>
      </dgm:t>
    </dgm:pt>
    <dgm:pt modelId="{E6AFC46A-60B9-4DC8-B059-287EA22A9DBD}" type="sibTrans" cxnId="{2C2753D6-39DE-4DAF-8379-F3F6CAC40DF3}">
      <dgm:prSet/>
      <dgm:spPr/>
      <dgm:t>
        <a:bodyPr/>
        <a:lstStyle/>
        <a:p>
          <a:endParaRPr lang="en-GB"/>
        </a:p>
      </dgm:t>
    </dgm:pt>
    <dgm:pt modelId="{69D5CB9A-FF31-4C04-AB46-29F0108A0908}">
      <dgm:prSet/>
      <dgm:spPr/>
      <dgm:t>
        <a:bodyPr/>
        <a:lstStyle/>
        <a:p>
          <a:pPr rtl="0"/>
          <a:r>
            <a:rPr lang="en-GB" dirty="0" smtClean="0"/>
            <a:t>This tiny particle could roam your body to find tumours</a:t>
          </a:r>
          <a:endParaRPr lang="en-GB"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473A819C-8E26-4C46-8C78-8180FE5AB2BC}" type="parTrans" cxnId="{537E6032-0CA1-43F7-8585-533DA91E12C9}">
      <dgm:prSet/>
      <dgm:spPr/>
      <dgm:t>
        <a:bodyPr/>
        <a:lstStyle/>
        <a:p>
          <a:endParaRPr lang="en-GB"/>
        </a:p>
      </dgm:t>
    </dgm:pt>
    <dgm:pt modelId="{95E9CA6B-023A-4BFB-A16D-5B9F0FE9F858}" type="sibTrans" cxnId="{537E6032-0CA1-43F7-8585-533DA91E12C9}">
      <dgm:prSet/>
      <dgm:spPr/>
      <dgm:t>
        <a:bodyPr/>
        <a:lstStyle/>
        <a:p>
          <a:endParaRPr lang="en-GB"/>
        </a:p>
      </dgm:t>
    </dgm:pt>
    <dgm:pt modelId="{546CA64F-958B-4FBD-BD96-B1AF55C047E0}" type="pres">
      <dgm:prSet presAssocID="{E563AEB4-F4C7-419F-82C5-C2C3D160FA15}" presName="diagram" presStyleCnt="0">
        <dgm:presLayoutVars>
          <dgm:dir/>
          <dgm:resizeHandles val="exact"/>
        </dgm:presLayoutVars>
      </dgm:prSet>
      <dgm:spPr/>
      <dgm:t>
        <a:bodyPr/>
        <a:lstStyle/>
        <a:p>
          <a:endParaRPr lang="en-GB"/>
        </a:p>
      </dgm:t>
    </dgm:pt>
    <dgm:pt modelId="{1963F496-C219-4B17-A861-28848C045827}" type="pres">
      <dgm:prSet presAssocID="{69D5CB9A-FF31-4C04-AB46-29F0108A0908}" presName="node" presStyleLbl="node1" presStyleIdx="0" presStyleCnt="4">
        <dgm:presLayoutVars>
          <dgm:bulletEnabled val="1"/>
        </dgm:presLayoutVars>
      </dgm:prSet>
      <dgm:spPr/>
      <dgm:t>
        <a:bodyPr/>
        <a:lstStyle/>
        <a:p>
          <a:endParaRPr lang="en-GB"/>
        </a:p>
      </dgm:t>
    </dgm:pt>
    <dgm:pt modelId="{BB025249-1B21-4F01-BA55-59B0E8858791}" type="pres">
      <dgm:prSet presAssocID="{95E9CA6B-023A-4BFB-A16D-5B9F0FE9F858}" presName="sibTrans" presStyleCnt="0"/>
      <dgm:spPr/>
    </dgm:pt>
    <dgm:pt modelId="{40788657-5BA3-4C3A-830C-2112A8E3FA5F}" type="pres">
      <dgm:prSet presAssocID="{7BF93AB9-F0AB-4781-B236-4C7A69090565}" presName="node" presStyleLbl="node1" presStyleIdx="1" presStyleCnt="4">
        <dgm:presLayoutVars>
          <dgm:bulletEnabled val="1"/>
        </dgm:presLayoutVars>
      </dgm:prSet>
      <dgm:spPr/>
      <dgm:t>
        <a:bodyPr/>
        <a:lstStyle/>
        <a:p>
          <a:endParaRPr lang="en-GB"/>
        </a:p>
      </dgm:t>
    </dgm:pt>
    <dgm:pt modelId="{D31BE6C3-81B2-4D9D-BEF1-4708FB700297}" type="pres">
      <dgm:prSet presAssocID="{B435C71B-B348-46AA-AFB1-8D88E53F8054}" presName="sibTrans" presStyleCnt="0"/>
      <dgm:spPr/>
    </dgm:pt>
    <dgm:pt modelId="{72BA8413-429C-4B78-9691-53F7046A306A}" type="pres">
      <dgm:prSet presAssocID="{9BEA5E1A-26C6-4F45-9253-3A1CDBCD94E6}" presName="node" presStyleLbl="node1" presStyleIdx="2" presStyleCnt="4">
        <dgm:presLayoutVars>
          <dgm:bulletEnabled val="1"/>
        </dgm:presLayoutVars>
      </dgm:prSet>
      <dgm:spPr/>
      <dgm:t>
        <a:bodyPr/>
        <a:lstStyle/>
        <a:p>
          <a:endParaRPr lang="en-GB"/>
        </a:p>
      </dgm:t>
    </dgm:pt>
    <dgm:pt modelId="{DF621C62-A3D2-418B-87F9-6993405AF05D}" type="pres">
      <dgm:prSet presAssocID="{0890A7D8-A8FB-4121-9CC4-30FBA5F21E68}" presName="sibTrans" presStyleCnt="0"/>
      <dgm:spPr/>
    </dgm:pt>
    <dgm:pt modelId="{0C57B576-8717-44B6-B1C9-322FD5DB9FF3}" type="pres">
      <dgm:prSet presAssocID="{E666633A-00AD-4E27-B222-0CB1C7D2CE37}" presName="node" presStyleLbl="node1" presStyleIdx="3" presStyleCnt="4">
        <dgm:presLayoutVars>
          <dgm:bulletEnabled val="1"/>
        </dgm:presLayoutVars>
      </dgm:prSet>
      <dgm:spPr/>
      <dgm:t>
        <a:bodyPr/>
        <a:lstStyle/>
        <a:p>
          <a:endParaRPr lang="en-GB"/>
        </a:p>
      </dgm:t>
    </dgm:pt>
  </dgm:ptLst>
  <dgm:cxnLst>
    <dgm:cxn modelId="{5AC5821D-72B9-4573-ABD9-DC69A6187EEB}" srcId="{E563AEB4-F4C7-419F-82C5-C2C3D160FA15}" destId="{7BF93AB9-F0AB-4781-B236-4C7A69090565}" srcOrd="1" destOrd="0" parTransId="{61D7207D-6F3B-4C6A-9A37-205C50C056F5}" sibTransId="{B435C71B-B348-46AA-AFB1-8D88E53F8054}"/>
    <dgm:cxn modelId="{D8263972-3EA1-4A66-8E8E-1FE37559CFCA}" type="presOf" srcId="{E666633A-00AD-4E27-B222-0CB1C7D2CE37}" destId="{0C57B576-8717-44B6-B1C9-322FD5DB9FF3}" srcOrd="0" destOrd="0" presId="urn:microsoft.com/office/officeart/2005/8/layout/default"/>
    <dgm:cxn modelId="{2C2753D6-39DE-4DAF-8379-F3F6CAC40DF3}" srcId="{E563AEB4-F4C7-419F-82C5-C2C3D160FA15}" destId="{E666633A-00AD-4E27-B222-0CB1C7D2CE37}" srcOrd="3" destOrd="0" parTransId="{E78B2D16-2F52-4907-8FAB-D096309952DC}" sibTransId="{E6AFC46A-60B9-4DC8-B059-287EA22A9DBD}"/>
    <dgm:cxn modelId="{4D33756F-A5B0-42BE-920B-265928442B00}" type="presOf" srcId="{9BEA5E1A-26C6-4F45-9253-3A1CDBCD94E6}" destId="{72BA8413-429C-4B78-9691-53F7046A306A}" srcOrd="0" destOrd="0" presId="urn:microsoft.com/office/officeart/2005/8/layout/default"/>
    <dgm:cxn modelId="{7E4CB7C1-68F8-42C0-9ED8-A91FCA632CF6}" type="presOf" srcId="{7BF93AB9-F0AB-4781-B236-4C7A69090565}" destId="{40788657-5BA3-4C3A-830C-2112A8E3FA5F}" srcOrd="0" destOrd="0" presId="urn:microsoft.com/office/officeart/2005/8/layout/default"/>
    <dgm:cxn modelId="{FAD8CC17-FA26-4D72-AC14-9CAE5786C684}" type="presOf" srcId="{69D5CB9A-FF31-4C04-AB46-29F0108A0908}" destId="{1963F496-C219-4B17-A861-28848C045827}" srcOrd="0" destOrd="0" presId="urn:microsoft.com/office/officeart/2005/8/layout/default"/>
    <dgm:cxn modelId="{8233B56F-5199-4BA7-B69B-C1E4D25F1C70}" type="presOf" srcId="{E563AEB4-F4C7-419F-82C5-C2C3D160FA15}" destId="{546CA64F-958B-4FBD-BD96-B1AF55C047E0}" srcOrd="0" destOrd="0" presId="urn:microsoft.com/office/officeart/2005/8/layout/default"/>
    <dgm:cxn modelId="{537E6032-0CA1-43F7-8585-533DA91E12C9}" srcId="{E563AEB4-F4C7-419F-82C5-C2C3D160FA15}" destId="{69D5CB9A-FF31-4C04-AB46-29F0108A0908}" srcOrd="0" destOrd="0" parTransId="{473A819C-8E26-4C46-8C78-8180FE5AB2BC}" sibTransId="{95E9CA6B-023A-4BFB-A16D-5B9F0FE9F858}"/>
    <dgm:cxn modelId="{45439B4D-0B5A-42DD-90A6-F97EF123E47E}" srcId="{E563AEB4-F4C7-419F-82C5-C2C3D160FA15}" destId="{9BEA5E1A-26C6-4F45-9253-3A1CDBCD94E6}" srcOrd="2" destOrd="0" parTransId="{A343BF03-6BD4-4381-87B1-34D15373D9A2}" sibTransId="{0890A7D8-A8FB-4121-9CC4-30FBA5F21E68}"/>
    <dgm:cxn modelId="{9881C1F3-17ED-431F-85BB-3763ABCC6E57}" type="presParOf" srcId="{546CA64F-958B-4FBD-BD96-B1AF55C047E0}" destId="{1963F496-C219-4B17-A861-28848C045827}" srcOrd="0" destOrd="0" presId="urn:microsoft.com/office/officeart/2005/8/layout/default"/>
    <dgm:cxn modelId="{E562532C-2EC5-4F8C-AD42-7AD576F870F8}" type="presParOf" srcId="{546CA64F-958B-4FBD-BD96-B1AF55C047E0}" destId="{BB025249-1B21-4F01-BA55-59B0E8858791}" srcOrd="1" destOrd="0" presId="urn:microsoft.com/office/officeart/2005/8/layout/default"/>
    <dgm:cxn modelId="{0C1F9432-B82F-4E0D-9AF6-B38EF6949A30}" type="presParOf" srcId="{546CA64F-958B-4FBD-BD96-B1AF55C047E0}" destId="{40788657-5BA3-4C3A-830C-2112A8E3FA5F}" srcOrd="2" destOrd="0" presId="urn:microsoft.com/office/officeart/2005/8/layout/default"/>
    <dgm:cxn modelId="{ADEE3754-A4B5-44DC-BB4C-AB8DCDBD0A4F}" type="presParOf" srcId="{546CA64F-958B-4FBD-BD96-B1AF55C047E0}" destId="{D31BE6C3-81B2-4D9D-BEF1-4708FB700297}" srcOrd="3" destOrd="0" presId="urn:microsoft.com/office/officeart/2005/8/layout/default"/>
    <dgm:cxn modelId="{A24A0342-CDC3-45B8-8C3F-6F7773ED7B12}" type="presParOf" srcId="{546CA64F-958B-4FBD-BD96-B1AF55C047E0}" destId="{72BA8413-429C-4B78-9691-53F7046A306A}" srcOrd="4" destOrd="0" presId="urn:microsoft.com/office/officeart/2005/8/layout/default"/>
    <dgm:cxn modelId="{075405C2-559F-463E-8A10-ECA3031522B9}" type="presParOf" srcId="{546CA64F-958B-4FBD-BD96-B1AF55C047E0}" destId="{DF621C62-A3D2-418B-87F9-6993405AF05D}" srcOrd="5" destOrd="0" presId="urn:microsoft.com/office/officeart/2005/8/layout/default"/>
    <dgm:cxn modelId="{560625FA-63F7-43A1-9023-4D7F49CE7CF8}" type="presParOf" srcId="{546CA64F-958B-4FBD-BD96-B1AF55C047E0}" destId="{0C57B576-8717-44B6-B1C9-322FD5DB9FF3}"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3F496-C219-4B17-A861-28848C045827}">
      <dsp:nvSpPr>
        <dsp:cNvPr id="0" name=""/>
        <dsp:cNvSpPr/>
      </dsp:nvSpPr>
      <dsp:spPr>
        <a:xfrm>
          <a:off x="1748064" y="2975"/>
          <a:ext cx="3342605" cy="20055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GB" sz="3100" kern="1200" dirty="0" smtClean="0"/>
            <a:t>This tiny particle could roam your body to find tumours</a:t>
          </a:r>
          <a:endParaRPr lang="en-GB" sz="3100" kern="1200" dirty="0"/>
        </a:p>
      </dsp:txBody>
      <dsp:txXfrm>
        <a:off x="1748064" y="2975"/>
        <a:ext cx="3342605" cy="2005563"/>
      </dsp:txXfrm>
    </dsp:sp>
    <dsp:sp modelId="{40788657-5BA3-4C3A-830C-2112A8E3FA5F}">
      <dsp:nvSpPr>
        <dsp:cNvPr id="0" name=""/>
        <dsp:cNvSpPr/>
      </dsp:nvSpPr>
      <dsp:spPr>
        <a:xfrm>
          <a:off x="5424930" y="2975"/>
          <a:ext cx="3342605" cy="2005563"/>
        </a:xfrm>
        <a:prstGeom prst="rect">
          <a:avLst/>
        </a:prstGeom>
        <a:solidFill>
          <a:schemeClr val="accent5">
            <a:hueOff val="3256079"/>
            <a:satOff val="-6179"/>
            <a:lumOff val="-34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GB" sz="3100" b="0" kern="1200" dirty="0" smtClean="0"/>
            <a:t>This virtual lab will revolutionise science class</a:t>
          </a:r>
          <a:endParaRPr lang="en-GB" sz="3100" b="0" kern="1200" dirty="0"/>
        </a:p>
      </dsp:txBody>
      <dsp:txXfrm>
        <a:off x="5424930" y="2975"/>
        <a:ext cx="3342605" cy="2005563"/>
      </dsp:txXfrm>
    </dsp:sp>
    <dsp:sp modelId="{72BA8413-429C-4B78-9691-53F7046A306A}">
      <dsp:nvSpPr>
        <dsp:cNvPr id="0" name=""/>
        <dsp:cNvSpPr/>
      </dsp:nvSpPr>
      <dsp:spPr>
        <a:xfrm>
          <a:off x="1748064" y="2342799"/>
          <a:ext cx="3342605" cy="2005563"/>
        </a:xfrm>
        <a:prstGeom prst="rect">
          <a:avLst/>
        </a:prstGeom>
        <a:solidFill>
          <a:schemeClr val="accent5">
            <a:hueOff val="6512158"/>
            <a:satOff val="-12359"/>
            <a:lumOff val="-69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GB" sz="3100" b="0" kern="1200" dirty="0" smtClean="0"/>
            <a:t>You have no idea where camels really come from</a:t>
          </a:r>
          <a:endParaRPr lang="en-GB" sz="3100" b="0" kern="1200" dirty="0"/>
        </a:p>
      </dsp:txBody>
      <dsp:txXfrm>
        <a:off x="1748064" y="2342799"/>
        <a:ext cx="3342605" cy="2005563"/>
      </dsp:txXfrm>
    </dsp:sp>
    <dsp:sp modelId="{0C57B576-8717-44B6-B1C9-322FD5DB9FF3}">
      <dsp:nvSpPr>
        <dsp:cNvPr id="0" name=""/>
        <dsp:cNvSpPr/>
      </dsp:nvSpPr>
      <dsp:spPr>
        <a:xfrm>
          <a:off x="5424930" y="2342799"/>
          <a:ext cx="3342605" cy="2005563"/>
        </a:xfrm>
        <a:prstGeom prst="rect">
          <a:avLst/>
        </a:prstGeom>
        <a:solidFill>
          <a:schemeClr val="accent5">
            <a:hueOff val="9768237"/>
            <a:satOff val="-18538"/>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GB" sz="3100" b="0" kern="1200" dirty="0" smtClean="0"/>
            <a:t>Cheese, dogs and a pill to kill mosquitoes and end malaria</a:t>
          </a:r>
          <a:endParaRPr lang="en-GB" sz="3100" b="0" kern="1200" dirty="0"/>
        </a:p>
      </dsp:txBody>
      <dsp:txXfrm>
        <a:off x="5424930"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3698" y="0"/>
            <a:ext cx="4302231" cy="341064"/>
          </a:xfrm>
          <a:prstGeom prst="rect">
            <a:avLst/>
          </a:prstGeom>
        </p:spPr>
        <p:txBody>
          <a:bodyPr vert="horz" lIns="91440" tIns="45720" rIns="91440" bIns="45720" rtlCol="0"/>
          <a:lstStyle>
            <a:lvl1pPr algn="r">
              <a:defRPr sz="1200"/>
            </a:lvl1pPr>
          </a:lstStyle>
          <a:p>
            <a:fld id="{276C506F-2571-4071-9036-5C3BA3CC0E02}" type="datetimeFigureOut">
              <a:rPr lang="en-GB" smtClean="0"/>
              <a:t>02/06/2017</a:t>
            </a:fld>
            <a:endParaRPr lang="en-GB"/>
          </a:p>
        </p:txBody>
      </p:sp>
      <p:sp>
        <p:nvSpPr>
          <p:cNvPr id="4" name="Footer Placeholder 3"/>
          <p:cNvSpPr>
            <a:spLocks noGrp="1"/>
          </p:cNvSpPr>
          <p:nvPr>
            <p:ph type="ftr" sz="quarter" idx="2"/>
          </p:nvPr>
        </p:nvSpPr>
        <p:spPr>
          <a:xfrm>
            <a:off x="1" y="6456612"/>
            <a:ext cx="4302231" cy="3410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3698" y="6456612"/>
            <a:ext cx="4302231" cy="341063"/>
          </a:xfrm>
          <a:prstGeom prst="rect">
            <a:avLst/>
          </a:prstGeom>
        </p:spPr>
        <p:txBody>
          <a:bodyPr vert="horz" lIns="91440" tIns="45720" rIns="91440" bIns="45720" rtlCol="0" anchor="b"/>
          <a:lstStyle>
            <a:lvl1pPr algn="r">
              <a:defRPr sz="1200"/>
            </a:lvl1pPr>
          </a:lstStyle>
          <a:p>
            <a:fld id="{E1CDF163-4DD1-4131-87AA-CFFEE55FF2E1}" type="slidenum">
              <a:rPr lang="en-GB" smtClean="0"/>
              <a:t>‹#›</a:t>
            </a:fld>
            <a:endParaRPr lang="en-GB"/>
          </a:p>
        </p:txBody>
      </p:sp>
    </p:spTree>
    <p:extLst>
      <p:ext uri="{BB962C8B-B14F-4D97-AF65-F5344CB8AC3E}">
        <p14:creationId xmlns:p14="http://schemas.microsoft.com/office/powerpoint/2010/main" val="425534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41064"/>
          </a:xfrm>
          <a:prstGeom prst="rect">
            <a:avLst/>
          </a:prstGeom>
        </p:spPr>
        <p:txBody>
          <a:bodyPr vert="horz" lIns="91440" tIns="45720" rIns="91440" bIns="45720" rtlCol="0"/>
          <a:lstStyle>
            <a:lvl1pPr algn="r">
              <a:defRPr sz="1200"/>
            </a:lvl1pPr>
          </a:lstStyle>
          <a:p>
            <a:fld id="{FDCD1333-D49A-4453-AE40-33129E1411F0}" type="datetimeFigureOut">
              <a:rPr lang="en-GB" smtClean="0"/>
              <a:t>02/06/2017</a:t>
            </a:fld>
            <a:endParaRPr lang="en-GB"/>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6456612"/>
            <a:ext cx="4302231" cy="3410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2"/>
            <a:ext cx="4302231" cy="341063"/>
          </a:xfrm>
          <a:prstGeom prst="rect">
            <a:avLst/>
          </a:prstGeom>
        </p:spPr>
        <p:txBody>
          <a:bodyPr vert="horz" lIns="91440" tIns="45720" rIns="91440" bIns="45720" rtlCol="0" anchor="b"/>
          <a:lstStyle>
            <a:lvl1pPr algn="r">
              <a:defRPr sz="1200"/>
            </a:lvl1pPr>
          </a:lstStyle>
          <a:p>
            <a:fld id="{1546193C-C962-405F-A268-030ED1FFFA79}" type="slidenum">
              <a:rPr lang="en-GB" smtClean="0"/>
              <a:t>‹#›</a:t>
            </a:fld>
            <a:endParaRPr lang="en-GB"/>
          </a:p>
        </p:txBody>
      </p:sp>
    </p:spTree>
    <p:extLst>
      <p:ext uri="{BB962C8B-B14F-4D97-AF65-F5344CB8AC3E}">
        <p14:creationId xmlns:p14="http://schemas.microsoft.com/office/powerpoint/2010/main" val="79181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1</a:t>
            </a:fld>
            <a:endParaRPr lang="en-GB"/>
          </a:p>
        </p:txBody>
      </p:sp>
    </p:spTree>
    <p:extLst>
      <p:ext uri="{BB962C8B-B14F-4D97-AF65-F5344CB8AC3E}">
        <p14:creationId xmlns:p14="http://schemas.microsoft.com/office/powerpoint/2010/main" val="1754869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an emergency, the URL is: https://www.youtube.com/watch?v=iF5-aDJOr6U</a:t>
            </a:r>
          </a:p>
          <a:p>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10</a:t>
            </a:fld>
            <a:endParaRPr lang="en-GB"/>
          </a:p>
        </p:txBody>
      </p:sp>
    </p:spTree>
    <p:extLst>
      <p:ext uri="{BB962C8B-B14F-4D97-AF65-F5344CB8AC3E}">
        <p14:creationId xmlns:p14="http://schemas.microsoft.com/office/powerpoint/2010/main" val="3343893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an emergency, the URL is: https://www.youtube.com/watch?v=c9V6OKlY80k</a:t>
            </a:r>
          </a:p>
          <a:p>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11</a:t>
            </a:fld>
            <a:endParaRPr lang="en-GB"/>
          </a:p>
        </p:txBody>
      </p:sp>
    </p:spTree>
    <p:extLst>
      <p:ext uri="{BB962C8B-B14F-4D97-AF65-F5344CB8AC3E}">
        <p14:creationId xmlns:p14="http://schemas.microsoft.com/office/powerpoint/2010/main" val="3856211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an emergency, the</a:t>
            </a:r>
            <a:r>
              <a:rPr lang="en-GB" baseline="0" dirty="0" smtClean="0"/>
              <a:t> URL is: https://www.youtube.com/watch?v=iVcJmZcxlIY</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12</a:t>
            </a:fld>
            <a:endParaRPr lang="en-GB"/>
          </a:p>
        </p:txBody>
      </p:sp>
    </p:spTree>
    <p:extLst>
      <p:ext uri="{BB962C8B-B14F-4D97-AF65-F5344CB8AC3E}">
        <p14:creationId xmlns:p14="http://schemas.microsoft.com/office/powerpoint/2010/main" val="3946278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activity debrief.</a:t>
            </a:r>
          </a:p>
          <a:p>
            <a:endParaRPr lang="en-GB" dirty="0" smtClean="0"/>
          </a:p>
          <a:p>
            <a:r>
              <a:rPr lang="en-GB" dirty="0" smtClean="0"/>
              <a:t>You should ask the</a:t>
            </a:r>
            <a:r>
              <a:rPr lang="en-GB" baseline="0" dirty="0" smtClean="0"/>
              <a:t> learners how they found watching the lecture.  Try not to focus on the specific roleplay roles at this point, try to focus more on the actual lecture itself, and the note taking.</a:t>
            </a:r>
          </a:p>
          <a:p>
            <a:endParaRPr lang="en-GB" baseline="0" dirty="0" smtClean="0"/>
          </a:p>
          <a:p>
            <a:r>
              <a:rPr lang="en-GB" baseline="0" dirty="0" smtClean="0"/>
              <a:t>If you have prepared, you might want to ask some questions, or spark some discussion, about the lecture that has just been played.  You might want to ask the students to share their notes, or have a short discussion, or if they have any strong opinions about what they have just seen.  The point here is to get students to appreciate what they can get out of a lecture (despite interruptions)</a:t>
            </a:r>
          </a:p>
          <a:p>
            <a:endParaRPr lang="en-GB" baseline="0" dirty="0" smtClean="0"/>
          </a:p>
          <a:p>
            <a:r>
              <a:rPr lang="en-GB" baseline="0" dirty="0" smtClean="0"/>
              <a:t>The </a:t>
            </a:r>
            <a:r>
              <a:rPr lang="en-GB" b="1" baseline="0" dirty="0" smtClean="0"/>
              <a:t>next slide </a:t>
            </a:r>
            <a:r>
              <a:rPr lang="en-GB" b="0" baseline="0" dirty="0" smtClean="0"/>
              <a:t>is for teasing out the role play profiles (if learners want to discuss this sooner, rather than later, you could skip ahead).</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13</a:t>
            </a:fld>
            <a:endParaRPr lang="en-GB"/>
          </a:p>
        </p:txBody>
      </p:sp>
    </p:spTree>
    <p:extLst>
      <p:ext uri="{BB962C8B-B14F-4D97-AF65-F5344CB8AC3E}">
        <p14:creationId xmlns:p14="http://schemas.microsoft.com/office/powerpoint/2010/main" val="393818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you discuss</a:t>
            </a:r>
            <a:r>
              <a:rPr lang="en-GB" baseline="0" dirty="0" smtClean="0"/>
              <a:t> each role profile in turn, ask the students who had those cards to confess.  Ask them – as a group – how they felt.</a:t>
            </a:r>
          </a:p>
          <a:p>
            <a:endParaRPr lang="en-GB" baseline="0" dirty="0" smtClean="0"/>
          </a:p>
          <a:p>
            <a:r>
              <a:rPr lang="en-GB" baseline="0" dirty="0" smtClean="0"/>
              <a:t>Hopefully, many of the students will confess to feeling guilty or ashamed that they were ruining the experience for the other students.  </a:t>
            </a:r>
            <a:r>
              <a:rPr lang="en-GB" b="1" baseline="0" dirty="0" smtClean="0"/>
              <a:t>Please don’t try to guilt-trip or shame spiral the students! </a:t>
            </a:r>
            <a:r>
              <a:rPr lang="en-GB" b="0" baseline="0" dirty="0" smtClean="0"/>
              <a:t>Remember, they were doing what you told them! But </a:t>
            </a:r>
            <a:r>
              <a:rPr lang="en-GB" b="1" baseline="0" dirty="0" smtClean="0"/>
              <a:t>do </a:t>
            </a:r>
            <a:r>
              <a:rPr lang="en-GB" b="0" baseline="0" dirty="0" smtClean="0"/>
              <a:t>try to get them to realise that the activities on these cards can be very harmful to the lecture experience.</a:t>
            </a:r>
          </a:p>
          <a:p>
            <a:endParaRPr lang="en-GB" b="0" baseline="0" dirty="0" smtClean="0"/>
          </a:p>
          <a:p>
            <a:r>
              <a:rPr lang="en-GB" b="0" baseline="0" dirty="0" smtClean="0"/>
              <a:t>A useful question to ask might be ‘How would you deal with this problem in a real lecture’?</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14</a:t>
            </a:fld>
            <a:endParaRPr lang="en-GB"/>
          </a:p>
        </p:txBody>
      </p:sp>
    </p:spTree>
    <p:extLst>
      <p:ext uri="{BB962C8B-B14F-4D97-AF65-F5344CB8AC3E}">
        <p14:creationId xmlns:p14="http://schemas.microsoft.com/office/powerpoint/2010/main" val="410096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t>A link to</a:t>
            </a:r>
            <a:r>
              <a:rPr lang="en-GB" baseline="0" dirty="0" smtClean="0"/>
              <a:t> pre college English: </a:t>
            </a:r>
            <a:r>
              <a:rPr lang="en-GB" dirty="0" smtClean="0"/>
              <a:t>https://learn.saylor.org/course/view.php?id=42</a:t>
            </a:r>
          </a:p>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t>Mention additional useful courses?</a:t>
            </a:r>
            <a:r>
              <a:rPr lang="en-GB" baseline="0" dirty="0" smtClean="0"/>
              <a:t> – Saylor offer more advanced courses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baseline="0" dirty="0" smtClean="0"/>
              <a:t>Include about Dartmouth </a:t>
            </a:r>
            <a:r>
              <a:rPr lang="en-GB" baseline="0" dirty="0" err="1" smtClean="0"/>
              <a:t>uni</a:t>
            </a:r>
            <a:r>
              <a:rPr lang="en-GB" baseline="0" dirty="0" smtClean="0"/>
              <a:t> resources?  Maybe even have print outs?</a:t>
            </a:r>
          </a:p>
          <a:p>
            <a:pPr marL="0" marR="0" lvl="1" indent="0" algn="l" defTabSz="914400" rtl="0" eaLnBrk="1" fontAlgn="auto" latinLnBrk="0" hangingPunct="1">
              <a:lnSpc>
                <a:spcPct val="100000"/>
              </a:lnSpc>
              <a:spcBef>
                <a:spcPts val="0"/>
              </a:spcBef>
              <a:spcAft>
                <a:spcPts val="0"/>
              </a:spcAft>
              <a:buClrTx/>
              <a:buSzTx/>
              <a:buFontTx/>
              <a:buNone/>
              <a:tabLst/>
              <a:defRPr/>
            </a:pPr>
            <a:r>
              <a:rPr lang="en-GB" baseline="0" dirty="0" smtClean="0"/>
              <a:t>Note taking- http://www.dartmouth.edu/~acskills/success/notes.html</a:t>
            </a:r>
          </a:p>
          <a:p>
            <a:pPr marL="0" marR="0" lvl="1" indent="0" algn="l" defTabSz="914400" rtl="0" eaLnBrk="1" fontAlgn="auto" latinLnBrk="0" hangingPunct="1">
              <a:lnSpc>
                <a:spcPct val="100000"/>
              </a:lnSpc>
              <a:spcBef>
                <a:spcPts val="0"/>
              </a:spcBef>
              <a:spcAft>
                <a:spcPts val="0"/>
              </a:spcAft>
              <a:buClrTx/>
              <a:buSzTx/>
              <a:buFontTx/>
              <a:buNone/>
              <a:tabLst/>
              <a:defRPr/>
            </a:pPr>
            <a:r>
              <a:rPr lang="en-GB" baseline="0" dirty="0" smtClean="0"/>
              <a:t>Reading- http://www.dartmouth.edu/~acskills/success/reading.html</a:t>
            </a:r>
            <a:endParaRPr lang="en-GB" dirty="0" smtClean="0"/>
          </a:p>
          <a:p>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15</a:t>
            </a:fld>
            <a:endParaRPr lang="en-GB"/>
          </a:p>
        </p:txBody>
      </p:sp>
    </p:spTree>
    <p:extLst>
      <p:ext uri="{BB962C8B-B14F-4D97-AF65-F5344CB8AC3E}">
        <p14:creationId xmlns:p14="http://schemas.microsoft.com/office/powerpoint/2010/main" val="14586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Coloured</a:t>
            </a:r>
            <a:r>
              <a:rPr lang="en-GB" baseline="0" dirty="0" smtClean="0"/>
              <a:t> pens help to define the important information and also help students remember information.</a:t>
            </a:r>
          </a:p>
          <a:p>
            <a:r>
              <a:rPr lang="en-GB" baseline="0" dirty="0" smtClean="0"/>
              <a:t>Title and date on notes help to keep students organised and can assist in assignments and revision. As it makes locating information a lot easier.</a:t>
            </a:r>
          </a:p>
          <a:p>
            <a:r>
              <a:rPr lang="en-GB" baseline="0" dirty="0" smtClean="0"/>
              <a:t>Good places for note taking ideas or tips are YouTube and Tumblr</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16</a:t>
            </a:fld>
            <a:endParaRPr lang="en-GB"/>
          </a:p>
        </p:txBody>
      </p:sp>
    </p:spTree>
    <p:extLst>
      <p:ext uri="{BB962C8B-B14F-4D97-AF65-F5344CB8AC3E}">
        <p14:creationId xmlns:p14="http://schemas.microsoft.com/office/powerpoint/2010/main" val="1148279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the summary suggests</a:t>
            </a:r>
            <a:r>
              <a:rPr lang="en-GB" baseline="0" dirty="0" smtClean="0"/>
              <a:t> – students might want to ask questions! Be sure to reassure the new students that lectures aren’t scary, but give the general message that attendance is really important.</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17</a:t>
            </a:fld>
            <a:endParaRPr lang="en-GB"/>
          </a:p>
        </p:txBody>
      </p:sp>
    </p:spTree>
    <p:extLst>
      <p:ext uri="{BB962C8B-B14F-4D97-AF65-F5344CB8AC3E}">
        <p14:creationId xmlns:p14="http://schemas.microsoft.com/office/powerpoint/2010/main" val="3130448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Would this slide be better as a hand</a:t>
            </a:r>
            <a:r>
              <a:rPr lang="en-GB" baseline="0" dirty="0" smtClean="0"/>
              <a:t> out?</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18</a:t>
            </a:fld>
            <a:endParaRPr lang="en-GB"/>
          </a:p>
        </p:txBody>
      </p:sp>
    </p:spTree>
    <p:extLst>
      <p:ext uri="{BB962C8B-B14F-4D97-AF65-F5344CB8AC3E}">
        <p14:creationId xmlns:p14="http://schemas.microsoft.com/office/powerpoint/2010/main" val="409770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546193C-C962-405F-A268-030ED1FFFA79}" type="slidenum">
              <a:rPr lang="en-GB" smtClean="0"/>
              <a:t>2</a:t>
            </a:fld>
            <a:endParaRPr lang="en-GB"/>
          </a:p>
        </p:txBody>
      </p:sp>
    </p:spTree>
    <p:extLst>
      <p:ext uri="{BB962C8B-B14F-4D97-AF65-F5344CB8AC3E}">
        <p14:creationId xmlns:p14="http://schemas.microsoft.com/office/powerpoint/2010/main" val="2965835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to gauge the</a:t>
            </a:r>
            <a:r>
              <a:rPr lang="en-GB" baseline="0" dirty="0" smtClean="0"/>
              <a:t> preconceptions of lectures before launching into the workshop.  This discussion should last approximately 5-10 minutes, depending on how willing the students are to volunteer their thoughts.</a:t>
            </a:r>
          </a:p>
          <a:p>
            <a:endParaRPr lang="en-GB" baseline="0" dirty="0" smtClean="0"/>
          </a:p>
          <a:p>
            <a:r>
              <a:rPr lang="en-GB" baseline="0" dirty="0" smtClean="0"/>
              <a:t>Students may or may not already know what the lecture format is – or they may not. They may have already formed opinions (“It’s boring”, “It’s not a good way to learn”) or they may still be excited about the “grown up” way of learning.  The answers given to </a:t>
            </a:r>
            <a:r>
              <a:rPr lang="en-GB" b="1" baseline="0" dirty="0" smtClean="0"/>
              <a:t>What is a lecture? </a:t>
            </a:r>
            <a:r>
              <a:rPr lang="en-GB" b="0" baseline="0" dirty="0" smtClean="0"/>
              <a:t>should be discussed, none should be ‘rubbished’ or dismissed out of hand, and if possible, quotes/short summaries of each learner’s thoughts should be recorded (e.g. on a whiteboard) and then revisited at the end of the session.</a:t>
            </a:r>
          </a:p>
          <a:p>
            <a:endParaRPr lang="en-GB" b="0" baseline="0" dirty="0" smtClean="0"/>
          </a:p>
          <a:p>
            <a:r>
              <a:rPr lang="en-GB" b="0" baseline="0" dirty="0" smtClean="0"/>
              <a:t>If students are shy, or unwilling to offer their suggestions, the mentor team (or, if solo, yourself) can offer </a:t>
            </a:r>
            <a:r>
              <a:rPr lang="en-GB" b="1" baseline="0" dirty="0" smtClean="0"/>
              <a:t>your preconceptions </a:t>
            </a:r>
            <a:r>
              <a:rPr lang="en-GB" b="0" baseline="0" dirty="0" smtClean="0"/>
              <a:t>from before you started your course as a starting point.  Be honest, especially if your preconceptions turned out to be wrong, as this may help to tease information out of the participants.</a:t>
            </a:r>
          </a:p>
          <a:p>
            <a:endParaRPr lang="en-GB" b="0" baseline="0" dirty="0" smtClean="0"/>
          </a:p>
          <a:p>
            <a:r>
              <a:rPr lang="en-GB" b="0" baseline="0" dirty="0" smtClean="0"/>
              <a:t>If, generally, students have a positive attitude towards lectures, then this is great – build on this focus by helping them to understand how to make the most of the lecture setting.</a:t>
            </a:r>
          </a:p>
          <a:p>
            <a:r>
              <a:rPr lang="en-GB" b="0" baseline="0" dirty="0" smtClean="0"/>
              <a:t>If, generally, students have a negative attitude towards lectures, then this is also great – this is your opportunity to reassure the students that the lectures are a useful use of their time, to explain how to best make use of the lectures, and to maybe relate some of your own personal positive lecture experiences.  </a:t>
            </a:r>
            <a:r>
              <a:rPr lang="en-GB" b="1" baseline="0" dirty="0" smtClean="0"/>
              <a:t>Please do not discuss any negative lecturing experiences</a:t>
            </a:r>
            <a:r>
              <a:rPr lang="en-GB" b="0" baseline="0" dirty="0" smtClean="0"/>
              <a:t>.</a:t>
            </a:r>
            <a:endParaRPr lang="en-GB" dirty="0" smtClean="0"/>
          </a:p>
        </p:txBody>
      </p:sp>
      <p:sp>
        <p:nvSpPr>
          <p:cNvPr id="4" name="Slide Number Placeholder 3"/>
          <p:cNvSpPr>
            <a:spLocks noGrp="1"/>
          </p:cNvSpPr>
          <p:nvPr>
            <p:ph type="sldNum" sz="quarter" idx="10"/>
          </p:nvPr>
        </p:nvSpPr>
        <p:spPr/>
        <p:txBody>
          <a:bodyPr/>
          <a:lstStyle/>
          <a:p>
            <a:fld id="{1546193C-C962-405F-A268-030ED1FFFA79}" type="slidenum">
              <a:rPr lang="en-GB" smtClean="0"/>
              <a:t>3</a:t>
            </a:fld>
            <a:endParaRPr lang="en-GB"/>
          </a:p>
        </p:txBody>
      </p:sp>
    </p:spTree>
    <p:extLst>
      <p:ext uri="{BB962C8B-B14F-4D97-AF65-F5344CB8AC3E}">
        <p14:creationId xmlns:p14="http://schemas.microsoft.com/office/powerpoint/2010/main" val="1016636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dictionary definition is a bit dry, but is a useful way of confirming what the learners thought earlier.  If they were wildly off with what they thought a lecture was, re-align their beliefs at this point.</a:t>
            </a:r>
          </a:p>
          <a:p>
            <a:endParaRPr lang="en-GB" baseline="0" dirty="0" smtClean="0"/>
          </a:p>
          <a:p>
            <a:r>
              <a:rPr lang="en-GB" baseline="0" dirty="0" smtClean="0"/>
              <a:t>The four questions here are ‘Frequently Asked’ – please feel free to bring in your own (positive) experiences and stories to supplement these.  The workshop does not really focus on seminars, but they are mentioned briefly here; If your subject area is heavily seminar focused, you may want to spend more time talking about what a seminar is/how to make good use of a seminar at this point.</a:t>
            </a:r>
          </a:p>
          <a:p>
            <a:endParaRPr lang="en-GB" baseline="0" dirty="0" smtClean="0"/>
          </a:p>
          <a:p>
            <a:r>
              <a:rPr lang="en-GB" dirty="0" smtClean="0"/>
              <a:t>Of particular importance:</a:t>
            </a:r>
            <a:r>
              <a:rPr lang="en-GB" baseline="0" dirty="0" smtClean="0"/>
              <a:t> Share the notion that lectures can be interactive, and that this helps them to be fun, and that it helps the learning.  If you can think of a specific fun activity you have done, don’t spoil it for the upcoming students, but maybe give them a hint that they have something they can really look forward to.</a:t>
            </a:r>
          </a:p>
          <a:p>
            <a:endParaRPr lang="en-GB" baseline="0" dirty="0" smtClean="0"/>
          </a:p>
          <a:p>
            <a:r>
              <a:rPr lang="en-GB" baseline="0" dirty="0" smtClean="0"/>
              <a:t>While talking about questions, emphasise that </a:t>
            </a:r>
            <a:r>
              <a:rPr lang="en-GB" b="1" baseline="0" dirty="0" smtClean="0"/>
              <a:t>there is no such thing as a stupid question</a:t>
            </a:r>
            <a:r>
              <a:rPr lang="en-GB" b="0" baseline="0" dirty="0" smtClean="0"/>
              <a:t>.  If you are thinking/questioning something, there is a </a:t>
            </a:r>
            <a:r>
              <a:rPr lang="en-GB" b="1" baseline="0" dirty="0" smtClean="0"/>
              <a:t>very, very good chance </a:t>
            </a:r>
            <a:r>
              <a:rPr lang="en-GB" b="0" baseline="0" dirty="0" smtClean="0"/>
              <a:t>that someone else in the room is too.</a:t>
            </a:r>
            <a:endParaRPr lang="en-GB" dirty="0" smtClean="0"/>
          </a:p>
        </p:txBody>
      </p:sp>
      <p:sp>
        <p:nvSpPr>
          <p:cNvPr id="4" name="Slide Number Placeholder 3"/>
          <p:cNvSpPr>
            <a:spLocks noGrp="1"/>
          </p:cNvSpPr>
          <p:nvPr>
            <p:ph type="sldNum" sz="quarter" idx="10"/>
          </p:nvPr>
        </p:nvSpPr>
        <p:spPr/>
        <p:txBody>
          <a:bodyPr/>
          <a:lstStyle/>
          <a:p>
            <a:fld id="{1546193C-C962-405F-A268-030ED1FFFA79}" type="slidenum">
              <a:rPr lang="en-GB" smtClean="0"/>
              <a:t>4</a:t>
            </a:fld>
            <a:endParaRPr lang="en-GB"/>
          </a:p>
        </p:txBody>
      </p:sp>
    </p:spTree>
    <p:extLst>
      <p:ext uri="{BB962C8B-B14F-4D97-AF65-F5344CB8AC3E}">
        <p14:creationId xmlns:p14="http://schemas.microsoft.com/office/powerpoint/2010/main" val="2611319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a:t>
            </a:r>
            <a:r>
              <a:rPr lang="en-GB" baseline="0" dirty="0" smtClean="0"/>
              <a:t> this point you might want to advise about lectures notes being on Moodle.  Use your subject-specific, insider information here – if you know there are certain units that have really good gapped notes on Moodle, and bringing printed copies to the lecture would be beneficial, let the students know!</a:t>
            </a:r>
          </a:p>
          <a:p>
            <a:endParaRPr lang="en-GB" baseline="0" dirty="0" smtClean="0"/>
          </a:p>
          <a:p>
            <a:r>
              <a:rPr lang="en-GB" baseline="0" dirty="0" smtClean="0"/>
              <a:t>Regarding being late – general advice is to </a:t>
            </a:r>
            <a:r>
              <a:rPr lang="en-GB" b="1" baseline="0" dirty="0" smtClean="0"/>
              <a:t>avoid being late wherever possible, </a:t>
            </a:r>
            <a:r>
              <a:rPr lang="en-GB" b="0" baseline="0" dirty="0" smtClean="0"/>
              <a:t>but, most staff would prefer a student to turn up late (quietly) than to not turn up at all.  You might have some specific advice (e.g. using the back doors in C0.14) here that could be helpful!</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5</a:t>
            </a:fld>
            <a:endParaRPr lang="en-GB"/>
          </a:p>
        </p:txBody>
      </p:sp>
    </p:spTree>
    <p:extLst>
      <p:ext uri="{BB962C8B-B14F-4D97-AF65-F5344CB8AC3E}">
        <p14:creationId xmlns:p14="http://schemas.microsoft.com/office/powerpoint/2010/main" val="73970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 is reasonably</a:t>
            </a:r>
            <a:r>
              <a:rPr lang="en-GB" baseline="0" dirty="0" smtClean="0"/>
              <a:t> self-explanatory. Please emphasise that using your phones in lectures is not only harmful to your own lecture experience, but to others’ too.  Similarly, it shows disrespect to the lecturer, and most (if not all) can tell when students are discreetly checking Facebook.</a:t>
            </a:r>
          </a:p>
          <a:p>
            <a:endParaRPr lang="en-GB" baseline="0" dirty="0" smtClean="0"/>
          </a:p>
          <a:p>
            <a:r>
              <a:rPr lang="en-GB" baseline="0" dirty="0" smtClean="0"/>
              <a:t>The aim is not to </a:t>
            </a:r>
            <a:r>
              <a:rPr lang="en-GB" b="1" baseline="0" dirty="0" smtClean="0"/>
              <a:t>scare </a:t>
            </a:r>
            <a:r>
              <a:rPr lang="en-GB" b="0" baseline="0" dirty="0" smtClean="0"/>
              <a:t>students, but if you have any particularly </a:t>
            </a:r>
            <a:r>
              <a:rPr lang="en-GB" b="1" baseline="0" dirty="0" smtClean="0"/>
              <a:t>funny </a:t>
            </a:r>
            <a:r>
              <a:rPr lang="en-GB" b="0" baseline="0" dirty="0" smtClean="0"/>
              <a:t>stories (not horrifying!!) of students using their phones in lectures and being reprimanded, maybe share one here.</a:t>
            </a:r>
            <a:endParaRPr lang="en-GB" baseline="0" dirty="0" smtClean="0"/>
          </a:p>
        </p:txBody>
      </p:sp>
      <p:sp>
        <p:nvSpPr>
          <p:cNvPr id="4" name="Slide Number Placeholder 3"/>
          <p:cNvSpPr>
            <a:spLocks noGrp="1"/>
          </p:cNvSpPr>
          <p:nvPr>
            <p:ph type="sldNum" sz="quarter" idx="10"/>
          </p:nvPr>
        </p:nvSpPr>
        <p:spPr/>
        <p:txBody>
          <a:bodyPr/>
          <a:lstStyle/>
          <a:p>
            <a:fld id="{1546193C-C962-405F-A268-030ED1FFFA79}" type="slidenum">
              <a:rPr lang="en-GB" smtClean="0"/>
              <a:t>6</a:t>
            </a:fld>
            <a:endParaRPr lang="en-GB"/>
          </a:p>
        </p:txBody>
      </p:sp>
    </p:spTree>
    <p:extLst>
      <p:ext uri="{BB962C8B-B14F-4D97-AF65-F5344CB8AC3E}">
        <p14:creationId xmlns:p14="http://schemas.microsoft.com/office/powerpoint/2010/main" val="3159377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Cornell Note Taking System is very simple, and can b</a:t>
            </a:r>
            <a:r>
              <a:rPr lang="en-GB" baseline="0" dirty="0" smtClean="0"/>
              <a:t>e very beneficial for students who are taking notes at university level.</a:t>
            </a:r>
          </a:p>
          <a:p>
            <a:endParaRPr lang="en-GB" baseline="0" dirty="0" smtClean="0"/>
          </a:p>
          <a:p>
            <a:r>
              <a:rPr lang="en-GB" baseline="0" dirty="0" smtClean="0"/>
              <a:t>If you are not familiar with Cornell Notes, there are lots of resources online:</a:t>
            </a:r>
          </a:p>
          <a:p>
            <a:r>
              <a:rPr lang="en-GB" baseline="0" dirty="0" smtClean="0"/>
              <a:t>http://coe.jmu.edu/learningtoolbox/cornellnotes.html</a:t>
            </a:r>
          </a:p>
          <a:p>
            <a:r>
              <a:rPr lang="en-GB" baseline="0" dirty="0" smtClean="0"/>
              <a:t>https://en.wikipedia.org/wiki/Cornell_Notes</a:t>
            </a:r>
          </a:p>
          <a:p>
            <a:r>
              <a:rPr lang="en-GB" baseline="0" dirty="0" smtClean="0"/>
              <a:t>https://www.umfk.edu/learning_center/studying_tips/notes/</a:t>
            </a:r>
          </a:p>
          <a:p>
            <a:r>
              <a:rPr lang="en-GB" baseline="0" dirty="0" smtClean="0"/>
              <a:t>https://www.lynda.com/Business-Skills-tutorials/Cornell-note-taking-system/373782/459919-4.html</a:t>
            </a:r>
          </a:p>
          <a:p>
            <a:endParaRPr lang="en-GB" baseline="0" dirty="0" smtClean="0"/>
          </a:p>
          <a:p>
            <a:r>
              <a:rPr lang="en-GB" baseline="0" dirty="0" smtClean="0"/>
              <a:t>The idea here is not to </a:t>
            </a:r>
            <a:r>
              <a:rPr lang="en-GB" b="1" baseline="0" dirty="0" smtClean="0"/>
              <a:t>force </a:t>
            </a:r>
            <a:r>
              <a:rPr lang="en-GB" b="0" baseline="0" dirty="0" smtClean="0"/>
              <a:t>the students to use Cornell Notes – it is to get them to think about the way in which they note take.  Please do emphasise that this is personal, and what works for one person may not work for another, and that first year is the perfect opportunity to try out different note taking strategies and techniques to find the one that works best for them.</a:t>
            </a:r>
            <a:endParaRPr lang="en-GB" baseline="0" dirty="0" smtClean="0"/>
          </a:p>
          <a:p>
            <a:endParaRPr lang="en-GB" baseline="0" dirty="0" smtClean="0"/>
          </a:p>
          <a:p>
            <a:r>
              <a:rPr lang="en-GB" baseline="0" dirty="0" smtClean="0"/>
              <a:t>The Student Support Officer (contactable via the Student Hub) can also help with general study skills, such as note taking and making the best of lecture notes.  This might be a good opportunity to mention this – particularly if you have met with the SSO previously.</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7</a:t>
            </a:fld>
            <a:endParaRPr lang="en-GB"/>
          </a:p>
        </p:txBody>
      </p:sp>
    </p:spTree>
    <p:extLst>
      <p:ext uri="{BB962C8B-B14F-4D97-AF65-F5344CB8AC3E}">
        <p14:creationId xmlns:p14="http://schemas.microsoft.com/office/powerpoint/2010/main" val="644963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Make sure you explain the following activity clearly to the</a:t>
            </a:r>
            <a:r>
              <a:rPr lang="en-GB" b="1" baseline="0" dirty="0" smtClean="0"/>
              <a:t> workshop participants – or they will be confused, and just watching a YouTube video!!</a:t>
            </a:r>
            <a:endParaRPr lang="en-GB" b="1" dirty="0" smtClean="0"/>
          </a:p>
          <a:p>
            <a:endParaRPr lang="en-GB" dirty="0" smtClean="0"/>
          </a:p>
          <a:p>
            <a:r>
              <a:rPr lang="en-GB" dirty="0" smtClean="0"/>
              <a:t>In the</a:t>
            </a:r>
            <a:r>
              <a:rPr lang="en-GB" baseline="0" dirty="0" smtClean="0"/>
              <a:t> following X minutes of the workshop, students will have the opportunity to practice ‘being in a lecture’ (and ideally, taking notes) by observing one of the four TED talks pointed to in this slide.  </a:t>
            </a:r>
            <a:r>
              <a:rPr lang="en-GB" b="1" baseline="0" dirty="0" smtClean="0"/>
              <a:t>Each is clickable, and will take you directly to the appropriate slide for that video.  </a:t>
            </a:r>
            <a:r>
              <a:rPr lang="en-GB" b="0" baseline="0" dirty="0" smtClean="0"/>
              <a:t>Please be aware of how long each video is, for planning purposes.</a:t>
            </a:r>
          </a:p>
          <a:p>
            <a:endParaRPr lang="en-GB" b="0" baseline="0" dirty="0" smtClean="0"/>
          </a:p>
          <a:p>
            <a:r>
              <a:rPr lang="en-GB" b="0" baseline="0" dirty="0" smtClean="0"/>
              <a:t>The four talks at the time of writing are:</a:t>
            </a:r>
          </a:p>
          <a:p>
            <a:pPr marL="171450" indent="-171450">
              <a:buFont typeface="Arial" panose="020B0604020202020204" pitchFamily="34" charset="0"/>
              <a:buChar char="•"/>
            </a:pPr>
            <a:r>
              <a:rPr lang="en-GB" b="0" baseline="0" dirty="0" smtClean="0"/>
              <a:t>This tiny particle could roam your body to find tumours (10 minutes 44 seconds)</a:t>
            </a:r>
          </a:p>
          <a:p>
            <a:pPr marL="171450" indent="-171450">
              <a:buFont typeface="Arial" panose="020B0604020202020204" pitchFamily="34" charset="0"/>
              <a:buChar char="•"/>
            </a:pPr>
            <a:r>
              <a:rPr lang="en-GB" b="0" baseline="0" dirty="0" smtClean="0"/>
              <a:t>This virtual lab will revolutionise science class (11 minutes 27 seconds)</a:t>
            </a:r>
          </a:p>
          <a:p>
            <a:pPr marL="171450" indent="-171450">
              <a:buFont typeface="Arial" panose="020B0604020202020204" pitchFamily="34" charset="0"/>
              <a:buChar char="•"/>
            </a:pPr>
            <a:r>
              <a:rPr lang="en-GB" b="0" baseline="0" dirty="0" smtClean="0"/>
              <a:t>You have no idea where camels really come from  (12 minutes 28 seconds)</a:t>
            </a:r>
          </a:p>
          <a:p>
            <a:pPr marL="171450" indent="-171450">
              <a:buFont typeface="Arial" panose="020B0604020202020204" pitchFamily="34" charset="0"/>
              <a:buChar char="•"/>
            </a:pPr>
            <a:r>
              <a:rPr lang="en-GB" b="0" baseline="0" dirty="0" smtClean="0"/>
              <a:t>Cheese, dogs and a pill to kill mosquitoes and end malaria (10 minutes 18 seconds)</a:t>
            </a:r>
          </a:p>
          <a:p>
            <a:pPr marL="171450" indent="-171450">
              <a:buFont typeface="Arial" panose="020B0604020202020204" pitchFamily="34" charset="0"/>
              <a:buChar char="•"/>
            </a:pPr>
            <a:endParaRPr lang="en-GB" b="0" baseline="0" dirty="0" smtClean="0"/>
          </a:p>
          <a:p>
            <a:r>
              <a:rPr lang="en-GB" b="1" baseline="0" dirty="0" smtClean="0"/>
              <a:t>As TED Talks, they are very accessible.  There is not a specific talk for a specific subject area.  </a:t>
            </a:r>
            <a:r>
              <a:rPr lang="en-GB" b="0" baseline="0" dirty="0" smtClean="0"/>
              <a:t>You could either choose a talk which you like best, or which you think works best for your discipline, or poll the workshop for which they would like to listen to.  It </a:t>
            </a:r>
            <a:r>
              <a:rPr lang="en-GB" b="1" baseline="0" dirty="0" smtClean="0"/>
              <a:t>is definitely </a:t>
            </a:r>
            <a:r>
              <a:rPr lang="en-GB" b="0" baseline="0" dirty="0" smtClean="0"/>
              <a:t>a good idea for you to watch the talk(s) beforehand so that you can handle the debrief better.  If there is one talk you are prepared for, and three you are not, lead the workshop such that that is the talk you use for the task without giving the attendees the choice.</a:t>
            </a:r>
            <a:endParaRPr lang="en-GB" b="1" baseline="0" dirty="0" smtClean="0"/>
          </a:p>
          <a:p>
            <a:endParaRPr lang="en-GB" b="0" baseline="0" dirty="0" smtClean="0"/>
          </a:p>
          <a:p>
            <a:r>
              <a:rPr lang="en-GB" b="0" baseline="0" dirty="0" smtClean="0"/>
              <a:t>To spice up the activity a little, there are also ‘roleplay’ cards you should distribute to the students.  These cards offer the students the chance to explore student personas.  Amongst them are:</a:t>
            </a:r>
          </a:p>
          <a:p>
            <a:endParaRPr lang="en-GB" b="0" baseline="0" dirty="0" smtClean="0"/>
          </a:p>
          <a:p>
            <a:pPr lvl="1"/>
            <a:r>
              <a:rPr lang="en-GB" sz="1200" b="1" kern="1200" dirty="0" smtClean="0">
                <a:solidFill>
                  <a:schemeClr val="tx1"/>
                </a:solidFill>
                <a:effectLst/>
                <a:latin typeface="+mn-lt"/>
                <a:ea typeface="+mn-ea"/>
                <a:cs typeface="+mn-cs"/>
              </a:rPr>
              <a:t>The Loud Latecomer </a:t>
            </a:r>
            <a:endParaRPr lang="en-GB" sz="1200" kern="1200" dirty="0" smtClean="0">
              <a:solidFill>
                <a:schemeClr val="tx1"/>
              </a:solidFill>
              <a:effectLst/>
              <a:latin typeface="+mn-lt"/>
              <a:ea typeface="+mn-ea"/>
              <a:cs typeface="+mn-cs"/>
            </a:endParaRPr>
          </a:p>
          <a:p>
            <a:pPr lvl="2"/>
            <a:r>
              <a:rPr lang="en-GB" sz="1200" kern="1200" dirty="0" smtClean="0">
                <a:solidFill>
                  <a:schemeClr val="tx1"/>
                </a:solidFill>
                <a:effectLst/>
                <a:latin typeface="+mn-lt"/>
                <a:ea typeface="+mn-ea"/>
                <a:cs typeface="+mn-cs"/>
              </a:rPr>
              <a:t>Leave the room.</a:t>
            </a:r>
          </a:p>
          <a:p>
            <a:pPr lvl="2"/>
            <a:r>
              <a:rPr lang="en-GB" sz="1200" kern="1200" dirty="0" smtClean="0">
                <a:solidFill>
                  <a:schemeClr val="tx1"/>
                </a:solidFill>
                <a:effectLst/>
                <a:latin typeface="+mn-lt"/>
                <a:ea typeface="+mn-ea"/>
                <a:cs typeface="+mn-cs"/>
              </a:rPr>
              <a:t>You are going to re-enter in about five minutes, being noisy and disruptive.</a:t>
            </a:r>
          </a:p>
          <a:p>
            <a:pPr lvl="2"/>
            <a:r>
              <a:rPr lang="en-GB" sz="1200" kern="1200" dirty="0" smtClean="0">
                <a:solidFill>
                  <a:schemeClr val="tx1"/>
                </a:solidFill>
                <a:effectLst/>
                <a:latin typeface="+mn-lt"/>
                <a:ea typeface="+mn-ea"/>
                <a:cs typeface="+mn-cs"/>
              </a:rPr>
              <a:t>On arrival, apologise to your peer mentors for being late, and choose the least convenient seat to sit in possible.</a:t>
            </a:r>
            <a:endParaRPr lang="en-GB" b="0" baseline="0" dirty="0" smtClean="0"/>
          </a:p>
          <a:p>
            <a:pPr lvl="1"/>
            <a:endParaRPr lang="en-GB" dirty="0" smtClean="0"/>
          </a:p>
          <a:p>
            <a:pPr lvl="1"/>
            <a:r>
              <a:rPr lang="en-GB" sz="1200" b="1" kern="1200" dirty="0" smtClean="0">
                <a:solidFill>
                  <a:schemeClr val="tx1"/>
                </a:solidFill>
                <a:effectLst/>
                <a:latin typeface="+mn-lt"/>
                <a:ea typeface="+mn-ea"/>
                <a:cs typeface="+mn-cs"/>
              </a:rPr>
              <a:t>The Quiet Latecomer </a:t>
            </a:r>
            <a:endParaRPr lang="en-GB" sz="1200" kern="1200" dirty="0" smtClean="0">
              <a:solidFill>
                <a:schemeClr val="tx1"/>
              </a:solidFill>
              <a:effectLst/>
              <a:latin typeface="+mn-lt"/>
              <a:ea typeface="+mn-ea"/>
              <a:cs typeface="+mn-cs"/>
            </a:endParaRPr>
          </a:p>
          <a:p>
            <a:pPr lvl="2"/>
            <a:r>
              <a:rPr lang="en-GB" sz="1200" kern="1200" dirty="0" smtClean="0">
                <a:solidFill>
                  <a:schemeClr val="tx1"/>
                </a:solidFill>
                <a:effectLst/>
                <a:latin typeface="+mn-lt"/>
                <a:ea typeface="+mn-ea"/>
                <a:cs typeface="+mn-cs"/>
              </a:rPr>
              <a:t>Leave the room.</a:t>
            </a:r>
          </a:p>
          <a:p>
            <a:pPr lvl="2"/>
            <a:r>
              <a:rPr lang="en-GB" sz="1200" kern="1200" dirty="0" smtClean="0">
                <a:solidFill>
                  <a:schemeClr val="tx1"/>
                </a:solidFill>
                <a:effectLst/>
                <a:latin typeface="+mn-lt"/>
                <a:ea typeface="+mn-ea"/>
                <a:cs typeface="+mn-cs"/>
              </a:rPr>
              <a:t>You are going to re-enter in about five minutes, as quietly as possible.</a:t>
            </a:r>
          </a:p>
          <a:p>
            <a:pPr lvl="2"/>
            <a:r>
              <a:rPr lang="en-GB" sz="1200" kern="1200" dirty="0" smtClean="0">
                <a:solidFill>
                  <a:schemeClr val="tx1"/>
                </a:solidFill>
                <a:effectLst/>
                <a:latin typeface="+mn-lt"/>
                <a:ea typeface="+mn-ea"/>
                <a:cs typeface="+mn-cs"/>
              </a:rPr>
              <a:t>On arrival, don’t speak to anyone, and choose the closest/most convenient seat to sit in as possible.</a:t>
            </a:r>
            <a:endParaRPr lang="en-GB" dirty="0" smtClean="0"/>
          </a:p>
          <a:p>
            <a:pPr lvl="1"/>
            <a:endParaRPr lang="en-GB" dirty="0" smtClean="0"/>
          </a:p>
          <a:p>
            <a:pPr lvl="1"/>
            <a:r>
              <a:rPr lang="en-GB" sz="1200" b="1" kern="1200" dirty="0" smtClean="0">
                <a:solidFill>
                  <a:schemeClr val="tx1"/>
                </a:solidFill>
                <a:effectLst/>
                <a:latin typeface="+mn-lt"/>
                <a:ea typeface="+mn-ea"/>
                <a:cs typeface="+mn-cs"/>
              </a:rPr>
              <a:t>The Serial Socialiser </a:t>
            </a:r>
            <a:endParaRPr lang="en-GB" sz="1200" kern="1200" dirty="0" smtClean="0">
              <a:solidFill>
                <a:schemeClr val="tx1"/>
              </a:solidFill>
              <a:effectLst/>
              <a:latin typeface="+mn-lt"/>
              <a:ea typeface="+mn-ea"/>
              <a:cs typeface="+mn-cs"/>
            </a:endParaRPr>
          </a:p>
          <a:p>
            <a:pPr lvl="2"/>
            <a:r>
              <a:rPr lang="en-GB" sz="1200" kern="1200" dirty="0" smtClean="0">
                <a:solidFill>
                  <a:schemeClr val="tx1"/>
                </a:solidFill>
                <a:effectLst/>
                <a:latin typeface="+mn-lt"/>
                <a:ea typeface="+mn-ea"/>
                <a:cs typeface="+mn-cs"/>
              </a:rPr>
              <a:t>You haven’t seen your friend (sitting next to you) in at least two hours. You have </a:t>
            </a:r>
            <a:r>
              <a:rPr lang="en-GB" sz="1200" b="1" kern="1200" dirty="0" smtClean="0">
                <a:solidFill>
                  <a:schemeClr val="tx1"/>
                </a:solidFill>
                <a:effectLst/>
                <a:latin typeface="+mn-lt"/>
                <a:ea typeface="+mn-ea"/>
                <a:cs typeface="+mn-cs"/>
              </a:rPr>
              <a:t>so much </a:t>
            </a:r>
            <a:r>
              <a:rPr lang="en-GB" sz="1200" kern="1200" dirty="0" smtClean="0">
                <a:solidFill>
                  <a:schemeClr val="tx1"/>
                </a:solidFill>
                <a:effectLst/>
                <a:latin typeface="+mn-lt"/>
                <a:ea typeface="+mn-ea"/>
                <a:cs typeface="+mn-cs"/>
              </a:rPr>
              <a:t>you want to say to them.</a:t>
            </a:r>
          </a:p>
          <a:p>
            <a:pPr lvl="2"/>
            <a:r>
              <a:rPr lang="en-GB" sz="1200" kern="1200" dirty="0" smtClean="0">
                <a:solidFill>
                  <a:schemeClr val="tx1"/>
                </a:solidFill>
                <a:effectLst/>
                <a:latin typeface="+mn-lt"/>
                <a:ea typeface="+mn-ea"/>
                <a:cs typeface="+mn-cs"/>
              </a:rPr>
              <a:t>During the lecture, strike up casual conversation in a hushed whisper with your next door neighbour – even if they’re not willing to talk back!</a:t>
            </a:r>
            <a:endParaRPr lang="en-GB" dirty="0" smtClean="0"/>
          </a:p>
          <a:p>
            <a:pPr lvl="1"/>
            <a:endParaRPr lang="en-GB" dirty="0" smtClean="0"/>
          </a:p>
          <a:p>
            <a:pPr lvl="1"/>
            <a:r>
              <a:rPr lang="en-GB" sz="1200" b="1" kern="1200" dirty="0" smtClean="0">
                <a:solidFill>
                  <a:schemeClr val="tx1"/>
                </a:solidFill>
                <a:effectLst/>
                <a:latin typeface="+mn-lt"/>
                <a:ea typeface="+mn-ea"/>
                <a:cs typeface="+mn-cs"/>
              </a:rPr>
              <a:t>Somewhere Better to Be</a:t>
            </a:r>
            <a:endParaRPr lang="en-GB" sz="1200" kern="1200" dirty="0" smtClean="0">
              <a:solidFill>
                <a:schemeClr val="tx1"/>
              </a:solidFill>
              <a:effectLst/>
              <a:latin typeface="+mn-lt"/>
              <a:ea typeface="+mn-ea"/>
              <a:cs typeface="+mn-cs"/>
            </a:endParaRPr>
          </a:p>
          <a:p>
            <a:pPr lvl="2"/>
            <a:r>
              <a:rPr lang="en-GB" sz="1200" kern="1200" dirty="0" smtClean="0">
                <a:solidFill>
                  <a:schemeClr val="tx1"/>
                </a:solidFill>
                <a:effectLst/>
                <a:latin typeface="+mn-lt"/>
                <a:ea typeface="+mn-ea"/>
                <a:cs typeface="+mn-cs"/>
              </a:rPr>
              <a:t>In about eight minutes, when you think the lecture is nearing the end, start packing your things away.</a:t>
            </a:r>
          </a:p>
          <a:p>
            <a:pPr lvl="2"/>
            <a:r>
              <a:rPr lang="en-GB" sz="1200" kern="1200" dirty="0" smtClean="0">
                <a:solidFill>
                  <a:schemeClr val="tx1"/>
                </a:solidFill>
                <a:effectLst/>
                <a:latin typeface="+mn-lt"/>
                <a:ea typeface="+mn-ea"/>
                <a:cs typeface="+mn-cs"/>
              </a:rPr>
              <a:t>Shortly after, get up, and leave the room.</a:t>
            </a:r>
          </a:p>
          <a:p>
            <a:pPr lvl="2"/>
            <a:r>
              <a:rPr lang="en-GB" sz="1200" kern="1200" dirty="0" smtClean="0">
                <a:solidFill>
                  <a:schemeClr val="tx1"/>
                </a:solidFill>
                <a:effectLst/>
                <a:latin typeface="+mn-lt"/>
                <a:ea typeface="+mn-ea"/>
                <a:cs typeface="+mn-cs"/>
              </a:rPr>
              <a:t>Don’t come back in, until your peer mentors ask you to.</a:t>
            </a:r>
          </a:p>
          <a:p>
            <a:pPr lvl="2"/>
            <a:endParaRPr lang="en-GB" sz="1200" kern="1200" dirty="0" smtClean="0">
              <a:solidFill>
                <a:schemeClr val="tx1"/>
              </a:solidFill>
              <a:effectLst/>
              <a:latin typeface="+mn-lt"/>
              <a:ea typeface="+mn-ea"/>
              <a:cs typeface="+mn-cs"/>
            </a:endParaRPr>
          </a:p>
          <a:p>
            <a:pPr lvl="1"/>
            <a:r>
              <a:rPr lang="en-GB" sz="1200" b="1" kern="1200" dirty="0" smtClean="0">
                <a:solidFill>
                  <a:schemeClr val="tx1"/>
                </a:solidFill>
                <a:effectLst/>
                <a:latin typeface="+mn-lt"/>
                <a:ea typeface="+mn-ea"/>
                <a:cs typeface="+mn-cs"/>
              </a:rPr>
              <a:t>The Device Addict</a:t>
            </a:r>
            <a:endParaRPr lang="en-GB" sz="1200" kern="1200" dirty="0" smtClean="0">
              <a:solidFill>
                <a:schemeClr val="tx1"/>
              </a:solidFill>
              <a:effectLst/>
              <a:latin typeface="+mn-lt"/>
              <a:ea typeface="+mn-ea"/>
              <a:cs typeface="+mn-cs"/>
            </a:endParaRPr>
          </a:p>
          <a:p>
            <a:pPr lvl="2"/>
            <a:r>
              <a:rPr lang="en-GB" sz="1200" kern="1200" dirty="0" smtClean="0">
                <a:solidFill>
                  <a:schemeClr val="tx1"/>
                </a:solidFill>
                <a:effectLst/>
                <a:latin typeface="+mn-lt"/>
                <a:ea typeface="+mn-ea"/>
                <a:cs typeface="+mn-cs"/>
              </a:rPr>
              <a:t>You love your device, be it smart phone, tablet or laptop.</a:t>
            </a:r>
          </a:p>
          <a:p>
            <a:pPr lvl="2"/>
            <a:r>
              <a:rPr lang="en-GB" sz="1200" kern="1200" dirty="0" smtClean="0">
                <a:solidFill>
                  <a:schemeClr val="tx1"/>
                </a:solidFill>
                <a:effectLst/>
                <a:latin typeface="+mn-lt"/>
                <a:ea typeface="+mn-ea"/>
                <a:cs typeface="+mn-cs"/>
              </a:rPr>
              <a:t>Throughout the lecture, use your device constantly – check Facebook, Twitter, text messages, WhatsApp, anything.</a:t>
            </a:r>
          </a:p>
          <a:p>
            <a:pPr lvl="2"/>
            <a:endParaRPr lang="en-GB" sz="1200" kern="1200" dirty="0" smtClean="0">
              <a:solidFill>
                <a:schemeClr val="tx1"/>
              </a:solidFill>
              <a:effectLst/>
              <a:latin typeface="+mn-lt"/>
              <a:ea typeface="+mn-ea"/>
              <a:cs typeface="+mn-cs"/>
            </a:endParaRPr>
          </a:p>
          <a:p>
            <a:pPr lvl="1"/>
            <a:r>
              <a:rPr lang="en-GB" sz="1200" b="1" kern="1200" dirty="0" smtClean="0">
                <a:solidFill>
                  <a:schemeClr val="tx1"/>
                </a:solidFill>
                <a:effectLst/>
                <a:latin typeface="+mn-lt"/>
                <a:ea typeface="+mn-ea"/>
                <a:cs typeface="+mn-cs"/>
              </a:rPr>
              <a:t>A Forgetful Student</a:t>
            </a:r>
            <a:endParaRPr lang="en-GB" sz="1200" kern="1200" dirty="0" smtClean="0">
              <a:solidFill>
                <a:schemeClr val="tx1"/>
              </a:solidFill>
              <a:effectLst/>
              <a:latin typeface="+mn-lt"/>
              <a:ea typeface="+mn-ea"/>
              <a:cs typeface="+mn-cs"/>
            </a:endParaRPr>
          </a:p>
          <a:p>
            <a:pPr lvl="2"/>
            <a:r>
              <a:rPr lang="en-GB" sz="1200" kern="1200" dirty="0" smtClean="0">
                <a:solidFill>
                  <a:schemeClr val="tx1"/>
                </a:solidFill>
                <a:effectLst/>
                <a:latin typeface="+mn-lt"/>
                <a:ea typeface="+mn-ea"/>
                <a:cs typeface="+mn-cs"/>
              </a:rPr>
              <a:t>You want to make the most of the lecture, but you have forgotten to be prepared.  You don’t have a pen, or anything to take notes in.</a:t>
            </a:r>
          </a:p>
          <a:p>
            <a:pPr lvl="2"/>
            <a:r>
              <a:rPr lang="en-GB" sz="1200" kern="1200" dirty="0" smtClean="0">
                <a:solidFill>
                  <a:schemeClr val="tx1"/>
                </a:solidFill>
                <a:effectLst/>
                <a:latin typeface="+mn-lt"/>
                <a:ea typeface="+mn-ea"/>
                <a:cs typeface="+mn-cs"/>
              </a:rPr>
              <a:t>Try to borrow a pen, and paper, from your neighbours after the lecture has started.</a:t>
            </a:r>
          </a:p>
          <a:p>
            <a:pPr lvl="2"/>
            <a:endParaRPr lang="en-GB" sz="1200" kern="1200" dirty="0" smtClean="0">
              <a:solidFill>
                <a:schemeClr val="tx1"/>
              </a:solidFill>
              <a:effectLst/>
              <a:latin typeface="+mn-lt"/>
              <a:ea typeface="+mn-ea"/>
              <a:cs typeface="+mn-cs"/>
            </a:endParaRPr>
          </a:p>
          <a:p>
            <a:pPr lvl="1"/>
            <a:r>
              <a:rPr lang="en-GB" sz="1200" b="1" kern="1200" dirty="0" smtClean="0">
                <a:solidFill>
                  <a:schemeClr val="tx1"/>
                </a:solidFill>
                <a:effectLst/>
                <a:latin typeface="+mn-lt"/>
                <a:ea typeface="+mn-ea"/>
                <a:cs typeface="+mn-cs"/>
              </a:rPr>
              <a:t>A Student</a:t>
            </a:r>
            <a:endParaRPr lang="en-GB" sz="1200" kern="1200" dirty="0" smtClean="0">
              <a:solidFill>
                <a:schemeClr val="tx1"/>
              </a:solidFill>
              <a:effectLst/>
              <a:latin typeface="+mn-lt"/>
              <a:ea typeface="+mn-ea"/>
              <a:cs typeface="+mn-cs"/>
            </a:endParaRPr>
          </a:p>
          <a:p>
            <a:pPr lvl="2"/>
            <a:r>
              <a:rPr lang="en-GB" sz="1200" kern="1200" dirty="0" smtClean="0">
                <a:solidFill>
                  <a:schemeClr val="tx1"/>
                </a:solidFill>
                <a:effectLst/>
                <a:latin typeface="+mn-lt"/>
                <a:ea typeface="+mn-ea"/>
                <a:cs typeface="+mn-cs"/>
              </a:rPr>
              <a:t>You want to make the most of the lecture, and so you have brought along a pen, something to write in, and you are ready to take notes.</a:t>
            </a:r>
          </a:p>
          <a:p>
            <a:pPr lvl="2"/>
            <a:endParaRPr lang="en-GB" sz="1200" kern="1200" dirty="0" smtClean="0">
              <a:solidFill>
                <a:schemeClr val="tx1"/>
              </a:solidFill>
              <a:effectLst/>
              <a:latin typeface="+mn-lt"/>
              <a:ea typeface="+mn-ea"/>
              <a:cs typeface="+mn-cs"/>
            </a:endParaRPr>
          </a:p>
          <a:p>
            <a:pPr lvl="0"/>
            <a:r>
              <a:rPr lang="en-GB" kern="1200" dirty="0" smtClean="0">
                <a:solidFill>
                  <a:schemeClr val="tx1"/>
                </a:solidFill>
                <a:effectLst/>
                <a:latin typeface="+mn-lt"/>
                <a:ea typeface="+mn-ea"/>
                <a:cs typeface="+mn-cs"/>
              </a:rPr>
              <a:t>Ensure the roleplay cards are pre-printed, and</a:t>
            </a:r>
            <a:r>
              <a:rPr lang="en-GB" kern="1200" baseline="0" dirty="0" smtClean="0">
                <a:solidFill>
                  <a:schemeClr val="tx1"/>
                </a:solidFill>
                <a:effectLst/>
                <a:latin typeface="+mn-lt"/>
                <a:ea typeface="+mn-ea"/>
                <a:cs typeface="+mn-cs"/>
              </a:rPr>
              <a:t> hand them out (secretly and randomly) to all attendees before starting the activity.  Tell them to keep their personas secret until after the lecture has concluded.  Remember that some students will need a few minutes to exit the room, as they are going to be ‘latecomers’.  You will need to control the number of attendees who are not ‘A Student’ based on the number in attendance on the day – try to maintain a good balance so that the session does not descend into complete chaos!</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8</a:t>
            </a:fld>
            <a:endParaRPr lang="en-GB"/>
          </a:p>
        </p:txBody>
      </p:sp>
    </p:spTree>
    <p:extLst>
      <p:ext uri="{BB962C8B-B14F-4D97-AF65-F5344CB8AC3E}">
        <p14:creationId xmlns:p14="http://schemas.microsoft.com/office/powerpoint/2010/main" val="1546278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an emergency,</a:t>
            </a:r>
            <a:r>
              <a:rPr lang="en-GB" baseline="0" dirty="0" smtClean="0"/>
              <a:t> the URL is: https://www.youtube.com/watch?v=_bphPa7Wp4c</a:t>
            </a:r>
          </a:p>
        </p:txBody>
      </p:sp>
      <p:sp>
        <p:nvSpPr>
          <p:cNvPr id="4" name="Slide Number Placeholder 3"/>
          <p:cNvSpPr>
            <a:spLocks noGrp="1"/>
          </p:cNvSpPr>
          <p:nvPr>
            <p:ph type="sldNum" sz="quarter" idx="10"/>
          </p:nvPr>
        </p:nvSpPr>
        <p:spPr/>
        <p:txBody>
          <a:bodyPr/>
          <a:lstStyle/>
          <a:p>
            <a:fld id="{1546193C-C962-405F-A268-030ED1FFFA79}" type="slidenum">
              <a:rPr lang="en-GB" smtClean="0"/>
              <a:t>9</a:t>
            </a:fld>
            <a:endParaRPr lang="en-GB"/>
          </a:p>
        </p:txBody>
      </p:sp>
    </p:spTree>
    <p:extLst>
      <p:ext uri="{BB962C8B-B14F-4D97-AF65-F5344CB8AC3E}">
        <p14:creationId xmlns:p14="http://schemas.microsoft.com/office/powerpoint/2010/main" val="16084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02/06/2017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107288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02/06/2017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21728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02/06/2017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247672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02/06/2017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246730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02/06/2017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157259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02/06/2017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295294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02/06/2017</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51424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02/06/2017</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4111537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02/06/2017</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13691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02/06/2017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95201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02/06/2017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197429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Rectangle 6"/>
          <p:cNvSpPr/>
          <p:nvPr userDrawn="1"/>
        </p:nvSpPr>
        <p:spPr>
          <a:xfrm>
            <a:off x="169682" y="150829"/>
            <a:ext cx="11821213" cy="6532775"/>
          </a:xfrm>
          <a:prstGeom prst="rect">
            <a:avLst/>
          </a:prstGeom>
          <a:solidFill>
            <a:schemeClr val="bg1"/>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8758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https://www.youtube.com/embed/iF5-aDJOr6U" TargetMode="External"/><Relationship Id="rId5" Type="http://schemas.openxmlformats.org/officeDocument/2006/relationships/slide" Target="slide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ideo" Target="https://www.youtube.com/embed/c9V6OKlY80k" TargetMode="External"/><Relationship Id="rId5" Type="http://schemas.openxmlformats.org/officeDocument/2006/relationships/slide" Target="slide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ideo" Target="https://www.youtube.com/embed/Fivy99RtMfM" TargetMode="External"/><Relationship Id="rId5" Type="http://schemas.openxmlformats.org/officeDocument/2006/relationships/slide" Target="slide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ideo" Target="https://www.youtube.com/embed/_bphPa7Wp4c" TargetMode="External"/><Relationship Id="rId5" Type="http://schemas.openxmlformats.org/officeDocument/2006/relationships/slide" Target="slide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265" y="2061429"/>
            <a:ext cx="10857470" cy="2180643"/>
          </a:xfrm>
        </p:spPr>
        <p:txBody>
          <a:bodyPr anchor="ctr">
            <a:noAutofit/>
          </a:bodyPr>
          <a:lstStyle/>
          <a:p>
            <a:r>
              <a:rPr lang="en-GB" sz="6600" dirty="0" smtClean="0"/>
              <a:t>University Life:</a:t>
            </a:r>
            <a:r>
              <a:rPr lang="en-GB" sz="8000" dirty="0" smtClean="0"/>
              <a:t/>
            </a:r>
            <a:br>
              <a:rPr lang="en-GB" sz="8000" dirty="0" smtClean="0"/>
            </a:br>
            <a:r>
              <a:rPr lang="en-GB" sz="7000" b="1" dirty="0" smtClean="0">
                <a:solidFill>
                  <a:schemeClr val="accent6">
                    <a:lumMod val="75000"/>
                  </a:schemeClr>
                </a:solidFill>
              </a:rPr>
              <a:t>Making the Most of Lectures</a:t>
            </a:r>
            <a:endParaRPr lang="en-GB" sz="7000" b="1" dirty="0">
              <a:solidFill>
                <a:schemeClr val="accent6">
                  <a:lumMod val="75000"/>
                </a:schemeClr>
              </a:solidFill>
            </a:endParaRPr>
          </a:p>
        </p:txBody>
      </p:sp>
      <p:sp>
        <p:nvSpPr>
          <p:cNvPr id="3" name="Subtitle 2"/>
          <p:cNvSpPr>
            <a:spLocks noGrp="1"/>
          </p:cNvSpPr>
          <p:nvPr>
            <p:ph type="subTitle" idx="1"/>
          </p:nvPr>
        </p:nvSpPr>
        <p:spPr>
          <a:xfrm>
            <a:off x="1523999" y="4854327"/>
            <a:ext cx="9144000" cy="1655762"/>
          </a:xfrm>
        </p:spPr>
        <p:txBody>
          <a:bodyPr anchor="ctr"/>
          <a:lstStyle/>
          <a:p>
            <a:r>
              <a:rPr lang="en-GB" dirty="0" smtClean="0"/>
              <a:t>Brought to you by:</a:t>
            </a:r>
          </a:p>
          <a:p>
            <a:r>
              <a:rPr lang="en-GB" b="1" dirty="0" smtClean="0">
                <a:solidFill>
                  <a:schemeClr val="accent6"/>
                </a:solidFill>
              </a:rPr>
              <a:t>Your </a:t>
            </a:r>
            <a:r>
              <a:rPr lang="en-GB" b="1" dirty="0">
                <a:solidFill>
                  <a:schemeClr val="accent6"/>
                </a:solidFill>
              </a:rPr>
              <a:t>P</a:t>
            </a:r>
            <a:r>
              <a:rPr lang="en-GB" b="1" dirty="0" smtClean="0">
                <a:solidFill>
                  <a:schemeClr val="accent6"/>
                </a:solidFill>
              </a:rPr>
              <a:t>eer Mentoring Team</a:t>
            </a:r>
          </a:p>
          <a:p>
            <a:endParaRPr lang="en-GB" b="1" dirty="0">
              <a:solidFill>
                <a:schemeClr val="accent6"/>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984" y="366713"/>
            <a:ext cx="4284418" cy="80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82540" y="366713"/>
            <a:ext cx="1248422" cy="1415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4268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73475" y="5911399"/>
            <a:ext cx="9766329" cy="646331"/>
          </a:xfrm>
          <a:prstGeom prst="rect">
            <a:avLst/>
          </a:prstGeom>
          <a:ln>
            <a:noFill/>
          </a:ln>
        </p:spPr>
        <p:txBody>
          <a:bodyPr wrap="square">
            <a:spAutoFit/>
          </a:bodyPr>
          <a:lstStyle/>
          <a:p>
            <a:pPr algn="ctr" fontAlgn="t"/>
            <a:r>
              <a:rPr lang="en-GB" b="1" dirty="0">
                <a:solidFill>
                  <a:srgbClr val="000000"/>
                </a:solidFill>
                <a:latin typeface="Roboto"/>
              </a:rPr>
              <a:t>This virtual lab will </a:t>
            </a:r>
            <a:r>
              <a:rPr lang="en-GB" b="1" dirty="0" smtClean="0">
                <a:solidFill>
                  <a:srgbClr val="000000"/>
                </a:solidFill>
                <a:latin typeface="Roboto"/>
              </a:rPr>
              <a:t>revolutionise </a:t>
            </a:r>
            <a:r>
              <a:rPr lang="en-GB" b="1" dirty="0">
                <a:solidFill>
                  <a:srgbClr val="000000"/>
                </a:solidFill>
                <a:latin typeface="Roboto"/>
              </a:rPr>
              <a:t>science class</a:t>
            </a:r>
          </a:p>
          <a:p>
            <a:pPr algn="ctr" fontAlgn="t"/>
            <a:r>
              <a:rPr lang="en-GB" dirty="0">
                <a:solidFill>
                  <a:srgbClr val="000000"/>
                </a:solidFill>
                <a:latin typeface="Roboto"/>
              </a:rPr>
              <a:t>Michael </a:t>
            </a:r>
            <a:r>
              <a:rPr lang="en-GB" dirty="0" err="1">
                <a:solidFill>
                  <a:srgbClr val="000000"/>
                </a:solidFill>
                <a:latin typeface="Roboto"/>
              </a:rPr>
              <a:t>Bodekaer</a:t>
            </a:r>
            <a:endParaRPr lang="en-GB" dirty="0">
              <a:solidFill>
                <a:srgbClr val="000000"/>
              </a:solidFill>
              <a:latin typeface="Roboto"/>
            </a:endParaRPr>
          </a:p>
        </p:txBody>
      </p:sp>
      <p:pic>
        <p:nvPicPr>
          <p:cNvPr id="6" name="iF5-aDJOr6U"/>
          <p:cNvPicPr>
            <a:picLocks noRot="1" noChangeAspect="1"/>
          </p:cNvPicPr>
          <p:nvPr>
            <a:videoFile r:link="rId1"/>
          </p:nvPr>
        </p:nvPicPr>
        <p:blipFill>
          <a:blip r:embed="rId4"/>
          <a:stretch>
            <a:fillRect/>
          </a:stretch>
        </p:blipFill>
        <p:spPr>
          <a:xfrm>
            <a:off x="1173600" y="316800"/>
            <a:ext cx="9766400" cy="5493600"/>
          </a:xfrm>
          <a:prstGeom prst="rect">
            <a:avLst/>
          </a:prstGeom>
          <a:ln w="38100">
            <a:solidFill>
              <a:schemeClr val="accent6"/>
            </a:solidFill>
          </a:ln>
        </p:spPr>
      </p:pic>
      <p:sp>
        <p:nvSpPr>
          <p:cNvPr id="8" name="TextBox 7">
            <a:hlinkClick r:id="rId5" action="ppaction://hlinksldjump"/>
          </p:cNvPr>
          <p:cNvSpPr txBox="1"/>
          <p:nvPr/>
        </p:nvSpPr>
        <p:spPr>
          <a:xfrm>
            <a:off x="10701679" y="6149107"/>
            <a:ext cx="1105503" cy="408623"/>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smtClean="0"/>
              <a:t>Finished?</a:t>
            </a:r>
            <a:endParaRPr lang="en-GB" dirty="0"/>
          </a:p>
        </p:txBody>
      </p:sp>
    </p:spTree>
    <p:extLst>
      <p:ext uri="{BB962C8B-B14F-4D97-AF65-F5344CB8AC3E}">
        <p14:creationId xmlns:p14="http://schemas.microsoft.com/office/powerpoint/2010/main" val="285623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73475" y="5911399"/>
            <a:ext cx="9766329" cy="646331"/>
          </a:xfrm>
          <a:prstGeom prst="rect">
            <a:avLst/>
          </a:prstGeom>
          <a:ln>
            <a:noFill/>
          </a:ln>
        </p:spPr>
        <p:txBody>
          <a:bodyPr wrap="square">
            <a:spAutoFit/>
          </a:bodyPr>
          <a:lstStyle/>
          <a:p>
            <a:pPr algn="ctr" fontAlgn="t"/>
            <a:r>
              <a:rPr lang="en-GB" b="1" dirty="0">
                <a:solidFill>
                  <a:srgbClr val="000000"/>
                </a:solidFill>
                <a:latin typeface="Roboto"/>
              </a:rPr>
              <a:t>You have no idea where camels really come from</a:t>
            </a:r>
          </a:p>
          <a:p>
            <a:pPr algn="ctr" fontAlgn="t"/>
            <a:r>
              <a:rPr lang="en-GB" dirty="0">
                <a:solidFill>
                  <a:srgbClr val="000000"/>
                </a:solidFill>
                <a:latin typeface="Roboto"/>
              </a:rPr>
              <a:t>Latif Nasser</a:t>
            </a:r>
          </a:p>
        </p:txBody>
      </p:sp>
      <p:pic>
        <p:nvPicPr>
          <p:cNvPr id="6" name="c9V6OKlY80k"/>
          <p:cNvPicPr>
            <a:picLocks noRot="1" noChangeAspect="1"/>
          </p:cNvPicPr>
          <p:nvPr>
            <a:videoFile r:link="rId1"/>
          </p:nvPr>
        </p:nvPicPr>
        <p:blipFill>
          <a:blip r:embed="rId4"/>
          <a:stretch>
            <a:fillRect/>
          </a:stretch>
        </p:blipFill>
        <p:spPr>
          <a:xfrm>
            <a:off x="1173600" y="316800"/>
            <a:ext cx="9766400" cy="5493600"/>
          </a:xfrm>
          <a:prstGeom prst="rect">
            <a:avLst/>
          </a:prstGeom>
          <a:ln w="38100">
            <a:solidFill>
              <a:schemeClr val="accent6"/>
            </a:solidFill>
          </a:ln>
        </p:spPr>
      </p:pic>
      <p:sp>
        <p:nvSpPr>
          <p:cNvPr id="8" name="TextBox 7">
            <a:hlinkClick r:id="rId5" action="ppaction://hlinksldjump"/>
          </p:cNvPr>
          <p:cNvSpPr txBox="1"/>
          <p:nvPr/>
        </p:nvSpPr>
        <p:spPr>
          <a:xfrm>
            <a:off x="10701679" y="6149107"/>
            <a:ext cx="1105503" cy="408623"/>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smtClean="0"/>
              <a:t>Finished?</a:t>
            </a:r>
            <a:endParaRPr lang="en-GB" dirty="0"/>
          </a:p>
        </p:txBody>
      </p:sp>
    </p:spTree>
    <p:extLst>
      <p:ext uri="{BB962C8B-B14F-4D97-AF65-F5344CB8AC3E}">
        <p14:creationId xmlns:p14="http://schemas.microsoft.com/office/powerpoint/2010/main" val="2808015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cTn>
                <p:tgtEl>
                  <p:spTgt spid="6"/>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73475" y="5911399"/>
            <a:ext cx="9766329" cy="646331"/>
          </a:xfrm>
          <a:prstGeom prst="rect">
            <a:avLst/>
          </a:prstGeom>
          <a:ln>
            <a:noFill/>
          </a:ln>
        </p:spPr>
        <p:txBody>
          <a:bodyPr wrap="square">
            <a:spAutoFit/>
          </a:bodyPr>
          <a:lstStyle/>
          <a:p>
            <a:pPr algn="ctr" fontAlgn="t"/>
            <a:r>
              <a:rPr lang="en-GB" b="1" dirty="0">
                <a:solidFill>
                  <a:srgbClr val="000000"/>
                </a:solidFill>
                <a:latin typeface="Roboto"/>
              </a:rPr>
              <a:t>Cheese, dogs and a pill to kill mosquitoes and end malaria</a:t>
            </a:r>
          </a:p>
          <a:p>
            <a:pPr algn="ctr" fontAlgn="t"/>
            <a:r>
              <a:rPr lang="en-GB" dirty="0">
                <a:solidFill>
                  <a:srgbClr val="000000"/>
                </a:solidFill>
                <a:latin typeface="Roboto"/>
              </a:rPr>
              <a:t>Bart </a:t>
            </a:r>
            <a:r>
              <a:rPr lang="en-GB" dirty="0" err="1">
                <a:solidFill>
                  <a:srgbClr val="000000"/>
                </a:solidFill>
                <a:latin typeface="Roboto"/>
              </a:rPr>
              <a:t>Knols</a:t>
            </a:r>
            <a:endParaRPr lang="en-GB" dirty="0">
              <a:solidFill>
                <a:srgbClr val="000000"/>
              </a:solidFill>
              <a:latin typeface="Roboto"/>
            </a:endParaRPr>
          </a:p>
        </p:txBody>
      </p:sp>
      <p:pic>
        <p:nvPicPr>
          <p:cNvPr id="6" name="Fivy99RtMfM"/>
          <p:cNvPicPr>
            <a:picLocks noRot="1" noChangeAspect="1"/>
          </p:cNvPicPr>
          <p:nvPr>
            <a:videoFile r:link="rId1"/>
          </p:nvPr>
        </p:nvPicPr>
        <p:blipFill>
          <a:blip r:embed="rId4"/>
          <a:stretch>
            <a:fillRect/>
          </a:stretch>
        </p:blipFill>
        <p:spPr>
          <a:xfrm>
            <a:off x="1173600" y="316800"/>
            <a:ext cx="9766400" cy="5493600"/>
          </a:xfrm>
          <a:prstGeom prst="rect">
            <a:avLst/>
          </a:prstGeom>
          <a:ln w="38100">
            <a:solidFill>
              <a:schemeClr val="accent6"/>
            </a:solidFill>
          </a:ln>
        </p:spPr>
      </p:pic>
      <p:sp>
        <p:nvSpPr>
          <p:cNvPr id="8" name="TextBox 7">
            <a:hlinkClick r:id="rId5" action="ppaction://hlinksldjump"/>
          </p:cNvPr>
          <p:cNvSpPr txBox="1"/>
          <p:nvPr/>
        </p:nvSpPr>
        <p:spPr>
          <a:xfrm>
            <a:off x="10701679" y="6149107"/>
            <a:ext cx="1105503" cy="408623"/>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smtClean="0"/>
              <a:t>Finished?</a:t>
            </a:r>
            <a:endParaRPr lang="en-GB" dirty="0"/>
          </a:p>
        </p:txBody>
      </p:sp>
    </p:spTree>
    <p:extLst>
      <p:ext uri="{BB962C8B-B14F-4D97-AF65-F5344CB8AC3E}">
        <p14:creationId xmlns:p14="http://schemas.microsoft.com/office/powerpoint/2010/main" val="1122339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6156973"/>
          </a:xfrm>
        </p:spPr>
        <p:txBody>
          <a:bodyPr>
            <a:normAutofit/>
          </a:bodyPr>
          <a:lstStyle/>
          <a:p>
            <a:pPr algn="ctr"/>
            <a:r>
              <a:rPr lang="en-GB" sz="16600" b="1" dirty="0" smtClean="0">
                <a:solidFill>
                  <a:schemeClr val="accent6">
                    <a:lumMod val="75000"/>
                  </a:schemeClr>
                </a:solidFill>
              </a:rPr>
              <a:t>How was it?</a:t>
            </a:r>
            <a:endParaRPr lang="en-GB" sz="16600" b="1" dirty="0">
              <a:solidFill>
                <a:schemeClr val="accent6">
                  <a:lumMod val="75000"/>
                </a:schemeClr>
              </a:solidFill>
            </a:endParaRPr>
          </a:p>
        </p:txBody>
      </p:sp>
    </p:spTree>
    <p:extLst>
      <p:ext uri="{BB962C8B-B14F-4D97-AF65-F5344CB8AC3E}">
        <p14:creationId xmlns:p14="http://schemas.microsoft.com/office/powerpoint/2010/main" val="352405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GB" sz="4000" dirty="0" smtClean="0"/>
              <a:t>How did your role affect </a:t>
            </a:r>
            <a:r>
              <a:rPr lang="en-GB" sz="4000" b="1" dirty="0" smtClean="0"/>
              <a:t>you?</a:t>
            </a:r>
          </a:p>
          <a:p>
            <a:pPr marL="0" indent="0" algn="ctr">
              <a:buNone/>
            </a:pPr>
            <a:r>
              <a:rPr lang="en-GB" sz="4000" dirty="0" smtClean="0"/>
              <a:t>How did having your role make </a:t>
            </a:r>
            <a:r>
              <a:rPr lang="en-GB" sz="4000" b="1" dirty="0" smtClean="0"/>
              <a:t>you </a:t>
            </a:r>
            <a:r>
              <a:rPr lang="en-GB" sz="4000" dirty="0" smtClean="0"/>
              <a:t>feel?</a:t>
            </a:r>
          </a:p>
          <a:p>
            <a:pPr marL="0" indent="0" algn="ctr">
              <a:buNone/>
            </a:pPr>
            <a:r>
              <a:rPr lang="en-GB" sz="4000" dirty="0" smtClean="0"/>
              <a:t>How did you feel about </a:t>
            </a:r>
            <a:r>
              <a:rPr lang="en-GB" sz="4000" b="1" dirty="0" smtClean="0"/>
              <a:t>the other </a:t>
            </a:r>
            <a:r>
              <a:rPr lang="en-GB" sz="4000" dirty="0" smtClean="0"/>
              <a:t>roles?</a:t>
            </a:r>
            <a:endParaRPr lang="en-GB" sz="4000" dirty="0"/>
          </a:p>
        </p:txBody>
      </p:sp>
      <p:sp>
        <p:nvSpPr>
          <p:cNvPr id="4" name="Title 1"/>
          <p:cNvSpPr>
            <a:spLocks noGrp="1"/>
          </p:cNvSpPr>
          <p:nvPr>
            <p:ph type="title"/>
          </p:nvPr>
        </p:nvSpPr>
        <p:spPr>
          <a:xfrm>
            <a:off x="838200" y="365125"/>
            <a:ext cx="10515600" cy="1325563"/>
          </a:xfrm>
        </p:spPr>
        <p:txBody>
          <a:bodyPr/>
          <a:lstStyle/>
          <a:p>
            <a:r>
              <a:rPr lang="en-GB" b="1" dirty="0" smtClean="0">
                <a:solidFill>
                  <a:schemeClr val="accent6">
                    <a:lumMod val="75000"/>
                  </a:schemeClr>
                </a:solidFill>
              </a:rPr>
              <a:t>Confessions – Who had what role?</a:t>
            </a:r>
            <a:endParaRPr lang="en-GB" b="1" dirty="0">
              <a:solidFill>
                <a:schemeClr val="accent6">
                  <a:lumMod val="75000"/>
                </a:schemeClr>
              </a:solidFill>
            </a:endParaRPr>
          </a:p>
        </p:txBody>
      </p:sp>
      <p:sp>
        <p:nvSpPr>
          <p:cNvPr id="5" name="TextBox 4"/>
          <p:cNvSpPr txBox="1"/>
          <p:nvPr/>
        </p:nvSpPr>
        <p:spPr>
          <a:xfrm rot="20939393">
            <a:off x="776399" y="2169262"/>
            <a:ext cx="2765372" cy="461665"/>
          </a:xfrm>
          <a:prstGeom prst="rect">
            <a:avLst/>
          </a:prstGeom>
          <a:noFill/>
        </p:spPr>
        <p:txBody>
          <a:bodyPr wrap="none" rtlCol="0">
            <a:spAutoFit/>
          </a:bodyPr>
          <a:lstStyle/>
          <a:p>
            <a:r>
              <a:rPr lang="en-GB" sz="2400" b="1" dirty="0" smtClean="0">
                <a:solidFill>
                  <a:srgbClr val="002060"/>
                </a:solidFill>
              </a:rPr>
              <a:t>The Loud Latecomer</a:t>
            </a:r>
            <a:endParaRPr lang="en-GB" sz="2400" b="1" dirty="0">
              <a:solidFill>
                <a:srgbClr val="002060"/>
              </a:solidFill>
            </a:endParaRPr>
          </a:p>
        </p:txBody>
      </p:sp>
      <p:sp>
        <p:nvSpPr>
          <p:cNvPr id="6" name="TextBox 5"/>
          <p:cNvSpPr txBox="1"/>
          <p:nvPr/>
        </p:nvSpPr>
        <p:spPr>
          <a:xfrm rot="1023684">
            <a:off x="8631595" y="2213635"/>
            <a:ext cx="2714205" cy="461665"/>
          </a:xfrm>
          <a:prstGeom prst="rect">
            <a:avLst/>
          </a:prstGeom>
          <a:noFill/>
        </p:spPr>
        <p:txBody>
          <a:bodyPr wrap="none" rtlCol="0">
            <a:spAutoFit/>
          </a:bodyPr>
          <a:lstStyle/>
          <a:p>
            <a:r>
              <a:rPr lang="en-GB" sz="2400" b="1" dirty="0" smtClean="0">
                <a:solidFill>
                  <a:schemeClr val="accent4"/>
                </a:solidFill>
              </a:rPr>
              <a:t>The Serial Socialiser</a:t>
            </a:r>
            <a:endParaRPr lang="en-GB" sz="2400" b="1" dirty="0">
              <a:solidFill>
                <a:schemeClr val="accent4"/>
              </a:solidFill>
            </a:endParaRPr>
          </a:p>
        </p:txBody>
      </p:sp>
      <p:sp>
        <p:nvSpPr>
          <p:cNvPr id="7" name="TextBox 6"/>
          <p:cNvSpPr txBox="1"/>
          <p:nvPr/>
        </p:nvSpPr>
        <p:spPr>
          <a:xfrm rot="939998">
            <a:off x="767103" y="5511744"/>
            <a:ext cx="2853025" cy="461665"/>
          </a:xfrm>
          <a:prstGeom prst="rect">
            <a:avLst/>
          </a:prstGeom>
          <a:noFill/>
        </p:spPr>
        <p:txBody>
          <a:bodyPr wrap="none" rtlCol="0">
            <a:spAutoFit/>
          </a:bodyPr>
          <a:lstStyle/>
          <a:p>
            <a:r>
              <a:rPr lang="en-GB" sz="2400" b="1" dirty="0" smtClean="0">
                <a:solidFill>
                  <a:srgbClr val="FFC000"/>
                </a:solidFill>
              </a:rPr>
              <a:t>The Quiet Latecomer</a:t>
            </a:r>
            <a:endParaRPr lang="en-GB" sz="2400" b="1" dirty="0">
              <a:solidFill>
                <a:srgbClr val="FFC000"/>
              </a:solidFill>
            </a:endParaRPr>
          </a:p>
        </p:txBody>
      </p:sp>
      <p:sp>
        <p:nvSpPr>
          <p:cNvPr id="8" name="TextBox 7"/>
          <p:cNvSpPr txBox="1"/>
          <p:nvPr/>
        </p:nvSpPr>
        <p:spPr>
          <a:xfrm rot="20737994">
            <a:off x="8034420" y="5484464"/>
            <a:ext cx="3313921" cy="461665"/>
          </a:xfrm>
          <a:prstGeom prst="rect">
            <a:avLst/>
          </a:prstGeom>
          <a:noFill/>
        </p:spPr>
        <p:txBody>
          <a:bodyPr wrap="none" rtlCol="0">
            <a:spAutoFit/>
          </a:bodyPr>
          <a:lstStyle/>
          <a:p>
            <a:r>
              <a:rPr lang="en-GB" sz="2400" b="1" dirty="0" smtClean="0">
                <a:solidFill>
                  <a:srgbClr val="00B050"/>
                </a:solidFill>
              </a:rPr>
              <a:t>Somewhere Better to Be</a:t>
            </a:r>
            <a:endParaRPr lang="en-GB" sz="2400" b="1" dirty="0">
              <a:solidFill>
                <a:srgbClr val="00B050"/>
              </a:solidFill>
            </a:endParaRPr>
          </a:p>
        </p:txBody>
      </p:sp>
      <p:sp>
        <p:nvSpPr>
          <p:cNvPr id="9" name="TextBox 8"/>
          <p:cNvSpPr txBox="1"/>
          <p:nvPr/>
        </p:nvSpPr>
        <p:spPr>
          <a:xfrm>
            <a:off x="4858257" y="5715297"/>
            <a:ext cx="2475486" cy="461665"/>
          </a:xfrm>
          <a:prstGeom prst="rect">
            <a:avLst/>
          </a:prstGeom>
          <a:noFill/>
        </p:spPr>
        <p:txBody>
          <a:bodyPr wrap="none" rtlCol="0">
            <a:spAutoFit/>
          </a:bodyPr>
          <a:lstStyle/>
          <a:p>
            <a:r>
              <a:rPr lang="en-GB" sz="2400" b="1" dirty="0" smtClean="0">
                <a:solidFill>
                  <a:srgbClr val="C00000"/>
                </a:solidFill>
              </a:rPr>
              <a:t>The Device Addict</a:t>
            </a:r>
            <a:endParaRPr lang="en-GB" sz="2400" b="1" dirty="0">
              <a:solidFill>
                <a:srgbClr val="C00000"/>
              </a:solidFill>
            </a:endParaRPr>
          </a:p>
        </p:txBody>
      </p:sp>
      <p:sp>
        <p:nvSpPr>
          <p:cNvPr id="10" name="TextBox 9"/>
          <p:cNvSpPr txBox="1"/>
          <p:nvPr/>
        </p:nvSpPr>
        <p:spPr>
          <a:xfrm>
            <a:off x="4619313" y="2015027"/>
            <a:ext cx="2953373" cy="461665"/>
          </a:xfrm>
          <a:prstGeom prst="rect">
            <a:avLst/>
          </a:prstGeom>
          <a:noFill/>
        </p:spPr>
        <p:txBody>
          <a:bodyPr wrap="none" rtlCol="0">
            <a:spAutoFit/>
          </a:bodyPr>
          <a:lstStyle/>
          <a:p>
            <a:r>
              <a:rPr lang="en-GB" sz="2400" b="1" dirty="0" smtClean="0">
                <a:solidFill>
                  <a:schemeClr val="tx1">
                    <a:lumMod val="50000"/>
                    <a:lumOff val="50000"/>
                  </a:schemeClr>
                </a:solidFill>
              </a:rPr>
              <a:t>The Forgetful Student</a:t>
            </a:r>
            <a:endParaRPr lang="en-GB" sz="2400" b="1" dirty="0">
              <a:solidFill>
                <a:schemeClr val="tx1">
                  <a:lumMod val="50000"/>
                  <a:lumOff val="50000"/>
                </a:schemeClr>
              </a:solidFill>
            </a:endParaRPr>
          </a:p>
        </p:txBody>
      </p:sp>
    </p:spTree>
    <p:extLst>
      <p:ext uri="{BB962C8B-B14F-4D97-AF65-F5344CB8AC3E}">
        <p14:creationId xmlns:p14="http://schemas.microsoft.com/office/powerpoint/2010/main" val="88177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accent6">
                    <a:lumMod val="75000"/>
                  </a:schemeClr>
                </a:solidFill>
              </a:rPr>
              <a:t>Useful courses:</a:t>
            </a:r>
            <a:endParaRPr lang="en-GB" b="1" dirty="0">
              <a:solidFill>
                <a:schemeClr val="accent6">
                  <a:lumMod val="75000"/>
                </a:schemeClr>
              </a:solidFill>
            </a:endParaRPr>
          </a:p>
        </p:txBody>
      </p:sp>
      <p:sp>
        <p:nvSpPr>
          <p:cNvPr id="3" name="Content Placeholder 2"/>
          <p:cNvSpPr>
            <a:spLocks noGrp="1"/>
          </p:cNvSpPr>
          <p:nvPr>
            <p:ph idx="1"/>
          </p:nvPr>
        </p:nvSpPr>
        <p:spPr>
          <a:xfrm>
            <a:off x="304800" y="1865249"/>
            <a:ext cx="5791200" cy="1538898"/>
          </a:xfrm>
        </p:spPr>
        <p:txBody>
          <a:bodyPr>
            <a:normAutofit fontScale="92500" lnSpcReduction="10000"/>
          </a:bodyPr>
          <a:lstStyle/>
          <a:p>
            <a:pPr marL="0" indent="0">
              <a:buNone/>
            </a:pPr>
            <a:r>
              <a:rPr lang="en-GB" dirty="0"/>
              <a:t>Attending MMUs “</a:t>
            </a:r>
            <a:r>
              <a:rPr lang="en-GB" b="1" dirty="0"/>
              <a:t>The </a:t>
            </a:r>
            <a:r>
              <a:rPr lang="en-GB" b="1" dirty="0" smtClean="0"/>
              <a:t>Writing </a:t>
            </a:r>
            <a:r>
              <a:rPr lang="en-GB" b="1" dirty="0"/>
              <a:t>P</a:t>
            </a:r>
            <a:r>
              <a:rPr lang="en-GB" b="1" dirty="0" smtClean="0"/>
              <a:t>roject</a:t>
            </a:r>
            <a:r>
              <a:rPr lang="en-GB" dirty="0"/>
              <a:t>” can improve both your writing and note taking </a:t>
            </a:r>
            <a:r>
              <a:rPr lang="en-GB" dirty="0" smtClean="0"/>
              <a:t>skills</a:t>
            </a:r>
            <a:endParaRPr lang="en-GB" dirty="0"/>
          </a:p>
          <a:p>
            <a:r>
              <a:rPr lang="en-GB" dirty="0"/>
              <a:t>http://www.writingproject.mmu.ac.uk/</a:t>
            </a:r>
          </a:p>
        </p:txBody>
      </p:sp>
      <p:pic>
        <p:nvPicPr>
          <p:cNvPr id="4" name="Picture 3"/>
          <p:cNvPicPr>
            <a:picLocks noChangeAspect="1"/>
          </p:cNvPicPr>
          <p:nvPr/>
        </p:nvPicPr>
        <p:blipFill rotWithShape="1">
          <a:blip r:embed="rId3"/>
          <a:srcRect l="-150" t="10682" r="1540" b="53603"/>
          <a:stretch/>
        </p:blipFill>
        <p:spPr>
          <a:xfrm>
            <a:off x="321356" y="3934823"/>
            <a:ext cx="7502769" cy="1527792"/>
          </a:xfrm>
          <a:prstGeom prst="rect">
            <a:avLst/>
          </a:prstGeom>
        </p:spPr>
      </p:pic>
      <p:pic>
        <p:nvPicPr>
          <p:cNvPr id="5" name="Picture 4"/>
          <p:cNvPicPr>
            <a:picLocks noChangeAspect="1"/>
          </p:cNvPicPr>
          <p:nvPr/>
        </p:nvPicPr>
        <p:blipFill rotWithShape="1">
          <a:blip r:embed="rId4"/>
          <a:srcRect l="28916" t="20313" r="19399" b="54166"/>
          <a:stretch/>
        </p:blipFill>
        <p:spPr>
          <a:xfrm>
            <a:off x="6136155" y="1806969"/>
            <a:ext cx="5753100" cy="1597178"/>
          </a:xfrm>
          <a:prstGeom prst="rect">
            <a:avLst/>
          </a:prstGeom>
        </p:spPr>
      </p:pic>
      <p:sp>
        <p:nvSpPr>
          <p:cNvPr id="6" name="Rectangle 5"/>
          <p:cNvSpPr/>
          <p:nvPr/>
        </p:nvSpPr>
        <p:spPr>
          <a:xfrm>
            <a:off x="7942688" y="3711556"/>
            <a:ext cx="3946567" cy="2031325"/>
          </a:xfrm>
          <a:prstGeom prst="rect">
            <a:avLst/>
          </a:prstGeom>
        </p:spPr>
        <p:txBody>
          <a:bodyPr wrap="square">
            <a:spAutoFit/>
          </a:bodyPr>
          <a:lstStyle/>
          <a:p>
            <a:r>
              <a:rPr lang="en-GB" b="1" dirty="0"/>
              <a:t>Saylor.org</a:t>
            </a:r>
            <a:r>
              <a:rPr lang="en-GB" dirty="0"/>
              <a:t> also offer a really good course called </a:t>
            </a:r>
            <a:r>
              <a:rPr lang="en-GB" b="1" dirty="0">
                <a:solidFill>
                  <a:schemeClr val="accent6"/>
                </a:solidFill>
              </a:rPr>
              <a:t>Pre-College English</a:t>
            </a:r>
            <a:r>
              <a:rPr lang="en-GB" dirty="0"/>
              <a:t>. This course provides useful resources and covers:</a:t>
            </a:r>
          </a:p>
          <a:p>
            <a:pPr marL="742950" lvl="1" indent="-285750">
              <a:buFont typeface="Arial" panose="020B0604020202020204" pitchFamily="34" charset="0"/>
              <a:buChar char="•"/>
            </a:pPr>
            <a:r>
              <a:rPr lang="en-GB" dirty="0"/>
              <a:t>Note taking</a:t>
            </a:r>
          </a:p>
          <a:p>
            <a:pPr marL="742950" lvl="1" indent="-285750">
              <a:buFont typeface="Arial" panose="020B0604020202020204" pitchFamily="34" charset="0"/>
              <a:buChar char="•"/>
            </a:pPr>
            <a:r>
              <a:rPr lang="en-GB" dirty="0"/>
              <a:t>Reading </a:t>
            </a:r>
          </a:p>
          <a:p>
            <a:pPr marL="742950" lvl="1" indent="-285750">
              <a:buFont typeface="Arial" panose="020B0604020202020204" pitchFamily="34" charset="0"/>
              <a:buChar char="•"/>
            </a:pPr>
            <a:r>
              <a:rPr lang="en-GB" dirty="0"/>
              <a:t>Writing  </a:t>
            </a:r>
          </a:p>
        </p:txBody>
      </p:sp>
      <p:sp>
        <p:nvSpPr>
          <p:cNvPr id="7" name="Rectangle 6"/>
          <p:cNvSpPr/>
          <p:nvPr/>
        </p:nvSpPr>
        <p:spPr>
          <a:xfrm>
            <a:off x="371332" y="6050290"/>
            <a:ext cx="11449336" cy="523220"/>
          </a:xfrm>
          <a:prstGeom prst="rect">
            <a:avLst/>
          </a:prstGeom>
        </p:spPr>
        <p:txBody>
          <a:bodyPr wrap="square">
            <a:spAutoFit/>
          </a:bodyPr>
          <a:lstStyle/>
          <a:p>
            <a:pPr algn="ctr"/>
            <a:r>
              <a:rPr lang="en-GB" sz="2800" b="1" dirty="0"/>
              <a:t>Both of these are completely free!</a:t>
            </a:r>
          </a:p>
        </p:txBody>
      </p:sp>
    </p:spTree>
    <p:extLst>
      <p:ext uri="{BB962C8B-B14F-4D97-AF65-F5344CB8AC3E}">
        <p14:creationId xmlns:p14="http://schemas.microsoft.com/office/powerpoint/2010/main" val="3820166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accent6">
                    <a:lumMod val="75000"/>
                  </a:schemeClr>
                </a:solidFill>
              </a:rPr>
              <a:t>Additional Advice:</a:t>
            </a:r>
            <a:endParaRPr lang="en-GB" b="1" dirty="0">
              <a:solidFill>
                <a:schemeClr val="accent6">
                  <a:lumMod val="75000"/>
                </a:schemeClr>
              </a:solidFill>
            </a:endParaRPr>
          </a:p>
        </p:txBody>
      </p:sp>
      <p:sp>
        <p:nvSpPr>
          <p:cNvPr id="7" name="Freeform 6"/>
          <p:cNvSpPr/>
          <p:nvPr/>
        </p:nvSpPr>
        <p:spPr>
          <a:xfrm>
            <a:off x="838200" y="1665685"/>
            <a:ext cx="3361225" cy="2016735"/>
          </a:xfrm>
          <a:custGeom>
            <a:avLst/>
            <a:gdLst>
              <a:gd name="connsiteX0" fmla="*/ 0 w 3361225"/>
              <a:gd name="connsiteY0" fmla="*/ 0 h 2016735"/>
              <a:gd name="connsiteX1" fmla="*/ 3361225 w 3361225"/>
              <a:gd name="connsiteY1" fmla="*/ 0 h 2016735"/>
              <a:gd name="connsiteX2" fmla="*/ 3361225 w 3361225"/>
              <a:gd name="connsiteY2" fmla="*/ 2016735 h 2016735"/>
              <a:gd name="connsiteX3" fmla="*/ 0 w 3361225"/>
              <a:gd name="connsiteY3" fmla="*/ 2016735 h 2016735"/>
              <a:gd name="connsiteX4" fmla="*/ 0 w 3361225"/>
              <a:gd name="connsiteY4" fmla="*/ 0 h 2016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225" h="2016735">
                <a:moveTo>
                  <a:pt x="0" y="0"/>
                </a:moveTo>
                <a:lnTo>
                  <a:pt x="3361225" y="0"/>
                </a:lnTo>
                <a:lnTo>
                  <a:pt x="3361225" y="2016735"/>
                </a:lnTo>
                <a:lnTo>
                  <a:pt x="0" y="2016735"/>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GB" sz="1900" kern="1200" dirty="0" smtClean="0"/>
              <a:t>Choose a comfortable position in the lecture. Sitting too far forwards or backward can cause you to strain, thus causing tiredness. </a:t>
            </a:r>
            <a:endParaRPr lang="en-GB" sz="1900" kern="1200" dirty="0"/>
          </a:p>
        </p:txBody>
      </p:sp>
      <p:sp>
        <p:nvSpPr>
          <p:cNvPr id="8" name="Freeform 7"/>
          <p:cNvSpPr/>
          <p:nvPr/>
        </p:nvSpPr>
        <p:spPr>
          <a:xfrm>
            <a:off x="4535548" y="1665685"/>
            <a:ext cx="3361225" cy="2016735"/>
          </a:xfrm>
          <a:custGeom>
            <a:avLst/>
            <a:gdLst>
              <a:gd name="connsiteX0" fmla="*/ 0 w 3361225"/>
              <a:gd name="connsiteY0" fmla="*/ 0 h 2016735"/>
              <a:gd name="connsiteX1" fmla="*/ 3361225 w 3361225"/>
              <a:gd name="connsiteY1" fmla="*/ 0 h 2016735"/>
              <a:gd name="connsiteX2" fmla="*/ 3361225 w 3361225"/>
              <a:gd name="connsiteY2" fmla="*/ 2016735 h 2016735"/>
              <a:gd name="connsiteX3" fmla="*/ 0 w 3361225"/>
              <a:gd name="connsiteY3" fmla="*/ 2016735 h 2016735"/>
              <a:gd name="connsiteX4" fmla="*/ 0 w 3361225"/>
              <a:gd name="connsiteY4" fmla="*/ 0 h 2016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225" h="2016735">
                <a:moveTo>
                  <a:pt x="0" y="0"/>
                </a:moveTo>
                <a:lnTo>
                  <a:pt x="3361225" y="0"/>
                </a:lnTo>
                <a:lnTo>
                  <a:pt x="3361225" y="2016735"/>
                </a:lnTo>
                <a:lnTo>
                  <a:pt x="0" y="2016735"/>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GB" sz="1900" kern="1200" smtClean="0"/>
              <a:t>Using different coloured pens or post-it notes can be a very good way of organising your thoughts during your lecture.</a:t>
            </a:r>
            <a:endParaRPr lang="en-GB" sz="1900" kern="1200"/>
          </a:p>
        </p:txBody>
      </p:sp>
      <p:sp>
        <p:nvSpPr>
          <p:cNvPr id="9" name="Freeform 8"/>
          <p:cNvSpPr/>
          <p:nvPr/>
        </p:nvSpPr>
        <p:spPr>
          <a:xfrm>
            <a:off x="8232897" y="1665685"/>
            <a:ext cx="3361225" cy="2016735"/>
          </a:xfrm>
          <a:custGeom>
            <a:avLst/>
            <a:gdLst>
              <a:gd name="connsiteX0" fmla="*/ 0 w 3361225"/>
              <a:gd name="connsiteY0" fmla="*/ 0 h 2016735"/>
              <a:gd name="connsiteX1" fmla="*/ 3361225 w 3361225"/>
              <a:gd name="connsiteY1" fmla="*/ 0 h 2016735"/>
              <a:gd name="connsiteX2" fmla="*/ 3361225 w 3361225"/>
              <a:gd name="connsiteY2" fmla="*/ 2016735 h 2016735"/>
              <a:gd name="connsiteX3" fmla="*/ 0 w 3361225"/>
              <a:gd name="connsiteY3" fmla="*/ 2016735 h 2016735"/>
              <a:gd name="connsiteX4" fmla="*/ 0 w 3361225"/>
              <a:gd name="connsiteY4" fmla="*/ 0 h 2016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225" h="2016735">
                <a:moveTo>
                  <a:pt x="0" y="0"/>
                </a:moveTo>
                <a:lnTo>
                  <a:pt x="3361225" y="0"/>
                </a:lnTo>
                <a:lnTo>
                  <a:pt x="3361225" y="2016735"/>
                </a:lnTo>
                <a:lnTo>
                  <a:pt x="0" y="2016735"/>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GB" sz="1900" kern="1200" dirty="0" smtClean="0"/>
              <a:t>Make sure to mark all your notes with a title and date. It may also be useful to include the unit title on your notes. </a:t>
            </a:r>
            <a:endParaRPr lang="en-GB" sz="1900" kern="1200" dirty="0"/>
          </a:p>
        </p:txBody>
      </p:sp>
      <p:sp>
        <p:nvSpPr>
          <p:cNvPr id="10" name="Freeform 9"/>
          <p:cNvSpPr/>
          <p:nvPr/>
        </p:nvSpPr>
        <p:spPr>
          <a:xfrm>
            <a:off x="2686874" y="4018543"/>
            <a:ext cx="3361225" cy="2016735"/>
          </a:xfrm>
          <a:custGeom>
            <a:avLst/>
            <a:gdLst>
              <a:gd name="connsiteX0" fmla="*/ 0 w 3361225"/>
              <a:gd name="connsiteY0" fmla="*/ 0 h 2016735"/>
              <a:gd name="connsiteX1" fmla="*/ 3361225 w 3361225"/>
              <a:gd name="connsiteY1" fmla="*/ 0 h 2016735"/>
              <a:gd name="connsiteX2" fmla="*/ 3361225 w 3361225"/>
              <a:gd name="connsiteY2" fmla="*/ 2016735 h 2016735"/>
              <a:gd name="connsiteX3" fmla="*/ 0 w 3361225"/>
              <a:gd name="connsiteY3" fmla="*/ 2016735 h 2016735"/>
              <a:gd name="connsiteX4" fmla="*/ 0 w 3361225"/>
              <a:gd name="connsiteY4" fmla="*/ 0 h 2016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225" h="2016735">
                <a:moveTo>
                  <a:pt x="0" y="0"/>
                </a:moveTo>
                <a:lnTo>
                  <a:pt x="3361225" y="0"/>
                </a:lnTo>
                <a:lnTo>
                  <a:pt x="3361225" y="2016735"/>
                </a:lnTo>
                <a:lnTo>
                  <a:pt x="0" y="2016735"/>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GB" sz="1900" kern="1200" smtClean="0"/>
              <a:t>Make rough notes in lectures and then write them into a note book or file when you get home. This helps you absorb the information from the lecture and makes revising a lot easier!</a:t>
            </a:r>
            <a:endParaRPr lang="en-GB" sz="1900" kern="1200"/>
          </a:p>
        </p:txBody>
      </p:sp>
      <p:sp>
        <p:nvSpPr>
          <p:cNvPr id="11" name="Freeform 10"/>
          <p:cNvSpPr/>
          <p:nvPr/>
        </p:nvSpPr>
        <p:spPr>
          <a:xfrm>
            <a:off x="6384222" y="4018543"/>
            <a:ext cx="3361225" cy="2016735"/>
          </a:xfrm>
          <a:custGeom>
            <a:avLst/>
            <a:gdLst>
              <a:gd name="connsiteX0" fmla="*/ 0 w 3361225"/>
              <a:gd name="connsiteY0" fmla="*/ 0 h 2016735"/>
              <a:gd name="connsiteX1" fmla="*/ 3361225 w 3361225"/>
              <a:gd name="connsiteY1" fmla="*/ 0 h 2016735"/>
              <a:gd name="connsiteX2" fmla="*/ 3361225 w 3361225"/>
              <a:gd name="connsiteY2" fmla="*/ 2016735 h 2016735"/>
              <a:gd name="connsiteX3" fmla="*/ 0 w 3361225"/>
              <a:gd name="connsiteY3" fmla="*/ 2016735 h 2016735"/>
              <a:gd name="connsiteX4" fmla="*/ 0 w 3361225"/>
              <a:gd name="connsiteY4" fmla="*/ 0 h 2016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225" h="2016735">
                <a:moveTo>
                  <a:pt x="0" y="0"/>
                </a:moveTo>
                <a:lnTo>
                  <a:pt x="3361225" y="0"/>
                </a:lnTo>
                <a:lnTo>
                  <a:pt x="3361225" y="2016735"/>
                </a:lnTo>
                <a:lnTo>
                  <a:pt x="0" y="2016735"/>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GB" sz="1900" kern="1200" smtClean="0"/>
              <a:t>Everyone has a different style of note taking, try to spend some time working out what works best for you. Watching YouTube videos and making notes is a good way to determine if your technique is lecture ready.</a:t>
            </a:r>
            <a:endParaRPr lang="en-GB" sz="1900" kern="1200"/>
          </a:p>
        </p:txBody>
      </p:sp>
    </p:spTree>
    <p:extLst>
      <p:ext uri="{BB962C8B-B14F-4D97-AF65-F5344CB8AC3E}">
        <p14:creationId xmlns:p14="http://schemas.microsoft.com/office/powerpoint/2010/main" val="78404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lnSpcReduction="10000"/>
          </a:bodyPr>
          <a:lstStyle/>
          <a:p>
            <a:r>
              <a:rPr lang="en-GB" dirty="0" smtClean="0"/>
              <a:t>You can make the most of lectures by preparing for them</a:t>
            </a:r>
          </a:p>
          <a:p>
            <a:r>
              <a:rPr lang="en-GB" dirty="0" smtClean="0"/>
              <a:t>Lecturers expect a certain amount of etiquette:</a:t>
            </a:r>
          </a:p>
          <a:p>
            <a:pPr lvl="1"/>
            <a:r>
              <a:rPr lang="en-GB" b="1" dirty="0" smtClean="0"/>
              <a:t>Ask</a:t>
            </a:r>
            <a:r>
              <a:rPr lang="en-GB" dirty="0" smtClean="0"/>
              <a:t> before using your phones</a:t>
            </a:r>
          </a:p>
          <a:p>
            <a:pPr lvl="1"/>
            <a:r>
              <a:rPr lang="en-GB" b="1" dirty="0" smtClean="0"/>
              <a:t>Ask</a:t>
            </a:r>
            <a:r>
              <a:rPr lang="en-GB" dirty="0" smtClean="0"/>
              <a:t> before recording a lecture</a:t>
            </a:r>
          </a:p>
          <a:p>
            <a:pPr lvl="1"/>
            <a:r>
              <a:rPr lang="en-GB" b="1" dirty="0" smtClean="0"/>
              <a:t>Don’t</a:t>
            </a:r>
            <a:r>
              <a:rPr lang="en-GB" dirty="0" smtClean="0"/>
              <a:t> talk through a lecture</a:t>
            </a:r>
          </a:p>
          <a:p>
            <a:r>
              <a:rPr lang="en-GB" dirty="0" smtClean="0"/>
              <a:t>Finding the right note-taking strategy for you is important</a:t>
            </a:r>
          </a:p>
          <a:p>
            <a:pPr lvl="1"/>
            <a:r>
              <a:rPr lang="en-GB" dirty="0" smtClean="0"/>
              <a:t>Give ‘Cornell Notes’ a try, but </a:t>
            </a:r>
            <a:r>
              <a:rPr lang="en-GB" b="1" dirty="0" smtClean="0"/>
              <a:t>take note</a:t>
            </a:r>
            <a:r>
              <a:rPr lang="en-GB" dirty="0" smtClean="0"/>
              <a:t> - there are others</a:t>
            </a:r>
          </a:p>
          <a:p>
            <a:r>
              <a:rPr lang="en-GB" dirty="0" smtClean="0"/>
              <a:t>Remember to </a:t>
            </a:r>
            <a:r>
              <a:rPr lang="en-GB" b="1" dirty="0" smtClean="0"/>
              <a:t>ask questions </a:t>
            </a:r>
            <a:r>
              <a:rPr lang="en-GB" dirty="0" smtClean="0"/>
              <a:t>in lectures!</a:t>
            </a:r>
          </a:p>
          <a:p>
            <a:r>
              <a:rPr lang="en-GB" b="1" dirty="0" smtClean="0"/>
              <a:t>Learning from lectures is a skill to be developed – don’t expect to master it right away, but keep practicing and you will get better</a:t>
            </a:r>
            <a:endParaRPr lang="en-GB" b="1" dirty="0"/>
          </a:p>
        </p:txBody>
      </p:sp>
      <p:sp>
        <p:nvSpPr>
          <p:cNvPr id="4" name="Title 1"/>
          <p:cNvSpPr>
            <a:spLocks noGrp="1"/>
          </p:cNvSpPr>
          <p:nvPr>
            <p:ph type="title"/>
          </p:nvPr>
        </p:nvSpPr>
        <p:spPr>
          <a:xfrm>
            <a:off x="838200" y="365125"/>
            <a:ext cx="10515600" cy="1325563"/>
          </a:xfrm>
        </p:spPr>
        <p:txBody>
          <a:bodyPr/>
          <a:lstStyle/>
          <a:p>
            <a:r>
              <a:rPr lang="en-GB" b="1" dirty="0" smtClean="0">
                <a:solidFill>
                  <a:schemeClr val="accent6">
                    <a:lumMod val="75000"/>
                  </a:schemeClr>
                </a:solidFill>
              </a:rPr>
              <a:t>Summary</a:t>
            </a:r>
            <a:endParaRPr lang="en-GB" b="1" dirty="0">
              <a:solidFill>
                <a:schemeClr val="accent6">
                  <a:lumMod val="75000"/>
                </a:schemeClr>
              </a:solidFill>
            </a:endParaRPr>
          </a:p>
        </p:txBody>
      </p:sp>
    </p:spTree>
    <p:extLst>
      <p:ext uri="{BB962C8B-B14F-4D97-AF65-F5344CB8AC3E}">
        <p14:creationId xmlns:p14="http://schemas.microsoft.com/office/powerpoint/2010/main" val="1572734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2060"/>
                </a:solidFill>
              </a:rPr>
              <a:t>Abbreviations </a:t>
            </a:r>
            <a:endParaRPr lang="en-GB" b="1" dirty="0">
              <a:solidFill>
                <a:srgbClr val="002060"/>
              </a:solidFill>
            </a:endParaRPr>
          </a:p>
        </p:txBody>
      </p:sp>
      <p:pic>
        <p:nvPicPr>
          <p:cNvPr id="10" name="Content Placeholder 9"/>
          <p:cNvPicPr>
            <a:picLocks noGrp="1" noChangeAspect="1"/>
          </p:cNvPicPr>
          <p:nvPr>
            <p:ph idx="1"/>
          </p:nvPr>
        </p:nvPicPr>
        <p:blipFill rotWithShape="1">
          <a:blip r:embed="rId3">
            <a:extLst>
              <a:ext uri="{28A0092B-C50C-407E-A947-70E740481C1C}">
                <a14:useLocalDpi xmlns:a14="http://schemas.microsoft.com/office/drawing/2010/main" val="0"/>
              </a:ext>
            </a:extLst>
          </a:blip>
          <a:srcRect t="7023" r="3047" b="10181"/>
          <a:stretch/>
        </p:blipFill>
        <p:spPr>
          <a:xfrm>
            <a:off x="6096000" y="459670"/>
            <a:ext cx="5372099" cy="5943599"/>
          </a:xfrm>
          <a:prstGeom prst="rect">
            <a:avLst/>
          </a:prstGeom>
          <a:ln w="127000" cap="rnd">
            <a:solidFill>
              <a:srgbClr val="0070C0"/>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p:cNvSpPr txBox="1"/>
          <p:nvPr/>
        </p:nvSpPr>
        <p:spPr>
          <a:xfrm>
            <a:off x="610153" y="1547541"/>
            <a:ext cx="4490787" cy="4524315"/>
          </a:xfrm>
          <a:prstGeom prst="rect">
            <a:avLst/>
          </a:prstGeom>
          <a:noFill/>
        </p:spPr>
        <p:txBody>
          <a:bodyPr wrap="square" rtlCol="0">
            <a:spAutoFit/>
          </a:bodyPr>
          <a:lstStyle/>
          <a:p>
            <a:pPr marL="342900" indent="-342900">
              <a:buFont typeface="Wingdings" panose="05000000000000000000" pitchFamily="2" charset="2"/>
              <a:buChar char="§"/>
            </a:pPr>
            <a:r>
              <a:rPr lang="en-GB" sz="2400" dirty="0" smtClean="0"/>
              <a:t>Many people like to use abbreviations when taking notes in a lecture. </a:t>
            </a:r>
            <a:r>
              <a:rPr lang="en-GB" sz="2400" dirty="0"/>
              <a:t> </a:t>
            </a:r>
            <a:r>
              <a:rPr lang="en-GB" sz="2400" dirty="0" smtClean="0"/>
              <a:t>Here are a few examples of </a:t>
            </a:r>
            <a:r>
              <a:rPr lang="en-GB" sz="2400" dirty="0"/>
              <a:t>abbreviations </a:t>
            </a:r>
            <a:r>
              <a:rPr lang="en-GB" sz="2400" dirty="0" smtClean="0"/>
              <a:t>for note taking….</a:t>
            </a:r>
          </a:p>
          <a:p>
            <a:pPr marL="342900" indent="-342900">
              <a:buFont typeface="Wingdings" panose="05000000000000000000" pitchFamily="2" charset="2"/>
              <a:buChar char="§"/>
            </a:pPr>
            <a:r>
              <a:rPr lang="en-GB" sz="2400" dirty="0" smtClean="0"/>
              <a:t>However these are not all of them.</a:t>
            </a:r>
          </a:p>
          <a:p>
            <a:pPr marL="342900" indent="-342900">
              <a:buFont typeface="Wingdings" panose="05000000000000000000" pitchFamily="2" charset="2"/>
              <a:buChar char="§"/>
            </a:pPr>
            <a:r>
              <a:rPr lang="en-GB" sz="2400" dirty="0" smtClean="0"/>
              <a:t>Many people prefer to make their own </a:t>
            </a:r>
            <a:r>
              <a:rPr lang="en-GB" sz="2400" dirty="0"/>
              <a:t>abbreviations</a:t>
            </a:r>
            <a:r>
              <a:rPr lang="en-GB" sz="2400" dirty="0" smtClean="0"/>
              <a:t>. If you are going to do this it is important to keep track of what your </a:t>
            </a:r>
            <a:r>
              <a:rPr lang="en-GB" sz="2400" dirty="0"/>
              <a:t>abbreviations</a:t>
            </a:r>
            <a:r>
              <a:rPr lang="en-GB" sz="2400" dirty="0" smtClean="0"/>
              <a:t> mean!</a:t>
            </a:r>
            <a:endParaRPr lang="en-GB" sz="2400" dirty="0"/>
          </a:p>
        </p:txBody>
      </p:sp>
    </p:spTree>
    <p:extLst>
      <p:ext uri="{BB962C8B-B14F-4D97-AF65-F5344CB8AC3E}">
        <p14:creationId xmlns:p14="http://schemas.microsoft.com/office/powerpoint/2010/main" val="392638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accent6">
                    <a:lumMod val="75000"/>
                  </a:schemeClr>
                </a:solidFill>
              </a:rPr>
              <a:t>Objectives</a:t>
            </a:r>
            <a:endParaRPr lang="en-GB" b="1" dirty="0">
              <a:solidFill>
                <a:schemeClr val="accent6">
                  <a:lumMod val="75000"/>
                </a:schemeClr>
              </a:solidFill>
            </a:endParaRPr>
          </a:p>
        </p:txBody>
      </p:sp>
      <p:sp>
        <p:nvSpPr>
          <p:cNvPr id="3" name="Content Placeholder 2"/>
          <p:cNvSpPr>
            <a:spLocks noGrp="1"/>
          </p:cNvSpPr>
          <p:nvPr>
            <p:ph idx="1"/>
          </p:nvPr>
        </p:nvSpPr>
        <p:spPr/>
        <p:txBody>
          <a:bodyPr anchor="ctr">
            <a:noAutofit/>
          </a:bodyPr>
          <a:lstStyle/>
          <a:p>
            <a:pPr marL="0" indent="0">
              <a:buNone/>
            </a:pPr>
            <a:r>
              <a:rPr lang="en-GB" sz="3200" dirty="0" smtClean="0"/>
              <a:t>After today’s session, you should</a:t>
            </a:r>
            <a:r>
              <a:rPr lang="en-GB" sz="3200" dirty="0"/>
              <a:t> </a:t>
            </a:r>
            <a:r>
              <a:rPr lang="en-GB" sz="3200" dirty="0" smtClean="0"/>
              <a:t>be able to:</a:t>
            </a:r>
          </a:p>
          <a:p>
            <a:pPr marL="0" indent="0">
              <a:buNone/>
            </a:pPr>
            <a:endParaRPr lang="en-GB" dirty="0" smtClean="0"/>
          </a:p>
          <a:p>
            <a:r>
              <a:rPr lang="en-GB" dirty="0" smtClean="0"/>
              <a:t>Describe good practice for attending a lecture</a:t>
            </a:r>
          </a:p>
          <a:p>
            <a:r>
              <a:rPr lang="en-GB" dirty="0" smtClean="0"/>
              <a:t>Prepare yourself for making the most of your lectures each week</a:t>
            </a:r>
          </a:p>
          <a:p>
            <a:r>
              <a:rPr lang="en-GB" dirty="0" smtClean="0"/>
              <a:t>Utilise a note-taking strategy to revise the content of your lectures</a:t>
            </a:r>
          </a:p>
        </p:txBody>
      </p:sp>
    </p:spTree>
    <p:extLst>
      <p:ext uri="{BB962C8B-B14F-4D97-AF65-F5344CB8AC3E}">
        <p14:creationId xmlns:p14="http://schemas.microsoft.com/office/powerpoint/2010/main" val="1643306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156973"/>
          </a:xfrm>
        </p:spPr>
        <p:txBody>
          <a:bodyPr>
            <a:normAutofit/>
          </a:bodyPr>
          <a:lstStyle/>
          <a:p>
            <a:pPr algn="ctr"/>
            <a:r>
              <a:rPr lang="en-GB" sz="16600" b="1" dirty="0" smtClean="0">
                <a:solidFill>
                  <a:schemeClr val="accent6">
                    <a:lumMod val="75000"/>
                  </a:schemeClr>
                </a:solidFill>
              </a:rPr>
              <a:t>What </a:t>
            </a:r>
            <a:r>
              <a:rPr lang="en-GB" sz="16600" b="1" i="1" dirty="0" smtClean="0">
                <a:solidFill>
                  <a:schemeClr val="accent6">
                    <a:lumMod val="75000"/>
                  </a:schemeClr>
                </a:solidFill>
              </a:rPr>
              <a:t>is </a:t>
            </a:r>
            <a:r>
              <a:rPr lang="en-GB" sz="16600" b="1" dirty="0" smtClean="0">
                <a:solidFill>
                  <a:schemeClr val="accent6">
                    <a:lumMod val="75000"/>
                  </a:schemeClr>
                </a:solidFill>
              </a:rPr>
              <a:t>a lecture?</a:t>
            </a:r>
            <a:endParaRPr lang="en-GB" sz="16600" b="1" dirty="0">
              <a:solidFill>
                <a:schemeClr val="accent6">
                  <a:lumMod val="75000"/>
                </a:schemeClr>
              </a:solidFill>
            </a:endParaRPr>
          </a:p>
        </p:txBody>
      </p:sp>
    </p:spTree>
    <p:extLst>
      <p:ext uri="{BB962C8B-B14F-4D97-AF65-F5344CB8AC3E}">
        <p14:creationId xmlns:p14="http://schemas.microsoft.com/office/powerpoint/2010/main" val="1801017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18324" y="2229641"/>
            <a:ext cx="9560309" cy="43768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252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smtClean="0">
                <a:ln>
                  <a:noFill/>
                </a:ln>
                <a:solidFill>
                  <a:schemeClr val="accent6"/>
                </a:solidFill>
                <a:effectLst/>
                <a:latin typeface="Verdana" panose="020B0604030504040204" pitchFamily="34" charset="0"/>
              </a:rPr>
              <a:t>lecture</a:t>
            </a:r>
            <a:endParaRPr kumimoji="0" lang="en-US" altLang="en-US" sz="2800" b="1" i="0" u="none" strike="noStrike" cap="none" normalizeH="0" baseline="0" dirty="0" smtClean="0">
              <a:ln>
                <a:noFill/>
              </a:ln>
              <a:solidFill>
                <a:schemeClr val="accent6"/>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79797"/>
                </a:solidFill>
                <a:effectLst/>
                <a:latin typeface="Verdana" panose="020B0604030504040204" pitchFamily="34" charset="0"/>
              </a:rPr>
              <a:t>/ˈ</a:t>
            </a:r>
            <a:r>
              <a:rPr kumimoji="0" lang="en-US" altLang="en-US" b="0" i="0" u="none" strike="noStrike" cap="none" normalizeH="0" baseline="0" dirty="0" err="1" smtClean="0">
                <a:ln>
                  <a:noFill/>
                </a:ln>
                <a:solidFill>
                  <a:srgbClr val="979797"/>
                </a:solidFill>
                <a:effectLst/>
                <a:latin typeface="Verdana" panose="020B0604030504040204" pitchFamily="34" charset="0"/>
              </a:rPr>
              <a:t>lɛktʃə</a:t>
            </a:r>
            <a:r>
              <a:rPr kumimoji="0" lang="en-US" altLang="en-US" b="0" i="0" u="none" strike="noStrike" cap="none" normalizeH="0" baseline="0" dirty="0" smtClean="0">
                <a:ln>
                  <a:noFill/>
                </a:ln>
                <a:solidFill>
                  <a:srgbClr val="979797"/>
                </a:solidFill>
                <a:effectLst/>
                <a:latin typeface="Verdana" panose="020B0604030504040204" pitchFamily="34" charset="0"/>
              </a:rPr>
              <a:t>/</a:t>
            </a:r>
            <a:endParaRPr kumimoji="0" lang="en-US" altLang="en-US" sz="1400" b="0" i="0" u="none" strike="noStrike" cap="none" normalizeH="0" baseline="0" dirty="0" smtClean="0">
              <a:ln>
                <a:noFill/>
              </a:ln>
              <a:solidFill>
                <a:srgbClr val="666666"/>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Verdana" panose="020B0604030504040204" pitchFamily="34" charset="0"/>
              </a:rPr>
              <a:t>noun</a:t>
            </a:r>
            <a:endParaRPr kumimoji="0" lang="en-US" altLang="en-US" sz="1400" b="0" i="0" u="none" strike="noStrike" cap="none" normalizeH="0" baseline="0" dirty="0" smtClean="0">
              <a:ln>
                <a:noFill/>
              </a:ln>
              <a:solidFill>
                <a:srgbClr val="666666"/>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Verdana" panose="020B0604030504040204" pitchFamily="34" charset="0"/>
              </a:rPr>
              <a:t>1.</a:t>
            </a:r>
            <a:r>
              <a:rPr kumimoji="0" lang="en-US" altLang="en-US" sz="2000" b="1" i="0" u="none" strike="noStrike" cap="none" normalizeH="0" dirty="0" smtClean="0">
                <a:ln>
                  <a:noFill/>
                </a:ln>
                <a:effectLst/>
                <a:latin typeface="Verdana" panose="020B0604030504040204" pitchFamily="34" charset="0"/>
              </a:rPr>
              <a:t> </a:t>
            </a:r>
            <a:r>
              <a:rPr kumimoji="0" lang="en-US" altLang="en-US" sz="2000" b="1" i="0" u="none" strike="noStrike" cap="none" normalizeH="0" baseline="0" dirty="0" smtClean="0">
                <a:ln>
                  <a:noFill/>
                </a:ln>
                <a:effectLst/>
                <a:latin typeface="Verdana" panose="020B0604030504040204" pitchFamily="34" charset="0"/>
              </a:rPr>
              <a:t>a discourse on a particular subject given or read to an audience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666"/>
                </a:solidFill>
                <a:effectLst/>
                <a:latin typeface="Verdana" panose="020B0604030504040204" pitchFamily="34" charset="0"/>
              </a:rPr>
              <a:t>2.</a:t>
            </a:r>
            <a:r>
              <a:rPr kumimoji="0" lang="en-US" altLang="en-US" sz="1400" b="0" i="0" u="none" strike="noStrike" cap="none" normalizeH="0" dirty="0" smtClean="0">
                <a:ln>
                  <a:noFill/>
                </a:ln>
                <a:solidFill>
                  <a:srgbClr val="666666"/>
                </a:solidFill>
                <a:effectLst/>
                <a:latin typeface="Verdana" panose="020B0604030504040204" pitchFamily="34" charset="0"/>
              </a:rPr>
              <a:t> </a:t>
            </a:r>
            <a:r>
              <a:rPr kumimoji="0" lang="en-US" altLang="en-US" sz="1400" b="0" i="0" u="none" strike="noStrike" cap="none" normalizeH="0" baseline="0" dirty="0" smtClean="0">
                <a:ln>
                  <a:noFill/>
                </a:ln>
                <a:solidFill>
                  <a:srgbClr val="666666"/>
                </a:solidFill>
                <a:effectLst/>
                <a:latin typeface="Verdana" panose="020B0604030504040204" pitchFamily="34" charset="0"/>
              </a:rPr>
              <a:t>the text of such a discourse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effectLst/>
                <a:latin typeface="Verdana" panose="020B0604030504040204" pitchFamily="34" charset="0"/>
              </a:rPr>
              <a:t>3.</a:t>
            </a:r>
            <a:r>
              <a:rPr kumimoji="0" lang="en-US" altLang="en-US" sz="1400" b="1" i="0" u="none" strike="noStrike" cap="none" normalizeH="0" dirty="0" smtClean="0">
                <a:ln>
                  <a:noFill/>
                </a:ln>
                <a:effectLst/>
                <a:latin typeface="Verdana" panose="020B0604030504040204" pitchFamily="34" charset="0"/>
              </a:rPr>
              <a:t> </a:t>
            </a:r>
            <a:r>
              <a:rPr kumimoji="0" lang="en-US" altLang="en-US" sz="1400" b="1" i="0" u="none" strike="noStrike" cap="none" normalizeH="0" baseline="0" dirty="0" smtClean="0">
                <a:ln>
                  <a:noFill/>
                </a:ln>
                <a:effectLst/>
                <a:latin typeface="Verdana" panose="020B0604030504040204" pitchFamily="34" charset="0"/>
              </a:rPr>
              <a:t>a method of teaching by formal discourse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666"/>
                </a:solidFill>
                <a:effectLst/>
                <a:latin typeface="Verdana" panose="020B0604030504040204" pitchFamily="34" charset="0"/>
              </a:rPr>
              <a:t>4.</a:t>
            </a:r>
            <a:r>
              <a:rPr kumimoji="0" lang="en-US" altLang="en-US" sz="1400" b="0" i="0" u="none" strike="noStrike" cap="none" normalizeH="0" dirty="0" smtClean="0">
                <a:ln>
                  <a:noFill/>
                </a:ln>
                <a:solidFill>
                  <a:srgbClr val="666666"/>
                </a:solidFill>
                <a:effectLst/>
                <a:latin typeface="Verdana" panose="020B0604030504040204" pitchFamily="34" charset="0"/>
              </a:rPr>
              <a:t> </a:t>
            </a:r>
            <a:r>
              <a:rPr kumimoji="0" lang="en-US" altLang="en-US" sz="1400" b="0" i="0" u="none" strike="noStrike" cap="none" normalizeH="0" baseline="0" dirty="0" smtClean="0">
                <a:ln>
                  <a:noFill/>
                </a:ln>
                <a:solidFill>
                  <a:srgbClr val="666666"/>
                </a:solidFill>
                <a:effectLst/>
                <a:latin typeface="Verdana" panose="020B0604030504040204" pitchFamily="34" charset="0"/>
              </a:rPr>
              <a:t>a lengthy reprimand or scolding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666666"/>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Verdana" panose="020B0604030504040204" pitchFamily="34" charset="0"/>
              </a:rPr>
              <a:t>verb</a:t>
            </a:r>
            <a:endParaRPr kumimoji="0" lang="en-US" altLang="en-US" sz="1400" b="0" i="0" u="none" strike="noStrike" cap="none" normalizeH="0" baseline="0" dirty="0" smtClean="0">
              <a:ln>
                <a:noFill/>
              </a:ln>
              <a:solidFill>
                <a:srgbClr val="666666"/>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666"/>
                </a:solidFill>
                <a:effectLst/>
                <a:latin typeface="Verdana" panose="020B0604030504040204" pitchFamily="34" charset="0"/>
              </a:rPr>
              <a:t>5.</a:t>
            </a:r>
            <a:r>
              <a:rPr kumimoji="0" lang="en-US" altLang="en-US" sz="1400" b="0" i="0" u="none" strike="noStrike" cap="none" normalizeH="0" dirty="0" smtClean="0">
                <a:ln>
                  <a:noFill/>
                </a:ln>
                <a:solidFill>
                  <a:srgbClr val="666666"/>
                </a:solidFill>
                <a:effectLst/>
                <a:latin typeface="Verdana" panose="020B0604030504040204" pitchFamily="34" charset="0"/>
              </a:rPr>
              <a:t> </a:t>
            </a:r>
            <a:r>
              <a:rPr kumimoji="0" lang="en-US" altLang="en-US" sz="1400" b="0" i="0" u="none" strike="noStrike" cap="none" normalizeH="0" baseline="0" dirty="0" smtClean="0">
                <a:ln>
                  <a:noFill/>
                </a:ln>
                <a:solidFill>
                  <a:srgbClr val="666666"/>
                </a:solidFill>
                <a:effectLst/>
                <a:latin typeface="Verdana" panose="020B0604030504040204" pitchFamily="34" charset="0"/>
              </a:rPr>
              <a:t>to give or read a lecture (to an audience or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666"/>
                </a:solidFill>
                <a:effectLst/>
                <a:latin typeface="Verdana" panose="020B0604030504040204" pitchFamily="34" charset="0"/>
              </a:rPr>
              <a:t>6.</a:t>
            </a:r>
            <a:r>
              <a:rPr kumimoji="0" lang="en-US" altLang="en-US" sz="1400" b="0" i="0" u="none" strike="noStrike" cap="none" normalizeH="0" dirty="0" smtClean="0">
                <a:ln>
                  <a:noFill/>
                </a:ln>
                <a:solidFill>
                  <a:srgbClr val="666666"/>
                </a:solidFill>
                <a:effectLst/>
                <a:latin typeface="Verdana" panose="020B0604030504040204" pitchFamily="34" charset="0"/>
              </a:rPr>
              <a:t> </a:t>
            </a:r>
            <a:r>
              <a:rPr kumimoji="0" lang="en-US" altLang="en-US" sz="1400" b="0" i="0" u="none" strike="noStrike" cap="none" normalizeH="0" baseline="0" dirty="0" smtClean="0">
                <a:ln>
                  <a:noFill/>
                </a:ln>
                <a:solidFill>
                  <a:srgbClr val="666666"/>
                </a:solidFill>
                <a:effectLst/>
                <a:latin typeface="Verdana" panose="020B0604030504040204" pitchFamily="34" charset="0"/>
              </a:rPr>
              <a:t>(</a:t>
            </a:r>
            <a:r>
              <a:rPr kumimoji="0" lang="en-US" altLang="en-US" sz="1400" b="1" i="0" u="none" strike="noStrike" cap="none" normalizeH="0" baseline="0" dirty="0" smtClean="0">
                <a:ln>
                  <a:noFill/>
                </a:ln>
                <a:solidFill>
                  <a:srgbClr val="666666"/>
                </a:solidFill>
                <a:effectLst/>
                <a:latin typeface="Verdana" panose="020B0604030504040204" pitchFamily="34" charset="0"/>
              </a:rPr>
              <a:t>transitive</a:t>
            </a:r>
            <a:r>
              <a:rPr kumimoji="0" lang="en-US" altLang="en-US" sz="1400" b="0" i="0" u="none" strike="noStrike" cap="none" normalizeH="0" baseline="0" dirty="0" smtClean="0">
                <a:ln>
                  <a:noFill/>
                </a:ln>
                <a:solidFill>
                  <a:srgbClr val="666666"/>
                </a:solidFill>
                <a:effectLst/>
                <a:latin typeface="Verdana" panose="020B0604030504040204" pitchFamily="34" charset="0"/>
              </a:rPr>
              <a:t>) to reprimand at length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666666"/>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666666"/>
                </a:solidFill>
                <a:effectLst/>
                <a:latin typeface="Verdana" panose="020B0604030504040204" pitchFamily="34" charset="0"/>
              </a:rPr>
              <a:t>Word Origin</a:t>
            </a:r>
            <a:endParaRPr kumimoji="0" lang="en-US" altLang="en-US" sz="1100" b="0" i="0" u="none" strike="noStrike" cap="none" normalizeH="0" baseline="0" dirty="0" smtClean="0">
              <a:ln>
                <a:noFill/>
              </a:ln>
              <a:solidFill>
                <a:srgbClr val="666666"/>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666666"/>
                </a:solidFill>
                <a:effectLst/>
                <a:latin typeface="Verdana" panose="020B0604030504040204" pitchFamily="34" charset="0"/>
              </a:rPr>
              <a:t>C14: from Medieval Latin </a:t>
            </a:r>
            <a:r>
              <a:rPr kumimoji="0" lang="en-US" altLang="en-US" sz="1100" b="0" i="1" u="none" strike="noStrike" cap="none" normalizeH="0" baseline="0" dirty="0" err="1" smtClean="0">
                <a:ln>
                  <a:noFill/>
                </a:ln>
                <a:solidFill>
                  <a:srgbClr val="666666"/>
                </a:solidFill>
                <a:effectLst/>
                <a:latin typeface="Verdana" panose="020B0604030504040204" pitchFamily="34" charset="0"/>
              </a:rPr>
              <a:t>lectūra</a:t>
            </a:r>
            <a:r>
              <a:rPr kumimoji="0" lang="en-US" altLang="en-US" sz="1100" b="0" i="1" u="none" strike="noStrike" cap="none" normalizeH="0" baseline="0" dirty="0" smtClean="0">
                <a:ln>
                  <a:noFill/>
                </a:ln>
                <a:solidFill>
                  <a:srgbClr val="666666"/>
                </a:solidFill>
                <a:effectLst/>
                <a:latin typeface="Verdana" panose="020B0604030504040204" pitchFamily="34" charset="0"/>
              </a:rPr>
              <a:t> </a:t>
            </a:r>
            <a:r>
              <a:rPr kumimoji="0" lang="en-US" altLang="en-US" sz="1100" b="0" i="0" u="none" strike="noStrike" cap="none" normalizeH="0" baseline="0" dirty="0" smtClean="0">
                <a:ln>
                  <a:noFill/>
                </a:ln>
                <a:solidFill>
                  <a:srgbClr val="666666"/>
                </a:solidFill>
                <a:effectLst/>
                <a:latin typeface="Verdana" panose="020B0604030504040204" pitchFamily="34" charset="0"/>
              </a:rPr>
              <a:t>reading, from </a:t>
            </a:r>
            <a:r>
              <a:rPr kumimoji="0" lang="en-US" altLang="en-US" sz="1100" b="0" i="1" u="none" strike="noStrike" cap="none" normalizeH="0" baseline="0" dirty="0" err="1" smtClean="0">
                <a:ln>
                  <a:noFill/>
                </a:ln>
                <a:solidFill>
                  <a:srgbClr val="666666"/>
                </a:solidFill>
                <a:effectLst/>
                <a:latin typeface="Verdana" panose="020B0604030504040204" pitchFamily="34" charset="0"/>
              </a:rPr>
              <a:t>legere</a:t>
            </a:r>
            <a:r>
              <a:rPr kumimoji="0" lang="en-US" altLang="en-US" sz="1100" b="0" i="1" u="none" strike="noStrike" cap="none" normalizeH="0" baseline="0" dirty="0" smtClean="0">
                <a:ln>
                  <a:noFill/>
                </a:ln>
                <a:solidFill>
                  <a:srgbClr val="666666"/>
                </a:solidFill>
                <a:effectLst/>
                <a:latin typeface="Verdana" panose="020B0604030504040204" pitchFamily="34" charset="0"/>
              </a:rPr>
              <a:t> </a:t>
            </a:r>
            <a:r>
              <a:rPr kumimoji="0" lang="en-US" altLang="en-US" sz="1100" b="0" i="0" u="none" strike="noStrike" cap="none" normalizeH="0" baseline="0" dirty="0" smtClean="0">
                <a:ln>
                  <a:noFill/>
                </a:ln>
                <a:solidFill>
                  <a:srgbClr val="666666"/>
                </a:solidFill>
                <a:effectLst/>
                <a:latin typeface="Verdana" panose="020B0604030504040204" pitchFamily="34" charset="0"/>
              </a:rPr>
              <a:t>to read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999999"/>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999999"/>
                </a:solidFill>
                <a:effectLst/>
                <a:latin typeface="Verdana" panose="020B0604030504040204" pitchFamily="34" charset="0"/>
              </a:rPr>
              <a:t>Collins English Dictionary - Complete &amp; Unabridged 2012 Digital Edition</a:t>
            </a:r>
            <a:br>
              <a:rPr kumimoji="0" lang="en-US" altLang="en-US" sz="900" b="0" i="0" u="none" strike="noStrike" cap="none" normalizeH="0" baseline="0" dirty="0" smtClean="0">
                <a:ln>
                  <a:noFill/>
                </a:ln>
                <a:solidFill>
                  <a:srgbClr val="999999"/>
                </a:solidFill>
                <a:effectLst/>
                <a:latin typeface="Verdana" panose="020B0604030504040204" pitchFamily="34" charset="0"/>
              </a:rPr>
            </a:br>
            <a:r>
              <a:rPr kumimoji="0" lang="en-US" altLang="en-US" sz="900" b="0" i="0" u="none" strike="noStrike" cap="none" normalizeH="0" baseline="0" dirty="0" smtClean="0">
                <a:ln>
                  <a:noFill/>
                </a:ln>
                <a:solidFill>
                  <a:srgbClr val="999999"/>
                </a:solidFill>
                <a:effectLst/>
                <a:latin typeface="Verdana" panose="020B0604030504040204" pitchFamily="34" charset="0"/>
              </a:rPr>
              <a:t>© William Collins Sons &amp; Co. Ltd. 1979, 1986 © HarperCollins</a:t>
            </a:r>
            <a:br>
              <a:rPr kumimoji="0" lang="en-US" altLang="en-US" sz="900" b="0" i="0" u="none" strike="noStrike" cap="none" normalizeH="0" baseline="0" dirty="0" smtClean="0">
                <a:ln>
                  <a:noFill/>
                </a:ln>
                <a:solidFill>
                  <a:srgbClr val="999999"/>
                </a:solidFill>
                <a:effectLst/>
                <a:latin typeface="Verdana" panose="020B0604030504040204" pitchFamily="34" charset="0"/>
              </a:rPr>
            </a:br>
            <a:r>
              <a:rPr kumimoji="0" lang="en-US" altLang="en-US" sz="900" b="0" i="0" u="none" strike="noStrike" cap="none" normalizeH="0" baseline="0" dirty="0" smtClean="0">
                <a:ln>
                  <a:noFill/>
                </a:ln>
                <a:solidFill>
                  <a:srgbClr val="999999"/>
                </a:solidFill>
                <a:effectLst/>
                <a:latin typeface="Verdana" panose="020B0604030504040204" pitchFamily="34" charset="0"/>
              </a:rPr>
              <a:t>Publishers 1998, 2000, 2003, 2005, 2006, 2007, 2009, 2012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rot="20817765">
            <a:off x="94518" y="815054"/>
            <a:ext cx="7226144" cy="1138773"/>
          </a:xfrm>
          <a:prstGeom prst="rect">
            <a:avLst/>
          </a:prstGeom>
          <a:solidFill>
            <a:schemeClr val="bg1"/>
          </a:solidFill>
          <a:ln w="38100">
            <a:solidFill>
              <a:schemeClr val="accent6"/>
            </a:solidFill>
          </a:ln>
          <a:effectLst>
            <a:outerShdw blurRad="50800" dist="38100" dir="2700000" algn="tl" rotWithShape="0">
              <a:prstClr val="black">
                <a:alpha val="40000"/>
              </a:prstClr>
            </a:outerShdw>
          </a:effectLst>
        </p:spPr>
        <p:txBody>
          <a:bodyPr wrap="none" rtlCol="0">
            <a:spAutoFit/>
          </a:bodyPr>
          <a:lstStyle/>
          <a:p>
            <a:pPr algn="ctr"/>
            <a:r>
              <a:rPr lang="en-GB" sz="2800" b="1" dirty="0" smtClean="0">
                <a:solidFill>
                  <a:schemeClr val="accent6"/>
                </a:solidFill>
              </a:rPr>
              <a:t>Can lectures be interactive?</a:t>
            </a:r>
          </a:p>
          <a:p>
            <a:pPr algn="ctr"/>
            <a:r>
              <a:rPr lang="en-GB" sz="2000" dirty="0" smtClean="0"/>
              <a:t>Absolutely! You might be asked questions, to work in small groups…</a:t>
            </a:r>
          </a:p>
          <a:p>
            <a:pPr algn="ctr"/>
            <a:r>
              <a:rPr lang="en-GB" sz="2000" dirty="0" smtClean="0"/>
              <a:t>It’s been proven that this helps you to learn!</a:t>
            </a:r>
            <a:endParaRPr lang="en-GB" sz="2000" dirty="0"/>
          </a:p>
        </p:txBody>
      </p:sp>
      <p:sp>
        <p:nvSpPr>
          <p:cNvPr id="8" name="TextBox 7"/>
          <p:cNvSpPr txBox="1"/>
          <p:nvPr/>
        </p:nvSpPr>
        <p:spPr>
          <a:xfrm>
            <a:off x="7595118" y="373225"/>
            <a:ext cx="4114800" cy="3293209"/>
          </a:xfrm>
          <a:prstGeom prst="rect">
            <a:avLst/>
          </a:prstGeom>
          <a:solidFill>
            <a:schemeClr val="bg1"/>
          </a:solidFill>
          <a:ln w="38100">
            <a:solidFill>
              <a:schemeClr val="accent6"/>
            </a:solidFill>
          </a:ln>
          <a:effectLst>
            <a:outerShdw blurRad="50800" dist="38100" dir="2700000" algn="tl" rotWithShape="0">
              <a:prstClr val="black">
                <a:alpha val="40000"/>
              </a:prstClr>
            </a:outerShdw>
          </a:effectLst>
        </p:spPr>
        <p:txBody>
          <a:bodyPr wrap="square" rtlCol="0">
            <a:spAutoFit/>
          </a:bodyPr>
          <a:lstStyle/>
          <a:p>
            <a:pPr algn="ctr"/>
            <a:r>
              <a:rPr lang="en-GB" sz="2800" b="1" dirty="0" smtClean="0">
                <a:solidFill>
                  <a:schemeClr val="accent6"/>
                </a:solidFill>
              </a:rPr>
              <a:t>What if I have a question?</a:t>
            </a:r>
          </a:p>
          <a:p>
            <a:pPr algn="ctr"/>
            <a:r>
              <a:rPr lang="en-GB" sz="2000" dirty="0" smtClean="0"/>
              <a:t>Ask! Different lecturers have different ways of dealing with this (some like you to ask throughout, some like to do questions at the end), but </a:t>
            </a:r>
            <a:r>
              <a:rPr lang="en-GB" sz="2000" b="1" dirty="0" smtClean="0"/>
              <a:t>never be shy of asking questions</a:t>
            </a:r>
            <a:r>
              <a:rPr lang="en-GB" sz="2000" dirty="0" smtClean="0"/>
              <a:t>.</a:t>
            </a:r>
          </a:p>
          <a:p>
            <a:pPr algn="ctr"/>
            <a:endParaRPr lang="en-GB" sz="2000" dirty="0" smtClean="0"/>
          </a:p>
          <a:p>
            <a:pPr algn="ctr"/>
            <a:r>
              <a:rPr lang="en-GB" sz="2000" dirty="0" smtClean="0"/>
              <a:t>In the worst case scenario, speak to your lecturer outside of the lecture – in their office hours, for example.</a:t>
            </a:r>
            <a:endParaRPr lang="en-GB" sz="2000" dirty="0"/>
          </a:p>
        </p:txBody>
      </p:sp>
      <p:sp>
        <p:nvSpPr>
          <p:cNvPr id="9" name="TextBox 8"/>
          <p:cNvSpPr txBox="1"/>
          <p:nvPr/>
        </p:nvSpPr>
        <p:spPr>
          <a:xfrm rot="539224">
            <a:off x="7912456" y="3932479"/>
            <a:ext cx="3620277" cy="2492990"/>
          </a:xfrm>
          <a:prstGeom prst="rect">
            <a:avLst/>
          </a:prstGeom>
          <a:solidFill>
            <a:schemeClr val="bg1"/>
          </a:solidFill>
          <a:ln w="38100">
            <a:solidFill>
              <a:schemeClr val="accent6"/>
            </a:solidFill>
          </a:ln>
          <a:effectLst>
            <a:outerShdw blurRad="50800" dist="38100" dir="2700000" algn="tl" rotWithShape="0">
              <a:prstClr val="black">
                <a:alpha val="40000"/>
              </a:prstClr>
            </a:outerShdw>
          </a:effectLst>
        </p:spPr>
        <p:txBody>
          <a:bodyPr wrap="square" rtlCol="0">
            <a:spAutoFit/>
          </a:bodyPr>
          <a:lstStyle/>
          <a:p>
            <a:pPr algn="ctr"/>
            <a:r>
              <a:rPr lang="en-GB" sz="2800" b="1" dirty="0" smtClean="0">
                <a:solidFill>
                  <a:schemeClr val="accent6"/>
                </a:solidFill>
              </a:rPr>
              <a:t>What’s a Seminar or Tutorial?</a:t>
            </a:r>
          </a:p>
          <a:p>
            <a:pPr algn="ctr"/>
            <a:r>
              <a:rPr lang="en-GB" sz="2000" dirty="0" smtClean="0"/>
              <a:t>Seminars are usually smaller than lectures, and often require you to prepare in advance usually for a discussion or review of questions.</a:t>
            </a:r>
            <a:endParaRPr lang="en-GB" sz="2000" dirty="0"/>
          </a:p>
        </p:txBody>
      </p:sp>
      <p:sp>
        <p:nvSpPr>
          <p:cNvPr id="10" name="TextBox 9"/>
          <p:cNvSpPr txBox="1"/>
          <p:nvPr/>
        </p:nvSpPr>
        <p:spPr>
          <a:xfrm>
            <a:off x="2022598" y="2402110"/>
            <a:ext cx="5215813" cy="4031873"/>
          </a:xfrm>
          <a:prstGeom prst="rect">
            <a:avLst/>
          </a:prstGeom>
          <a:solidFill>
            <a:schemeClr val="bg1"/>
          </a:solidFill>
          <a:ln w="38100">
            <a:solidFill>
              <a:srgbClr val="C00000"/>
            </a:solidFill>
          </a:ln>
          <a:effectLst>
            <a:outerShdw blurRad="50800" dist="38100" dir="2700000" algn="tl" rotWithShape="0">
              <a:prstClr val="black">
                <a:alpha val="40000"/>
              </a:prstClr>
            </a:outerShdw>
          </a:effectLst>
        </p:spPr>
        <p:txBody>
          <a:bodyPr wrap="square" rtlCol="0">
            <a:spAutoFit/>
          </a:bodyPr>
          <a:lstStyle/>
          <a:p>
            <a:pPr algn="ctr"/>
            <a:r>
              <a:rPr lang="en-GB" sz="3200" b="1" dirty="0" smtClean="0">
                <a:solidFill>
                  <a:srgbClr val="C00000"/>
                </a:solidFill>
              </a:rPr>
              <a:t>What should I do if I miss a lecture?!</a:t>
            </a:r>
          </a:p>
          <a:p>
            <a:pPr algn="ctr"/>
            <a:r>
              <a:rPr lang="en-GB" sz="2400" dirty="0" smtClean="0"/>
              <a:t>Try not to panic! The most important thing is to make sure you have access to the lecture notes.</a:t>
            </a:r>
          </a:p>
          <a:p>
            <a:pPr algn="ctr"/>
            <a:r>
              <a:rPr lang="en-GB" sz="2400" dirty="0" smtClean="0"/>
              <a:t>You then want to make sure you have the information from the lecture itself – if you have a good friend you know that went to the lecture, maybe they will help you with your notes?</a:t>
            </a:r>
            <a:endParaRPr lang="en-GB" sz="2400" dirty="0"/>
          </a:p>
        </p:txBody>
      </p:sp>
    </p:spTree>
    <p:extLst>
      <p:ext uri="{BB962C8B-B14F-4D97-AF65-F5344CB8AC3E}">
        <p14:creationId xmlns:p14="http://schemas.microsoft.com/office/powerpoint/2010/main" val="337677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b="1" dirty="0" smtClean="0"/>
              <a:t>Should I do anything to prepare?</a:t>
            </a:r>
          </a:p>
          <a:p>
            <a:pPr lvl="1"/>
            <a:r>
              <a:rPr lang="en-GB" dirty="0" smtClean="0">
                <a:solidFill>
                  <a:schemeClr val="accent6"/>
                </a:solidFill>
              </a:rPr>
              <a:t>Yes! Your lecture notes will be available in advance of the lecture as part of the universities ERAC plan. However these notes may often be a summary of important points or additional papers to read.</a:t>
            </a:r>
          </a:p>
          <a:p>
            <a:pPr lvl="1"/>
            <a:r>
              <a:rPr lang="en-GB" dirty="0" smtClean="0">
                <a:solidFill>
                  <a:schemeClr val="accent6"/>
                </a:solidFill>
              </a:rPr>
              <a:t>Download/get a copy, read them through, and </a:t>
            </a:r>
            <a:r>
              <a:rPr lang="en-GB" b="1" dirty="0" smtClean="0">
                <a:solidFill>
                  <a:schemeClr val="accent6"/>
                </a:solidFill>
              </a:rPr>
              <a:t>be prepared</a:t>
            </a:r>
            <a:endParaRPr lang="en-GB" dirty="0" smtClean="0">
              <a:solidFill>
                <a:schemeClr val="accent6"/>
              </a:solidFill>
            </a:endParaRPr>
          </a:p>
          <a:p>
            <a:pPr lvl="1"/>
            <a:r>
              <a:rPr lang="en-GB" dirty="0" smtClean="0">
                <a:solidFill>
                  <a:schemeClr val="accent6"/>
                </a:solidFill>
              </a:rPr>
              <a:t>Bringing a copy of the notes to the lecture can help you to take notes</a:t>
            </a:r>
          </a:p>
          <a:p>
            <a:r>
              <a:rPr lang="en-GB" b="1" dirty="0" smtClean="0"/>
              <a:t>Can I record my lectures?</a:t>
            </a:r>
          </a:p>
          <a:p>
            <a:pPr lvl="1"/>
            <a:r>
              <a:rPr lang="en-GB" dirty="0" smtClean="0">
                <a:solidFill>
                  <a:schemeClr val="accent6"/>
                </a:solidFill>
              </a:rPr>
              <a:t>Tricky one! This is down to the member of staff. You should </a:t>
            </a:r>
            <a:r>
              <a:rPr lang="en-GB" b="1" dirty="0" smtClean="0">
                <a:solidFill>
                  <a:schemeClr val="accent6"/>
                </a:solidFill>
              </a:rPr>
              <a:t>always ask</a:t>
            </a:r>
            <a:r>
              <a:rPr lang="en-GB" dirty="0" smtClean="0">
                <a:solidFill>
                  <a:schemeClr val="accent6"/>
                </a:solidFill>
              </a:rPr>
              <a:t>, and if given permission, make sure to do so </a:t>
            </a:r>
            <a:r>
              <a:rPr lang="en-GB" b="1" dirty="0" smtClean="0">
                <a:solidFill>
                  <a:schemeClr val="accent6"/>
                </a:solidFill>
              </a:rPr>
              <a:t>without causing disruption</a:t>
            </a:r>
          </a:p>
          <a:p>
            <a:r>
              <a:rPr lang="en-GB" b="1" dirty="0" smtClean="0"/>
              <a:t>What if I’m late?!</a:t>
            </a:r>
          </a:p>
          <a:p>
            <a:pPr lvl="1"/>
            <a:r>
              <a:rPr lang="en-GB" dirty="0" smtClean="0">
                <a:solidFill>
                  <a:schemeClr val="accent6"/>
                </a:solidFill>
              </a:rPr>
              <a:t>Don’t panic! Enter the room </a:t>
            </a:r>
            <a:r>
              <a:rPr lang="en-GB" b="1" dirty="0" smtClean="0">
                <a:solidFill>
                  <a:schemeClr val="accent6"/>
                </a:solidFill>
              </a:rPr>
              <a:t>as quietly as possible </a:t>
            </a:r>
            <a:r>
              <a:rPr lang="en-GB" dirty="0" smtClean="0">
                <a:solidFill>
                  <a:schemeClr val="accent6"/>
                </a:solidFill>
              </a:rPr>
              <a:t>to cause as little disruption as possible.  Quickly and quietly locate the nearest, most convenient seat.</a:t>
            </a:r>
            <a:endParaRPr lang="en-GB" dirty="0">
              <a:solidFill>
                <a:schemeClr val="accent6"/>
              </a:solidFill>
            </a:endParaRPr>
          </a:p>
        </p:txBody>
      </p:sp>
      <p:sp>
        <p:nvSpPr>
          <p:cNvPr id="4" name="Title 1"/>
          <p:cNvSpPr>
            <a:spLocks noGrp="1"/>
          </p:cNvSpPr>
          <p:nvPr>
            <p:ph type="title"/>
          </p:nvPr>
        </p:nvSpPr>
        <p:spPr>
          <a:xfrm>
            <a:off x="838200" y="365125"/>
            <a:ext cx="10515600" cy="1325563"/>
          </a:xfrm>
        </p:spPr>
        <p:txBody>
          <a:bodyPr/>
          <a:lstStyle/>
          <a:p>
            <a:r>
              <a:rPr lang="en-GB" b="1" dirty="0" smtClean="0">
                <a:solidFill>
                  <a:schemeClr val="accent6">
                    <a:lumMod val="75000"/>
                  </a:schemeClr>
                </a:solidFill>
              </a:rPr>
              <a:t>What should I do in a lecture?</a:t>
            </a:r>
            <a:endParaRPr lang="en-GB" b="1" dirty="0">
              <a:solidFill>
                <a:schemeClr val="accent6">
                  <a:lumMod val="75000"/>
                </a:schemeClr>
              </a:solidFill>
            </a:endParaRPr>
          </a:p>
        </p:txBody>
      </p:sp>
    </p:spTree>
    <p:extLst>
      <p:ext uri="{BB962C8B-B14F-4D97-AF65-F5344CB8AC3E}">
        <p14:creationId xmlns:p14="http://schemas.microsoft.com/office/powerpoint/2010/main" val="59080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dirty="0" smtClean="0"/>
              <a:t>Can I use my phone in a lecture?</a:t>
            </a:r>
          </a:p>
          <a:p>
            <a:pPr lvl="1"/>
            <a:r>
              <a:rPr lang="en-GB" dirty="0" smtClean="0">
                <a:solidFill>
                  <a:srgbClr val="002060"/>
                </a:solidFill>
              </a:rPr>
              <a:t>This one is </a:t>
            </a:r>
            <a:r>
              <a:rPr lang="en-GB" dirty="0" smtClean="0">
                <a:solidFill>
                  <a:srgbClr val="FF0000"/>
                </a:solidFill>
              </a:rPr>
              <a:t>usually a no</a:t>
            </a:r>
            <a:r>
              <a:rPr lang="en-GB" dirty="0" smtClean="0">
                <a:solidFill>
                  <a:srgbClr val="002060"/>
                </a:solidFill>
              </a:rPr>
              <a:t>. No checking your messages, surfing the internet for fun – However, some lecturers may allow the use of phones for things like looking up key words or taking part in a quiz. </a:t>
            </a:r>
            <a:r>
              <a:rPr lang="en-GB" b="1" dirty="0" smtClean="0">
                <a:solidFill>
                  <a:srgbClr val="FF0000"/>
                </a:solidFill>
              </a:rPr>
              <a:t>This will be clearly flagged</a:t>
            </a:r>
            <a:r>
              <a:rPr lang="en-GB" b="1" dirty="0" smtClean="0">
                <a:solidFill>
                  <a:srgbClr val="002060"/>
                </a:solidFill>
              </a:rPr>
              <a:t>.</a:t>
            </a:r>
            <a:endParaRPr lang="en-GB" b="1" dirty="0" smtClean="0"/>
          </a:p>
          <a:p>
            <a:r>
              <a:rPr lang="en-GB" b="1" dirty="0" smtClean="0"/>
              <a:t>What about a laptop or tablet?</a:t>
            </a:r>
          </a:p>
          <a:p>
            <a:pPr lvl="1"/>
            <a:r>
              <a:rPr lang="en-GB" b="1" dirty="0" smtClean="0">
                <a:solidFill>
                  <a:srgbClr val="002060"/>
                </a:solidFill>
              </a:rPr>
              <a:t>Check first</a:t>
            </a:r>
            <a:r>
              <a:rPr lang="en-GB" dirty="0" smtClean="0">
                <a:solidFill>
                  <a:srgbClr val="002060"/>
                </a:solidFill>
              </a:rPr>
              <a:t> if you would like to use one for taking notes, accessing Moodle or any academic purpose.</a:t>
            </a:r>
            <a:endParaRPr lang="en-GB" b="1" dirty="0" smtClean="0">
              <a:solidFill>
                <a:srgbClr val="002060"/>
              </a:solidFill>
            </a:endParaRPr>
          </a:p>
          <a:p>
            <a:r>
              <a:rPr lang="en-GB" b="1" dirty="0" smtClean="0"/>
              <a:t>How do I take really good notes?</a:t>
            </a:r>
          </a:p>
          <a:p>
            <a:pPr lvl="1"/>
            <a:r>
              <a:rPr lang="en-GB" dirty="0" smtClean="0">
                <a:solidFill>
                  <a:srgbClr val="002060"/>
                </a:solidFill>
              </a:rPr>
              <a:t>I’m glad you asked…</a:t>
            </a:r>
            <a:endParaRPr lang="en-GB" dirty="0">
              <a:solidFill>
                <a:srgbClr val="002060"/>
              </a:solidFill>
            </a:endParaRPr>
          </a:p>
        </p:txBody>
      </p:sp>
      <p:sp>
        <p:nvSpPr>
          <p:cNvPr id="4" name="Title 1"/>
          <p:cNvSpPr>
            <a:spLocks noGrp="1"/>
          </p:cNvSpPr>
          <p:nvPr>
            <p:ph type="title"/>
          </p:nvPr>
        </p:nvSpPr>
        <p:spPr>
          <a:xfrm>
            <a:off x="838200" y="365125"/>
            <a:ext cx="10515600" cy="1325563"/>
          </a:xfrm>
        </p:spPr>
        <p:txBody>
          <a:bodyPr/>
          <a:lstStyle/>
          <a:p>
            <a:r>
              <a:rPr lang="en-GB" b="1" dirty="0" smtClean="0">
                <a:solidFill>
                  <a:schemeClr val="accent6">
                    <a:lumMod val="75000"/>
                  </a:schemeClr>
                </a:solidFill>
              </a:rPr>
              <a:t>What should I do in a lecture?</a:t>
            </a:r>
            <a:endParaRPr lang="en-GB" b="1" dirty="0">
              <a:solidFill>
                <a:schemeClr val="accent6">
                  <a:lumMod val="75000"/>
                </a:schemeClr>
              </a:solidFill>
            </a:endParaRPr>
          </a:p>
        </p:txBody>
      </p:sp>
    </p:spTree>
    <p:extLst>
      <p:ext uri="{BB962C8B-B14F-4D97-AF65-F5344CB8AC3E}">
        <p14:creationId xmlns:p14="http://schemas.microsoft.com/office/powerpoint/2010/main" val="175922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8728" y="773113"/>
            <a:ext cx="7240555" cy="917575"/>
          </a:xfrm>
        </p:spPr>
        <p:txBody>
          <a:bodyPr/>
          <a:lstStyle/>
          <a:p>
            <a:pPr marL="0" indent="0" algn="ctr">
              <a:buNone/>
            </a:pPr>
            <a:r>
              <a:rPr lang="en-GB" dirty="0" smtClean="0"/>
              <a:t>Take your page and divide it into three:</a:t>
            </a:r>
          </a:p>
          <a:p>
            <a:pPr marL="0" indent="0" algn="ctr">
              <a:buNone/>
            </a:pPr>
            <a:endParaRPr lang="en-GB" dirty="0"/>
          </a:p>
        </p:txBody>
      </p:sp>
      <p:sp>
        <p:nvSpPr>
          <p:cNvPr id="4" name="Title 1"/>
          <p:cNvSpPr>
            <a:spLocks noGrp="1"/>
          </p:cNvSpPr>
          <p:nvPr>
            <p:ph type="title"/>
          </p:nvPr>
        </p:nvSpPr>
        <p:spPr>
          <a:xfrm>
            <a:off x="838200" y="365125"/>
            <a:ext cx="10515600" cy="1325563"/>
          </a:xfrm>
        </p:spPr>
        <p:txBody>
          <a:bodyPr/>
          <a:lstStyle/>
          <a:p>
            <a:r>
              <a:rPr lang="en-GB" b="1" dirty="0" smtClean="0">
                <a:solidFill>
                  <a:schemeClr val="accent6">
                    <a:lumMod val="75000"/>
                  </a:schemeClr>
                </a:solidFill>
              </a:rPr>
              <a:t>Cornell Notes</a:t>
            </a:r>
            <a:endParaRPr lang="en-GB" b="1" dirty="0">
              <a:solidFill>
                <a:schemeClr val="accent6">
                  <a:lumMod val="75000"/>
                </a:schemeClr>
              </a:solidFill>
            </a:endParaRPr>
          </a:p>
        </p:txBody>
      </p:sp>
      <p:sp>
        <p:nvSpPr>
          <p:cNvPr id="5" name="Rectangle 4"/>
          <p:cNvSpPr/>
          <p:nvPr/>
        </p:nvSpPr>
        <p:spPr>
          <a:xfrm>
            <a:off x="838200" y="1741338"/>
            <a:ext cx="3116425" cy="4264187"/>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838200" y="4986544"/>
            <a:ext cx="3116425" cy="1018981"/>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838200" y="1741338"/>
            <a:ext cx="970384" cy="3245206"/>
          </a:xfrm>
          <a:prstGeom prst="rect">
            <a:avLst/>
          </a:prstGeom>
          <a:solidFill>
            <a:schemeClr val="accent5">
              <a:lumMod val="20000"/>
              <a:lumOff val="8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808584" y="1741338"/>
            <a:ext cx="2146041" cy="3245206"/>
          </a:xfrm>
          <a:prstGeom prst="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4338728" y="3911188"/>
            <a:ext cx="7240555" cy="1231106"/>
          </a:xfrm>
          <a:prstGeom prst="rect">
            <a:avLst/>
          </a:prstGeom>
          <a:solidFill>
            <a:srgbClr val="92D050"/>
          </a:solidFill>
          <a:ln w="38100">
            <a:solidFill>
              <a:srgbClr val="00B050"/>
            </a:solidFill>
          </a:ln>
        </p:spPr>
        <p:txBody>
          <a:bodyPr wrap="square" rtlCol="0">
            <a:spAutoFit/>
          </a:bodyPr>
          <a:lstStyle/>
          <a:p>
            <a:pPr algn="ctr"/>
            <a:r>
              <a:rPr lang="en-GB" sz="2000" b="1" dirty="0" smtClean="0"/>
              <a:t>The Bottom Section - Summary</a:t>
            </a:r>
          </a:p>
          <a:p>
            <a:endParaRPr lang="en-GB" dirty="0"/>
          </a:p>
          <a:p>
            <a:pPr algn="ctr"/>
            <a:r>
              <a:rPr lang="en-GB" dirty="0" smtClean="0"/>
              <a:t>Used for writing up a summary of your notes on this page.</a:t>
            </a:r>
          </a:p>
          <a:p>
            <a:pPr algn="ctr"/>
            <a:r>
              <a:rPr lang="en-GB" dirty="0" smtClean="0"/>
              <a:t>You should write your summary </a:t>
            </a:r>
            <a:r>
              <a:rPr lang="en-GB" b="1" dirty="0" smtClean="0"/>
              <a:t>within 24 hours </a:t>
            </a:r>
            <a:r>
              <a:rPr lang="en-GB" dirty="0" smtClean="0"/>
              <a:t>of the lecture taking place!</a:t>
            </a:r>
          </a:p>
        </p:txBody>
      </p:sp>
      <p:sp>
        <p:nvSpPr>
          <p:cNvPr id="14" name="TextBox 13"/>
          <p:cNvSpPr txBox="1"/>
          <p:nvPr/>
        </p:nvSpPr>
        <p:spPr>
          <a:xfrm>
            <a:off x="4338729" y="2821091"/>
            <a:ext cx="7240555" cy="954107"/>
          </a:xfrm>
          <a:prstGeom prst="rect">
            <a:avLst/>
          </a:prstGeom>
          <a:solidFill>
            <a:schemeClr val="accent5">
              <a:lumMod val="20000"/>
              <a:lumOff val="80000"/>
            </a:schemeClr>
          </a:solidFill>
          <a:ln w="38100">
            <a:solidFill>
              <a:schemeClr val="accent5"/>
            </a:solidFill>
          </a:ln>
        </p:spPr>
        <p:txBody>
          <a:bodyPr wrap="square" rtlCol="0">
            <a:spAutoFit/>
          </a:bodyPr>
          <a:lstStyle/>
          <a:p>
            <a:pPr algn="ctr"/>
            <a:r>
              <a:rPr lang="en-GB" sz="2000" b="1" dirty="0" smtClean="0"/>
              <a:t>The Left-hand Section – Key Words</a:t>
            </a:r>
          </a:p>
          <a:p>
            <a:pPr algn="ctr"/>
            <a:endParaRPr lang="en-GB" dirty="0"/>
          </a:p>
          <a:p>
            <a:pPr algn="ctr"/>
            <a:r>
              <a:rPr lang="en-GB" dirty="0" smtClean="0"/>
              <a:t>Write down any and all key words, phrases and questions here.</a:t>
            </a:r>
            <a:endParaRPr lang="en-GB" dirty="0"/>
          </a:p>
        </p:txBody>
      </p:sp>
      <p:sp>
        <p:nvSpPr>
          <p:cNvPr id="15" name="TextBox 14"/>
          <p:cNvSpPr txBox="1"/>
          <p:nvPr/>
        </p:nvSpPr>
        <p:spPr>
          <a:xfrm>
            <a:off x="4338730" y="1453995"/>
            <a:ext cx="7240555" cy="1261884"/>
          </a:xfrm>
          <a:prstGeom prst="rect">
            <a:avLst/>
          </a:prstGeom>
          <a:solidFill>
            <a:schemeClr val="accent3">
              <a:lumMod val="20000"/>
              <a:lumOff val="80000"/>
            </a:schemeClr>
          </a:solidFill>
          <a:ln w="38100">
            <a:solidFill>
              <a:schemeClr val="accent3"/>
            </a:solidFill>
          </a:ln>
        </p:spPr>
        <p:txBody>
          <a:bodyPr wrap="square" rtlCol="0">
            <a:spAutoFit/>
          </a:bodyPr>
          <a:lstStyle/>
          <a:p>
            <a:pPr algn="ctr"/>
            <a:r>
              <a:rPr lang="en-GB" sz="2000" b="1" dirty="0" smtClean="0"/>
              <a:t>The Main Section – Note Taking</a:t>
            </a:r>
          </a:p>
          <a:p>
            <a:pPr algn="ctr"/>
            <a:endParaRPr lang="en-GB" sz="2000" b="1" dirty="0"/>
          </a:p>
          <a:p>
            <a:pPr algn="ctr"/>
            <a:r>
              <a:rPr lang="en-GB" dirty="0" smtClean="0"/>
              <a:t>Write down the main ideas of the lecture here.  Avoid long sentences, and paraphrase where necessary.  Use symbols and abbreviations freely!</a:t>
            </a:r>
            <a:endParaRPr lang="en-GB" dirty="0"/>
          </a:p>
        </p:txBody>
      </p:sp>
      <p:cxnSp>
        <p:nvCxnSpPr>
          <p:cNvPr id="17" name="Straight Connector 16"/>
          <p:cNvCxnSpPr>
            <a:stCxn id="8" idx="3"/>
            <a:endCxn id="12" idx="1"/>
          </p:cNvCxnSpPr>
          <p:nvPr/>
        </p:nvCxnSpPr>
        <p:spPr>
          <a:xfrm flipV="1">
            <a:off x="3954625" y="4526741"/>
            <a:ext cx="384103" cy="9692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1"/>
            <a:endCxn id="14" idx="1"/>
          </p:cNvCxnSpPr>
          <p:nvPr/>
        </p:nvCxnSpPr>
        <p:spPr>
          <a:xfrm flipV="1">
            <a:off x="1808584" y="3298145"/>
            <a:ext cx="2530145" cy="65796"/>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15" idx="1"/>
          </p:cNvCxnSpPr>
          <p:nvPr/>
        </p:nvCxnSpPr>
        <p:spPr>
          <a:xfrm flipV="1">
            <a:off x="3954625" y="2084937"/>
            <a:ext cx="384105" cy="127900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338728" y="5278284"/>
            <a:ext cx="7240555" cy="1200329"/>
          </a:xfrm>
          <a:prstGeom prst="rect">
            <a:avLst/>
          </a:prstGeom>
          <a:noFill/>
        </p:spPr>
        <p:txBody>
          <a:bodyPr wrap="square" rtlCol="0">
            <a:spAutoFit/>
          </a:bodyPr>
          <a:lstStyle/>
          <a:p>
            <a:pPr algn="ctr"/>
            <a:r>
              <a:rPr lang="en-GB" sz="3600" b="1" dirty="0" smtClean="0"/>
              <a:t>You should reflect on and revisit your notes regularly!</a:t>
            </a:r>
            <a:endParaRPr lang="en-GB" sz="3600" b="1" dirty="0"/>
          </a:p>
        </p:txBody>
      </p:sp>
    </p:spTree>
    <p:extLst>
      <p:ext uri="{BB962C8B-B14F-4D97-AF65-F5344CB8AC3E}">
        <p14:creationId xmlns:p14="http://schemas.microsoft.com/office/powerpoint/2010/main" val="73843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4" grpId="0" animBg="1"/>
      <p:bldP spid="15" grpId="0" animBg="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2115841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nvPr>
        </p:nvSpPr>
        <p:spPr>
          <a:xfrm>
            <a:off x="838200" y="365125"/>
            <a:ext cx="10515600" cy="1325563"/>
          </a:xfrm>
        </p:spPr>
        <p:txBody>
          <a:bodyPr/>
          <a:lstStyle/>
          <a:p>
            <a:r>
              <a:rPr lang="en-GB" b="1" dirty="0" smtClean="0">
                <a:solidFill>
                  <a:schemeClr val="accent6">
                    <a:lumMod val="75000"/>
                  </a:schemeClr>
                </a:solidFill>
              </a:rPr>
              <a:t>Lecture Practice</a:t>
            </a:r>
            <a:endParaRPr lang="en-GB" b="1" dirty="0">
              <a:solidFill>
                <a:schemeClr val="accent6">
                  <a:lumMod val="75000"/>
                </a:schemeClr>
              </a:solidFill>
            </a:endParaRPr>
          </a:p>
        </p:txBody>
      </p:sp>
    </p:spTree>
    <p:extLst>
      <p:ext uri="{BB962C8B-B14F-4D97-AF65-F5344CB8AC3E}">
        <p14:creationId xmlns:p14="http://schemas.microsoft.com/office/powerpoint/2010/main" val="1430763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_bphPa7Wp4c"/>
          <p:cNvPicPr>
            <a:picLocks noRot="1" noChangeAspect="1"/>
          </p:cNvPicPr>
          <p:nvPr>
            <a:videoFile r:link="rId1"/>
          </p:nvPr>
        </p:nvPicPr>
        <p:blipFill>
          <a:blip r:embed="rId4"/>
          <a:stretch>
            <a:fillRect/>
          </a:stretch>
        </p:blipFill>
        <p:spPr>
          <a:xfrm>
            <a:off x="1173475" y="314903"/>
            <a:ext cx="9766329" cy="5493560"/>
          </a:xfrm>
          <a:prstGeom prst="rect">
            <a:avLst/>
          </a:prstGeom>
          <a:ln w="38100">
            <a:solidFill>
              <a:schemeClr val="accent6"/>
            </a:solidFill>
          </a:ln>
        </p:spPr>
      </p:pic>
      <p:sp>
        <p:nvSpPr>
          <p:cNvPr id="5" name="Rectangle 4"/>
          <p:cNvSpPr/>
          <p:nvPr/>
        </p:nvSpPr>
        <p:spPr>
          <a:xfrm>
            <a:off x="1173475" y="5911399"/>
            <a:ext cx="9766329" cy="646331"/>
          </a:xfrm>
          <a:prstGeom prst="rect">
            <a:avLst/>
          </a:prstGeom>
          <a:ln>
            <a:noFill/>
          </a:ln>
        </p:spPr>
        <p:txBody>
          <a:bodyPr wrap="square">
            <a:spAutoFit/>
          </a:bodyPr>
          <a:lstStyle/>
          <a:p>
            <a:pPr algn="ctr" fontAlgn="t"/>
            <a:r>
              <a:rPr lang="en-GB" b="1" dirty="0">
                <a:solidFill>
                  <a:srgbClr val="000000"/>
                </a:solidFill>
                <a:latin typeface="Roboto"/>
              </a:rPr>
              <a:t>This tiny particle could roam your body to find </a:t>
            </a:r>
            <a:r>
              <a:rPr lang="en-GB" b="1" dirty="0" smtClean="0">
                <a:solidFill>
                  <a:srgbClr val="000000"/>
                </a:solidFill>
                <a:latin typeface="Roboto"/>
              </a:rPr>
              <a:t>tumours</a:t>
            </a:r>
          </a:p>
          <a:p>
            <a:pPr algn="ctr" fontAlgn="t"/>
            <a:r>
              <a:rPr lang="en-GB" dirty="0" smtClean="0">
                <a:solidFill>
                  <a:srgbClr val="000000"/>
                </a:solidFill>
                <a:latin typeface="Roboto"/>
              </a:rPr>
              <a:t>Sangeeta </a:t>
            </a:r>
            <a:r>
              <a:rPr lang="en-GB" dirty="0">
                <a:solidFill>
                  <a:srgbClr val="000000"/>
                </a:solidFill>
                <a:latin typeface="Roboto"/>
              </a:rPr>
              <a:t>Bhatia</a:t>
            </a:r>
            <a:endParaRPr lang="en-GB" b="0" i="0" dirty="0">
              <a:solidFill>
                <a:srgbClr val="000000"/>
              </a:solidFill>
              <a:effectLst/>
              <a:latin typeface="Roboto"/>
            </a:endParaRPr>
          </a:p>
        </p:txBody>
      </p:sp>
      <p:sp>
        <p:nvSpPr>
          <p:cNvPr id="12" name="TextBox 11">
            <a:hlinkClick r:id="rId5" action="ppaction://hlinksldjump"/>
          </p:cNvPr>
          <p:cNvSpPr txBox="1"/>
          <p:nvPr/>
        </p:nvSpPr>
        <p:spPr>
          <a:xfrm>
            <a:off x="10701679" y="6149107"/>
            <a:ext cx="1105503" cy="408623"/>
          </a:xfrm>
          <a:prstGeom prst="roundRect">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smtClean="0"/>
              <a:t>Finished?</a:t>
            </a:r>
            <a:endParaRPr lang="en-GB" dirty="0"/>
          </a:p>
        </p:txBody>
      </p:sp>
    </p:spTree>
    <p:extLst>
      <p:ext uri="{BB962C8B-B14F-4D97-AF65-F5344CB8AC3E}">
        <p14:creationId xmlns:p14="http://schemas.microsoft.com/office/powerpoint/2010/main" val="3964752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0E5089"/>
      </a:accent6>
      <a:hlink>
        <a:srgbClr val="CC9900"/>
      </a:hlink>
      <a:folHlink>
        <a:srgbClr val="6666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3301</TotalTime>
  <Words>2858</Words>
  <Application>Microsoft Office PowerPoint</Application>
  <PresentationFormat>Widescreen</PresentationFormat>
  <Paragraphs>245</Paragraphs>
  <Slides>18</Slides>
  <Notes>18</Notes>
  <HiddenSlides>1</HiddenSlides>
  <MMClips>4</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Roboto</vt:lpstr>
      <vt:lpstr>Verdana</vt:lpstr>
      <vt:lpstr>Wingdings</vt:lpstr>
      <vt:lpstr>Office Theme</vt:lpstr>
      <vt:lpstr>University Life: Making the Most of Lectures</vt:lpstr>
      <vt:lpstr>Objectives</vt:lpstr>
      <vt:lpstr>What is a lecture?</vt:lpstr>
      <vt:lpstr>PowerPoint Presentation</vt:lpstr>
      <vt:lpstr>What should I do in a lecture?</vt:lpstr>
      <vt:lpstr>What should I do in a lecture?</vt:lpstr>
      <vt:lpstr>Cornell Notes</vt:lpstr>
      <vt:lpstr>Lecture Practice</vt:lpstr>
      <vt:lpstr>PowerPoint Presentation</vt:lpstr>
      <vt:lpstr>PowerPoint Presentation</vt:lpstr>
      <vt:lpstr>PowerPoint Presentation</vt:lpstr>
      <vt:lpstr>PowerPoint Presentation</vt:lpstr>
      <vt:lpstr>How was it?</vt:lpstr>
      <vt:lpstr>Confessions – Who had what role?</vt:lpstr>
      <vt:lpstr>Useful courses:</vt:lpstr>
      <vt:lpstr>Additional Advice:</vt:lpstr>
      <vt:lpstr>Summary</vt:lpstr>
      <vt:lpstr>Abbreviations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Life - Making the Most of Lectures</dc:title>
  <dc:creator>Matthew Crossley</dc:creator>
  <cp:keywords>Manchester Metropolitan University</cp:keywords>
  <cp:lastModifiedBy>Lindsey Munro</cp:lastModifiedBy>
  <cp:revision>441</cp:revision>
  <cp:lastPrinted>2016-03-07T11:46:13Z</cp:lastPrinted>
  <dcterms:created xsi:type="dcterms:W3CDTF">2015-11-11T11:25:10Z</dcterms:created>
  <dcterms:modified xsi:type="dcterms:W3CDTF">2017-06-02T15:41:58Z</dcterms:modified>
  <cp:category>Peer Mentoring</cp:category>
</cp:coreProperties>
</file>