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57" r:id="rId3"/>
    <p:sldId id="342" r:id="rId4"/>
    <p:sldId id="328" r:id="rId5"/>
    <p:sldId id="336" r:id="rId6"/>
    <p:sldId id="343" r:id="rId7"/>
    <p:sldId id="337" r:id="rId8"/>
    <p:sldId id="338" r:id="rId9"/>
    <p:sldId id="344" r:id="rId10"/>
    <p:sldId id="339" r:id="rId11"/>
    <p:sldId id="340" r:id="rId12"/>
    <p:sldId id="341" r:id="rId13"/>
    <p:sldId id="314" r:id="rId14"/>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1216628-F86F-4812-93E3-0461A230D7DB}">
          <p14:sldIdLst>
            <p14:sldId id="256"/>
            <p14:sldId id="257"/>
          </p14:sldIdLst>
        </p14:section>
        <p14:section name="Assessments" id="{6256AC0E-D445-4746-A6BD-33468C6FA78C}">
          <p14:sldIdLst>
            <p14:sldId id="342"/>
            <p14:sldId id="328"/>
            <p14:sldId id="336"/>
            <p14:sldId id="343"/>
            <p14:sldId id="337"/>
            <p14:sldId id="338"/>
            <p14:sldId id="344"/>
            <p14:sldId id="339"/>
            <p14:sldId id="340"/>
            <p14:sldId id="341"/>
          </p14:sldIdLst>
        </p14:section>
        <p14:section name="Summary" id="{D280DED7-A529-4BA5-ACA7-21265B84A883}">
          <p14:sldIdLst>
            <p14:sldId id="314"/>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hew Crossley" initials="MC" lastIdx="2" clrIdx="0">
    <p:extLst>
      <p:ext uri="{19B8F6BF-5375-455C-9EA6-DF929625EA0E}">
        <p15:presenceInfo xmlns:p15="http://schemas.microsoft.com/office/powerpoint/2012/main" userId="eee035ba727bb5c2" providerId="Windows Live"/>
      </p:ext>
    </p:extLst>
  </p:cmAuthor>
  <p:cmAuthor id="2" name="Matthew Crossley" initials="MC [2]" lastIdx="2" clrIdx="1">
    <p:extLst>
      <p:ext uri="{19B8F6BF-5375-455C-9EA6-DF929625EA0E}">
        <p15:presenceInfo xmlns:p15="http://schemas.microsoft.com/office/powerpoint/2012/main" userId="S-1-5-21-3752231544-1805636351-4262216038-1330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94" autoAdjust="0"/>
    <p:restoredTop sz="84429" autoAdjust="0"/>
  </p:normalViewPr>
  <p:slideViewPr>
    <p:cSldViewPr snapToGrid="0">
      <p:cViewPr varScale="1">
        <p:scale>
          <a:sx n="58" d="100"/>
          <a:sy n="58" d="100"/>
        </p:scale>
        <p:origin x="102" y="1254"/>
      </p:cViewPr>
      <p:guideLst/>
    </p:cSldViewPr>
  </p:slideViewPr>
  <p:notesTextViewPr>
    <p:cViewPr>
      <p:scale>
        <a:sx n="1" d="1"/>
        <a:sy n="1" d="1"/>
      </p:scale>
      <p:origin x="0" y="-63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4106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623698" y="0"/>
            <a:ext cx="4302231" cy="341064"/>
          </a:xfrm>
          <a:prstGeom prst="rect">
            <a:avLst/>
          </a:prstGeom>
        </p:spPr>
        <p:txBody>
          <a:bodyPr vert="horz" lIns="91440" tIns="45720" rIns="91440" bIns="45720" rtlCol="0"/>
          <a:lstStyle>
            <a:lvl1pPr algn="r">
              <a:defRPr sz="1200"/>
            </a:lvl1pPr>
          </a:lstStyle>
          <a:p>
            <a:fld id="{276C506F-2571-4071-9036-5C3BA3CC0E02}" type="datetimeFigureOut">
              <a:rPr lang="en-GB" smtClean="0"/>
              <a:t>13/09/2017</a:t>
            </a:fld>
            <a:endParaRPr lang="en-GB"/>
          </a:p>
        </p:txBody>
      </p:sp>
      <p:sp>
        <p:nvSpPr>
          <p:cNvPr id="4" name="Footer Placeholder 3"/>
          <p:cNvSpPr>
            <a:spLocks noGrp="1"/>
          </p:cNvSpPr>
          <p:nvPr>
            <p:ph type="ftr" sz="quarter" idx="2"/>
          </p:nvPr>
        </p:nvSpPr>
        <p:spPr>
          <a:xfrm>
            <a:off x="1" y="6456612"/>
            <a:ext cx="4302231" cy="34106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623698" y="6456612"/>
            <a:ext cx="4302231" cy="341063"/>
          </a:xfrm>
          <a:prstGeom prst="rect">
            <a:avLst/>
          </a:prstGeom>
        </p:spPr>
        <p:txBody>
          <a:bodyPr vert="horz" lIns="91440" tIns="45720" rIns="91440" bIns="45720" rtlCol="0" anchor="b"/>
          <a:lstStyle>
            <a:lvl1pPr algn="r">
              <a:defRPr sz="1200"/>
            </a:lvl1pPr>
          </a:lstStyle>
          <a:p>
            <a:fld id="{E1CDF163-4DD1-4131-87AA-CFFEE55FF2E1}" type="slidenum">
              <a:rPr lang="en-GB" smtClean="0"/>
              <a:t>‹#›</a:t>
            </a:fld>
            <a:endParaRPr lang="en-GB"/>
          </a:p>
        </p:txBody>
      </p:sp>
    </p:spTree>
    <p:extLst>
      <p:ext uri="{BB962C8B-B14F-4D97-AF65-F5344CB8AC3E}">
        <p14:creationId xmlns:p14="http://schemas.microsoft.com/office/powerpoint/2010/main" val="4255349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41064"/>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41064"/>
          </a:xfrm>
          <a:prstGeom prst="rect">
            <a:avLst/>
          </a:prstGeom>
        </p:spPr>
        <p:txBody>
          <a:bodyPr vert="horz" lIns="91440" tIns="45720" rIns="91440" bIns="45720" rtlCol="0"/>
          <a:lstStyle>
            <a:lvl1pPr algn="r">
              <a:defRPr sz="1200"/>
            </a:lvl1pPr>
          </a:lstStyle>
          <a:p>
            <a:fld id="{FDCD1333-D49A-4453-AE40-33129E1411F0}" type="datetimeFigureOut">
              <a:rPr lang="en-GB" smtClean="0"/>
              <a:t>13/09/2017</a:t>
            </a:fld>
            <a:endParaRPr lang="en-GB"/>
          </a:p>
        </p:txBody>
      </p:sp>
      <p:sp>
        <p:nvSpPr>
          <p:cNvPr id="4" name="Slide Image Placeholder 3"/>
          <p:cNvSpPr>
            <a:spLocks noGrp="1" noRot="1" noChangeAspect="1"/>
          </p:cNvSpPr>
          <p:nvPr>
            <p:ph type="sldImg" idx="2"/>
          </p:nvPr>
        </p:nvSpPr>
        <p:spPr>
          <a:xfrm>
            <a:off x="2925763" y="849313"/>
            <a:ext cx="4076700" cy="2293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3" y="3271381"/>
            <a:ext cx="7942580" cy="267658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2"/>
            <a:ext cx="4302231" cy="34106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2"/>
            <a:ext cx="4302231" cy="341063"/>
          </a:xfrm>
          <a:prstGeom prst="rect">
            <a:avLst/>
          </a:prstGeom>
        </p:spPr>
        <p:txBody>
          <a:bodyPr vert="horz" lIns="91440" tIns="45720" rIns="91440" bIns="45720" rtlCol="0" anchor="b"/>
          <a:lstStyle>
            <a:lvl1pPr algn="r">
              <a:defRPr sz="1200"/>
            </a:lvl1pPr>
          </a:lstStyle>
          <a:p>
            <a:fld id="{1546193C-C962-405F-A268-030ED1FFFA79}" type="slidenum">
              <a:rPr lang="en-GB" smtClean="0"/>
              <a:t>‹#›</a:t>
            </a:fld>
            <a:endParaRPr lang="en-GB"/>
          </a:p>
        </p:txBody>
      </p:sp>
    </p:spTree>
    <p:extLst>
      <p:ext uri="{BB962C8B-B14F-4D97-AF65-F5344CB8AC3E}">
        <p14:creationId xmlns:p14="http://schemas.microsoft.com/office/powerpoint/2010/main" val="791817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Introduce yourselves (peer mentors) and the session here.  You might want to go straight into your ice-breaker before getting too heavily into the session!</a:t>
            </a:r>
          </a:p>
        </p:txBody>
      </p:sp>
      <p:sp>
        <p:nvSpPr>
          <p:cNvPr id="4" name="Slide Number Placeholder 3"/>
          <p:cNvSpPr>
            <a:spLocks noGrp="1"/>
          </p:cNvSpPr>
          <p:nvPr>
            <p:ph type="sldNum" sz="quarter" idx="10"/>
          </p:nvPr>
        </p:nvSpPr>
        <p:spPr/>
        <p:txBody>
          <a:bodyPr/>
          <a:lstStyle/>
          <a:p>
            <a:fld id="{1546193C-C962-405F-A268-030ED1FFFA79}" type="slidenum">
              <a:rPr lang="en-GB" smtClean="0"/>
              <a:t>1</a:t>
            </a:fld>
            <a:endParaRPr lang="en-GB"/>
          </a:p>
        </p:txBody>
      </p:sp>
    </p:spTree>
    <p:extLst>
      <p:ext uri="{BB962C8B-B14F-4D97-AF65-F5344CB8AC3E}">
        <p14:creationId xmlns:p14="http://schemas.microsoft.com/office/powerpoint/2010/main" val="1754869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to hand out some mark schemes (one of the three</a:t>
            </a:r>
            <a:r>
              <a:rPr lang="en-GB" baseline="0" dirty="0"/>
              <a:t> different mark schemes to each group of students – there are three mark schemes in total) and ask them to draw a house each.  As the slide indicates, there are five minutes for this task.</a:t>
            </a:r>
          </a:p>
          <a:p>
            <a:endParaRPr lang="en-GB" baseline="0" dirty="0"/>
          </a:p>
          <a:p>
            <a:r>
              <a:rPr lang="en-GB" baseline="0" dirty="0"/>
              <a:t>The mark schemes are very varied in structure and style, and this will become a good talking point at the end of the task.  You will want to make sure you have some spare paper (and possibly pens) to ensure students are ready for this task.</a:t>
            </a:r>
          </a:p>
        </p:txBody>
      </p:sp>
      <p:sp>
        <p:nvSpPr>
          <p:cNvPr id="4" name="Slide Number Placeholder 3"/>
          <p:cNvSpPr>
            <a:spLocks noGrp="1"/>
          </p:cNvSpPr>
          <p:nvPr>
            <p:ph type="sldNum" sz="quarter" idx="10"/>
          </p:nvPr>
        </p:nvSpPr>
        <p:spPr/>
        <p:txBody>
          <a:bodyPr/>
          <a:lstStyle/>
          <a:p>
            <a:fld id="{1546193C-C962-405F-A268-030ED1FFFA79}" type="slidenum">
              <a:rPr lang="en-GB" smtClean="0"/>
              <a:t>10</a:t>
            </a:fld>
            <a:endParaRPr lang="en-GB"/>
          </a:p>
        </p:txBody>
      </p:sp>
    </p:spTree>
    <p:extLst>
      <p:ext uri="{BB962C8B-B14F-4D97-AF65-F5344CB8AC3E}">
        <p14:creationId xmlns:p14="http://schemas.microsoft.com/office/powerpoint/2010/main" val="182937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the five minutes are up, ask students to swap their drawings (within their groups) and mark each other’s work</a:t>
            </a:r>
            <a:r>
              <a:rPr lang="en-GB" baseline="0" dirty="0"/>
              <a:t> using their marking schemes.</a:t>
            </a:r>
          </a:p>
          <a:p>
            <a:endParaRPr lang="en-GB" baseline="0" dirty="0"/>
          </a:p>
          <a:p>
            <a:r>
              <a:rPr lang="en-GB" baseline="0" dirty="0"/>
              <a:t>Suggest that they should just do the best they can, and to not worry </a:t>
            </a:r>
            <a:r>
              <a:rPr lang="en-GB" b="1" baseline="0" dirty="0"/>
              <a:t>too </a:t>
            </a:r>
            <a:r>
              <a:rPr lang="en-GB" b="0" baseline="0" dirty="0"/>
              <a:t>much about the mark they are giving.</a:t>
            </a:r>
          </a:p>
          <a:p>
            <a:endParaRPr lang="en-GB" b="0" baseline="0" dirty="0"/>
          </a:p>
          <a:p>
            <a:r>
              <a:rPr lang="en-GB" b="0" baseline="0" dirty="0"/>
              <a:t>They should also try to write some feedback for their partner on how they could achieve a better grade if they were to have another go at drawing a house.</a:t>
            </a:r>
          </a:p>
          <a:p>
            <a:endParaRPr lang="en-GB" b="0" baseline="0" dirty="0"/>
          </a:p>
          <a:p>
            <a:r>
              <a:rPr lang="en-GB" b="0" baseline="0" dirty="0"/>
              <a:t>Give about five minutes for this task again.</a:t>
            </a:r>
            <a:endParaRPr lang="en-GB" dirty="0"/>
          </a:p>
        </p:txBody>
      </p:sp>
      <p:sp>
        <p:nvSpPr>
          <p:cNvPr id="4" name="Slide Number Placeholder 3"/>
          <p:cNvSpPr>
            <a:spLocks noGrp="1"/>
          </p:cNvSpPr>
          <p:nvPr>
            <p:ph type="sldNum" sz="quarter" idx="10"/>
          </p:nvPr>
        </p:nvSpPr>
        <p:spPr/>
        <p:txBody>
          <a:bodyPr/>
          <a:lstStyle/>
          <a:p>
            <a:fld id="{1546193C-C962-405F-A268-030ED1FFFA79}" type="slidenum">
              <a:rPr lang="en-GB" smtClean="0"/>
              <a:t>11</a:t>
            </a:fld>
            <a:endParaRPr lang="en-GB"/>
          </a:p>
        </p:txBody>
      </p:sp>
    </p:spTree>
    <p:extLst>
      <p:ext uri="{BB962C8B-B14F-4D97-AF65-F5344CB8AC3E}">
        <p14:creationId xmlns:p14="http://schemas.microsoft.com/office/powerpoint/2010/main" val="2177244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Give</a:t>
            </a:r>
            <a:r>
              <a:rPr lang="en-GB" baseline="0" dirty="0"/>
              <a:t> about ten minutes for this debrief, in which you tour the room, asking each group to feed back on their mark scheme.  The aim here is to </a:t>
            </a:r>
            <a:r>
              <a:rPr lang="en-GB" b="1" baseline="0" dirty="0"/>
              <a:t>be positive</a:t>
            </a:r>
            <a:r>
              <a:rPr lang="en-GB" b="0" baseline="0" dirty="0"/>
              <a:t>, although some groups will not have enjoyed their experience of using the mark scheme.  First of all, since each group will only have seen one of each mark scheme, ask each group to briefly describe what their mark scheme looked like (maybe hold it up or use the document </a:t>
            </a:r>
            <a:r>
              <a:rPr lang="en-GB" b="0" baseline="0" dirty="0" err="1"/>
              <a:t>visualiser</a:t>
            </a:r>
            <a:r>
              <a:rPr lang="en-GB" b="0" baseline="0" dirty="0"/>
              <a:t> to put it on the projector).</a:t>
            </a:r>
          </a:p>
          <a:p>
            <a:endParaRPr lang="en-GB" b="0" baseline="0" dirty="0"/>
          </a:p>
          <a:p>
            <a:r>
              <a:rPr lang="en-GB" b="0" baseline="0" dirty="0"/>
              <a:t>Ask the group what they thought where the most important bits of the mark scheme, and where they found them on the mark scheme, and then ask them what they liked both while drawing the house, and while marking the house.  New students may have a tendency here to say ‘Nothing’ or to not be sure, so make sure you have looked at the mark schemes in advance and have something positive to say yourself to help them out!</a:t>
            </a:r>
          </a:p>
          <a:p>
            <a:endParaRPr lang="en-GB" b="0" baseline="0" dirty="0"/>
          </a:p>
          <a:p>
            <a:r>
              <a:rPr lang="en-GB" b="0" baseline="0" dirty="0"/>
              <a:t>Once you have visited all the groups and asked them about their mark schemes, you can ask the room as a whole how they think they can make good use of mark schemes to help them get better grades.</a:t>
            </a:r>
            <a:endParaRPr lang="en-GB" dirty="0"/>
          </a:p>
        </p:txBody>
      </p:sp>
      <p:sp>
        <p:nvSpPr>
          <p:cNvPr id="4" name="Slide Number Placeholder 3"/>
          <p:cNvSpPr>
            <a:spLocks noGrp="1"/>
          </p:cNvSpPr>
          <p:nvPr>
            <p:ph type="sldNum" sz="quarter" idx="10"/>
          </p:nvPr>
        </p:nvSpPr>
        <p:spPr/>
        <p:txBody>
          <a:bodyPr/>
          <a:lstStyle/>
          <a:p>
            <a:fld id="{1546193C-C962-405F-A268-030ED1FFFA79}" type="slidenum">
              <a:rPr lang="en-GB" smtClean="0"/>
              <a:t>12</a:t>
            </a:fld>
            <a:endParaRPr lang="en-GB"/>
          </a:p>
        </p:txBody>
      </p:sp>
    </p:spTree>
    <p:extLst>
      <p:ext uri="{BB962C8B-B14F-4D97-AF65-F5344CB8AC3E}">
        <p14:creationId xmlns:p14="http://schemas.microsoft.com/office/powerpoint/2010/main" val="810294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should easily fill 50-60 minutes (especially with an</a:t>
            </a:r>
            <a:r>
              <a:rPr lang="en-GB" baseline="0" dirty="0"/>
              <a:t> icebreaker!) and gives you an opportunity to briefly summarise the session, recapping the three objectives from the start.</a:t>
            </a:r>
          </a:p>
          <a:p>
            <a:endParaRPr lang="en-GB" baseline="0" dirty="0"/>
          </a:p>
          <a:p>
            <a:r>
              <a:rPr lang="en-GB" baseline="0" dirty="0"/>
              <a:t>There are three key messages the new students should leave with:</a:t>
            </a:r>
          </a:p>
          <a:p>
            <a:pPr marL="171450" indent="-171450">
              <a:buFontTx/>
              <a:buChar char="-"/>
            </a:pPr>
            <a:r>
              <a:rPr lang="en-GB" baseline="0" dirty="0"/>
              <a:t>Remember what the key aspects of assessments are and where to find them</a:t>
            </a:r>
          </a:p>
          <a:p>
            <a:pPr marL="171450" indent="-171450">
              <a:buFontTx/>
              <a:buChar char="-"/>
            </a:pPr>
            <a:r>
              <a:rPr lang="en-GB" baseline="0" dirty="0"/>
              <a:t>Remember the importance of balancing workloads</a:t>
            </a:r>
          </a:p>
          <a:p>
            <a:pPr marL="171450" indent="-171450">
              <a:buFontTx/>
              <a:buChar char="-"/>
            </a:pPr>
            <a:r>
              <a:rPr lang="en-GB" baseline="0" dirty="0"/>
              <a:t>Remember the importance of assessment briefs and marking schemes</a:t>
            </a:r>
            <a:endParaRPr lang="en-GB" dirty="0"/>
          </a:p>
        </p:txBody>
      </p:sp>
      <p:sp>
        <p:nvSpPr>
          <p:cNvPr id="4" name="Slide Number Placeholder 3"/>
          <p:cNvSpPr>
            <a:spLocks noGrp="1"/>
          </p:cNvSpPr>
          <p:nvPr>
            <p:ph type="sldNum" sz="quarter" idx="10"/>
          </p:nvPr>
        </p:nvSpPr>
        <p:spPr/>
        <p:txBody>
          <a:bodyPr/>
          <a:lstStyle/>
          <a:p>
            <a:fld id="{1546193C-C962-405F-A268-030ED1FFFA79}" type="slidenum">
              <a:rPr lang="en-GB" smtClean="0"/>
              <a:t>13</a:t>
            </a:fld>
            <a:endParaRPr lang="en-GB"/>
          </a:p>
        </p:txBody>
      </p:sp>
    </p:spTree>
    <p:extLst>
      <p:ext uri="{BB962C8B-B14F-4D97-AF65-F5344CB8AC3E}">
        <p14:creationId xmlns:p14="http://schemas.microsoft.com/office/powerpoint/2010/main" val="313044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three key aims of this session,</a:t>
            </a:r>
            <a:r>
              <a:rPr lang="en-GB" baseline="0" dirty="0"/>
              <a:t> and they’re fairly self explanatory. Each objective is met through a PowerPoint slide, and then tested/put into practice with an activity, which you can guide the students through.  Divide your time on each objective into roughly three.</a:t>
            </a:r>
            <a:endParaRPr lang="en-GB" dirty="0"/>
          </a:p>
        </p:txBody>
      </p:sp>
      <p:sp>
        <p:nvSpPr>
          <p:cNvPr id="4" name="Slide Number Placeholder 3"/>
          <p:cNvSpPr>
            <a:spLocks noGrp="1"/>
          </p:cNvSpPr>
          <p:nvPr>
            <p:ph type="sldNum" sz="quarter" idx="10"/>
          </p:nvPr>
        </p:nvSpPr>
        <p:spPr/>
        <p:txBody>
          <a:bodyPr/>
          <a:lstStyle/>
          <a:p>
            <a:fld id="{1546193C-C962-405F-A268-030ED1FFFA79}" type="slidenum">
              <a:rPr lang="en-GB" smtClean="0"/>
              <a:t>2</a:t>
            </a:fld>
            <a:endParaRPr lang="en-GB"/>
          </a:p>
        </p:txBody>
      </p:sp>
    </p:spTree>
    <p:extLst>
      <p:ext uri="{BB962C8B-B14F-4D97-AF65-F5344CB8AC3E}">
        <p14:creationId xmlns:p14="http://schemas.microsoft.com/office/powerpoint/2010/main" val="2965835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a:t>
            </a:r>
            <a:r>
              <a:rPr lang="en-GB" baseline="0" dirty="0"/>
              <a:t> this section, you’re really introducing the notion of assessments.</a:t>
            </a:r>
          </a:p>
          <a:p>
            <a:r>
              <a:rPr lang="en-GB" baseline="0" dirty="0"/>
              <a:t>Try to remember how you felt when you first came to university and met assessments for the first time – were they completely new to you? Were they similar to what you had done before? What was similar to what you were used to, and what was new? What did you find most confusing, and what was reassuring?</a:t>
            </a:r>
          </a:p>
          <a:p>
            <a:r>
              <a:rPr lang="en-GB" baseline="0" dirty="0"/>
              <a:t>Share any interesting stories about assessments.</a:t>
            </a:r>
          </a:p>
          <a:p>
            <a:r>
              <a:rPr lang="en-GB" baseline="0" dirty="0"/>
              <a:t>Feel free to open the Coursework website to introduce new students to it, especially if you are used to using it.</a:t>
            </a:r>
          </a:p>
          <a:p>
            <a:r>
              <a:rPr lang="en-GB" baseline="0" dirty="0"/>
              <a:t>You may wish to point out useful tips (such as where the coursework submission bins are) if you have found this useful in your first year.</a:t>
            </a:r>
            <a:endParaRPr lang="en-GB" dirty="0"/>
          </a:p>
        </p:txBody>
      </p:sp>
      <p:sp>
        <p:nvSpPr>
          <p:cNvPr id="4" name="Slide Number Placeholder 3"/>
          <p:cNvSpPr>
            <a:spLocks noGrp="1"/>
          </p:cNvSpPr>
          <p:nvPr>
            <p:ph type="sldNum" sz="quarter" idx="10"/>
          </p:nvPr>
        </p:nvSpPr>
        <p:spPr/>
        <p:txBody>
          <a:bodyPr/>
          <a:lstStyle/>
          <a:p>
            <a:fld id="{1546193C-C962-405F-A268-030ED1FFFA79}" type="slidenum">
              <a:rPr lang="en-GB" smtClean="0"/>
              <a:t>3</a:t>
            </a:fld>
            <a:endParaRPr lang="en-GB"/>
          </a:p>
        </p:txBody>
      </p:sp>
    </p:spTree>
    <p:extLst>
      <p:ext uri="{BB962C8B-B14F-4D97-AF65-F5344CB8AC3E}">
        <p14:creationId xmlns:p14="http://schemas.microsoft.com/office/powerpoint/2010/main" val="4284404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purpose</a:t>
            </a:r>
            <a:r>
              <a:rPr lang="en-GB" baseline="0" dirty="0"/>
              <a:t> of this exercise is to get new students to identify what is meant by each of these eight things.  The act of putting them into importance order is actually a trick – they are all equally important! This may lead to some interesting group discussion, where people passionately argue about whether something is more, or less, important than another.</a:t>
            </a:r>
          </a:p>
          <a:p>
            <a:endParaRPr lang="en-GB" baseline="0" dirty="0"/>
          </a:p>
          <a:p>
            <a:r>
              <a:rPr lang="en-GB" baseline="0" dirty="0"/>
              <a:t>Expect many of the new students to not necessarily know what some of these things are.  You may find it useful to pause the activity several times to talk through what each thing is.  The sort of format you can do this is</a:t>
            </a:r>
          </a:p>
          <a:p>
            <a:r>
              <a:rPr lang="en-GB" baseline="0" dirty="0"/>
              <a:t>“… This group has been asking what we mean by a ‘mark scheme’ – which is really interesting. Does anyone here know what is meant by a mark scheme?”</a:t>
            </a:r>
          </a:p>
          <a:p>
            <a:r>
              <a:rPr lang="en-GB" baseline="0" dirty="0"/>
              <a:t>If nobody answers, you can provide the answer for yourself, or, if someone (perhaps a foundation student for example) provides an answer, then all the better! </a:t>
            </a:r>
            <a:r>
              <a:rPr lang="en-GB" baseline="0" dirty="0">
                <a:sym typeface="Wingdings" panose="05000000000000000000" pitchFamily="2" charset="2"/>
              </a:rPr>
              <a:t></a:t>
            </a:r>
          </a:p>
          <a:p>
            <a:endParaRPr lang="en-GB" baseline="0" dirty="0">
              <a:sym typeface="Wingdings" panose="05000000000000000000" pitchFamily="2" charset="2"/>
            </a:endParaRPr>
          </a:p>
          <a:p>
            <a:r>
              <a:rPr lang="en-GB" baseline="0" dirty="0">
                <a:sym typeface="Wingdings" panose="05000000000000000000" pitchFamily="2" charset="2"/>
              </a:rPr>
              <a:t>Expect this activity to take </a:t>
            </a:r>
            <a:r>
              <a:rPr lang="en-GB" baseline="0">
                <a:sym typeface="Wingdings" panose="05000000000000000000" pitchFamily="2" charset="2"/>
              </a:rPr>
              <a:t>approximately </a:t>
            </a:r>
            <a:r>
              <a:rPr lang="en-GB" baseline="0" smtClean="0">
                <a:sym typeface="Wingdings" panose="05000000000000000000" pitchFamily="2" charset="2"/>
              </a:rPr>
              <a:t>5 minutes</a:t>
            </a:r>
            <a:r>
              <a:rPr lang="en-GB" baseline="0" dirty="0">
                <a:sym typeface="Wingdings" panose="05000000000000000000" pitchFamily="2" charset="2"/>
              </a:rPr>
              <a:t>.  Remember that it’s important to prompt the students to discuss *what* each of these things is, as well as how important they think each is.</a:t>
            </a:r>
            <a:endParaRPr lang="en-GB" dirty="0"/>
          </a:p>
        </p:txBody>
      </p:sp>
      <p:sp>
        <p:nvSpPr>
          <p:cNvPr id="4" name="Slide Number Placeholder 3"/>
          <p:cNvSpPr>
            <a:spLocks noGrp="1"/>
          </p:cNvSpPr>
          <p:nvPr>
            <p:ph type="sldNum" sz="quarter" idx="10"/>
          </p:nvPr>
        </p:nvSpPr>
        <p:spPr/>
        <p:txBody>
          <a:bodyPr/>
          <a:lstStyle/>
          <a:p>
            <a:fld id="{1546193C-C962-405F-A268-030ED1FFFA79}" type="slidenum">
              <a:rPr lang="en-GB" smtClean="0"/>
              <a:t>4</a:t>
            </a:fld>
            <a:endParaRPr lang="en-GB"/>
          </a:p>
        </p:txBody>
      </p:sp>
    </p:spTree>
    <p:extLst>
      <p:ext uri="{BB962C8B-B14F-4D97-AF65-F5344CB8AC3E}">
        <p14:creationId xmlns:p14="http://schemas.microsoft.com/office/powerpoint/2010/main" val="739703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After the ten minutes is up, it’s time to reveal the secret! They’re all equally important!</a:t>
            </a:r>
          </a:p>
          <a:p>
            <a:endParaRPr lang="en-GB" dirty="0"/>
          </a:p>
          <a:p>
            <a:r>
              <a:rPr lang="en-GB" dirty="0"/>
              <a:t>If there are any of the eight you</a:t>
            </a:r>
            <a:r>
              <a:rPr lang="en-GB" baseline="0" dirty="0"/>
              <a:t> get chance to explain to the room during the activity, now is the perfect chance to.  Offer the new students the opportunity to answer what each one is.</a:t>
            </a:r>
          </a:p>
          <a:p>
            <a:endParaRPr lang="en-GB" baseline="0" dirty="0"/>
          </a:p>
          <a:p>
            <a:r>
              <a:rPr lang="en-GB" baseline="0" dirty="0"/>
              <a:t>You may also want to offer some tips on where new students can find these various bits of information, particularly if this is something you found confusing in your first year.</a:t>
            </a:r>
            <a:endParaRPr lang="en-GB" dirty="0"/>
          </a:p>
        </p:txBody>
      </p:sp>
      <p:sp>
        <p:nvSpPr>
          <p:cNvPr id="4" name="Slide Number Placeholder 3"/>
          <p:cNvSpPr>
            <a:spLocks noGrp="1"/>
          </p:cNvSpPr>
          <p:nvPr>
            <p:ph type="sldNum" sz="quarter" idx="10"/>
          </p:nvPr>
        </p:nvSpPr>
        <p:spPr/>
        <p:txBody>
          <a:bodyPr/>
          <a:lstStyle/>
          <a:p>
            <a:fld id="{1546193C-C962-405F-A268-030ED1FFFA79}" type="slidenum">
              <a:rPr lang="en-GB" smtClean="0"/>
              <a:t>5</a:t>
            </a:fld>
            <a:endParaRPr lang="en-GB"/>
          </a:p>
        </p:txBody>
      </p:sp>
    </p:spTree>
    <p:extLst>
      <p:ext uri="{BB962C8B-B14F-4D97-AF65-F5344CB8AC3E}">
        <p14:creationId xmlns:p14="http://schemas.microsoft.com/office/powerpoint/2010/main" val="2525674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second objective</a:t>
            </a:r>
            <a:r>
              <a:rPr lang="en-GB" baseline="0" dirty="0"/>
              <a:t> is to think about how to spend your time when working on assessments.  You can likely bring in some of your own stories here.  How did you tackle this in your first year? Did you spread your time evenly throughout the year? Did you do something in your first year that you think worked well, or perhaps something that you think didn’t work so well that you will be trying differently?</a:t>
            </a:r>
          </a:p>
          <a:p>
            <a:endParaRPr lang="en-GB" baseline="0" dirty="0"/>
          </a:p>
          <a:p>
            <a:r>
              <a:rPr lang="en-GB" baseline="0" dirty="0"/>
              <a:t>The </a:t>
            </a:r>
            <a:r>
              <a:rPr lang="en-GB" b="1" baseline="0" dirty="0"/>
              <a:t>key message</a:t>
            </a:r>
            <a:r>
              <a:rPr lang="en-GB" b="0" baseline="0" dirty="0"/>
              <a:t> that it’s really important to get across is that it’s really important to work on several assessments at once – not just one at a time – and that it’s really important to start your assessments early, and not try to do them the day/week before they are due in!</a:t>
            </a:r>
            <a:endParaRPr lang="en-GB" b="1" dirty="0"/>
          </a:p>
        </p:txBody>
      </p:sp>
      <p:sp>
        <p:nvSpPr>
          <p:cNvPr id="4" name="Slide Number Placeholder 3"/>
          <p:cNvSpPr>
            <a:spLocks noGrp="1"/>
          </p:cNvSpPr>
          <p:nvPr>
            <p:ph type="sldNum" sz="quarter" idx="10"/>
          </p:nvPr>
        </p:nvSpPr>
        <p:spPr/>
        <p:txBody>
          <a:bodyPr/>
          <a:lstStyle/>
          <a:p>
            <a:fld id="{1546193C-C962-405F-A268-030ED1FFFA79}" type="slidenum">
              <a:rPr lang="en-GB" smtClean="0"/>
              <a:t>6</a:t>
            </a:fld>
            <a:endParaRPr lang="en-GB"/>
          </a:p>
        </p:txBody>
      </p:sp>
    </p:spTree>
    <p:extLst>
      <p:ext uri="{BB962C8B-B14F-4D97-AF65-F5344CB8AC3E}">
        <p14:creationId xmlns:p14="http://schemas.microsoft.com/office/powerpoint/2010/main" val="3394228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a:t>
            </a:r>
            <a:r>
              <a:rPr lang="en-GB" baseline="0" dirty="0"/>
              <a:t> task is all about checking when the new students have assessments due in.  The new students will not necessarily be familiar with using Moodle, and may need some help logging in and navigating to their units.  This is all very useful!  You may wish to demonstrate on the computer at the front, and show how to check when an assessment is due using one of your own units as an example.</a:t>
            </a:r>
          </a:p>
          <a:p>
            <a:endParaRPr lang="en-GB" baseline="0" dirty="0"/>
          </a:p>
          <a:p>
            <a:r>
              <a:rPr lang="en-GB" baseline="0" dirty="0"/>
              <a:t>The printed ‘Plan your Learning Goals’ template breaks the year down into a series of weeks and allows students to record their assessment deadlines and helps them to plan.  Try to encourage students to think about what they will be doing in the weeks leading up to assessment deadlines.</a:t>
            </a:r>
          </a:p>
          <a:p>
            <a:endParaRPr lang="en-GB" baseline="0" dirty="0"/>
          </a:p>
          <a:p>
            <a:r>
              <a:rPr lang="en-GB" baseline="0" dirty="0"/>
              <a:t>Again, about ten minutes for this activity.</a:t>
            </a:r>
          </a:p>
        </p:txBody>
      </p:sp>
      <p:sp>
        <p:nvSpPr>
          <p:cNvPr id="4" name="Slide Number Placeholder 3"/>
          <p:cNvSpPr>
            <a:spLocks noGrp="1"/>
          </p:cNvSpPr>
          <p:nvPr>
            <p:ph type="sldNum" sz="quarter" idx="10"/>
          </p:nvPr>
        </p:nvSpPr>
        <p:spPr/>
        <p:txBody>
          <a:bodyPr/>
          <a:lstStyle/>
          <a:p>
            <a:fld id="{1546193C-C962-405F-A268-030ED1FFFA79}" type="slidenum">
              <a:rPr lang="en-GB" smtClean="0"/>
              <a:t>7</a:t>
            </a:fld>
            <a:endParaRPr lang="en-GB"/>
          </a:p>
        </p:txBody>
      </p:sp>
    </p:spTree>
    <p:extLst>
      <p:ext uri="{BB962C8B-B14F-4D97-AF65-F5344CB8AC3E}">
        <p14:creationId xmlns:p14="http://schemas.microsoft.com/office/powerpoint/2010/main" val="737201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Depending</a:t>
            </a:r>
            <a:r>
              <a:rPr lang="en-GB" baseline="0" dirty="0"/>
              <a:t> on the students you have in your group, everyone might have a very similar set of assessments, or they might be very different (all from the same course, or not).</a:t>
            </a:r>
          </a:p>
          <a:p>
            <a:endParaRPr lang="en-GB" baseline="0" dirty="0"/>
          </a:p>
          <a:p>
            <a:r>
              <a:rPr lang="en-GB" baseline="0" dirty="0"/>
              <a:t>You might be able to lead a group discussion about tactics for handling this, or, you might have one or two very vocal students.</a:t>
            </a:r>
          </a:p>
          <a:p>
            <a:endParaRPr lang="en-GB" baseline="0" dirty="0"/>
          </a:p>
          <a:p>
            <a:r>
              <a:rPr lang="en-GB" baseline="0" dirty="0"/>
              <a:t>Be positive about the approaches the new students can take to handle assessment deadlines.  Remind them of how you approached it (or wished you’d approached it) when you were in their shoes!</a:t>
            </a:r>
            <a:endParaRPr lang="en-GB" dirty="0"/>
          </a:p>
        </p:txBody>
      </p:sp>
      <p:sp>
        <p:nvSpPr>
          <p:cNvPr id="4" name="Slide Number Placeholder 3"/>
          <p:cNvSpPr>
            <a:spLocks noGrp="1"/>
          </p:cNvSpPr>
          <p:nvPr>
            <p:ph type="sldNum" sz="quarter" idx="10"/>
          </p:nvPr>
        </p:nvSpPr>
        <p:spPr/>
        <p:txBody>
          <a:bodyPr/>
          <a:lstStyle/>
          <a:p>
            <a:fld id="{1546193C-C962-405F-A268-030ED1FFFA79}" type="slidenum">
              <a:rPr lang="en-GB" smtClean="0"/>
              <a:t>8</a:t>
            </a:fld>
            <a:endParaRPr lang="en-GB"/>
          </a:p>
        </p:txBody>
      </p:sp>
    </p:spTree>
    <p:extLst>
      <p:ext uri="{BB962C8B-B14F-4D97-AF65-F5344CB8AC3E}">
        <p14:creationId xmlns:p14="http://schemas.microsoft.com/office/powerpoint/2010/main" val="3245280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fina</a:t>
            </a:r>
            <a:r>
              <a:rPr lang="en-GB" baseline="0" dirty="0"/>
              <a:t>l objective covers ensuring that students understand the idea of reading an assessment brief, and a mark scheme.  You will also have experience of using assessment briefs and mark schemes – again, we want this to be </a:t>
            </a:r>
            <a:r>
              <a:rPr lang="en-GB" b="1" baseline="0" dirty="0"/>
              <a:t>positive</a:t>
            </a:r>
            <a:r>
              <a:rPr lang="en-GB" b="0" baseline="0" dirty="0"/>
              <a:t>, so if you have positive stories about how you have used assessment briefs/mark schemes, or where you have received really good feedback, please do share them.</a:t>
            </a:r>
          </a:p>
          <a:p>
            <a:endParaRPr lang="en-GB" b="0" baseline="0" dirty="0"/>
          </a:p>
          <a:p>
            <a:r>
              <a:rPr lang="en-GB" b="0" baseline="0" dirty="0"/>
              <a:t>If you have tips or tricks you might want to share them (do you print out the mark schemes? Do you mark your own work?) to help the new students, especially in advance of the next activity, which is…</a:t>
            </a:r>
            <a:endParaRPr lang="en-GB" dirty="0"/>
          </a:p>
        </p:txBody>
      </p:sp>
      <p:sp>
        <p:nvSpPr>
          <p:cNvPr id="4" name="Slide Number Placeholder 3"/>
          <p:cNvSpPr>
            <a:spLocks noGrp="1"/>
          </p:cNvSpPr>
          <p:nvPr>
            <p:ph type="sldNum" sz="quarter" idx="10"/>
          </p:nvPr>
        </p:nvSpPr>
        <p:spPr/>
        <p:txBody>
          <a:bodyPr/>
          <a:lstStyle/>
          <a:p>
            <a:fld id="{1546193C-C962-405F-A268-030ED1FFFA79}" type="slidenum">
              <a:rPr lang="en-GB" smtClean="0"/>
              <a:t>9</a:t>
            </a:fld>
            <a:endParaRPr lang="en-GB"/>
          </a:p>
        </p:txBody>
      </p:sp>
    </p:spTree>
    <p:extLst>
      <p:ext uri="{BB962C8B-B14F-4D97-AF65-F5344CB8AC3E}">
        <p14:creationId xmlns:p14="http://schemas.microsoft.com/office/powerpoint/2010/main" val="1734760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13/09/2017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1072885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13/09/2017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21728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13/09/2017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2476727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13/09/2017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2467305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13/09/2017</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1572594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13/09/2017</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2952944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13/09/2017</a:t>
            </a:fld>
            <a:endParaRPr lang="en-GB"/>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514248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13/09/2017</a:t>
            </a:fld>
            <a:endParaRPr lang="en-GB"/>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4111537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13/09/2017</a:t>
            </a:fld>
            <a:endParaRPr lang="en-GB"/>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136913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13/09/2017</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952017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4A667271-FD9F-49C5-BA7A-E2AFF21A817C}" type="datetimeFigureOut">
              <a:rPr lang="en-GB" smtClean="0"/>
              <a:t>13/09/2017</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253372D1-C69F-4B5D-B58D-8FCCB1CB2DF3}" type="slidenum">
              <a:rPr lang="en-GB" smtClean="0"/>
              <a:t>‹#›</a:t>
            </a:fld>
            <a:endParaRPr lang="en-GB"/>
          </a:p>
        </p:txBody>
      </p:sp>
    </p:spTree>
    <p:extLst>
      <p:ext uri="{BB962C8B-B14F-4D97-AF65-F5344CB8AC3E}">
        <p14:creationId xmlns:p14="http://schemas.microsoft.com/office/powerpoint/2010/main" val="1974297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7" name="Rectangle 6"/>
          <p:cNvSpPr/>
          <p:nvPr userDrawn="1"/>
        </p:nvSpPr>
        <p:spPr>
          <a:xfrm>
            <a:off x="169682" y="150829"/>
            <a:ext cx="11821213" cy="6532775"/>
          </a:xfrm>
          <a:prstGeom prst="rect">
            <a:avLst/>
          </a:prstGeom>
          <a:solidFill>
            <a:schemeClr val="bg1"/>
          </a:solidFill>
          <a:ln w="254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87586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coursework.mmu.ac.uk/"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7265" y="2061429"/>
            <a:ext cx="10857470" cy="2180643"/>
          </a:xfrm>
        </p:spPr>
        <p:txBody>
          <a:bodyPr anchor="ctr">
            <a:noAutofit/>
          </a:bodyPr>
          <a:lstStyle/>
          <a:p>
            <a:r>
              <a:rPr lang="en-GB" sz="6600" dirty="0"/>
              <a:t>University Life:</a:t>
            </a:r>
            <a:r>
              <a:rPr lang="en-GB" sz="8000" dirty="0"/>
              <a:t/>
            </a:r>
            <a:br>
              <a:rPr lang="en-GB" sz="8000" dirty="0"/>
            </a:br>
            <a:r>
              <a:rPr lang="en-GB" sz="7000" b="1" dirty="0">
                <a:solidFill>
                  <a:schemeClr val="accent6"/>
                </a:solidFill>
              </a:rPr>
              <a:t>Managing your Assessments</a:t>
            </a:r>
          </a:p>
        </p:txBody>
      </p:sp>
      <p:sp>
        <p:nvSpPr>
          <p:cNvPr id="3" name="Subtitle 2"/>
          <p:cNvSpPr>
            <a:spLocks noGrp="1"/>
          </p:cNvSpPr>
          <p:nvPr>
            <p:ph type="subTitle" idx="1"/>
          </p:nvPr>
        </p:nvSpPr>
        <p:spPr>
          <a:xfrm>
            <a:off x="1523999" y="4854327"/>
            <a:ext cx="9144000" cy="1655762"/>
          </a:xfrm>
        </p:spPr>
        <p:txBody>
          <a:bodyPr anchor="ctr"/>
          <a:lstStyle/>
          <a:p>
            <a:r>
              <a:rPr lang="en-GB" dirty="0"/>
              <a:t>Brought to you by:</a:t>
            </a:r>
          </a:p>
          <a:p>
            <a:r>
              <a:rPr lang="en-GB" b="1" dirty="0">
                <a:solidFill>
                  <a:schemeClr val="accent6"/>
                </a:solidFill>
              </a:rPr>
              <a:t>Your Peer Mentoring Team</a:t>
            </a:r>
          </a:p>
          <a:p>
            <a:endParaRPr lang="en-GB" b="1" dirty="0">
              <a:solidFill>
                <a:schemeClr val="accent6"/>
              </a:solidFill>
            </a:endParaRPr>
          </a:p>
        </p:txBody>
      </p:sp>
      <p:pic>
        <p:nvPicPr>
          <p:cNvPr id="6"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9984" y="366713"/>
            <a:ext cx="4284418" cy="802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382540" y="366713"/>
            <a:ext cx="1248422" cy="1415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4268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555432"/>
          </a:xfrm>
        </p:spPr>
        <p:txBody>
          <a:bodyPr>
            <a:normAutofit/>
          </a:bodyPr>
          <a:lstStyle/>
          <a:p>
            <a:pPr marL="0" indent="0" algn="ctr">
              <a:buNone/>
            </a:pPr>
            <a:r>
              <a:rPr lang="en-GB" b="1" dirty="0"/>
              <a:t>How do I know how my work will be marked?</a:t>
            </a:r>
          </a:p>
        </p:txBody>
      </p:sp>
      <p:sp>
        <p:nvSpPr>
          <p:cNvPr id="4" name="Title 1"/>
          <p:cNvSpPr>
            <a:spLocks noGrp="1"/>
          </p:cNvSpPr>
          <p:nvPr>
            <p:ph type="title"/>
          </p:nvPr>
        </p:nvSpPr>
        <p:spPr>
          <a:xfrm>
            <a:off x="462563" y="365125"/>
            <a:ext cx="11266874" cy="1325563"/>
          </a:xfrm>
        </p:spPr>
        <p:txBody>
          <a:bodyPr/>
          <a:lstStyle/>
          <a:p>
            <a:pPr algn="ctr"/>
            <a:r>
              <a:rPr lang="en-GB" b="1" dirty="0">
                <a:solidFill>
                  <a:schemeClr val="accent6">
                    <a:lumMod val="75000"/>
                  </a:schemeClr>
                </a:solidFill>
              </a:rPr>
              <a:t>Activity: </a:t>
            </a:r>
            <a:r>
              <a:rPr lang="en-GB" dirty="0">
                <a:solidFill>
                  <a:schemeClr val="accent6">
                    <a:lumMod val="75000"/>
                  </a:schemeClr>
                </a:solidFill>
              </a:rPr>
              <a:t>Assessments – What’s a Mark Scheme?</a:t>
            </a:r>
            <a:endParaRPr lang="en-GB" b="1" dirty="0">
              <a:solidFill>
                <a:schemeClr val="accent6">
                  <a:lumMod val="75000"/>
                </a:schemeClr>
              </a:solidFill>
            </a:endParaRPr>
          </a:p>
        </p:txBody>
      </p:sp>
      <p:sp>
        <p:nvSpPr>
          <p:cNvPr id="2" name="TextBox 1"/>
          <p:cNvSpPr txBox="1"/>
          <p:nvPr/>
        </p:nvSpPr>
        <p:spPr>
          <a:xfrm>
            <a:off x="1545395" y="2515668"/>
            <a:ext cx="9101210" cy="1938992"/>
          </a:xfrm>
          <a:prstGeom prst="rect">
            <a:avLst/>
          </a:prstGeom>
          <a:noFill/>
        </p:spPr>
        <p:txBody>
          <a:bodyPr wrap="none" rtlCol="0">
            <a:spAutoFit/>
          </a:bodyPr>
          <a:lstStyle/>
          <a:p>
            <a:pPr algn="ctr"/>
            <a:r>
              <a:rPr lang="en-GB" sz="6000" dirty="0">
                <a:solidFill>
                  <a:schemeClr val="accent6"/>
                </a:solidFill>
              </a:rPr>
              <a:t>Here is a group task for you: </a:t>
            </a:r>
            <a:endParaRPr lang="en-GB" sz="6600" dirty="0">
              <a:solidFill>
                <a:schemeClr val="accent6"/>
              </a:solidFill>
            </a:endParaRPr>
          </a:p>
          <a:p>
            <a:pPr algn="ctr"/>
            <a:r>
              <a:rPr lang="en-GB" sz="6000" b="1" dirty="0">
                <a:solidFill>
                  <a:schemeClr val="accent6"/>
                </a:solidFill>
              </a:rPr>
              <a:t>Each person draw a house</a:t>
            </a:r>
            <a:endParaRPr lang="en-GB" sz="6000" dirty="0">
              <a:solidFill>
                <a:schemeClr val="accent6"/>
              </a:solidFill>
            </a:endParaRPr>
          </a:p>
        </p:txBody>
      </p:sp>
      <p:sp>
        <p:nvSpPr>
          <p:cNvPr id="5" name="TextBox 4"/>
          <p:cNvSpPr txBox="1"/>
          <p:nvPr/>
        </p:nvSpPr>
        <p:spPr>
          <a:xfrm>
            <a:off x="514791" y="4930067"/>
            <a:ext cx="11162416" cy="1200329"/>
          </a:xfrm>
          <a:prstGeom prst="rect">
            <a:avLst/>
          </a:prstGeom>
          <a:noFill/>
        </p:spPr>
        <p:txBody>
          <a:bodyPr wrap="none" rtlCol="0">
            <a:spAutoFit/>
          </a:bodyPr>
          <a:lstStyle/>
          <a:p>
            <a:pPr algn="ctr"/>
            <a:r>
              <a:rPr lang="en-GB" sz="2400" dirty="0"/>
              <a:t>Your peer mentors will give each group a mark scheme to help you to draw your houses.</a:t>
            </a:r>
          </a:p>
          <a:p>
            <a:pPr algn="ctr"/>
            <a:endParaRPr lang="en-GB" sz="2400" dirty="0"/>
          </a:p>
          <a:p>
            <a:pPr algn="ctr"/>
            <a:r>
              <a:rPr lang="en-GB" sz="2400" dirty="0"/>
              <a:t>You have five minutes.</a:t>
            </a:r>
          </a:p>
        </p:txBody>
      </p:sp>
    </p:spTree>
    <p:extLst>
      <p:ext uri="{BB962C8B-B14F-4D97-AF65-F5344CB8AC3E}">
        <p14:creationId xmlns:p14="http://schemas.microsoft.com/office/powerpoint/2010/main" val="319667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62563" y="365125"/>
            <a:ext cx="11266874" cy="1325563"/>
          </a:xfrm>
        </p:spPr>
        <p:txBody>
          <a:bodyPr/>
          <a:lstStyle/>
          <a:p>
            <a:pPr algn="ctr"/>
            <a:r>
              <a:rPr lang="en-GB" b="1" dirty="0">
                <a:solidFill>
                  <a:schemeClr val="accent6">
                    <a:lumMod val="75000"/>
                  </a:schemeClr>
                </a:solidFill>
              </a:rPr>
              <a:t>Activity: </a:t>
            </a:r>
            <a:r>
              <a:rPr lang="en-GB" dirty="0">
                <a:solidFill>
                  <a:schemeClr val="accent6">
                    <a:lumMod val="75000"/>
                  </a:schemeClr>
                </a:solidFill>
              </a:rPr>
              <a:t>Assessments – What’s a Mark Scheme?</a:t>
            </a:r>
            <a:endParaRPr lang="en-GB" b="1" dirty="0">
              <a:solidFill>
                <a:schemeClr val="accent6">
                  <a:lumMod val="75000"/>
                </a:schemeClr>
              </a:solidFill>
            </a:endParaRPr>
          </a:p>
        </p:txBody>
      </p:sp>
      <p:sp>
        <p:nvSpPr>
          <p:cNvPr id="5" name="Content Placeholder 2"/>
          <p:cNvSpPr>
            <a:spLocks noGrp="1"/>
          </p:cNvSpPr>
          <p:nvPr>
            <p:ph idx="1"/>
          </p:nvPr>
        </p:nvSpPr>
        <p:spPr>
          <a:xfrm>
            <a:off x="838200" y="1690688"/>
            <a:ext cx="10515600" cy="555432"/>
          </a:xfrm>
        </p:spPr>
        <p:txBody>
          <a:bodyPr>
            <a:normAutofit/>
          </a:bodyPr>
          <a:lstStyle/>
          <a:p>
            <a:pPr marL="0" indent="0" algn="ctr">
              <a:buNone/>
            </a:pPr>
            <a:r>
              <a:rPr lang="en-GB" b="1" dirty="0"/>
              <a:t>How do I know how my work will be marked?</a:t>
            </a:r>
          </a:p>
        </p:txBody>
      </p:sp>
      <p:sp>
        <p:nvSpPr>
          <p:cNvPr id="6" name="TextBox 5"/>
          <p:cNvSpPr txBox="1"/>
          <p:nvPr/>
        </p:nvSpPr>
        <p:spPr>
          <a:xfrm>
            <a:off x="1989682" y="3063851"/>
            <a:ext cx="8212634" cy="1015663"/>
          </a:xfrm>
          <a:prstGeom prst="rect">
            <a:avLst/>
          </a:prstGeom>
          <a:noFill/>
        </p:spPr>
        <p:txBody>
          <a:bodyPr wrap="none" rtlCol="0">
            <a:spAutoFit/>
          </a:bodyPr>
          <a:lstStyle/>
          <a:p>
            <a:pPr algn="ctr"/>
            <a:r>
              <a:rPr lang="en-GB" sz="6000" b="1" dirty="0">
                <a:solidFill>
                  <a:schemeClr val="accent6"/>
                </a:solidFill>
              </a:rPr>
              <a:t>Now swap your drawings</a:t>
            </a:r>
          </a:p>
        </p:txBody>
      </p:sp>
      <p:sp>
        <p:nvSpPr>
          <p:cNvPr id="7" name="TextBox 6"/>
          <p:cNvSpPr txBox="1"/>
          <p:nvPr/>
        </p:nvSpPr>
        <p:spPr>
          <a:xfrm>
            <a:off x="901636" y="5169779"/>
            <a:ext cx="10388725" cy="954107"/>
          </a:xfrm>
          <a:prstGeom prst="rect">
            <a:avLst/>
          </a:prstGeom>
          <a:noFill/>
        </p:spPr>
        <p:txBody>
          <a:bodyPr wrap="square" rtlCol="0">
            <a:spAutoFit/>
          </a:bodyPr>
          <a:lstStyle/>
          <a:p>
            <a:pPr algn="ctr"/>
            <a:r>
              <a:rPr lang="en-GB" sz="2800" dirty="0"/>
              <a:t>Using your mark scheme, give a mark to the drawing you have been given, and write some feedback</a:t>
            </a:r>
          </a:p>
        </p:txBody>
      </p:sp>
    </p:spTree>
    <p:extLst>
      <p:ext uri="{BB962C8B-B14F-4D97-AF65-F5344CB8AC3E}">
        <p14:creationId xmlns:p14="http://schemas.microsoft.com/office/powerpoint/2010/main" val="2930359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71500" y="365125"/>
            <a:ext cx="11049000" cy="1325563"/>
          </a:xfrm>
        </p:spPr>
        <p:txBody>
          <a:bodyPr/>
          <a:lstStyle/>
          <a:p>
            <a:pPr algn="ctr"/>
            <a:r>
              <a:rPr lang="en-GB" b="1" dirty="0">
                <a:solidFill>
                  <a:schemeClr val="accent6">
                    <a:lumMod val="75000"/>
                  </a:schemeClr>
                </a:solidFill>
              </a:rPr>
              <a:t>Debrief: </a:t>
            </a:r>
            <a:r>
              <a:rPr lang="en-GB" dirty="0">
                <a:solidFill>
                  <a:schemeClr val="accent6">
                    <a:lumMod val="75000"/>
                  </a:schemeClr>
                </a:solidFill>
              </a:rPr>
              <a:t>Assessments – What’s a Mark Scheme?</a:t>
            </a:r>
            <a:endParaRPr lang="en-GB" b="1" dirty="0">
              <a:solidFill>
                <a:schemeClr val="accent6">
                  <a:lumMod val="75000"/>
                </a:schemeClr>
              </a:solidFill>
            </a:endParaRPr>
          </a:p>
        </p:txBody>
      </p:sp>
      <p:sp>
        <p:nvSpPr>
          <p:cNvPr id="6" name="Content Placeholder 2"/>
          <p:cNvSpPr>
            <a:spLocks noGrp="1"/>
          </p:cNvSpPr>
          <p:nvPr>
            <p:ph idx="1"/>
          </p:nvPr>
        </p:nvSpPr>
        <p:spPr>
          <a:xfrm>
            <a:off x="838200" y="1690688"/>
            <a:ext cx="10515600" cy="555432"/>
          </a:xfrm>
        </p:spPr>
        <p:txBody>
          <a:bodyPr>
            <a:normAutofit/>
          </a:bodyPr>
          <a:lstStyle/>
          <a:p>
            <a:pPr marL="0" indent="0" algn="ctr">
              <a:buNone/>
            </a:pPr>
            <a:r>
              <a:rPr lang="en-GB" b="1" dirty="0"/>
              <a:t>How do I know how my work will be marked?</a:t>
            </a:r>
          </a:p>
        </p:txBody>
      </p:sp>
      <p:sp>
        <p:nvSpPr>
          <p:cNvPr id="5" name="TextBox 4"/>
          <p:cNvSpPr txBox="1"/>
          <p:nvPr/>
        </p:nvSpPr>
        <p:spPr>
          <a:xfrm>
            <a:off x="571500" y="2562225"/>
            <a:ext cx="4548425" cy="584775"/>
          </a:xfrm>
          <a:prstGeom prst="rect">
            <a:avLst/>
          </a:prstGeom>
          <a:noFill/>
        </p:spPr>
        <p:txBody>
          <a:bodyPr wrap="none" rtlCol="0">
            <a:spAutoFit/>
          </a:bodyPr>
          <a:lstStyle/>
          <a:p>
            <a:r>
              <a:rPr lang="en-GB" sz="3200" b="1" dirty="0"/>
              <a:t>Briefly</a:t>
            </a:r>
            <a:r>
              <a:rPr lang="en-GB" sz="3200" dirty="0"/>
              <a:t>, each group tell us:</a:t>
            </a:r>
          </a:p>
        </p:txBody>
      </p:sp>
      <p:sp>
        <p:nvSpPr>
          <p:cNvPr id="7" name="TextBox 6"/>
          <p:cNvSpPr txBox="1"/>
          <p:nvPr/>
        </p:nvSpPr>
        <p:spPr>
          <a:xfrm>
            <a:off x="716610" y="3401960"/>
            <a:ext cx="10497297" cy="1938992"/>
          </a:xfrm>
          <a:prstGeom prst="rect">
            <a:avLst/>
          </a:prstGeom>
          <a:noFill/>
        </p:spPr>
        <p:txBody>
          <a:bodyPr wrap="none" rtlCol="0">
            <a:spAutoFit/>
          </a:bodyPr>
          <a:lstStyle/>
          <a:p>
            <a:pPr marL="285750" indent="-285750">
              <a:buFont typeface="Arial" panose="020B0604020202020204" pitchFamily="34" charset="0"/>
              <a:buChar char="•"/>
            </a:pPr>
            <a:r>
              <a:rPr lang="en-GB" sz="2400" dirty="0"/>
              <a:t>What did your mark scheme </a:t>
            </a:r>
            <a:r>
              <a:rPr lang="en-GB" sz="2400" b="1" dirty="0"/>
              <a:t>look</a:t>
            </a:r>
            <a:r>
              <a:rPr lang="en-GB" sz="2400" dirty="0"/>
              <a:t> like?</a:t>
            </a:r>
          </a:p>
          <a:p>
            <a:pPr marL="285750" indent="-285750">
              <a:buFont typeface="Arial" panose="020B0604020202020204" pitchFamily="34" charset="0"/>
              <a:buChar char="•"/>
            </a:pPr>
            <a:r>
              <a:rPr lang="en-GB" sz="2400" dirty="0"/>
              <a:t>What were the </a:t>
            </a:r>
            <a:r>
              <a:rPr lang="en-GB" sz="2400" b="1" dirty="0"/>
              <a:t>most important </a:t>
            </a:r>
            <a:r>
              <a:rPr lang="en-GB" sz="2400" dirty="0"/>
              <a:t>pieces of information?</a:t>
            </a:r>
          </a:p>
          <a:p>
            <a:pPr marL="285750" indent="-285750">
              <a:buFont typeface="Arial" panose="020B0604020202020204" pitchFamily="34" charset="0"/>
              <a:buChar char="•"/>
            </a:pPr>
            <a:r>
              <a:rPr lang="en-GB" sz="2400" dirty="0"/>
              <a:t>What did you </a:t>
            </a:r>
            <a:r>
              <a:rPr lang="en-GB" sz="2400" b="1" dirty="0"/>
              <a:t>like</a:t>
            </a:r>
            <a:r>
              <a:rPr lang="en-GB" sz="2400" dirty="0"/>
              <a:t> about the mark scheme while you were </a:t>
            </a:r>
            <a:r>
              <a:rPr lang="en-GB" sz="2400" b="1" dirty="0"/>
              <a:t>drawing</a:t>
            </a:r>
            <a:r>
              <a:rPr lang="en-GB" sz="2400" dirty="0"/>
              <a:t> your houses?</a:t>
            </a:r>
          </a:p>
          <a:p>
            <a:pPr marL="285750" indent="-285750">
              <a:buFont typeface="Arial" panose="020B0604020202020204" pitchFamily="34" charset="0"/>
              <a:buChar char="•"/>
            </a:pPr>
            <a:r>
              <a:rPr lang="en-GB" sz="2400" dirty="0"/>
              <a:t>What did you </a:t>
            </a:r>
            <a:r>
              <a:rPr lang="en-GB" sz="2400" b="1" dirty="0"/>
              <a:t>like</a:t>
            </a:r>
            <a:r>
              <a:rPr lang="en-GB" sz="2400" dirty="0"/>
              <a:t> about the mark scheme while you were </a:t>
            </a:r>
            <a:r>
              <a:rPr lang="en-GB" sz="2400" b="1" dirty="0"/>
              <a:t>marking</a:t>
            </a:r>
            <a:r>
              <a:rPr lang="en-GB" sz="2400" dirty="0"/>
              <a:t> the houses?</a:t>
            </a:r>
          </a:p>
          <a:p>
            <a:pPr marL="285750" indent="-285750">
              <a:buFont typeface="Arial" panose="020B0604020202020204" pitchFamily="34" charset="0"/>
              <a:buChar char="•"/>
            </a:pPr>
            <a:r>
              <a:rPr lang="en-GB" sz="2400" dirty="0"/>
              <a:t>What would you </a:t>
            </a:r>
            <a:r>
              <a:rPr lang="en-GB" sz="2400" b="1" dirty="0"/>
              <a:t>do differently </a:t>
            </a:r>
            <a:r>
              <a:rPr lang="en-GB" sz="2400" dirty="0"/>
              <a:t>when drawing your house next time?</a:t>
            </a:r>
          </a:p>
        </p:txBody>
      </p:sp>
      <p:sp>
        <p:nvSpPr>
          <p:cNvPr id="8" name="TextBox 7"/>
          <p:cNvSpPr txBox="1"/>
          <p:nvPr/>
        </p:nvSpPr>
        <p:spPr>
          <a:xfrm>
            <a:off x="371475" y="5595912"/>
            <a:ext cx="11449050" cy="830997"/>
          </a:xfrm>
          <a:prstGeom prst="rect">
            <a:avLst/>
          </a:prstGeom>
          <a:noFill/>
        </p:spPr>
        <p:txBody>
          <a:bodyPr wrap="square" rtlCol="0">
            <a:spAutoFit/>
          </a:bodyPr>
          <a:lstStyle/>
          <a:p>
            <a:pPr algn="ctr"/>
            <a:r>
              <a:rPr lang="en-GB" sz="2400" b="1" dirty="0">
                <a:solidFill>
                  <a:schemeClr val="accent6"/>
                </a:solidFill>
              </a:rPr>
              <a:t>As a whole group: </a:t>
            </a:r>
            <a:r>
              <a:rPr lang="en-GB" sz="2400" dirty="0">
                <a:solidFill>
                  <a:schemeClr val="accent6"/>
                </a:solidFill>
              </a:rPr>
              <a:t>You will meet some, if not all, of these mark schemes.</a:t>
            </a:r>
          </a:p>
          <a:p>
            <a:pPr algn="ctr"/>
            <a:r>
              <a:rPr lang="en-GB" sz="2400" dirty="0">
                <a:solidFill>
                  <a:schemeClr val="accent6"/>
                </a:solidFill>
              </a:rPr>
              <a:t>What strategies can we use to better understand them?</a:t>
            </a:r>
          </a:p>
        </p:txBody>
      </p:sp>
    </p:spTree>
    <p:extLst>
      <p:ext uri="{BB962C8B-B14F-4D97-AF65-F5344CB8AC3E}">
        <p14:creationId xmlns:p14="http://schemas.microsoft.com/office/powerpoint/2010/main" val="1677854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normAutofit/>
          </a:bodyPr>
          <a:lstStyle/>
          <a:p>
            <a:r>
              <a:rPr lang="en-GB" dirty="0"/>
              <a:t>There’s lots of information to find out about each assessment</a:t>
            </a:r>
          </a:p>
          <a:p>
            <a:pPr lvl="1"/>
            <a:r>
              <a:rPr lang="en-GB" b="1" dirty="0"/>
              <a:t>Make sure </a:t>
            </a:r>
            <a:r>
              <a:rPr lang="en-GB" dirty="0"/>
              <a:t>you know </a:t>
            </a:r>
            <a:r>
              <a:rPr lang="en-GB" b="1" dirty="0"/>
              <a:t>where </a:t>
            </a:r>
            <a:r>
              <a:rPr lang="en-GB" dirty="0"/>
              <a:t>to find it and that you do so for </a:t>
            </a:r>
            <a:r>
              <a:rPr lang="en-GB" b="1" dirty="0"/>
              <a:t>all </a:t>
            </a:r>
            <a:r>
              <a:rPr lang="en-GB" dirty="0"/>
              <a:t>of your assessments</a:t>
            </a:r>
          </a:p>
          <a:p>
            <a:r>
              <a:rPr lang="en-GB" dirty="0"/>
              <a:t>You </a:t>
            </a:r>
            <a:r>
              <a:rPr lang="en-GB" b="1" dirty="0"/>
              <a:t>will </a:t>
            </a:r>
            <a:r>
              <a:rPr lang="en-GB" dirty="0"/>
              <a:t>need to work on more than one assessment at a time, throughout the year</a:t>
            </a:r>
          </a:p>
          <a:p>
            <a:pPr lvl="1"/>
            <a:r>
              <a:rPr lang="en-GB" b="1" dirty="0"/>
              <a:t>Make sure </a:t>
            </a:r>
            <a:r>
              <a:rPr lang="en-GB" dirty="0"/>
              <a:t>you balance your workload properly and start your assessments </a:t>
            </a:r>
            <a:r>
              <a:rPr lang="en-GB" b="1" dirty="0"/>
              <a:t>as early as possible</a:t>
            </a:r>
          </a:p>
          <a:p>
            <a:r>
              <a:rPr lang="en-GB" dirty="0"/>
              <a:t>Read assessment briefs and mark schemes carefully and thoroughly</a:t>
            </a:r>
          </a:p>
          <a:p>
            <a:pPr lvl="1"/>
            <a:r>
              <a:rPr lang="en-GB" b="1" dirty="0"/>
              <a:t>Make sure </a:t>
            </a:r>
            <a:r>
              <a:rPr lang="en-GB" dirty="0"/>
              <a:t>you ask your tutors if there is anything you are not sure about</a:t>
            </a:r>
            <a:endParaRPr lang="en-GB" b="1" dirty="0"/>
          </a:p>
        </p:txBody>
      </p:sp>
      <p:sp>
        <p:nvSpPr>
          <p:cNvPr id="4" name="Title 1"/>
          <p:cNvSpPr>
            <a:spLocks noGrp="1"/>
          </p:cNvSpPr>
          <p:nvPr>
            <p:ph type="title"/>
          </p:nvPr>
        </p:nvSpPr>
        <p:spPr>
          <a:xfrm>
            <a:off x="838200" y="365125"/>
            <a:ext cx="10515600" cy="1325563"/>
          </a:xfrm>
        </p:spPr>
        <p:txBody>
          <a:bodyPr/>
          <a:lstStyle/>
          <a:p>
            <a:r>
              <a:rPr lang="en-GB" b="1" dirty="0">
                <a:solidFill>
                  <a:schemeClr val="accent6">
                    <a:lumMod val="75000"/>
                  </a:schemeClr>
                </a:solidFill>
              </a:rPr>
              <a:t>Summary</a:t>
            </a:r>
          </a:p>
        </p:txBody>
      </p:sp>
    </p:spTree>
    <p:extLst>
      <p:ext uri="{BB962C8B-B14F-4D97-AF65-F5344CB8AC3E}">
        <p14:creationId xmlns:p14="http://schemas.microsoft.com/office/powerpoint/2010/main" val="1572734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accent6">
                    <a:lumMod val="75000"/>
                  </a:schemeClr>
                </a:solidFill>
              </a:rPr>
              <a:t>Objectives</a:t>
            </a:r>
          </a:p>
        </p:txBody>
      </p:sp>
      <p:sp>
        <p:nvSpPr>
          <p:cNvPr id="3" name="Content Placeholder 2"/>
          <p:cNvSpPr>
            <a:spLocks noGrp="1"/>
          </p:cNvSpPr>
          <p:nvPr>
            <p:ph idx="1"/>
          </p:nvPr>
        </p:nvSpPr>
        <p:spPr/>
        <p:txBody>
          <a:bodyPr anchor="ctr">
            <a:noAutofit/>
          </a:bodyPr>
          <a:lstStyle/>
          <a:p>
            <a:pPr marL="0" indent="0">
              <a:buNone/>
            </a:pPr>
            <a:r>
              <a:rPr lang="en-GB" sz="3200" dirty="0"/>
              <a:t>After today’s session, you should be able to:</a:t>
            </a:r>
          </a:p>
          <a:p>
            <a:pPr marL="0" indent="0">
              <a:buNone/>
            </a:pPr>
            <a:endParaRPr lang="en-GB" dirty="0"/>
          </a:p>
          <a:p>
            <a:r>
              <a:rPr lang="en-GB" dirty="0"/>
              <a:t>Describe the key elements of assessments</a:t>
            </a:r>
          </a:p>
          <a:p>
            <a:r>
              <a:rPr lang="en-GB" dirty="0"/>
              <a:t>Plan your workload throughout the year</a:t>
            </a:r>
          </a:p>
          <a:p>
            <a:r>
              <a:rPr lang="en-GB" dirty="0"/>
              <a:t>Utilise mark schemes to understand what is required in an assessment</a:t>
            </a:r>
          </a:p>
        </p:txBody>
      </p:sp>
    </p:spTree>
    <p:extLst>
      <p:ext uri="{BB962C8B-B14F-4D97-AF65-F5344CB8AC3E}">
        <p14:creationId xmlns:p14="http://schemas.microsoft.com/office/powerpoint/2010/main" val="1643306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chemeClr val="accent6">
                    <a:lumMod val="75000"/>
                  </a:schemeClr>
                </a:solidFill>
              </a:rPr>
              <a:t>Assessments: </a:t>
            </a:r>
            <a:r>
              <a:rPr lang="en-GB" dirty="0">
                <a:solidFill>
                  <a:schemeClr val="accent6">
                    <a:lumMod val="75000"/>
                  </a:schemeClr>
                </a:solidFill>
              </a:rPr>
              <a:t>An Introduction</a:t>
            </a:r>
            <a:endParaRPr lang="en-GB" b="1" dirty="0">
              <a:solidFill>
                <a:schemeClr val="accent6">
                  <a:lumMod val="75000"/>
                </a:schemeClr>
              </a:solidFill>
            </a:endParaRPr>
          </a:p>
        </p:txBody>
      </p:sp>
      <p:sp>
        <p:nvSpPr>
          <p:cNvPr id="3" name="Content Placeholder 2"/>
          <p:cNvSpPr>
            <a:spLocks noGrp="1"/>
          </p:cNvSpPr>
          <p:nvPr>
            <p:ph idx="1"/>
          </p:nvPr>
        </p:nvSpPr>
        <p:spPr/>
        <p:txBody>
          <a:bodyPr anchor="ctr">
            <a:normAutofit lnSpcReduction="10000"/>
          </a:bodyPr>
          <a:lstStyle/>
          <a:p>
            <a:r>
              <a:rPr lang="en-GB" dirty="0"/>
              <a:t>Assessments happen in each of your units throughout the year</a:t>
            </a:r>
          </a:p>
          <a:p>
            <a:r>
              <a:rPr lang="en-GB" dirty="0"/>
              <a:t>They take many forms, including (but not limited to):</a:t>
            </a:r>
          </a:p>
          <a:p>
            <a:pPr lvl="1"/>
            <a:r>
              <a:rPr lang="en-GB" dirty="0"/>
              <a:t>In-class tests</a:t>
            </a:r>
          </a:p>
          <a:p>
            <a:pPr lvl="1"/>
            <a:r>
              <a:rPr lang="en-GB" dirty="0"/>
              <a:t>Portfolios</a:t>
            </a:r>
          </a:p>
          <a:p>
            <a:pPr lvl="1"/>
            <a:r>
              <a:rPr lang="en-GB" dirty="0"/>
              <a:t>Essays</a:t>
            </a:r>
          </a:p>
          <a:p>
            <a:pPr lvl="1"/>
            <a:r>
              <a:rPr lang="en-GB" dirty="0"/>
              <a:t>Laboratory work</a:t>
            </a:r>
          </a:p>
          <a:p>
            <a:pPr lvl="1"/>
            <a:r>
              <a:rPr lang="en-GB" dirty="0"/>
              <a:t>Examinations</a:t>
            </a:r>
          </a:p>
          <a:p>
            <a:r>
              <a:rPr lang="en-GB" dirty="0"/>
              <a:t>The way in which tutor’s assess whether you have met the unit’s </a:t>
            </a:r>
            <a:r>
              <a:rPr lang="en-GB" b="1" dirty="0"/>
              <a:t>learning outcomes</a:t>
            </a:r>
          </a:p>
          <a:p>
            <a:r>
              <a:rPr lang="en-GB" b="1" dirty="0"/>
              <a:t>Lots of useful information at: </a:t>
            </a:r>
            <a:r>
              <a:rPr lang="en-GB" b="1" dirty="0">
                <a:hlinkClick r:id="rId3"/>
              </a:rPr>
              <a:t>http://coursework.mmu.ac.uk</a:t>
            </a:r>
            <a:endParaRPr lang="en-GB" b="1" dirty="0"/>
          </a:p>
        </p:txBody>
      </p:sp>
    </p:spTree>
    <p:extLst>
      <p:ext uri="{BB962C8B-B14F-4D97-AF65-F5344CB8AC3E}">
        <p14:creationId xmlns:p14="http://schemas.microsoft.com/office/powerpoint/2010/main" val="694829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899990"/>
          </a:xfrm>
        </p:spPr>
        <p:txBody>
          <a:bodyPr>
            <a:normAutofit fontScale="92500" lnSpcReduction="10000"/>
          </a:bodyPr>
          <a:lstStyle/>
          <a:p>
            <a:pPr marL="0" indent="0" algn="ctr">
              <a:buNone/>
            </a:pPr>
            <a:r>
              <a:rPr lang="en-GB" dirty="0"/>
              <a:t>These are all parts of an assessment. What do you think each means?</a:t>
            </a:r>
          </a:p>
          <a:p>
            <a:pPr marL="0" indent="0" algn="ctr">
              <a:buNone/>
            </a:pPr>
            <a:r>
              <a:rPr lang="en-GB" dirty="0"/>
              <a:t>Put them in order from </a:t>
            </a:r>
            <a:r>
              <a:rPr lang="en-GB" b="1" dirty="0"/>
              <a:t>most important </a:t>
            </a:r>
            <a:r>
              <a:rPr lang="en-GB" dirty="0"/>
              <a:t>to </a:t>
            </a:r>
            <a:r>
              <a:rPr lang="en-GB" b="1" dirty="0"/>
              <a:t>least important </a:t>
            </a:r>
            <a:r>
              <a:rPr lang="en-GB" dirty="0"/>
              <a:t>in your groups.</a:t>
            </a:r>
          </a:p>
        </p:txBody>
      </p:sp>
      <p:sp>
        <p:nvSpPr>
          <p:cNvPr id="4" name="Title 1"/>
          <p:cNvSpPr>
            <a:spLocks noGrp="1"/>
          </p:cNvSpPr>
          <p:nvPr>
            <p:ph type="title"/>
          </p:nvPr>
        </p:nvSpPr>
        <p:spPr>
          <a:xfrm>
            <a:off x="838200" y="365125"/>
            <a:ext cx="10515600" cy="1325563"/>
          </a:xfrm>
        </p:spPr>
        <p:txBody>
          <a:bodyPr/>
          <a:lstStyle/>
          <a:p>
            <a:pPr algn="ctr"/>
            <a:r>
              <a:rPr lang="en-GB" b="1" dirty="0">
                <a:solidFill>
                  <a:schemeClr val="accent6">
                    <a:lumMod val="75000"/>
                  </a:schemeClr>
                </a:solidFill>
              </a:rPr>
              <a:t>Activity: </a:t>
            </a:r>
            <a:r>
              <a:rPr lang="en-GB" dirty="0">
                <a:solidFill>
                  <a:schemeClr val="accent6">
                    <a:lumMod val="75000"/>
                  </a:schemeClr>
                </a:solidFill>
              </a:rPr>
              <a:t>Assessments – What’s Important?</a:t>
            </a:r>
            <a:endParaRPr lang="en-GB" b="1" dirty="0">
              <a:solidFill>
                <a:schemeClr val="accent6">
                  <a:lumMod val="75000"/>
                </a:schemeClr>
              </a:solidFill>
            </a:endParaRPr>
          </a:p>
        </p:txBody>
      </p:sp>
      <p:sp>
        <p:nvSpPr>
          <p:cNvPr id="2" name="TextBox 1"/>
          <p:cNvSpPr txBox="1"/>
          <p:nvPr/>
        </p:nvSpPr>
        <p:spPr>
          <a:xfrm>
            <a:off x="2057400" y="3119985"/>
            <a:ext cx="2098651" cy="523220"/>
          </a:xfrm>
          <a:prstGeom prst="rect">
            <a:avLst/>
          </a:prstGeom>
          <a:solidFill>
            <a:schemeClr val="accent2">
              <a:lumMod val="20000"/>
              <a:lumOff val="80000"/>
            </a:schemeClr>
          </a:solidFill>
          <a:ln w="38100">
            <a:solidFill>
              <a:schemeClr val="accent2"/>
            </a:solidFill>
          </a:ln>
        </p:spPr>
        <p:txBody>
          <a:bodyPr wrap="none" rtlCol="0">
            <a:spAutoFit/>
          </a:bodyPr>
          <a:lstStyle/>
          <a:p>
            <a:pPr algn="ctr"/>
            <a:r>
              <a:rPr lang="en-GB" sz="2800" dirty="0"/>
              <a:t>The Deadline</a:t>
            </a:r>
          </a:p>
        </p:txBody>
      </p:sp>
      <p:sp>
        <p:nvSpPr>
          <p:cNvPr id="5" name="TextBox 4"/>
          <p:cNvSpPr txBox="1"/>
          <p:nvPr/>
        </p:nvSpPr>
        <p:spPr>
          <a:xfrm>
            <a:off x="1457907" y="4037575"/>
            <a:ext cx="3297634" cy="523220"/>
          </a:xfrm>
          <a:prstGeom prst="rect">
            <a:avLst/>
          </a:prstGeom>
          <a:solidFill>
            <a:schemeClr val="accent4">
              <a:lumMod val="20000"/>
              <a:lumOff val="80000"/>
            </a:schemeClr>
          </a:solidFill>
          <a:ln w="38100">
            <a:solidFill>
              <a:schemeClr val="accent4"/>
            </a:solidFill>
          </a:ln>
        </p:spPr>
        <p:txBody>
          <a:bodyPr wrap="none" rtlCol="0">
            <a:spAutoFit/>
          </a:bodyPr>
          <a:lstStyle/>
          <a:p>
            <a:pPr algn="ctr"/>
            <a:r>
              <a:rPr lang="en-GB" sz="2800" dirty="0"/>
              <a:t>The Assessment Brief</a:t>
            </a:r>
          </a:p>
        </p:txBody>
      </p:sp>
      <p:sp>
        <p:nvSpPr>
          <p:cNvPr id="6" name="TextBox 5"/>
          <p:cNvSpPr txBox="1"/>
          <p:nvPr/>
        </p:nvSpPr>
        <p:spPr>
          <a:xfrm>
            <a:off x="6583278" y="4037575"/>
            <a:ext cx="4083939" cy="523220"/>
          </a:xfrm>
          <a:prstGeom prst="rect">
            <a:avLst/>
          </a:prstGeom>
          <a:solidFill>
            <a:schemeClr val="accent6">
              <a:lumMod val="20000"/>
              <a:lumOff val="80000"/>
            </a:schemeClr>
          </a:solidFill>
          <a:ln w="38100">
            <a:solidFill>
              <a:schemeClr val="accent6"/>
            </a:solidFill>
          </a:ln>
        </p:spPr>
        <p:txBody>
          <a:bodyPr wrap="none" rtlCol="0">
            <a:spAutoFit/>
          </a:bodyPr>
          <a:lstStyle/>
          <a:p>
            <a:pPr algn="ctr"/>
            <a:r>
              <a:rPr lang="en-GB" sz="2800" dirty="0"/>
              <a:t>The Tutor’s Contact Details</a:t>
            </a:r>
          </a:p>
        </p:txBody>
      </p:sp>
      <p:sp>
        <p:nvSpPr>
          <p:cNvPr id="7" name="TextBox 6"/>
          <p:cNvSpPr txBox="1"/>
          <p:nvPr/>
        </p:nvSpPr>
        <p:spPr>
          <a:xfrm>
            <a:off x="7221659" y="4955165"/>
            <a:ext cx="2807179" cy="523220"/>
          </a:xfrm>
          <a:prstGeom prst="rect">
            <a:avLst/>
          </a:prstGeom>
          <a:solidFill>
            <a:schemeClr val="accent4">
              <a:lumMod val="20000"/>
              <a:lumOff val="80000"/>
            </a:schemeClr>
          </a:solidFill>
          <a:ln w="38100">
            <a:solidFill>
              <a:schemeClr val="accent4"/>
            </a:solidFill>
          </a:ln>
        </p:spPr>
        <p:txBody>
          <a:bodyPr wrap="none" rtlCol="0">
            <a:spAutoFit/>
          </a:bodyPr>
          <a:lstStyle/>
          <a:p>
            <a:pPr algn="ctr"/>
            <a:r>
              <a:rPr lang="en-GB" sz="2800" dirty="0"/>
              <a:t>The Mark Scheme</a:t>
            </a:r>
          </a:p>
        </p:txBody>
      </p:sp>
      <p:sp>
        <p:nvSpPr>
          <p:cNvPr id="8" name="TextBox 7"/>
          <p:cNvSpPr txBox="1"/>
          <p:nvPr/>
        </p:nvSpPr>
        <p:spPr>
          <a:xfrm>
            <a:off x="1179112" y="4955165"/>
            <a:ext cx="3855223" cy="523220"/>
          </a:xfrm>
          <a:prstGeom prst="rect">
            <a:avLst/>
          </a:prstGeom>
          <a:solidFill>
            <a:schemeClr val="accent6">
              <a:lumMod val="20000"/>
              <a:lumOff val="80000"/>
            </a:schemeClr>
          </a:solidFill>
          <a:ln w="38100">
            <a:solidFill>
              <a:schemeClr val="accent6"/>
            </a:solidFill>
          </a:ln>
        </p:spPr>
        <p:txBody>
          <a:bodyPr wrap="none" rtlCol="0">
            <a:spAutoFit/>
          </a:bodyPr>
          <a:lstStyle/>
          <a:p>
            <a:pPr algn="ctr"/>
            <a:r>
              <a:rPr lang="en-GB" sz="2800" dirty="0"/>
              <a:t>The Submission Method</a:t>
            </a:r>
          </a:p>
        </p:txBody>
      </p:sp>
      <p:sp>
        <p:nvSpPr>
          <p:cNvPr id="9" name="TextBox 8"/>
          <p:cNvSpPr txBox="1"/>
          <p:nvPr/>
        </p:nvSpPr>
        <p:spPr>
          <a:xfrm>
            <a:off x="7346213" y="5872755"/>
            <a:ext cx="2558073" cy="523220"/>
          </a:xfrm>
          <a:prstGeom prst="rect">
            <a:avLst/>
          </a:prstGeom>
          <a:solidFill>
            <a:schemeClr val="accent2">
              <a:lumMod val="20000"/>
              <a:lumOff val="80000"/>
            </a:schemeClr>
          </a:solidFill>
          <a:ln w="38100">
            <a:solidFill>
              <a:schemeClr val="accent2"/>
            </a:solidFill>
          </a:ln>
        </p:spPr>
        <p:txBody>
          <a:bodyPr wrap="none" rtlCol="0">
            <a:spAutoFit/>
          </a:bodyPr>
          <a:lstStyle/>
          <a:p>
            <a:pPr algn="ctr"/>
            <a:r>
              <a:rPr lang="en-GB" sz="2800" dirty="0"/>
              <a:t>The Cover Sheet</a:t>
            </a:r>
          </a:p>
        </p:txBody>
      </p:sp>
      <p:sp>
        <p:nvSpPr>
          <p:cNvPr id="10" name="TextBox 9"/>
          <p:cNvSpPr txBox="1"/>
          <p:nvPr/>
        </p:nvSpPr>
        <p:spPr>
          <a:xfrm>
            <a:off x="1061419" y="5872755"/>
            <a:ext cx="4090607" cy="523220"/>
          </a:xfrm>
          <a:prstGeom prst="rect">
            <a:avLst/>
          </a:prstGeom>
          <a:solidFill>
            <a:schemeClr val="accent1">
              <a:lumMod val="20000"/>
              <a:lumOff val="80000"/>
            </a:schemeClr>
          </a:solidFill>
          <a:ln w="38100">
            <a:solidFill>
              <a:schemeClr val="accent1"/>
            </a:solidFill>
          </a:ln>
        </p:spPr>
        <p:txBody>
          <a:bodyPr wrap="none" rtlCol="0">
            <a:spAutoFit/>
          </a:bodyPr>
          <a:lstStyle/>
          <a:p>
            <a:pPr algn="ctr"/>
            <a:r>
              <a:rPr lang="en-GB" sz="2800" dirty="0"/>
              <a:t>The Assessment Weighting</a:t>
            </a:r>
          </a:p>
        </p:txBody>
      </p:sp>
      <p:sp>
        <p:nvSpPr>
          <p:cNvPr id="11" name="TextBox 10"/>
          <p:cNvSpPr txBox="1"/>
          <p:nvPr/>
        </p:nvSpPr>
        <p:spPr>
          <a:xfrm>
            <a:off x="6537175" y="3119985"/>
            <a:ext cx="4176143" cy="523220"/>
          </a:xfrm>
          <a:prstGeom prst="rect">
            <a:avLst/>
          </a:prstGeom>
          <a:solidFill>
            <a:schemeClr val="accent1">
              <a:lumMod val="20000"/>
              <a:lumOff val="80000"/>
            </a:schemeClr>
          </a:solidFill>
          <a:ln w="38100">
            <a:solidFill>
              <a:schemeClr val="accent1"/>
            </a:solidFill>
          </a:ln>
        </p:spPr>
        <p:txBody>
          <a:bodyPr wrap="none" rtlCol="0">
            <a:spAutoFit/>
          </a:bodyPr>
          <a:lstStyle/>
          <a:p>
            <a:pPr algn="ctr"/>
            <a:r>
              <a:rPr lang="en-GB" sz="2800" dirty="0"/>
              <a:t>Opportunities for Feedback</a:t>
            </a:r>
          </a:p>
        </p:txBody>
      </p:sp>
    </p:spTree>
    <p:extLst>
      <p:ext uri="{BB962C8B-B14F-4D97-AF65-F5344CB8AC3E}">
        <p14:creationId xmlns:p14="http://schemas.microsoft.com/office/powerpoint/2010/main" val="590802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899990"/>
          </a:xfrm>
        </p:spPr>
        <p:txBody>
          <a:bodyPr>
            <a:normAutofit fontScale="92500" lnSpcReduction="10000"/>
          </a:bodyPr>
          <a:lstStyle/>
          <a:p>
            <a:pPr marL="0" indent="0" algn="ctr">
              <a:buNone/>
            </a:pPr>
            <a:r>
              <a:rPr lang="en-GB" b="1" dirty="0"/>
              <a:t>What did you think?</a:t>
            </a:r>
            <a:endParaRPr lang="en-GB" dirty="0"/>
          </a:p>
          <a:p>
            <a:pPr marL="0" indent="0" algn="ctr">
              <a:buNone/>
            </a:pPr>
            <a:r>
              <a:rPr lang="en-GB" dirty="0"/>
              <a:t>What was most important to you? What about least important? Why?</a:t>
            </a:r>
          </a:p>
        </p:txBody>
      </p:sp>
      <p:sp>
        <p:nvSpPr>
          <p:cNvPr id="4" name="Title 1"/>
          <p:cNvSpPr>
            <a:spLocks noGrp="1"/>
          </p:cNvSpPr>
          <p:nvPr>
            <p:ph type="title"/>
          </p:nvPr>
        </p:nvSpPr>
        <p:spPr>
          <a:xfrm>
            <a:off x="838200" y="365125"/>
            <a:ext cx="10515600" cy="1325563"/>
          </a:xfrm>
        </p:spPr>
        <p:txBody>
          <a:bodyPr/>
          <a:lstStyle/>
          <a:p>
            <a:pPr algn="ctr"/>
            <a:r>
              <a:rPr lang="en-GB" b="1" dirty="0">
                <a:solidFill>
                  <a:schemeClr val="accent6">
                    <a:lumMod val="75000"/>
                  </a:schemeClr>
                </a:solidFill>
              </a:rPr>
              <a:t>Debrief: </a:t>
            </a:r>
            <a:r>
              <a:rPr lang="en-GB" dirty="0">
                <a:solidFill>
                  <a:schemeClr val="accent6">
                    <a:lumMod val="75000"/>
                  </a:schemeClr>
                </a:solidFill>
              </a:rPr>
              <a:t>Assessments – What’s Important?</a:t>
            </a:r>
            <a:endParaRPr lang="en-GB" b="1" dirty="0">
              <a:solidFill>
                <a:schemeClr val="accent6">
                  <a:lumMod val="75000"/>
                </a:schemeClr>
              </a:solidFill>
            </a:endParaRPr>
          </a:p>
        </p:txBody>
      </p:sp>
      <p:sp>
        <p:nvSpPr>
          <p:cNvPr id="10" name="TextBox 9"/>
          <p:cNvSpPr txBox="1"/>
          <p:nvPr/>
        </p:nvSpPr>
        <p:spPr>
          <a:xfrm>
            <a:off x="838200" y="3446584"/>
            <a:ext cx="10515600" cy="2554545"/>
          </a:xfrm>
          <a:prstGeom prst="rect">
            <a:avLst/>
          </a:prstGeom>
          <a:noFill/>
        </p:spPr>
        <p:txBody>
          <a:bodyPr wrap="square" rtlCol="0">
            <a:spAutoFit/>
          </a:bodyPr>
          <a:lstStyle/>
          <a:p>
            <a:pPr algn="ctr"/>
            <a:r>
              <a:rPr lang="en-GB" sz="3200" dirty="0"/>
              <a:t>Each of the eight pieces of information is vitally (and equally) important to succeed in your assessments!</a:t>
            </a:r>
          </a:p>
          <a:p>
            <a:pPr algn="ctr"/>
            <a:endParaRPr lang="en-GB" sz="3200" dirty="0"/>
          </a:p>
          <a:p>
            <a:pPr algn="ctr"/>
            <a:r>
              <a:rPr lang="en-GB" sz="3200" dirty="0"/>
              <a:t>Make sure you familiarise yourself with </a:t>
            </a:r>
            <a:r>
              <a:rPr lang="en-GB" sz="3200" b="1" dirty="0"/>
              <a:t>each piece of information </a:t>
            </a:r>
            <a:r>
              <a:rPr lang="en-GB" sz="3200" dirty="0"/>
              <a:t>for </a:t>
            </a:r>
            <a:r>
              <a:rPr lang="en-GB" sz="3200" b="1" dirty="0"/>
              <a:t>each </a:t>
            </a:r>
            <a:r>
              <a:rPr lang="en-GB" sz="3200" dirty="0"/>
              <a:t>assessment</a:t>
            </a:r>
          </a:p>
        </p:txBody>
      </p:sp>
    </p:spTree>
    <p:extLst>
      <p:ext uri="{BB962C8B-B14F-4D97-AF65-F5344CB8AC3E}">
        <p14:creationId xmlns:p14="http://schemas.microsoft.com/office/powerpoint/2010/main" val="2983490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sz="4000" b="1" dirty="0">
                <a:solidFill>
                  <a:schemeClr val="accent6">
                    <a:lumMod val="75000"/>
                  </a:schemeClr>
                </a:solidFill>
              </a:rPr>
              <a:t>Assessment Challenge: </a:t>
            </a:r>
            <a:r>
              <a:rPr lang="en-GB" sz="4000" dirty="0">
                <a:solidFill>
                  <a:schemeClr val="accent6">
                    <a:lumMod val="75000"/>
                  </a:schemeClr>
                </a:solidFill>
              </a:rPr>
              <a:t>Balancing your Workload</a:t>
            </a:r>
            <a:endParaRPr lang="en-GB" dirty="0">
              <a:solidFill>
                <a:schemeClr val="accent6">
                  <a:lumMod val="75000"/>
                </a:schemeClr>
              </a:solidFill>
            </a:endParaRPr>
          </a:p>
        </p:txBody>
      </p:sp>
      <p:sp>
        <p:nvSpPr>
          <p:cNvPr id="3" name="Content Placeholder 2"/>
          <p:cNvSpPr>
            <a:spLocks noGrp="1"/>
          </p:cNvSpPr>
          <p:nvPr>
            <p:ph idx="1"/>
          </p:nvPr>
        </p:nvSpPr>
        <p:spPr/>
        <p:txBody>
          <a:bodyPr anchor="ctr"/>
          <a:lstStyle/>
          <a:p>
            <a:r>
              <a:rPr lang="en-GB" dirty="0"/>
              <a:t>Part of the difficulty of assessments is ensuring you manage your time effectively</a:t>
            </a:r>
          </a:p>
          <a:p>
            <a:r>
              <a:rPr lang="en-GB" dirty="0"/>
              <a:t>Each unit (30 credits) requires approximately </a:t>
            </a:r>
            <a:r>
              <a:rPr lang="en-GB" b="1" dirty="0"/>
              <a:t>300 hours </a:t>
            </a:r>
            <a:r>
              <a:rPr lang="en-GB" dirty="0"/>
              <a:t>of work</a:t>
            </a:r>
          </a:p>
          <a:p>
            <a:pPr lvl="1"/>
            <a:r>
              <a:rPr lang="en-GB" dirty="0"/>
              <a:t>How much of that is spent learning?</a:t>
            </a:r>
          </a:p>
          <a:p>
            <a:pPr lvl="1"/>
            <a:r>
              <a:rPr lang="en-GB" dirty="0"/>
              <a:t>How much of that is spend on assessment?</a:t>
            </a:r>
          </a:p>
          <a:p>
            <a:r>
              <a:rPr lang="en-GB" dirty="0"/>
              <a:t>You need to balance your workload between </a:t>
            </a:r>
            <a:r>
              <a:rPr lang="en-GB" b="1" dirty="0"/>
              <a:t>all four </a:t>
            </a:r>
            <a:r>
              <a:rPr lang="en-GB" dirty="0"/>
              <a:t>of your units </a:t>
            </a:r>
            <a:r>
              <a:rPr lang="en-GB" b="1" dirty="0"/>
              <a:t>throughout the year</a:t>
            </a:r>
          </a:p>
          <a:p>
            <a:pPr lvl="1"/>
            <a:r>
              <a:rPr lang="en-GB" dirty="0"/>
              <a:t>Find out your deadlines and make a strategy</a:t>
            </a:r>
          </a:p>
          <a:p>
            <a:pPr lvl="1"/>
            <a:r>
              <a:rPr lang="en-GB" dirty="0"/>
              <a:t>Work </a:t>
            </a:r>
            <a:r>
              <a:rPr lang="en-GB" b="1" dirty="0"/>
              <a:t>sooner </a:t>
            </a:r>
            <a:r>
              <a:rPr lang="en-GB" dirty="0"/>
              <a:t>rather than </a:t>
            </a:r>
            <a:r>
              <a:rPr lang="en-GB" b="1" dirty="0"/>
              <a:t>later</a:t>
            </a:r>
            <a:r>
              <a:rPr lang="en-GB" dirty="0"/>
              <a:t>!</a:t>
            </a:r>
          </a:p>
        </p:txBody>
      </p:sp>
    </p:spTree>
    <p:extLst>
      <p:ext uri="{BB962C8B-B14F-4D97-AF65-F5344CB8AC3E}">
        <p14:creationId xmlns:p14="http://schemas.microsoft.com/office/powerpoint/2010/main" val="2198910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0688"/>
            <a:ext cx="10515600" cy="555432"/>
          </a:xfrm>
        </p:spPr>
        <p:txBody>
          <a:bodyPr>
            <a:normAutofit/>
          </a:bodyPr>
          <a:lstStyle/>
          <a:p>
            <a:pPr marL="0" indent="0" algn="ctr">
              <a:buNone/>
            </a:pPr>
            <a:r>
              <a:rPr lang="en-GB" dirty="0"/>
              <a:t>Did you know you can check your assessment deadlines </a:t>
            </a:r>
            <a:r>
              <a:rPr lang="en-GB" b="1" dirty="0"/>
              <a:t>right now</a:t>
            </a:r>
            <a:r>
              <a:rPr lang="en-GB" dirty="0"/>
              <a:t>?</a:t>
            </a:r>
          </a:p>
        </p:txBody>
      </p:sp>
      <p:sp>
        <p:nvSpPr>
          <p:cNvPr id="4" name="Title 1"/>
          <p:cNvSpPr>
            <a:spLocks noGrp="1"/>
          </p:cNvSpPr>
          <p:nvPr>
            <p:ph type="title"/>
          </p:nvPr>
        </p:nvSpPr>
        <p:spPr>
          <a:xfrm>
            <a:off x="838200" y="365125"/>
            <a:ext cx="10515600" cy="1325563"/>
          </a:xfrm>
        </p:spPr>
        <p:txBody>
          <a:bodyPr/>
          <a:lstStyle/>
          <a:p>
            <a:pPr algn="ctr"/>
            <a:r>
              <a:rPr lang="en-GB" b="1" dirty="0">
                <a:solidFill>
                  <a:schemeClr val="accent6">
                    <a:lumMod val="75000"/>
                  </a:schemeClr>
                </a:solidFill>
              </a:rPr>
              <a:t>Activity: </a:t>
            </a:r>
            <a:r>
              <a:rPr lang="en-GB" dirty="0">
                <a:solidFill>
                  <a:schemeClr val="accent6">
                    <a:lumMod val="75000"/>
                  </a:schemeClr>
                </a:solidFill>
              </a:rPr>
              <a:t>Assessments – When to Work?</a:t>
            </a:r>
            <a:endParaRPr lang="en-GB" b="1" dirty="0">
              <a:solidFill>
                <a:schemeClr val="accent6">
                  <a:lumMod val="75000"/>
                </a:schemeClr>
              </a:solidFill>
            </a:endParaRPr>
          </a:p>
        </p:txBody>
      </p:sp>
      <p:pic>
        <p:nvPicPr>
          <p:cNvPr id="13" name="Picture 12"/>
          <p:cNvPicPr>
            <a:picLocks noChangeAspect="1"/>
          </p:cNvPicPr>
          <p:nvPr/>
        </p:nvPicPr>
        <p:blipFill>
          <a:blip r:embed="rId3"/>
          <a:stretch>
            <a:fillRect/>
          </a:stretch>
        </p:blipFill>
        <p:spPr>
          <a:xfrm>
            <a:off x="462563" y="2381057"/>
            <a:ext cx="1685691" cy="4154633"/>
          </a:xfrm>
          <a:prstGeom prst="rect">
            <a:avLst/>
          </a:prstGeom>
          <a:ln w="25400">
            <a:solidFill>
              <a:schemeClr val="accent2"/>
            </a:solidFill>
          </a:ln>
        </p:spPr>
      </p:pic>
      <p:sp>
        <p:nvSpPr>
          <p:cNvPr id="14" name="TextBox 13"/>
          <p:cNvSpPr txBox="1"/>
          <p:nvPr/>
        </p:nvSpPr>
        <p:spPr>
          <a:xfrm>
            <a:off x="2399085" y="6142920"/>
            <a:ext cx="3957365" cy="369332"/>
          </a:xfrm>
          <a:prstGeom prst="rect">
            <a:avLst/>
          </a:prstGeom>
          <a:solidFill>
            <a:schemeClr val="tx2">
              <a:lumMod val="20000"/>
              <a:lumOff val="80000"/>
            </a:schemeClr>
          </a:solidFill>
          <a:ln w="28575">
            <a:solidFill>
              <a:schemeClr val="tx2"/>
            </a:solidFill>
          </a:ln>
        </p:spPr>
        <p:txBody>
          <a:bodyPr wrap="none" rtlCol="0">
            <a:spAutoFit/>
          </a:bodyPr>
          <a:lstStyle/>
          <a:p>
            <a:r>
              <a:rPr lang="en-GB" dirty="0">
                <a:latin typeface="+mn-lt"/>
              </a:rPr>
              <a:t>Assessment dates and provisional marks</a:t>
            </a:r>
          </a:p>
        </p:txBody>
      </p:sp>
      <p:cxnSp>
        <p:nvCxnSpPr>
          <p:cNvPr id="15" name="Straight Arrow Connector 14"/>
          <p:cNvCxnSpPr>
            <a:stCxn id="14" idx="1"/>
          </p:cNvCxnSpPr>
          <p:nvPr/>
        </p:nvCxnSpPr>
        <p:spPr>
          <a:xfrm flipH="1" flipV="1">
            <a:off x="1441939" y="4615961"/>
            <a:ext cx="957146" cy="1711625"/>
          </a:xfrm>
          <a:prstGeom prst="straightConnector1">
            <a:avLst/>
          </a:prstGeom>
          <a:ln w="254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399085" y="2617576"/>
            <a:ext cx="8321845" cy="1384995"/>
          </a:xfrm>
          <a:prstGeom prst="rect">
            <a:avLst/>
          </a:prstGeom>
          <a:noFill/>
        </p:spPr>
        <p:txBody>
          <a:bodyPr wrap="square" rtlCol="0">
            <a:spAutoFit/>
          </a:bodyPr>
          <a:lstStyle/>
          <a:p>
            <a:pPr algn="ctr"/>
            <a:r>
              <a:rPr lang="en-GB" sz="2800" dirty="0"/>
              <a:t>Some assessments (like portfolios) might have multiple components with many deadlines – check the assessment briefs when they become available!</a:t>
            </a:r>
          </a:p>
        </p:txBody>
      </p:sp>
      <p:sp>
        <p:nvSpPr>
          <p:cNvPr id="22" name="TextBox 21"/>
          <p:cNvSpPr txBox="1"/>
          <p:nvPr/>
        </p:nvSpPr>
        <p:spPr>
          <a:xfrm>
            <a:off x="3199097" y="4229691"/>
            <a:ext cx="6721820" cy="1569660"/>
          </a:xfrm>
          <a:prstGeom prst="rect">
            <a:avLst/>
          </a:prstGeom>
          <a:solidFill>
            <a:schemeClr val="accent6">
              <a:lumMod val="20000"/>
              <a:lumOff val="80000"/>
            </a:schemeClr>
          </a:solidFill>
          <a:ln w="38100">
            <a:solidFill>
              <a:schemeClr val="accent6"/>
            </a:solidFill>
          </a:ln>
        </p:spPr>
        <p:txBody>
          <a:bodyPr wrap="square" rtlCol="0">
            <a:spAutoFit/>
          </a:bodyPr>
          <a:lstStyle/>
          <a:p>
            <a:pPr algn="ctr"/>
            <a:r>
              <a:rPr lang="en-GB" sz="2400" dirty="0"/>
              <a:t>Using the </a:t>
            </a:r>
            <a:r>
              <a:rPr lang="en-GB" sz="2400" b="1" dirty="0"/>
              <a:t>Plan your Learning Goals </a:t>
            </a:r>
            <a:r>
              <a:rPr lang="en-GB" sz="2400" dirty="0"/>
              <a:t>template, find out and mark all your deadlines.</a:t>
            </a:r>
          </a:p>
          <a:p>
            <a:pPr algn="ctr"/>
            <a:endParaRPr lang="en-GB" sz="2400" dirty="0"/>
          </a:p>
          <a:p>
            <a:pPr algn="ctr"/>
            <a:r>
              <a:rPr lang="en-GB" sz="2400" dirty="0"/>
              <a:t>How will you get the work you need to do done?</a:t>
            </a:r>
          </a:p>
        </p:txBody>
      </p:sp>
    </p:spTree>
    <p:extLst>
      <p:ext uri="{BB962C8B-B14F-4D97-AF65-F5344CB8AC3E}">
        <p14:creationId xmlns:p14="http://schemas.microsoft.com/office/powerpoint/2010/main" val="1819907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899990"/>
          </a:xfrm>
        </p:spPr>
        <p:txBody>
          <a:bodyPr>
            <a:noAutofit/>
          </a:bodyPr>
          <a:lstStyle/>
          <a:p>
            <a:pPr marL="0" indent="0" algn="ctr">
              <a:buNone/>
            </a:pPr>
            <a:r>
              <a:rPr lang="en-GB" sz="4400" b="1" dirty="0">
                <a:solidFill>
                  <a:schemeClr val="accent6">
                    <a:lumMod val="75000"/>
                  </a:schemeClr>
                </a:solidFill>
              </a:rPr>
              <a:t>How are your assessments spread throughout the year?</a:t>
            </a:r>
          </a:p>
        </p:txBody>
      </p:sp>
      <p:sp>
        <p:nvSpPr>
          <p:cNvPr id="4" name="Title 1"/>
          <p:cNvSpPr>
            <a:spLocks noGrp="1"/>
          </p:cNvSpPr>
          <p:nvPr>
            <p:ph type="title"/>
          </p:nvPr>
        </p:nvSpPr>
        <p:spPr>
          <a:xfrm>
            <a:off x="838200" y="365125"/>
            <a:ext cx="10515600" cy="1325563"/>
          </a:xfrm>
        </p:spPr>
        <p:txBody>
          <a:bodyPr/>
          <a:lstStyle/>
          <a:p>
            <a:pPr algn="ctr"/>
            <a:r>
              <a:rPr lang="en-GB" b="1" dirty="0">
                <a:solidFill>
                  <a:schemeClr val="accent6">
                    <a:lumMod val="75000"/>
                  </a:schemeClr>
                </a:solidFill>
              </a:rPr>
              <a:t>Debrief: </a:t>
            </a:r>
            <a:r>
              <a:rPr lang="en-GB" dirty="0">
                <a:solidFill>
                  <a:schemeClr val="accent6">
                    <a:lumMod val="75000"/>
                  </a:schemeClr>
                </a:solidFill>
              </a:rPr>
              <a:t>Assessments – When to Work?</a:t>
            </a:r>
            <a:endParaRPr lang="en-GB" b="1" dirty="0">
              <a:solidFill>
                <a:schemeClr val="accent6">
                  <a:lumMod val="75000"/>
                </a:schemeClr>
              </a:solidFill>
            </a:endParaRPr>
          </a:p>
        </p:txBody>
      </p:sp>
      <p:sp>
        <p:nvSpPr>
          <p:cNvPr id="10" name="TextBox 9"/>
          <p:cNvSpPr txBox="1"/>
          <p:nvPr/>
        </p:nvSpPr>
        <p:spPr>
          <a:xfrm>
            <a:off x="838200" y="3446584"/>
            <a:ext cx="10515600" cy="3031599"/>
          </a:xfrm>
          <a:prstGeom prst="rect">
            <a:avLst/>
          </a:prstGeom>
          <a:noFill/>
        </p:spPr>
        <p:txBody>
          <a:bodyPr wrap="square" rtlCol="0">
            <a:spAutoFit/>
          </a:bodyPr>
          <a:lstStyle/>
          <a:p>
            <a:pPr algn="ctr"/>
            <a:r>
              <a:rPr lang="en-GB" sz="3200" dirty="0"/>
              <a:t>Do you have a lot in term one? In the middle or the end?</a:t>
            </a:r>
          </a:p>
          <a:p>
            <a:pPr algn="ctr"/>
            <a:endParaRPr lang="en-GB" sz="2000" dirty="0"/>
          </a:p>
          <a:p>
            <a:pPr algn="ctr"/>
            <a:r>
              <a:rPr lang="en-GB" sz="3200" dirty="0"/>
              <a:t>Is most of your work in term two?</a:t>
            </a:r>
          </a:p>
          <a:p>
            <a:pPr algn="ctr"/>
            <a:endParaRPr lang="en-GB" sz="1100" dirty="0"/>
          </a:p>
          <a:p>
            <a:pPr algn="ctr"/>
            <a:r>
              <a:rPr lang="en-GB" sz="3200" b="1" dirty="0"/>
              <a:t>If you have two assessments due in close together, remember to start work on both of them as early as possible!</a:t>
            </a:r>
          </a:p>
        </p:txBody>
      </p:sp>
    </p:spTree>
    <p:extLst>
      <p:ext uri="{BB962C8B-B14F-4D97-AF65-F5344CB8AC3E}">
        <p14:creationId xmlns:p14="http://schemas.microsoft.com/office/powerpoint/2010/main" val="4158695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solidFill>
                  <a:schemeClr val="accent6">
                    <a:lumMod val="75000"/>
                  </a:schemeClr>
                </a:solidFill>
              </a:rPr>
              <a:t>Assessment Challenge: </a:t>
            </a:r>
            <a:r>
              <a:rPr lang="en-GB" sz="4000" dirty="0">
                <a:solidFill>
                  <a:schemeClr val="accent6">
                    <a:lumMod val="75000"/>
                  </a:schemeClr>
                </a:solidFill>
              </a:rPr>
              <a:t>Understanding What to Do</a:t>
            </a:r>
          </a:p>
        </p:txBody>
      </p:sp>
      <p:sp>
        <p:nvSpPr>
          <p:cNvPr id="3" name="Content Placeholder 2"/>
          <p:cNvSpPr>
            <a:spLocks noGrp="1"/>
          </p:cNvSpPr>
          <p:nvPr>
            <p:ph idx="1"/>
          </p:nvPr>
        </p:nvSpPr>
        <p:spPr/>
        <p:txBody>
          <a:bodyPr anchor="ctr"/>
          <a:lstStyle/>
          <a:p>
            <a:r>
              <a:rPr lang="en-GB" dirty="0"/>
              <a:t>Each assessment has a </a:t>
            </a:r>
            <a:r>
              <a:rPr lang="en-GB" b="1" dirty="0"/>
              <a:t>brief </a:t>
            </a:r>
            <a:r>
              <a:rPr lang="en-GB" dirty="0"/>
              <a:t>(or specification) which outlines the task(s) you need to complete</a:t>
            </a:r>
          </a:p>
          <a:p>
            <a:pPr lvl="1"/>
            <a:r>
              <a:rPr lang="en-GB" dirty="0"/>
              <a:t>It’s important that you read this </a:t>
            </a:r>
            <a:r>
              <a:rPr lang="en-GB" b="1" dirty="0"/>
              <a:t>carefully, several times </a:t>
            </a:r>
            <a:r>
              <a:rPr lang="en-GB" dirty="0"/>
              <a:t>and that you </a:t>
            </a:r>
            <a:r>
              <a:rPr lang="en-GB" b="1" dirty="0"/>
              <a:t>fully understand </a:t>
            </a:r>
            <a:r>
              <a:rPr lang="en-GB" dirty="0"/>
              <a:t>what you need to do</a:t>
            </a:r>
          </a:p>
          <a:p>
            <a:pPr lvl="1"/>
            <a:r>
              <a:rPr lang="en-GB" dirty="0"/>
              <a:t>If you have any questions </a:t>
            </a:r>
            <a:r>
              <a:rPr lang="en-GB" b="1" dirty="0"/>
              <a:t>ask a tutor </a:t>
            </a:r>
            <a:r>
              <a:rPr lang="en-GB" dirty="0"/>
              <a:t>or the </a:t>
            </a:r>
            <a:r>
              <a:rPr lang="en-GB" b="1" dirty="0"/>
              <a:t>unit leader</a:t>
            </a:r>
          </a:p>
          <a:p>
            <a:r>
              <a:rPr lang="en-GB" dirty="0"/>
              <a:t>Each assessment has a </a:t>
            </a:r>
            <a:r>
              <a:rPr lang="en-GB" b="1" dirty="0"/>
              <a:t>mark scheme </a:t>
            </a:r>
            <a:r>
              <a:rPr lang="en-GB" dirty="0"/>
              <a:t>that tells you </a:t>
            </a:r>
            <a:r>
              <a:rPr lang="en-GB" b="1" dirty="0"/>
              <a:t>how it will be marked</a:t>
            </a:r>
          </a:p>
          <a:p>
            <a:pPr lvl="1"/>
            <a:r>
              <a:rPr lang="en-GB" dirty="0"/>
              <a:t>Mark schemes are also often used to structure the feedback you receive</a:t>
            </a:r>
          </a:p>
          <a:p>
            <a:pPr lvl="1"/>
            <a:r>
              <a:rPr lang="en-GB" dirty="0"/>
              <a:t>But how can you use a mark scheme to ensure you get the best marks…?</a:t>
            </a:r>
          </a:p>
        </p:txBody>
      </p:sp>
    </p:spTree>
    <p:extLst>
      <p:ext uri="{BB962C8B-B14F-4D97-AF65-F5344CB8AC3E}">
        <p14:creationId xmlns:p14="http://schemas.microsoft.com/office/powerpoint/2010/main" val="1667540772"/>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3627</TotalTime>
  <Words>2352</Words>
  <Application>Microsoft Office PowerPoint</Application>
  <PresentationFormat>Widescreen</PresentationFormat>
  <Paragraphs>162</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Office Theme</vt:lpstr>
      <vt:lpstr>University Life: Managing your Assessments</vt:lpstr>
      <vt:lpstr>Objectives</vt:lpstr>
      <vt:lpstr>Assessments: An Introduction</vt:lpstr>
      <vt:lpstr>Activity: Assessments – What’s Important?</vt:lpstr>
      <vt:lpstr>Debrief: Assessments – What’s Important?</vt:lpstr>
      <vt:lpstr>Assessment Challenge: Balancing your Workload</vt:lpstr>
      <vt:lpstr>Activity: Assessments – When to Work?</vt:lpstr>
      <vt:lpstr>Debrief: Assessments – When to Work?</vt:lpstr>
      <vt:lpstr>Assessment Challenge: Understanding What to Do</vt:lpstr>
      <vt:lpstr>Activity: Assessments – What’s a Mark Scheme?</vt:lpstr>
      <vt:lpstr>Activity: Assessments – What’s a Mark Scheme?</vt:lpstr>
      <vt:lpstr>Debrief: Assessments – What’s a Mark Scheme?</vt:lpstr>
      <vt:lpstr>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Life - Making the Most of Lectures</dc:title>
  <dc:creator>Matthew Crossley</dc:creator>
  <cp:keywords>Manchester Metropolitan University</cp:keywords>
  <cp:lastModifiedBy>Matthew Crossley</cp:lastModifiedBy>
  <cp:revision>503</cp:revision>
  <cp:lastPrinted>2016-03-07T11:46:13Z</cp:lastPrinted>
  <dcterms:created xsi:type="dcterms:W3CDTF">2015-11-11T11:25:10Z</dcterms:created>
  <dcterms:modified xsi:type="dcterms:W3CDTF">2017-09-13T10:34:30Z</dcterms:modified>
  <cp:category>Peer Mentoring</cp:category>
</cp:coreProperties>
</file>