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86" r:id="rId7"/>
    <p:sldId id="287" r:id="rId8"/>
    <p:sldId id="260" r:id="rId9"/>
    <p:sldId id="258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1" r:id="rId23"/>
    <p:sldId id="300" r:id="rId24"/>
    <p:sldId id="268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01EA87-E043-4B09-883E-331FB9DEA67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2021/4/19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E8CF6F-AEFF-4035-A783-79EB238251D7}" type="datetime1">
              <a:rPr lang="zh-CN" altLang="en-US" smtClean="0"/>
              <a:t>2021/4/19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734D747-9380-41EE-9946-EC9EC0CA5D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046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40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07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73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85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82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6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67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48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7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14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2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66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370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51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0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长方形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组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任意多边形：形状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  <p:sp>
            <p:nvSpPr>
              <p:cNvPr id="16" name="任意多边形：形状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  <p:sp>
            <p:nvSpPr>
              <p:cNvPr id="17" name="直角三角形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  <p:sp>
            <p:nvSpPr>
              <p:cNvPr id="18" name="直角三角形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  <p:sp>
            <p:nvSpPr>
              <p:cNvPr id="19" name="直角三角形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  <p:sp>
            <p:nvSpPr>
              <p:cNvPr id="20" name="任意多边形：形状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</p:grpSp>
        <p:sp>
          <p:nvSpPr>
            <p:cNvPr id="9" name="任意多边形：形状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1" name="任意多边形：形状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grpSp>
          <p:nvGrpSpPr>
            <p:cNvPr id="12" name="组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任意多边形：形状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  <p:sp>
            <p:nvSpPr>
              <p:cNvPr id="14" name="任意多边形：形状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Microsoft YaHei UI" panose="020B0503020204020204" pitchFamily="34" charset="-122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个类别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0" name="图片占位符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图片占位符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3" name="图片占位符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4" name="图片占位符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6" name="文本占位符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7" name="文本占位符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8" name="文本占位符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9" name="文本占位符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0" name="文本占位符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​​(S)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(S)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 + 3 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6" name="文本占位符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6" name="文本占位符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7" name="文本占位符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 + 文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6" name="文本占位符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9" name="任意多边形：形状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0" name="任意多边形：形状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1" name="任意多边形：形状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2" name="任意多边形：形状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grpSp>
        <p:nvGrpSpPr>
          <p:cNvPr id="24" name="组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任意多边形：形状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26" name="任意多边形：形状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0" name="任意多边形：形状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31" name="灯片编号占位符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GB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长方形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GB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GB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GB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Microsoft YaHei UI" panose="020B0503020204020204" pitchFamily="34" charset="-122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zh-CN" altLang="en-US" noProof="0"/>
              <a:t>谢谢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长方形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Microsoft YaHei UI" panose="020B0503020204020204" pitchFamily="34" charset="-122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zh-CN" altLang="en-US" noProof="0"/>
              <a:t>谢谢</a:t>
            </a:r>
            <a:endParaRPr lang="zh-CN" altLang="en-GB" noProof="0"/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32" name="任意多边形：形状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8" name="任意多边形：形状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19" name="组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任意多边形：形状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21" name="任意多边形：形状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zh-CN" altLang="en-US" noProof="0"/>
              <a:t>编辑母版文本样式</a:t>
            </a:r>
          </a:p>
        </p:txBody>
      </p:sp>
      <p:sp>
        <p:nvSpPr>
          <p:cNvPr id="22" name="灯片编号占位符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节标题 </a:t>
            </a:r>
            <a:r>
              <a:rPr lang="en-US" altLang="zh-CN" noProof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任意多边形：形状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28" name="任意多边形：形状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grpSp>
        <p:nvGrpSpPr>
          <p:cNvPr id="31" name="组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任意多边形：形状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3" name="任意多边形：形状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节标题 </a:t>
            </a:r>
            <a:r>
              <a:rPr lang="en-US" altLang="zh-CN" noProof="0"/>
              <a:t>01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zh-CN" altLang="en-US" noProof="0"/>
              <a:t>编辑母版文本样式</a:t>
            </a:r>
          </a:p>
        </p:txBody>
      </p:sp>
      <p:sp>
        <p:nvSpPr>
          <p:cNvPr id="35" name="灯片编号占位符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4" name="椭圆形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1026936" y="1108364"/>
            <a:ext cx="1005115" cy="26742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</a:rPr>
              <a:t>“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引用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+ 文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6" name="文本占位符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28" name="内容占位符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7" name="任意多边形：形状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9" name="任意多边形：形状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zh-CN" altLang="en-US" noProof="0">
                <a:latin typeface="Microsoft YaHei UI" panose="020B0503020204020204" pitchFamily="34" charset="-122"/>
              </a:rPr>
              <a:t>单击此处编辑母版标题样式</a:t>
            </a:r>
          </a:p>
        </p:txBody>
      </p:sp>
      <p:grpSp>
        <p:nvGrpSpPr>
          <p:cNvPr id="12" name="组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任意多边形：形状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4" name="任意多边形：形状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15" name="组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矩形：剪去一角的矩形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矩形：剪去一角的矩形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18" name="任意多边形：形状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en-US" altLang="zh-CN" noProof="0" smtClean="0">
                <a:latin typeface="Microsoft YaHei UI" panose="020B0503020204020204" pitchFamily="34" charset="-122"/>
              </a:rPr>
              <a:pPr/>
              <a:t>‹#›</a:t>
            </a:fld>
            <a:endParaRPr lang="zh-CN" altLang="en-US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1.sinaimg.cn/large/005VT09Qly1gjvmi1yd3yj31000h6jsm.jp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1.sinaimg.cn/large/005VT09Qly1gjvmiiooxjj31030gqmxm.jp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1.sinaimg.cn/large/005VT09Qly1gjvmkinqa9j31hc0u0mya.jp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实验室管理系统</a:t>
            </a:r>
            <a:endParaRPr lang="en-GB" dirty="0"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zh-CN" altLang="en-US" dirty="0">
                <a:ea typeface="Microsoft YaHei UI" panose="020B0503020204020204" pitchFamily="34" charset="-122"/>
              </a:rPr>
              <a:t>王子轩 王一帆 刘佳明 招丽莹 李若璇 马润琪</a:t>
            </a:r>
            <a:endParaRPr lang="en-GB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Web</a:t>
            </a:r>
            <a:r>
              <a:rPr lang="zh-CN" altLang="en-US" dirty="0"/>
              <a:t>项目需求与应用建模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zh-CN" altLang="zh-CN" b="1" dirty="0"/>
              <a:t>系统角色：</a:t>
            </a:r>
            <a:endParaRPr lang="zh-CN" altLang="zh-CN" dirty="0"/>
          </a:p>
          <a:p>
            <a:r>
              <a:rPr lang="zh-CN" altLang="zh-CN" dirty="0"/>
              <a:t>学生，查询自己的课程，查找自己的成绩（如果未录入就查不到）。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0D8FAE-E2DC-4255-868C-CA4698D47AD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" t="14556" r="7122" b="15470"/>
          <a:stretch/>
        </p:blipFill>
        <p:spPr bwMode="auto">
          <a:xfrm>
            <a:off x="697832" y="2767263"/>
            <a:ext cx="6112042" cy="28554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197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Web</a:t>
            </a:r>
            <a:r>
              <a:rPr lang="zh-CN" altLang="en-US" dirty="0"/>
              <a:t>项目需求与应用建模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zh-CN" altLang="zh-CN" b="1" dirty="0"/>
              <a:t>运行环境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）客户端：</a:t>
            </a:r>
          </a:p>
          <a:p>
            <a:r>
              <a:rPr lang="zh-CN" altLang="zh-CN" dirty="0"/>
              <a:t>操作系统：</a:t>
            </a:r>
            <a:r>
              <a:rPr lang="en-US" altLang="zh-CN" dirty="0"/>
              <a:t>Windows</a:t>
            </a:r>
            <a:endParaRPr lang="zh-CN" altLang="zh-CN" dirty="0"/>
          </a:p>
          <a:p>
            <a:r>
              <a:rPr lang="zh-CN" altLang="zh-CN" dirty="0"/>
              <a:t>浏览器：</a:t>
            </a:r>
            <a:r>
              <a:rPr lang="en-US" altLang="zh-CN" dirty="0"/>
              <a:t>Chrome</a:t>
            </a:r>
            <a:r>
              <a:rPr lang="zh-CN" altLang="zh-CN" dirty="0"/>
              <a:t>等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）应用服务器端：</a:t>
            </a:r>
          </a:p>
          <a:p>
            <a:r>
              <a:rPr lang="zh-CN" altLang="zh-CN" dirty="0"/>
              <a:t>操作系统：</a:t>
            </a:r>
            <a:r>
              <a:rPr lang="en-US" altLang="zh-CN" dirty="0"/>
              <a:t>Ubuntu</a:t>
            </a:r>
            <a:endParaRPr lang="zh-CN" altLang="zh-CN" dirty="0"/>
          </a:p>
          <a:p>
            <a:r>
              <a:rPr lang="zh-CN" altLang="zh-CN" dirty="0"/>
              <a:t>应用服务器：</a:t>
            </a:r>
            <a:r>
              <a:rPr lang="en-US" altLang="zh-CN" dirty="0"/>
              <a:t>Ubuntu</a:t>
            </a:r>
            <a:endParaRPr lang="zh-CN" altLang="zh-CN" dirty="0"/>
          </a:p>
          <a:p>
            <a:r>
              <a:rPr lang="zh-CN" altLang="zh-CN" dirty="0"/>
              <a:t>数据库访问：</a:t>
            </a:r>
            <a:r>
              <a:rPr lang="en-US" altLang="zh-CN" dirty="0"/>
              <a:t>JDBC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）数据库服务器端：</a:t>
            </a:r>
          </a:p>
          <a:p>
            <a:r>
              <a:rPr lang="zh-CN" altLang="zh-CN" dirty="0"/>
              <a:t>操作系统：</a:t>
            </a:r>
            <a:r>
              <a:rPr lang="en-US" altLang="zh-CN" dirty="0"/>
              <a:t>ubuntu</a:t>
            </a:r>
            <a:endParaRPr lang="zh-CN" altLang="zh-CN" dirty="0"/>
          </a:p>
          <a:p>
            <a:r>
              <a:rPr lang="zh-CN" altLang="zh-CN" dirty="0"/>
              <a:t>数据库系统：</a:t>
            </a:r>
            <a:r>
              <a:rPr lang="en-US" altLang="zh-CN" dirty="0"/>
              <a:t>ubuntu</a:t>
            </a:r>
            <a:endParaRPr lang="zh-CN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11</a:t>
            </a:fld>
            <a:endParaRPr lang="zh-CN" altLang="en-US"/>
          </a:p>
        </p:txBody>
      </p:sp>
      <p:sp>
        <p:nvSpPr>
          <p:cNvPr id="8" name="文本占位符 9">
            <a:extLst>
              <a:ext uri="{FF2B5EF4-FFF2-40B4-BE49-F238E27FC236}">
                <a16:creationId xmlns:a16="http://schemas.microsoft.com/office/drawing/2014/main" id="{F7E49E0A-D143-4F06-80A4-0D11CB39133E}"/>
              </a:ext>
            </a:extLst>
          </p:cNvPr>
          <p:cNvSpPr txBox="1">
            <a:spLocks/>
          </p:cNvSpPr>
          <p:nvPr/>
        </p:nvSpPr>
        <p:spPr>
          <a:xfrm>
            <a:off x="3604795" y="1625385"/>
            <a:ext cx="6718300" cy="409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Microsoft YaHei UI" panose="020B0503020204020204" pitchFamily="34" charset="-122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b="1" dirty="0"/>
              <a:t>假设与依赖</a:t>
            </a:r>
            <a:endParaRPr lang="zh-CN" altLang="zh-CN" dirty="0"/>
          </a:p>
          <a:p>
            <a:pPr lvl="0"/>
            <a:r>
              <a:rPr lang="zh-CN" altLang="zh-CN" dirty="0"/>
              <a:t>用户浏览器内核版本不兼容，提示用户使用其他浏览器；</a:t>
            </a:r>
          </a:p>
          <a:p>
            <a:pPr lvl="0"/>
            <a:r>
              <a:rPr lang="zh-CN" altLang="zh-CN" dirty="0"/>
              <a:t>用户输入密码错误，提供找回密码链接；</a:t>
            </a:r>
          </a:p>
          <a:p>
            <a:pPr lvl="0"/>
            <a:r>
              <a:rPr lang="zh-CN" altLang="zh-CN" dirty="0"/>
              <a:t>用户电脑未连接上网络，不能进入网站</a:t>
            </a:r>
            <a:r>
              <a:rPr lang="en-US" altLang="zh-CN" dirty="0"/>
              <a:t> 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604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Web</a:t>
            </a:r>
            <a:r>
              <a:rPr lang="zh-CN" altLang="en-US" dirty="0"/>
              <a:t>项目需求与应用建模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27" y="1160164"/>
            <a:ext cx="9814426" cy="4350299"/>
          </a:xfrm>
        </p:spPr>
        <p:txBody>
          <a:bodyPr rtlCol="0"/>
          <a:lstStyle/>
          <a:p>
            <a:r>
              <a:rPr lang="zh-CN" altLang="zh-CN" sz="1400" b="1" dirty="0"/>
              <a:t>具体功能</a:t>
            </a:r>
            <a:endParaRPr lang="zh-CN" altLang="zh-CN" sz="1400" dirty="0"/>
          </a:p>
          <a:p>
            <a:r>
              <a:rPr lang="zh-CN" altLang="zh-CN" sz="1400" dirty="0"/>
              <a:t>在实验室管理系统中，主要有用户登陆、学生课程查询、学生成绩查询、实验员录入成绩、课程信息管理、课程安排等功能，功能分析如下</a:t>
            </a:r>
            <a:r>
              <a:rPr lang="en-US" altLang="zh-CN" sz="1400" dirty="0"/>
              <a:t>:</a:t>
            </a:r>
            <a:endParaRPr lang="zh-CN" altLang="zh-CN" sz="1400" dirty="0"/>
          </a:p>
          <a:p>
            <a:r>
              <a:rPr lang="zh-CN" altLang="zh-CN" sz="1400" dirty="0"/>
              <a:t>（</a:t>
            </a:r>
            <a:r>
              <a:rPr lang="en-US" altLang="zh-CN" sz="1400" dirty="0"/>
              <a:t>1</a:t>
            </a:r>
            <a:r>
              <a:rPr lang="zh-CN" altLang="zh-CN" sz="1400" dirty="0"/>
              <a:t>）用户登陆 </a:t>
            </a:r>
          </a:p>
          <a:p>
            <a:r>
              <a:rPr lang="zh-CN" altLang="zh-CN" sz="1400" dirty="0"/>
              <a:t>网站采用邮箱及密码验证模式，进入实验室管理网站前，用户必须在登陆页面输入邮箱及密码，只有验证通过的用户方可进入实验室管理网站操作主页面，登录账号会自动识别身份，有对应的权限可操作。</a:t>
            </a:r>
          </a:p>
          <a:p>
            <a:r>
              <a:rPr lang="zh-CN" altLang="zh-CN" sz="1400" dirty="0"/>
              <a:t>（</a:t>
            </a:r>
            <a:r>
              <a:rPr lang="en-US" altLang="zh-CN" sz="1400" dirty="0"/>
              <a:t>2</a:t>
            </a:r>
            <a:r>
              <a:rPr lang="zh-CN" altLang="zh-CN" sz="1400" dirty="0"/>
              <a:t>）学生课程管理</a:t>
            </a:r>
          </a:p>
          <a:p>
            <a:r>
              <a:rPr lang="zh-CN" altLang="zh-CN" sz="1400" dirty="0"/>
              <a:t>学生登录网站后可以查询自己班级所安排的课程。</a:t>
            </a:r>
          </a:p>
          <a:p>
            <a:r>
              <a:rPr lang="zh-CN" altLang="zh-CN" sz="1400" dirty="0"/>
              <a:t>（</a:t>
            </a:r>
            <a:r>
              <a:rPr lang="en-US" altLang="zh-CN" sz="1400" dirty="0"/>
              <a:t>3</a:t>
            </a:r>
            <a:r>
              <a:rPr lang="zh-CN" altLang="zh-CN" sz="1400" dirty="0"/>
              <a:t>）学生成绩查询</a:t>
            </a:r>
          </a:p>
          <a:p>
            <a:r>
              <a:rPr lang="zh-CN" altLang="zh-CN" sz="1400" dirty="0"/>
              <a:t>学生登录网站后可以查询自己课程的成绩。</a:t>
            </a:r>
          </a:p>
          <a:p>
            <a:r>
              <a:rPr lang="zh-CN" altLang="zh-CN" sz="1400" dirty="0"/>
              <a:t>（</a:t>
            </a:r>
            <a:r>
              <a:rPr lang="en-US" altLang="zh-CN" sz="1400" dirty="0"/>
              <a:t>4</a:t>
            </a:r>
            <a:r>
              <a:rPr lang="zh-CN" altLang="zh-CN" sz="1400" dirty="0"/>
              <a:t>）录入成绩</a:t>
            </a:r>
          </a:p>
          <a:p>
            <a:r>
              <a:rPr lang="zh-CN" altLang="zh-CN" sz="1400" dirty="0"/>
              <a:t>实验员登录网站后，可以为相应课程录入每个学生的成绩。</a:t>
            </a:r>
          </a:p>
          <a:p>
            <a:r>
              <a:rPr lang="zh-CN" altLang="zh-CN" sz="1400" dirty="0"/>
              <a:t>（</a:t>
            </a:r>
            <a:r>
              <a:rPr lang="en-US" altLang="zh-CN" sz="1400" dirty="0"/>
              <a:t>5</a:t>
            </a:r>
            <a:r>
              <a:rPr lang="zh-CN" altLang="zh-CN" sz="1400" dirty="0"/>
              <a:t>）课程信息管理</a:t>
            </a:r>
          </a:p>
          <a:p>
            <a:r>
              <a:rPr lang="zh-CN" altLang="zh-CN" sz="1400" dirty="0"/>
              <a:t>包括两个功能模块：添加课程、删除课程。</a:t>
            </a:r>
          </a:p>
          <a:p>
            <a:r>
              <a:rPr lang="zh-CN" altLang="zh-CN" sz="1400" dirty="0"/>
              <a:t>管理员登录网站后，可以添加课程，也可以对课程进行删除。</a:t>
            </a:r>
          </a:p>
          <a:p>
            <a:r>
              <a:rPr lang="zh-CN" altLang="zh-CN" sz="1400" dirty="0"/>
              <a:t>（</a:t>
            </a:r>
            <a:r>
              <a:rPr lang="en-US" altLang="zh-CN" sz="1400" dirty="0"/>
              <a:t>6</a:t>
            </a:r>
            <a:r>
              <a:rPr lang="zh-CN" altLang="zh-CN" sz="1400" dirty="0"/>
              <a:t>）课程安排</a:t>
            </a:r>
          </a:p>
          <a:p>
            <a:r>
              <a:rPr lang="zh-CN" altLang="zh-CN" sz="1400" dirty="0"/>
              <a:t>管理员登录网站后，可以选择系统中班级安排相应的课程。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应用架构设计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13</a:t>
            </a:fld>
            <a:endParaRPr lang="zh-CN" altLang="en-US"/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2F181AD7-3F67-441B-A123-282100B9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rtlCol="0"/>
          <a:lstStyle/>
          <a:p>
            <a:r>
              <a:rPr lang="zh-CN" altLang="en-US" dirty="0"/>
              <a:t>项目采用</a:t>
            </a:r>
            <a:r>
              <a:rPr lang="en-US" altLang="zh-CN" dirty="0"/>
              <a:t>MVC</a:t>
            </a:r>
            <a:r>
              <a:rPr lang="zh-CN" altLang="en-US" dirty="0"/>
              <a:t>模式：即</a:t>
            </a:r>
            <a:r>
              <a:rPr lang="en-US" altLang="zh-CN" dirty="0"/>
              <a:t>Model</a:t>
            </a:r>
            <a:r>
              <a:rPr lang="zh-CN" altLang="en-US" dirty="0"/>
              <a:t>、</a:t>
            </a:r>
            <a:r>
              <a:rPr lang="en-US" altLang="zh-CN" dirty="0"/>
              <a:t>View</a:t>
            </a:r>
            <a:r>
              <a:rPr lang="zh-CN" altLang="en-US" dirty="0"/>
              <a:t>、</a:t>
            </a:r>
            <a:r>
              <a:rPr lang="en-US" altLang="zh-CN" dirty="0"/>
              <a:t>Controller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0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Web</a:t>
            </a:r>
            <a:r>
              <a:rPr lang="zh-CN" altLang="en-US" dirty="0"/>
              <a:t>应用架构设计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en-US" altLang="zh-CN" b="1" dirty="0"/>
              <a:t>MVC</a:t>
            </a:r>
            <a:r>
              <a:rPr lang="zh-CN" altLang="en-US" b="1" dirty="0"/>
              <a:t>模式</a:t>
            </a:r>
            <a:r>
              <a:rPr lang="zh-CN" altLang="en-US" dirty="0"/>
              <a:t>（</a:t>
            </a:r>
            <a:r>
              <a:rPr lang="en-US" altLang="zh-CN" dirty="0"/>
              <a:t>Model–view–controller</a:t>
            </a:r>
            <a:r>
              <a:rPr lang="zh-CN" altLang="en-US" dirty="0"/>
              <a:t>）是软件工程中的一种软件架构模式，把软件系统分为三个基本部分：模型（</a:t>
            </a:r>
            <a:r>
              <a:rPr lang="en-US" altLang="zh-CN" dirty="0"/>
              <a:t>Model</a:t>
            </a:r>
            <a:r>
              <a:rPr lang="zh-CN" altLang="en-US" dirty="0"/>
              <a:t>）、视图（</a:t>
            </a:r>
            <a:r>
              <a:rPr lang="en-US" altLang="zh-CN" dirty="0"/>
              <a:t>View</a:t>
            </a:r>
            <a:r>
              <a:rPr lang="zh-CN" altLang="en-US" dirty="0"/>
              <a:t>）和控制器（</a:t>
            </a:r>
            <a:r>
              <a:rPr lang="en-US" altLang="zh-CN" dirty="0"/>
              <a:t>Controller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模型（</a:t>
            </a:r>
            <a:r>
              <a:rPr lang="en-US" altLang="zh-CN" dirty="0"/>
              <a:t>Model</a:t>
            </a:r>
            <a:r>
              <a:rPr lang="zh-CN" altLang="en-US" dirty="0"/>
              <a:t>） </a:t>
            </a:r>
            <a:r>
              <a:rPr lang="en-US" altLang="zh-CN" dirty="0"/>
              <a:t>- </a:t>
            </a:r>
            <a:r>
              <a:rPr lang="zh-CN" altLang="en-US" dirty="0"/>
              <a:t>程序员编写程序应有的功能（实现算法等等）、数据库专家进行数据管理和数据库设计</a:t>
            </a:r>
            <a:r>
              <a:rPr lang="en-US" altLang="zh-CN" dirty="0"/>
              <a:t>(</a:t>
            </a:r>
            <a:r>
              <a:rPr lang="zh-CN" altLang="en-US" dirty="0"/>
              <a:t>可以实现具体的功能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视图（</a:t>
            </a:r>
            <a:r>
              <a:rPr lang="en-US" altLang="zh-CN" dirty="0"/>
              <a:t>View</a:t>
            </a:r>
            <a:r>
              <a:rPr lang="zh-CN" altLang="en-US" dirty="0"/>
              <a:t>） </a:t>
            </a:r>
            <a:r>
              <a:rPr lang="en-US" altLang="zh-CN" dirty="0"/>
              <a:t>- </a:t>
            </a:r>
            <a:r>
              <a:rPr lang="zh-CN" altLang="en-US" dirty="0"/>
              <a:t>界面设计人员进行图形界面设计。</a:t>
            </a:r>
          </a:p>
          <a:p>
            <a:r>
              <a:rPr lang="zh-CN" altLang="en-US" dirty="0"/>
              <a:t>控制器（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r>
              <a:rPr lang="en-US" altLang="zh-CN" dirty="0"/>
              <a:t>- </a:t>
            </a:r>
            <a:r>
              <a:rPr lang="zh-CN" altLang="en-US" dirty="0"/>
              <a:t>负责转发请求，对请求进行处理。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14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4AABDC-7002-4FC2-B5D1-9E47E800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68" y="3849284"/>
            <a:ext cx="5269832" cy="27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Web</a:t>
            </a:r>
            <a:r>
              <a:rPr lang="zh-CN" altLang="en-US" dirty="0"/>
              <a:t>应用架构设计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2223899"/>
          </a:xfrm>
        </p:spPr>
        <p:txBody>
          <a:bodyPr rtlCol="0"/>
          <a:lstStyle/>
          <a:p>
            <a:r>
              <a:rPr lang="zh-CN" altLang="en-US" dirty="0"/>
              <a:t>模型（</a:t>
            </a:r>
            <a:r>
              <a:rPr lang="en-US" altLang="zh-CN" dirty="0"/>
              <a:t>Model) </a:t>
            </a:r>
            <a:r>
              <a:rPr lang="zh-CN" altLang="en-US" dirty="0"/>
              <a:t>用于封装与应用程序的业务逻辑相关的数据以及对数据的处理方法，对应设计中的 </a:t>
            </a:r>
            <a:r>
              <a:rPr lang="en-US" altLang="zh-CN" dirty="0"/>
              <a:t>Java Bean</a:t>
            </a:r>
            <a:r>
              <a:rPr lang="zh-CN" altLang="en-US" dirty="0"/>
              <a:t>（</a:t>
            </a:r>
            <a:r>
              <a:rPr lang="en-US" altLang="zh-CN" dirty="0"/>
              <a:t>Administrator</a:t>
            </a:r>
            <a:r>
              <a:rPr lang="zh-CN" altLang="en-US" dirty="0"/>
              <a:t>、</a:t>
            </a:r>
            <a:r>
              <a:rPr lang="en-US" altLang="zh-CN" dirty="0"/>
              <a:t>Student</a:t>
            </a:r>
            <a:r>
              <a:rPr lang="zh-CN" altLang="en-US" dirty="0"/>
              <a:t>、</a:t>
            </a:r>
            <a:r>
              <a:rPr lang="en-US" altLang="zh-CN" dirty="0"/>
              <a:t>Course</a:t>
            </a:r>
            <a:r>
              <a:rPr lang="zh-CN" altLang="en-US" dirty="0"/>
              <a:t>等）</a:t>
            </a:r>
            <a:r>
              <a:rPr lang="en-US" altLang="zh-CN" dirty="0"/>
              <a:t> </a:t>
            </a:r>
            <a:r>
              <a:rPr lang="zh-CN" altLang="en-US" dirty="0"/>
              <a:t>以及 各个用户对应的 </a:t>
            </a:r>
            <a:r>
              <a:rPr lang="en-US" altLang="zh-CN" dirty="0" err="1"/>
              <a:t>UserService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视图（</a:t>
            </a:r>
            <a:r>
              <a:rPr lang="en-US" altLang="zh-CN" dirty="0"/>
              <a:t>View</a:t>
            </a:r>
            <a:r>
              <a:rPr lang="zh-CN" altLang="en-US" dirty="0"/>
              <a:t>） </a:t>
            </a:r>
            <a:r>
              <a:rPr lang="en-US" altLang="zh-CN" dirty="0"/>
              <a:t>- </a:t>
            </a:r>
            <a:r>
              <a:rPr lang="zh-CN" altLang="en-US" dirty="0"/>
              <a:t>界面设计人员进行图形界面设计，包括六个</a:t>
            </a:r>
            <a:r>
              <a:rPr lang="en-US" altLang="zh-CN" dirty="0"/>
              <a:t>HTML</a:t>
            </a:r>
            <a:r>
              <a:rPr lang="zh-CN" altLang="en-US" dirty="0"/>
              <a:t>文件（主界面、登录界面、成绩查询界面等）</a:t>
            </a:r>
          </a:p>
          <a:p>
            <a:r>
              <a:rPr lang="zh-CN" altLang="en-US" dirty="0"/>
              <a:t>控制器（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r>
              <a:rPr lang="en-US" altLang="zh-CN" dirty="0"/>
              <a:t>- </a:t>
            </a:r>
            <a:r>
              <a:rPr lang="zh-CN" altLang="en-US" dirty="0"/>
              <a:t>负责转发请求，对请求进行处理。对应项目中的 </a:t>
            </a:r>
            <a:r>
              <a:rPr lang="en-US" altLang="zh-CN" dirty="0" err="1"/>
              <a:t>UserController</a:t>
            </a:r>
            <a:r>
              <a:rPr lang="zh-CN" altLang="en-US" dirty="0"/>
              <a:t>，负责各种请求的转发。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15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4AABDC-7002-4FC2-B5D1-9E47E800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68" y="3849284"/>
            <a:ext cx="5269832" cy="27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8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应用设计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16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276032-D97D-4DCD-85E8-783790FC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rtlCol="0"/>
          <a:lstStyle/>
          <a:p>
            <a:r>
              <a:rPr lang="zh-CN" altLang="en-US" dirty="0"/>
              <a:t>界面样式、布局、导航设计、用户交互</a:t>
            </a:r>
          </a:p>
        </p:txBody>
      </p:sp>
    </p:spTree>
    <p:extLst>
      <p:ext uri="{BB962C8B-B14F-4D97-AF65-F5344CB8AC3E}">
        <p14:creationId xmlns:p14="http://schemas.microsoft.com/office/powerpoint/2010/main" val="15853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Web</a:t>
            </a:r>
            <a:r>
              <a:rPr lang="zh-CN" altLang="en-US" dirty="0"/>
              <a:t>应用设计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2681920"/>
          </a:xfrm>
        </p:spPr>
        <p:txBody>
          <a:bodyPr rtlCol="0"/>
          <a:lstStyle/>
          <a:p>
            <a:r>
              <a:rPr lang="zh-CN" altLang="zh-CN" b="1" dirty="0"/>
              <a:t>用户界面</a:t>
            </a:r>
            <a:endParaRPr lang="zh-CN" altLang="zh-CN" dirty="0"/>
          </a:p>
          <a:p>
            <a:pPr lvl="0"/>
            <a:r>
              <a:rPr lang="zh-CN" altLang="zh-CN" dirty="0"/>
              <a:t>本系统所有界面使用</a:t>
            </a:r>
            <a:r>
              <a:rPr lang="en-US" altLang="zh-CN" dirty="0"/>
              <a:t>WEB</a:t>
            </a:r>
            <a:r>
              <a:rPr lang="zh-CN" altLang="zh-CN" dirty="0"/>
              <a:t>界面；</a:t>
            </a:r>
          </a:p>
          <a:p>
            <a:pPr lvl="0"/>
            <a:r>
              <a:rPr lang="zh-CN" altLang="zh-CN" dirty="0"/>
              <a:t>用户界面的具体细节将在概要设计文档中描述。</a:t>
            </a:r>
          </a:p>
          <a:p>
            <a:pPr lvl="0"/>
            <a:r>
              <a:rPr lang="zh-CN" altLang="zh-CN" dirty="0"/>
              <a:t>文字采用黑色等线</a:t>
            </a:r>
            <a:r>
              <a:rPr lang="en-US" altLang="zh-CN" dirty="0"/>
              <a:t> </a:t>
            </a:r>
            <a:endParaRPr lang="zh-CN" altLang="zh-CN" dirty="0"/>
          </a:p>
          <a:p>
            <a:pPr lvl="0"/>
            <a:r>
              <a:rPr lang="zh-CN" altLang="zh-CN" dirty="0"/>
              <a:t>页面框架为上下结构</a:t>
            </a:r>
          </a:p>
          <a:p>
            <a:pPr lvl="0"/>
            <a:r>
              <a:rPr lang="zh-CN" altLang="zh-CN" dirty="0"/>
              <a:t>屏幕分辨率应为</a:t>
            </a:r>
            <a:r>
              <a:rPr lang="en-US" altLang="zh-CN" dirty="0"/>
              <a:t>1440x900</a:t>
            </a:r>
            <a:r>
              <a:rPr lang="zh-CN" altLang="zh-CN" dirty="0"/>
              <a:t>；</a:t>
            </a:r>
          </a:p>
          <a:p>
            <a:pPr lvl="0"/>
            <a:r>
              <a:rPr lang="zh-CN" altLang="zh-CN" dirty="0"/>
              <a:t>颜色以白色和蓝色为主。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8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Web</a:t>
            </a:r>
            <a:r>
              <a:rPr lang="zh-CN" altLang="en-US" dirty="0"/>
              <a:t>应用设计：主界面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2681920"/>
          </a:xfrm>
        </p:spPr>
        <p:txBody>
          <a:bodyPr rtlCol="0"/>
          <a:lstStyle/>
          <a:p>
            <a:r>
              <a:rPr lang="zh-CN" altLang="zh-CN" b="1" dirty="0"/>
              <a:t>用户界面</a:t>
            </a:r>
            <a:endParaRPr lang="zh-CN" altLang="zh-CN" dirty="0"/>
          </a:p>
          <a:p>
            <a:pPr lvl="0"/>
            <a:r>
              <a:rPr lang="zh-CN" altLang="zh-CN" dirty="0"/>
              <a:t>本系统所有界面使用</a:t>
            </a:r>
            <a:r>
              <a:rPr lang="en-US" altLang="zh-CN" dirty="0"/>
              <a:t>WEB</a:t>
            </a:r>
            <a:r>
              <a:rPr lang="zh-CN" altLang="zh-CN" dirty="0"/>
              <a:t>界面；</a:t>
            </a:r>
          </a:p>
          <a:p>
            <a:pPr lvl="0"/>
            <a:r>
              <a:rPr lang="zh-CN" altLang="zh-CN" dirty="0"/>
              <a:t>用户界面的具体细节将在概要设计文档中描述。</a:t>
            </a:r>
          </a:p>
          <a:p>
            <a:pPr lvl="0"/>
            <a:r>
              <a:rPr lang="zh-CN" altLang="zh-CN" dirty="0"/>
              <a:t>文字采用黑色等线</a:t>
            </a:r>
            <a:r>
              <a:rPr lang="en-US" altLang="zh-CN" dirty="0"/>
              <a:t> </a:t>
            </a:r>
            <a:endParaRPr lang="zh-CN" altLang="zh-CN" dirty="0"/>
          </a:p>
          <a:p>
            <a:pPr lvl="0"/>
            <a:r>
              <a:rPr lang="zh-CN" altLang="zh-CN" dirty="0"/>
              <a:t>页面框架为上下结构</a:t>
            </a:r>
          </a:p>
          <a:p>
            <a:pPr lvl="0"/>
            <a:r>
              <a:rPr lang="zh-CN" altLang="zh-CN" dirty="0"/>
              <a:t>屏幕分辨率应为</a:t>
            </a:r>
            <a:r>
              <a:rPr lang="en-US" altLang="zh-CN" dirty="0"/>
              <a:t>1440x900</a:t>
            </a:r>
            <a:r>
              <a:rPr lang="zh-CN" altLang="zh-CN" dirty="0"/>
              <a:t>；</a:t>
            </a:r>
          </a:p>
          <a:p>
            <a:pPr lvl="0"/>
            <a:r>
              <a:rPr lang="zh-CN" altLang="zh-CN" dirty="0"/>
              <a:t>颜色以白色和蓝色为主。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18</a:t>
            </a:fld>
            <a:endParaRPr lang="zh-CN" altLang="en-US"/>
          </a:p>
        </p:txBody>
      </p:sp>
      <p:pic>
        <p:nvPicPr>
          <p:cNvPr id="5" name="图片 4">
            <a:hlinkClick r:id="rId3"/>
            <a:extLst>
              <a:ext uri="{FF2B5EF4-FFF2-40B4-BE49-F238E27FC236}">
                <a16:creationId xmlns:a16="http://schemas.microsoft.com/office/drawing/2014/main" id="{843E441C-50E3-4E3D-9EF7-AA26D3AA027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52" y="1360690"/>
            <a:ext cx="9862553" cy="4855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1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Web</a:t>
            </a:r>
            <a:r>
              <a:rPr lang="zh-CN" altLang="en-US" dirty="0"/>
              <a:t>应用设计：</a:t>
            </a:r>
            <a:r>
              <a:rPr lang="zh-CN" altLang="zh-CN" dirty="0"/>
              <a:t>登录页面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2681920"/>
          </a:xfrm>
        </p:spPr>
        <p:txBody>
          <a:bodyPr rtlCol="0"/>
          <a:lstStyle/>
          <a:p>
            <a:r>
              <a:rPr lang="zh-CN" altLang="zh-CN" b="1" dirty="0"/>
              <a:t>用户界面</a:t>
            </a:r>
            <a:endParaRPr lang="zh-CN" altLang="zh-CN" dirty="0"/>
          </a:p>
          <a:p>
            <a:pPr lvl="0"/>
            <a:r>
              <a:rPr lang="zh-CN" altLang="zh-CN" dirty="0"/>
              <a:t>本系统所有界面使用</a:t>
            </a:r>
            <a:r>
              <a:rPr lang="en-US" altLang="zh-CN" dirty="0"/>
              <a:t>WEB</a:t>
            </a:r>
            <a:r>
              <a:rPr lang="zh-CN" altLang="zh-CN" dirty="0"/>
              <a:t>界面；</a:t>
            </a:r>
          </a:p>
          <a:p>
            <a:pPr lvl="0"/>
            <a:r>
              <a:rPr lang="zh-CN" altLang="zh-CN" dirty="0"/>
              <a:t>用户界面的具体细节将在概要设计文档中描述。</a:t>
            </a:r>
          </a:p>
          <a:p>
            <a:pPr lvl="0"/>
            <a:r>
              <a:rPr lang="zh-CN" altLang="zh-CN" dirty="0"/>
              <a:t>文字采用黑色等线</a:t>
            </a:r>
            <a:r>
              <a:rPr lang="en-US" altLang="zh-CN" dirty="0"/>
              <a:t> </a:t>
            </a:r>
            <a:endParaRPr lang="zh-CN" altLang="zh-CN" dirty="0"/>
          </a:p>
          <a:p>
            <a:pPr lvl="0"/>
            <a:r>
              <a:rPr lang="zh-CN" altLang="zh-CN" dirty="0"/>
              <a:t>页面框架为上下结构</a:t>
            </a:r>
          </a:p>
          <a:p>
            <a:pPr lvl="0"/>
            <a:r>
              <a:rPr lang="zh-CN" altLang="zh-CN" dirty="0"/>
              <a:t>屏幕分辨率应为</a:t>
            </a:r>
            <a:r>
              <a:rPr lang="en-US" altLang="zh-CN" dirty="0"/>
              <a:t>1440x900</a:t>
            </a:r>
            <a:r>
              <a:rPr lang="zh-CN" altLang="zh-CN" dirty="0"/>
              <a:t>；</a:t>
            </a:r>
          </a:p>
          <a:p>
            <a:pPr lvl="0"/>
            <a:r>
              <a:rPr lang="zh-CN" altLang="zh-CN" dirty="0"/>
              <a:t>颜色以白色和蓝色为主。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19</a:t>
            </a:fld>
            <a:endParaRPr lang="zh-CN" altLang="en-US"/>
          </a:p>
        </p:txBody>
      </p:sp>
      <p:pic>
        <p:nvPicPr>
          <p:cNvPr id="6" name="图片 5">
            <a:hlinkClick r:id="rId3"/>
            <a:extLst>
              <a:ext uri="{FF2B5EF4-FFF2-40B4-BE49-F238E27FC236}">
                <a16:creationId xmlns:a16="http://schemas.microsoft.com/office/drawing/2014/main" id="{B8ADC5E9-0B56-42B7-90A1-D6B8C580CB7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413810"/>
            <a:ext cx="8651374" cy="4818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989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Web</a:t>
            </a:r>
            <a:r>
              <a:rPr lang="zh-CN" altLang="en-US" dirty="0"/>
              <a:t>项目建议书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85000" lnSpcReduction="10000"/>
          </a:bodyPr>
          <a:lstStyle/>
          <a:p>
            <a:r>
              <a:rPr lang="zh-CN" altLang="en-US" dirty="0"/>
              <a:t>侧重业务建议，所属领域、目标、解决核心问题、带来效益等方面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Web</a:t>
            </a:r>
            <a:r>
              <a:rPr lang="zh-CN" altLang="en-US" dirty="0"/>
              <a:t>应用设计：登录界面</a:t>
            </a:r>
            <a:r>
              <a:rPr lang="zh-CN" altLang="zh-CN" dirty="0"/>
              <a:t>（不同类型的用户有不同的展示）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2681920"/>
          </a:xfrm>
        </p:spPr>
        <p:txBody>
          <a:bodyPr rtlCol="0"/>
          <a:lstStyle/>
          <a:p>
            <a:r>
              <a:rPr lang="zh-CN" altLang="zh-CN" b="1" dirty="0"/>
              <a:t>用户界面</a:t>
            </a:r>
            <a:endParaRPr lang="zh-CN" altLang="zh-CN" dirty="0"/>
          </a:p>
          <a:p>
            <a:pPr lvl="0"/>
            <a:r>
              <a:rPr lang="zh-CN" altLang="zh-CN" dirty="0"/>
              <a:t>本系统所有界面使用</a:t>
            </a:r>
            <a:r>
              <a:rPr lang="en-US" altLang="zh-CN" dirty="0"/>
              <a:t>WEB</a:t>
            </a:r>
            <a:r>
              <a:rPr lang="zh-CN" altLang="zh-CN" dirty="0"/>
              <a:t>界面；</a:t>
            </a:r>
          </a:p>
          <a:p>
            <a:pPr lvl="0"/>
            <a:r>
              <a:rPr lang="zh-CN" altLang="zh-CN" dirty="0"/>
              <a:t>用户界面的具体细节将在概要设计文档中描述。</a:t>
            </a:r>
          </a:p>
          <a:p>
            <a:pPr lvl="0"/>
            <a:r>
              <a:rPr lang="zh-CN" altLang="zh-CN" dirty="0"/>
              <a:t>文字采用黑色等线</a:t>
            </a:r>
            <a:r>
              <a:rPr lang="en-US" altLang="zh-CN" dirty="0"/>
              <a:t> </a:t>
            </a:r>
            <a:endParaRPr lang="zh-CN" altLang="zh-CN" dirty="0"/>
          </a:p>
          <a:p>
            <a:pPr lvl="0"/>
            <a:r>
              <a:rPr lang="zh-CN" altLang="zh-CN" dirty="0"/>
              <a:t>页面框架为上下结构</a:t>
            </a:r>
          </a:p>
          <a:p>
            <a:pPr lvl="0"/>
            <a:r>
              <a:rPr lang="zh-CN" altLang="zh-CN" dirty="0"/>
              <a:t>屏幕分辨率应为</a:t>
            </a:r>
            <a:r>
              <a:rPr lang="en-US" altLang="zh-CN" dirty="0"/>
              <a:t>1440x900</a:t>
            </a:r>
            <a:r>
              <a:rPr lang="zh-CN" altLang="zh-CN" dirty="0"/>
              <a:t>；</a:t>
            </a:r>
          </a:p>
          <a:p>
            <a:pPr lvl="0"/>
            <a:r>
              <a:rPr lang="zh-CN" altLang="zh-CN" dirty="0"/>
              <a:t>颜色以白色和蓝色为主。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20</a:t>
            </a:fld>
            <a:endParaRPr lang="zh-CN" altLang="en-US"/>
          </a:p>
        </p:txBody>
      </p:sp>
      <p:pic>
        <p:nvPicPr>
          <p:cNvPr id="9" name="图片 8">
            <a:hlinkClick r:id="rId3"/>
            <a:extLst>
              <a:ext uri="{FF2B5EF4-FFF2-40B4-BE49-F238E27FC236}">
                <a16:creationId xmlns:a16="http://schemas.microsoft.com/office/drawing/2014/main" id="{3AF03C0C-2E2B-49D4-88B1-D79E58B8514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39" y="1544587"/>
            <a:ext cx="8949724" cy="4864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0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谢谢</a:t>
            </a:r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Web</a:t>
            </a:r>
            <a:r>
              <a:rPr lang="zh-CN" altLang="en-US" dirty="0"/>
              <a:t>项目建议书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zh-CN" altLang="zh-CN" b="1" dirty="0"/>
              <a:t>项目背景</a:t>
            </a:r>
            <a:endParaRPr lang="zh-CN" altLang="zh-CN" dirty="0"/>
          </a:p>
          <a:p>
            <a:r>
              <a:rPr lang="zh-CN" altLang="zh-CN" dirty="0"/>
              <a:t>实验室作为实践教学中的重要手段，在教学中扮演了重要的角色，实验室的课程和成绩在老师与学生中的对接也是需要解决的难题，对西安电子科技大学日益增多的实验教学需求，古老的人工管理方式和人工对接方式已显得力不从心，因此提出了更加简便、清晰、规范的实验室管理系统的需求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zh-CN" b="1" dirty="0"/>
              <a:t>术语定义</a:t>
            </a:r>
            <a:endParaRPr lang="zh-CN" altLang="zh-CN" dirty="0"/>
          </a:p>
          <a:p>
            <a:r>
              <a:rPr lang="en-US" altLang="zh-CN" dirty="0"/>
              <a:t>Spring Boot</a:t>
            </a:r>
            <a:r>
              <a:rPr lang="zh-CN" altLang="zh-CN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平台</a:t>
            </a:r>
            <a:r>
              <a:rPr lang="zh-CN" altLang="zh-CN" dirty="0"/>
              <a:t>开源应用框架</a:t>
            </a:r>
          </a:p>
          <a:p>
            <a:r>
              <a:rPr lang="en-US" altLang="zh-CN" dirty="0"/>
              <a:t>JDBC</a:t>
            </a:r>
            <a:r>
              <a:rPr lang="zh-CN" altLang="zh-CN" dirty="0"/>
              <a:t>：</a:t>
            </a:r>
            <a:r>
              <a:rPr lang="en-US" altLang="zh-CN" dirty="0"/>
              <a:t>Java</a:t>
            </a:r>
            <a:r>
              <a:rPr lang="zh-CN" altLang="zh-CN" dirty="0"/>
              <a:t>数据库连接</a:t>
            </a:r>
          </a:p>
          <a:p>
            <a:r>
              <a:rPr lang="en-US" altLang="zh-CN" dirty="0"/>
              <a:t>MySQL</a:t>
            </a:r>
            <a:r>
              <a:rPr lang="zh-CN" altLang="zh-CN" dirty="0"/>
              <a:t>：关系型数据库管理系统</a:t>
            </a:r>
          </a:p>
          <a:p>
            <a:r>
              <a:rPr lang="en-US" altLang="zh-CN" dirty="0"/>
              <a:t>HTML</a:t>
            </a:r>
            <a:r>
              <a:rPr lang="zh-CN" altLang="zh-CN" dirty="0"/>
              <a:t>：超文本标记语言</a:t>
            </a:r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Web</a:t>
            </a:r>
            <a:r>
              <a:rPr lang="zh-CN" altLang="en-US" dirty="0"/>
              <a:t>项目建议书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zh-CN" altLang="zh-CN" b="1" u="sng" dirty="0"/>
              <a:t>系统概述</a:t>
            </a:r>
            <a:endParaRPr lang="en-US" altLang="zh-CN" b="1" u="sng" dirty="0"/>
          </a:p>
          <a:p>
            <a:r>
              <a:rPr lang="zh-CN" altLang="zh-CN" dirty="0"/>
              <a:t>实验室管理系统为实验室的管理提供快捷方便的服务，并且集数据查询、统计为一体。它包括了实验课程的管理、实验成绩的录入、</a:t>
            </a:r>
            <a:r>
              <a:rPr lang="zh-CN" altLang="en-US" dirty="0"/>
              <a:t>给某个班级安排课程</a:t>
            </a:r>
            <a:r>
              <a:rPr lang="zh-CN" altLang="zh-CN" dirty="0"/>
              <a:t>、课程查询、课程成绩查询等。</a:t>
            </a:r>
            <a:endParaRPr lang="en-US" altLang="zh-CN" dirty="0"/>
          </a:p>
          <a:p>
            <a:r>
              <a:rPr lang="zh-CN" altLang="zh-CN" dirty="0"/>
              <a:t>通过使用实验室管理系统实现高校实验室、与在校师生之间管理的规范化、信息化；提高实验教学特别是开放实验教学的管理水平与服务水平；为实验室评估、实验室建设及实验教学质量管理等决策提供数据支持；协助高校轻而易举完成数据上报工作。运用计算机技术，特别是现代网络技术，为实验室管理、实验教学管理、实验室评估与评教等相关事务进行网络化的规范管理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1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项目需求与应用建模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/>
              <a:t>项目需求规格说明书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Web</a:t>
            </a:r>
            <a:r>
              <a:rPr lang="zh-CN" altLang="en-US" dirty="0"/>
              <a:t>项目需求与应用建模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zh-CN" altLang="zh-CN" b="1" dirty="0"/>
              <a:t>系统角色：</a:t>
            </a:r>
            <a:endParaRPr lang="zh-CN" altLang="zh-CN" dirty="0"/>
          </a:p>
          <a:p>
            <a:r>
              <a:rPr lang="zh-CN" altLang="zh-CN" dirty="0"/>
              <a:t>本系统主要用于以下的几类人员：（实验室管理系统</a:t>
            </a:r>
            <a:r>
              <a:rPr lang="en-US" altLang="zh-CN" dirty="0"/>
              <a:t>-</a:t>
            </a:r>
            <a:r>
              <a:rPr lang="zh-CN" altLang="zh-CN" dirty="0"/>
              <a:t>示例）</a:t>
            </a:r>
          </a:p>
          <a:p>
            <a:pPr lvl="0"/>
            <a:r>
              <a:rPr lang="zh-CN" altLang="zh-CN" dirty="0"/>
              <a:t>管理员，管理课程（包括增删课程）和课程安排。</a:t>
            </a:r>
            <a:endParaRPr lang="en-US" altLang="zh-CN" dirty="0"/>
          </a:p>
          <a:p>
            <a:r>
              <a:rPr lang="zh-CN" altLang="zh-CN" dirty="0"/>
              <a:t>实验员，录入自己负责的学生的成绩。</a:t>
            </a:r>
          </a:p>
          <a:p>
            <a:pPr lvl="0"/>
            <a:r>
              <a:rPr lang="zh-CN" altLang="zh-CN" dirty="0"/>
              <a:t>学生，查询自己的课程，查找自己的成绩（如果未录入就查不到）。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6</a:t>
            </a:fld>
            <a:endParaRPr lang="zh-CN" altLang="en-US"/>
          </a:p>
        </p:txBody>
      </p:sp>
      <p:pic>
        <p:nvPicPr>
          <p:cNvPr id="5" name="图片 4" descr="T9I$%53Z1SA2%5T]IFK9{Y8">
            <a:extLst>
              <a:ext uri="{FF2B5EF4-FFF2-40B4-BE49-F238E27FC236}">
                <a16:creationId xmlns:a16="http://schemas.microsoft.com/office/drawing/2014/main" id="{8BF1E25B-38A7-4828-904A-AF5EA43D6F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26442" y="410201"/>
            <a:ext cx="5072931" cy="603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Web</a:t>
            </a:r>
            <a:r>
              <a:rPr lang="zh-CN" altLang="en-US" dirty="0"/>
              <a:t>项目需求与应用建模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965A96-34EC-410D-9E84-DC3970EC6188}"/>
              </a:ext>
            </a:extLst>
          </p:cNvPr>
          <p:cNvPicPr/>
          <p:nvPr/>
        </p:nvPicPr>
        <p:blipFill rotWithShape="1">
          <a:blip r:embed="rId3"/>
          <a:srcRect l="35175" t="39343" r="24915" b="28512"/>
          <a:stretch/>
        </p:blipFill>
        <p:spPr bwMode="auto">
          <a:xfrm>
            <a:off x="347960" y="1532964"/>
            <a:ext cx="10030995" cy="45399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179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Web</a:t>
            </a:r>
            <a:r>
              <a:rPr lang="zh-CN" altLang="en-US" dirty="0"/>
              <a:t>项目需求与应用建模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zh-CN" altLang="zh-CN" b="1" dirty="0"/>
              <a:t>系统角色：</a:t>
            </a:r>
            <a:endParaRPr lang="zh-CN" altLang="zh-CN" dirty="0"/>
          </a:p>
          <a:p>
            <a:r>
              <a:rPr lang="zh-CN" altLang="zh-CN" dirty="0"/>
              <a:t>本系统主要用于以下的几类人员：（实验室管理系统</a:t>
            </a:r>
            <a:r>
              <a:rPr lang="en-US" altLang="zh-CN" dirty="0"/>
              <a:t>-</a:t>
            </a:r>
            <a:r>
              <a:rPr lang="zh-CN" altLang="zh-CN" dirty="0"/>
              <a:t>示例）</a:t>
            </a:r>
          </a:p>
          <a:p>
            <a:pPr lvl="0"/>
            <a:r>
              <a:rPr lang="zh-CN" altLang="zh-CN" dirty="0"/>
              <a:t>管理员，管理课程（包括增删课程）和课程安排。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A84F65-565E-4158-9D16-16D0477D69D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" t="9571" r="2405" b="10498"/>
          <a:stretch/>
        </p:blipFill>
        <p:spPr bwMode="auto">
          <a:xfrm>
            <a:off x="741646" y="3156283"/>
            <a:ext cx="4789170" cy="16459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67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Web</a:t>
            </a:r>
            <a:r>
              <a:rPr lang="zh-CN" altLang="en-US" dirty="0"/>
              <a:t>项目需求与应用建模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zh-CN" altLang="zh-CN" b="1" dirty="0"/>
              <a:t>系统角色：</a:t>
            </a:r>
            <a:endParaRPr lang="zh-CN" altLang="zh-CN" dirty="0"/>
          </a:p>
          <a:p>
            <a:r>
              <a:rPr lang="zh-CN" altLang="zh-CN" dirty="0"/>
              <a:t>本系统主要用于以下的几类人员：（实验室管理系统</a:t>
            </a:r>
            <a:r>
              <a:rPr lang="en-US" altLang="zh-CN" dirty="0"/>
              <a:t>-</a:t>
            </a:r>
            <a:r>
              <a:rPr lang="zh-CN" altLang="zh-CN" dirty="0"/>
              <a:t>示例）</a:t>
            </a:r>
          </a:p>
          <a:p>
            <a:pPr lvl="0"/>
            <a:r>
              <a:rPr lang="zh-CN" altLang="zh-CN" dirty="0"/>
              <a:t>实验员，录入自己负责的学生的成绩。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76CEA5-F605-4B03-8565-E85625AB49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57" y="3031454"/>
            <a:ext cx="4678780" cy="2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13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414_TF66687569" id="{F22184A5-AB04-428F-9DF8-5680AAA8BA35}" vid="{BBACD5B9-83A6-4F98-8328-281B6DAD09C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dc4bcd6-49db-4c07-9060-8acfc67cef9f"/>
    <ds:schemaRef ds:uri="fb0879af-3eba-417a-a55a-ffe6dcd6ca77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摩登蓝色演示文稿</Template>
  <TotalTime>0</TotalTime>
  <Words>1245</Words>
  <Application>Microsoft Office PowerPoint</Application>
  <PresentationFormat>宽屏</PresentationFormat>
  <Paragraphs>155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Microsoft YaHei UI</vt:lpstr>
      <vt:lpstr>Arial</vt:lpstr>
      <vt:lpstr>Office 主题</vt:lpstr>
      <vt:lpstr>实验室管理系统</vt:lpstr>
      <vt:lpstr>Web项目建议书</vt:lpstr>
      <vt:lpstr>Web项目建议书</vt:lpstr>
      <vt:lpstr>Web项目建议书</vt:lpstr>
      <vt:lpstr>Web项目需求与应用建模</vt:lpstr>
      <vt:lpstr>Web项目需求与应用建模</vt:lpstr>
      <vt:lpstr>Web项目需求与应用建模</vt:lpstr>
      <vt:lpstr>Web项目需求与应用建模</vt:lpstr>
      <vt:lpstr>Web项目需求与应用建模</vt:lpstr>
      <vt:lpstr>Web项目需求与应用建模</vt:lpstr>
      <vt:lpstr>Web项目需求与应用建模</vt:lpstr>
      <vt:lpstr>Web项目需求与应用建模</vt:lpstr>
      <vt:lpstr>Web应用架构设计</vt:lpstr>
      <vt:lpstr>Web应用架构设计</vt:lpstr>
      <vt:lpstr>Web应用架构设计</vt:lpstr>
      <vt:lpstr>Web应用设计</vt:lpstr>
      <vt:lpstr>Web应用设计</vt:lpstr>
      <vt:lpstr>Web应用设计：主界面</vt:lpstr>
      <vt:lpstr>Web应用设计：登录页面</vt:lpstr>
      <vt:lpstr>Web应用设计：登录界面（不同类型的用户有不同的展示）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2021-04-18T07:10:17Z</dcterms:created>
  <dcterms:modified xsi:type="dcterms:W3CDTF">2021-04-19T07:30:06Z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