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66" r:id="rId3"/>
    <p:sldId id="267" r:id="rId4"/>
    <p:sldId id="259" r:id="rId5"/>
    <p:sldId id="260" r:id="rId6"/>
    <p:sldId id="268" r:id="rId7"/>
    <p:sldId id="261" r:id="rId8"/>
    <p:sldId id="271" r:id="rId9"/>
    <p:sldId id="272" r:id="rId10"/>
    <p:sldId id="269" r:id="rId11"/>
    <p:sldId id="274" r:id="rId12"/>
    <p:sldId id="270" r:id="rId13"/>
    <p:sldId id="263" r:id="rId14"/>
    <p:sldId id="273" r:id="rId15"/>
    <p:sldId id="26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5" r:id="rId24"/>
    <p:sldId id="284" r:id="rId25"/>
    <p:sldId id="286" r:id="rId26"/>
    <p:sldId id="289" r:id="rId27"/>
    <p:sldId id="287" r:id="rId28"/>
    <p:sldId id="288" r:id="rId29"/>
    <p:sldId id="290" r:id="rId30"/>
    <p:sldId id="291" r:id="rId31"/>
    <p:sldId id="258" r:id="rId3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912" autoAdjust="0"/>
  </p:normalViewPr>
  <p:slideViewPr>
    <p:cSldViewPr>
      <p:cViewPr varScale="1">
        <p:scale>
          <a:sx n="86" d="100"/>
          <a:sy n="86" d="100"/>
        </p:scale>
        <p:origin x="-696" y="-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DF8-0AA5-4C8E-9A1D-5A75F596B5C1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C35DF-BBAB-45CA-ACCD-CC0FB78634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51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E3AE05-7DD1-4AF0-924E-BEEA496F373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4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7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45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63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01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88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2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2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36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2553-4C50-43E8-8C90-D12AFE97539A}" type="datetimeFigureOut">
              <a:rPr lang="zh-TW" altLang="en-US" smtClean="0"/>
              <a:t>2022/4/18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A106F-BB62-488F-A4FE-E862EF9886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72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7" Type="http://schemas.openxmlformats.org/officeDocument/2006/relationships/image" Target="../media/image48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7" Type="http://schemas.openxmlformats.org/officeDocument/2006/relationships/image" Target="../media/image60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eg"/><Relationship Id="rId4" Type="http://schemas.openxmlformats.org/officeDocument/2006/relationships/image" Target="../media/image6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="" xmlns:a16="http://schemas.microsoft.com/office/drawing/2014/main" id="{45B1AD47-FBE2-5841-A20B-C19DCB479721}"/>
              </a:ext>
            </a:extLst>
          </p:cNvPr>
          <p:cNvSpPr/>
          <p:nvPr/>
        </p:nvSpPr>
        <p:spPr>
          <a:xfrm>
            <a:off x="4572000" y="1612401"/>
            <a:ext cx="1918699" cy="191869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872FFCF-66FB-AF45-82B1-8502CA44FF4E}"/>
              </a:ext>
            </a:extLst>
          </p:cNvPr>
          <p:cNvSpPr txBox="1"/>
          <p:nvPr/>
        </p:nvSpPr>
        <p:spPr>
          <a:xfrm>
            <a:off x="5507501" y="2921515"/>
            <a:ext cx="2241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Make </a:t>
            </a:r>
            <a:r>
              <a:rPr kumimoji="1" lang="en-US" altLang="zh-CN" sz="2400" dirty="0" smtClean="0">
                <a:solidFill>
                  <a:schemeClr val="bg2">
                    <a:lumMod val="2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Your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 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  <a:p>
            <a:pPr algn="r"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Life </a:t>
            </a:r>
            <a:r>
              <a:rPr kumimoji="1" lang="en-US" altLang="zh-CN" sz="2400" dirty="0" smtClean="0">
                <a:solidFill>
                  <a:schemeClr val="bg2">
                    <a:lumMod val="25000"/>
                  </a:schemeClr>
                </a:solidFill>
                <a:latin typeface="思源宋体 CN Medium" panose="02020500000000000000" pitchFamily="18" charset="-122"/>
                <a:ea typeface="思源宋体 CN Medium" panose="02020500000000000000" pitchFamily="18" charset="-122"/>
              </a:rPr>
              <a:t>Better</a:t>
            </a:r>
            <a:endParaRPr kumimoji="1" lang="zh-CN" altLang="en-US" sz="2400" dirty="0">
              <a:solidFill>
                <a:schemeClr val="bg2">
                  <a:lumMod val="25000"/>
                </a:schemeClr>
              </a:solidFill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6" name="燕尾形 5">
            <a:extLst>
              <a:ext uri="{FF2B5EF4-FFF2-40B4-BE49-F238E27FC236}">
                <a16:creationId xmlns="" xmlns:a16="http://schemas.microsoft.com/office/drawing/2014/main" id="{36A206C6-F515-B647-BB2D-724BEA5516C3}"/>
              </a:ext>
            </a:extLst>
          </p:cNvPr>
          <p:cNvSpPr/>
          <p:nvPr/>
        </p:nvSpPr>
        <p:spPr>
          <a:xfrm flipH="1">
            <a:off x="7771268" y="3273307"/>
            <a:ext cx="156039" cy="156039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="" xmlns:a16="http://schemas.microsoft.com/office/drawing/2014/main" id="{03F90DB6-EF95-A94E-B950-15C2FFD695E1}"/>
              </a:ext>
            </a:extLst>
          </p:cNvPr>
          <p:cNvCxnSpPr>
            <a:cxnSpLocks/>
          </p:cNvCxnSpPr>
          <p:nvPr/>
        </p:nvCxnSpPr>
        <p:spPr>
          <a:xfrm>
            <a:off x="1286170" y="2596805"/>
            <a:ext cx="274656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="" xmlns:a16="http://schemas.microsoft.com/office/drawing/2014/main" id="{7E43EA85-2B8B-3346-AF16-D0F2109F032B}"/>
              </a:ext>
            </a:extLst>
          </p:cNvPr>
          <p:cNvSpPr/>
          <p:nvPr/>
        </p:nvSpPr>
        <p:spPr>
          <a:xfrm>
            <a:off x="6795467" y="1314405"/>
            <a:ext cx="297997" cy="2979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="" xmlns:a16="http://schemas.microsoft.com/office/drawing/2014/main" id="{AD1D2417-1B73-F541-AFC3-687CB0DD43F9}"/>
              </a:ext>
            </a:extLst>
          </p:cNvPr>
          <p:cNvSpPr/>
          <p:nvPr/>
        </p:nvSpPr>
        <p:spPr>
          <a:xfrm>
            <a:off x="7145971" y="1826324"/>
            <a:ext cx="156803" cy="156803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宋体 CN Medium" panose="02020500000000000000" pitchFamily="18" charset="-122"/>
              <a:ea typeface="思源宋体 CN Medium" panose="02020500000000000000" pitchFamily="18" charset="-122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="" xmlns:a16="http://schemas.microsoft.com/office/drawing/2014/main" id="{EFD419CE-37D8-2447-A0B1-C66323F3A2E3}"/>
              </a:ext>
            </a:extLst>
          </p:cNvPr>
          <p:cNvCxnSpPr>
            <a:cxnSpLocks/>
          </p:cNvCxnSpPr>
          <p:nvPr/>
        </p:nvCxnSpPr>
        <p:spPr>
          <a:xfrm>
            <a:off x="5276516" y="3351326"/>
            <a:ext cx="254833" cy="0"/>
          </a:xfrm>
          <a:prstGeom prst="line">
            <a:avLst/>
          </a:prstGeom>
          <a:ln w="4445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8C2E2C5B-FFC3-454B-BC44-DC86A645DCC5}"/>
              </a:ext>
            </a:extLst>
          </p:cNvPr>
          <p:cNvSpPr txBox="1"/>
          <p:nvPr/>
        </p:nvSpPr>
        <p:spPr>
          <a:xfrm>
            <a:off x="1403649" y="2289551"/>
            <a:ext cx="271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kumimoji="1" lang="en-US" altLang="zh-CN" dirty="0">
                <a:solidFill>
                  <a:srgbClr val="44546A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East Venice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677337" y="2653238"/>
            <a:ext cx="24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第六組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="" xmlns:a16="http://schemas.microsoft.com/office/drawing/2014/main" id="{168A35F6-CA46-EB4C-8E2D-BC25192CCD76}"/>
              </a:ext>
            </a:extLst>
          </p:cNvPr>
          <p:cNvSpPr/>
          <p:nvPr/>
        </p:nvSpPr>
        <p:spPr>
          <a:xfrm>
            <a:off x="4691883" y="3729083"/>
            <a:ext cx="156803" cy="156803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思源黑体 CN Regular"/>
              <a:cs typeface="+mn-cs"/>
            </a:endParaRPr>
          </a:p>
        </p:txBody>
      </p:sp>
      <p:sp>
        <p:nvSpPr>
          <p:cNvPr id="14" name="文本框 179">
            <a:extLst>
              <a:ext uri="{FF2B5EF4-FFF2-40B4-BE49-F238E27FC236}">
                <a16:creationId xmlns=""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4942525" y="2121627"/>
            <a:ext cx="3096345" cy="90024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sz="5400" dirty="0" smtClean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享生活</a:t>
            </a:r>
            <a:endParaRPr lang="zh-CN" altLang="en-US" sz="5400" dirty="0">
              <a:solidFill>
                <a:schemeClr val="bg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6" name="文本框 19">
            <a:extLst>
              <a:ext uri="{FF2B5EF4-FFF2-40B4-BE49-F238E27FC236}">
                <a16:creationId xmlns=""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07504" y="4737799"/>
            <a:ext cx="4741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顏申翰 蘇乙宸 黃冠哲 林晉揚 曾泝鍰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27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10" grpId="0" animBg="1"/>
      <p:bldP spid="11" grpId="0" animBg="1"/>
      <p:bldP spid="15" grpId="0"/>
      <p:bldP spid="20" grpId="0"/>
      <p:bldP spid="22" grpId="0" animBg="1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成員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介紹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=""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9485" y="1206627"/>
            <a:ext cx="1932005" cy="1887282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37119" tIns="68550" rIns="137119" bIns="68550" anchor="ctr" anchorCtr="0">
            <a:noAutofit/>
          </a:bodyPr>
          <a:lstStyle/>
          <a:p>
            <a:pPr algn="ctr"/>
            <a:endParaRPr sz="27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26791" y="3241597"/>
            <a:ext cx="1852904" cy="3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顏申翰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1815888" y="3219823"/>
            <a:ext cx="1852904" cy="3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蘇乙宸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3668792" y="3241596"/>
            <a:ext cx="1852904" cy="3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黃冠哲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Shape 144">
            <a:extLst>
              <a:ext uri="{FF2B5EF4-FFF2-40B4-BE49-F238E27FC236}">
                <a16:creationId xmlns=""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819755" y="1185052"/>
            <a:ext cx="1932005" cy="1887282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37119" tIns="68550" rIns="137119" bIns="68550" anchor="ctr" anchorCtr="0">
            <a:noAutofit/>
          </a:bodyPr>
          <a:lstStyle/>
          <a:p>
            <a:pPr algn="ctr"/>
            <a:endParaRPr sz="27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Shape 144">
            <a:extLst>
              <a:ext uri="{FF2B5EF4-FFF2-40B4-BE49-F238E27FC236}">
                <a16:creationId xmlns=""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3624808" y="1185052"/>
            <a:ext cx="1932005" cy="1887282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37119" tIns="68550" rIns="137119" bIns="68550" anchor="ctr" anchorCtr="0">
            <a:noAutofit/>
          </a:bodyPr>
          <a:lstStyle/>
          <a:p>
            <a:pPr algn="ctr"/>
            <a:endParaRPr sz="27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Shape 144">
            <a:extLst>
              <a:ext uri="{FF2B5EF4-FFF2-40B4-BE49-F238E27FC236}">
                <a16:creationId xmlns=""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5415979" y="1181036"/>
            <a:ext cx="1932005" cy="1887282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37119" tIns="68550" rIns="137119" bIns="68550" anchor="ctr" anchorCtr="0">
            <a:noAutofit/>
          </a:bodyPr>
          <a:lstStyle/>
          <a:p>
            <a:pPr algn="ctr"/>
            <a:endParaRPr sz="27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Shape 144">
            <a:extLst>
              <a:ext uri="{FF2B5EF4-FFF2-40B4-BE49-F238E27FC236}">
                <a16:creationId xmlns=""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7211995" y="1181036"/>
            <a:ext cx="1932005" cy="1887282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37119" tIns="68550" rIns="137119" bIns="68550" anchor="ctr" anchorCtr="0">
            <a:noAutofit/>
          </a:bodyPr>
          <a:lstStyle/>
          <a:p>
            <a:pPr algn="ctr"/>
            <a:endParaRPr sz="27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文本框 33">
            <a:extLst>
              <a:ext uri="{FF2B5EF4-FFF2-40B4-BE49-F238E27FC236}">
                <a16:creationId xmlns=""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5437609" y="3219822"/>
            <a:ext cx="1852904" cy="3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林晉揚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33">
            <a:extLst>
              <a:ext uri="{FF2B5EF4-FFF2-40B4-BE49-F238E27FC236}">
                <a16:creationId xmlns=""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7260976" y="3219821"/>
            <a:ext cx="1852904" cy="34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b="1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曾泝鍰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7543" y="3586877"/>
            <a:ext cx="1815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寄放物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包裹管理系統</a:t>
            </a:r>
            <a:endParaRPr lang="en-US" sz="12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845326" y="3603271"/>
            <a:ext cx="1815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會員系統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線上點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餐</a:t>
            </a: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餐點、訂單管理系統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串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接綠界</a:t>
            </a:r>
            <a:r>
              <a:rPr lang="en-US" altLang="zh-TW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API(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金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</a:t>
            </a:r>
            <a:r>
              <a:rPr lang="en-US" altLang="zh-TW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</p:txBody>
      </p:sp>
      <p:sp>
        <p:nvSpPr>
          <p:cNvPr id="46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705808" y="3603271"/>
            <a:ext cx="1815888" cy="6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健身房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預約</a:t>
            </a: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視聽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室預約系統</a:t>
            </a:r>
            <a:endParaRPr lang="en-US" sz="1200" kern="1200" noProof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474625" y="3603271"/>
            <a:ext cx="1815888" cy="339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公佈欄管理系統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318774" y="3603271"/>
            <a:ext cx="1815888" cy="61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en-US" altLang="zh-TW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RWD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響應式頁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面</a:t>
            </a: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設計</a:t>
            </a:r>
            <a:endParaRPr lang="en-US" altLang="zh-TW" sz="1200" noProof="1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200" noProof="1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合作</a:t>
            </a:r>
            <a:r>
              <a:rPr lang="zh-TW" altLang="en-US" sz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店家功能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5" t="7405" r="1569" b="1219"/>
          <a:stretch/>
        </p:blipFill>
        <p:spPr>
          <a:xfrm>
            <a:off x="190992" y="1366021"/>
            <a:ext cx="1568990" cy="15684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5" t="7405" r="1569" b="1219"/>
          <a:stretch/>
        </p:blipFill>
        <p:spPr>
          <a:xfrm>
            <a:off x="3810749" y="1347257"/>
            <a:ext cx="1568990" cy="15684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5" t="7405" r="1569" b="1219"/>
          <a:stretch/>
        </p:blipFill>
        <p:spPr>
          <a:xfrm>
            <a:off x="5579566" y="1340430"/>
            <a:ext cx="1568990" cy="15684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5" t="7405" r="1569" b="1219"/>
          <a:stretch/>
        </p:blipFill>
        <p:spPr>
          <a:xfrm>
            <a:off x="7393502" y="1344446"/>
            <a:ext cx="1568990" cy="15684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3" name="圖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5" t="7405" r="1569" b="1219"/>
          <a:stretch/>
        </p:blipFill>
        <p:spPr>
          <a:xfrm>
            <a:off x="2001262" y="1388034"/>
            <a:ext cx="1568990" cy="15684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05381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42" grpId="0" bldLvl="0"/>
      <p:bldP spid="43" grpId="0" bldLvl="0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BAD7BC-6E14-4556-93DE-55C1CC335AA1}"/>
              </a:ext>
            </a:extLst>
          </p:cNvPr>
          <p:cNvSpPr/>
          <p:nvPr/>
        </p:nvSpPr>
        <p:spPr>
          <a:xfrm>
            <a:off x="3889777" y="1151721"/>
            <a:ext cx="142223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2700" dirty="0">
                <a:solidFill>
                  <a:srgbClr val="9AA394"/>
                </a:solidFill>
                <a:cs typeface="+mn-ea"/>
                <a:sym typeface="+mn-lt"/>
              </a:rPr>
              <a:t>art </a:t>
            </a:r>
            <a:r>
              <a:rPr lang="en-US" altLang="zh-CN" sz="2700" dirty="0" smtClean="0">
                <a:solidFill>
                  <a:srgbClr val="9AA394"/>
                </a:solidFill>
                <a:cs typeface="+mn-ea"/>
                <a:sym typeface="+mn-lt"/>
              </a:rPr>
              <a:t>0</a:t>
            </a:r>
            <a:r>
              <a:rPr lang="en-US" altLang="zh-TW" sz="2700" dirty="0">
                <a:solidFill>
                  <a:srgbClr val="9AA394"/>
                </a:solidFill>
                <a:cs typeface="+mn-ea"/>
                <a:sym typeface="+mn-lt"/>
              </a:rPr>
              <a:t>3</a:t>
            </a:r>
            <a:endParaRPr lang="zh-CN" altLang="en-US" sz="27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79DAD31-BD2E-4FBD-B956-03B36266B70A}"/>
              </a:ext>
            </a:extLst>
          </p:cNvPr>
          <p:cNvSpPr/>
          <p:nvPr/>
        </p:nvSpPr>
        <p:spPr>
          <a:xfrm>
            <a:off x="2566863" y="2310004"/>
            <a:ext cx="406807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sz="3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網站架構</a:t>
            </a:r>
            <a:endParaRPr lang="zh-TW" altLang="en-US" sz="3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D351AB9-82AC-4D66-A5ED-8C566BD434FD}"/>
              </a:ext>
            </a:extLst>
          </p:cNvPr>
          <p:cNvSpPr/>
          <p:nvPr/>
        </p:nvSpPr>
        <p:spPr>
          <a:xfrm>
            <a:off x="4172377" y="1942777"/>
            <a:ext cx="799246" cy="3428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C006D14-C9FA-4184-B27F-ACDFC5FC1BF9}"/>
              </a:ext>
            </a:extLst>
          </p:cNvPr>
          <p:cNvSpPr/>
          <p:nvPr/>
        </p:nvSpPr>
        <p:spPr>
          <a:xfrm>
            <a:off x="6489685" y="2310004"/>
            <a:ext cx="2639682" cy="251883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0242560-3839-410B-B902-532FCC1B8962}"/>
              </a:ext>
            </a:extLst>
          </p:cNvPr>
          <p:cNvSpPr/>
          <p:nvPr/>
        </p:nvSpPr>
        <p:spPr>
          <a:xfrm>
            <a:off x="5653465" y="3441054"/>
            <a:ext cx="1672441" cy="167244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383780CF-8DDD-41E1-98DE-DF359BBF1446}"/>
              </a:ext>
            </a:extLst>
          </p:cNvPr>
          <p:cNvSpPr/>
          <p:nvPr/>
        </p:nvSpPr>
        <p:spPr>
          <a:xfrm>
            <a:off x="8460432" y="4548816"/>
            <a:ext cx="594684" cy="594684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9">
            <a:extLst>
              <a:ext uri="{FF2B5EF4-FFF2-40B4-BE49-F238E27FC236}">
                <a16:creationId xmlns:a16="http://schemas.microsoft.com/office/drawing/2014/main" xmlns="" id="{A88A95C7-6399-4ACD-A0D9-BD8E5E8D8A85}"/>
              </a:ext>
            </a:extLst>
          </p:cNvPr>
          <p:cNvSpPr/>
          <p:nvPr/>
        </p:nvSpPr>
        <p:spPr>
          <a:xfrm>
            <a:off x="146550" y="42071"/>
            <a:ext cx="1545129" cy="148173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20">
            <a:extLst>
              <a:ext uri="{FF2B5EF4-FFF2-40B4-BE49-F238E27FC236}">
                <a16:creationId xmlns:a16="http://schemas.microsoft.com/office/drawing/2014/main" xmlns="" id="{EE63A395-7A5F-4481-8B54-774C01C42B5E}"/>
              </a:ext>
            </a:extLst>
          </p:cNvPr>
          <p:cNvSpPr/>
          <p:nvPr/>
        </p:nvSpPr>
        <p:spPr>
          <a:xfrm>
            <a:off x="827584" y="63757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21">
            <a:extLst>
              <a:ext uri="{FF2B5EF4-FFF2-40B4-BE49-F238E27FC236}">
                <a16:creationId xmlns:a16="http://schemas.microsoft.com/office/drawing/2014/main" xmlns="" id="{8141D3FF-193C-4310-836B-596D44359A59}"/>
              </a:ext>
            </a:extLst>
          </p:cNvPr>
          <p:cNvSpPr/>
          <p:nvPr/>
        </p:nvSpPr>
        <p:spPr>
          <a:xfrm>
            <a:off x="0" y="1819283"/>
            <a:ext cx="999308" cy="908653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4971750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xmlns="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0258"/>
            <a:ext cx="9144000" cy="320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2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架構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451"/>
            <a:ext cx="9144000" cy="162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8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BAD7BC-6E14-4556-93DE-55C1CC335AA1}"/>
              </a:ext>
            </a:extLst>
          </p:cNvPr>
          <p:cNvSpPr/>
          <p:nvPr/>
        </p:nvSpPr>
        <p:spPr>
          <a:xfrm>
            <a:off x="3889777" y="1151721"/>
            <a:ext cx="142223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2700" dirty="0">
                <a:solidFill>
                  <a:srgbClr val="9AA394"/>
                </a:solidFill>
                <a:cs typeface="+mn-ea"/>
                <a:sym typeface="+mn-lt"/>
              </a:rPr>
              <a:t>art </a:t>
            </a:r>
            <a:r>
              <a:rPr lang="en-US" altLang="zh-CN" sz="2700" dirty="0" smtClean="0">
                <a:solidFill>
                  <a:srgbClr val="9AA394"/>
                </a:solidFill>
                <a:cs typeface="+mn-ea"/>
                <a:sym typeface="+mn-lt"/>
              </a:rPr>
              <a:t>0</a:t>
            </a:r>
            <a:r>
              <a:rPr lang="en-US" altLang="zh-TW" sz="2700" dirty="0">
                <a:solidFill>
                  <a:srgbClr val="9AA394"/>
                </a:solidFill>
                <a:cs typeface="+mn-ea"/>
                <a:sym typeface="+mn-lt"/>
              </a:rPr>
              <a:t>5</a:t>
            </a:r>
            <a:endParaRPr lang="zh-CN" altLang="en-US" sz="27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79DAD31-BD2E-4FBD-B956-03B36266B70A}"/>
              </a:ext>
            </a:extLst>
          </p:cNvPr>
          <p:cNvSpPr/>
          <p:nvPr/>
        </p:nvSpPr>
        <p:spPr>
          <a:xfrm>
            <a:off x="2566863" y="2310004"/>
            <a:ext cx="406807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sz="3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流程展示</a:t>
            </a:r>
            <a:endParaRPr lang="zh-TW" altLang="en-US" sz="3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D351AB9-82AC-4D66-A5ED-8C566BD434FD}"/>
              </a:ext>
            </a:extLst>
          </p:cNvPr>
          <p:cNvSpPr/>
          <p:nvPr/>
        </p:nvSpPr>
        <p:spPr>
          <a:xfrm>
            <a:off x="4172377" y="1942777"/>
            <a:ext cx="799246" cy="3428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C006D14-C9FA-4184-B27F-ACDFC5FC1BF9}"/>
              </a:ext>
            </a:extLst>
          </p:cNvPr>
          <p:cNvSpPr/>
          <p:nvPr/>
        </p:nvSpPr>
        <p:spPr>
          <a:xfrm>
            <a:off x="6489685" y="2310004"/>
            <a:ext cx="2639682" cy="251883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0242560-3839-410B-B902-532FCC1B8962}"/>
              </a:ext>
            </a:extLst>
          </p:cNvPr>
          <p:cNvSpPr/>
          <p:nvPr/>
        </p:nvSpPr>
        <p:spPr>
          <a:xfrm>
            <a:off x="5653465" y="3441054"/>
            <a:ext cx="1672441" cy="167244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383780CF-8DDD-41E1-98DE-DF359BBF1446}"/>
              </a:ext>
            </a:extLst>
          </p:cNvPr>
          <p:cNvSpPr/>
          <p:nvPr/>
        </p:nvSpPr>
        <p:spPr>
          <a:xfrm>
            <a:off x="8460432" y="4548816"/>
            <a:ext cx="594684" cy="594684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9">
            <a:extLst>
              <a:ext uri="{FF2B5EF4-FFF2-40B4-BE49-F238E27FC236}">
                <a16:creationId xmlns:a16="http://schemas.microsoft.com/office/drawing/2014/main" xmlns="" id="{A88A95C7-6399-4ACD-A0D9-BD8E5E8D8A85}"/>
              </a:ext>
            </a:extLst>
          </p:cNvPr>
          <p:cNvSpPr/>
          <p:nvPr/>
        </p:nvSpPr>
        <p:spPr>
          <a:xfrm>
            <a:off x="146550" y="42071"/>
            <a:ext cx="1545129" cy="148173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20">
            <a:extLst>
              <a:ext uri="{FF2B5EF4-FFF2-40B4-BE49-F238E27FC236}">
                <a16:creationId xmlns:a16="http://schemas.microsoft.com/office/drawing/2014/main" xmlns="" id="{EE63A395-7A5F-4481-8B54-774C01C42B5E}"/>
              </a:ext>
            </a:extLst>
          </p:cNvPr>
          <p:cNvSpPr/>
          <p:nvPr/>
        </p:nvSpPr>
        <p:spPr>
          <a:xfrm>
            <a:off x="827584" y="63757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21">
            <a:extLst>
              <a:ext uri="{FF2B5EF4-FFF2-40B4-BE49-F238E27FC236}">
                <a16:creationId xmlns:a16="http://schemas.microsoft.com/office/drawing/2014/main" xmlns="" id="{8141D3FF-193C-4310-836B-596D44359A59}"/>
              </a:ext>
            </a:extLst>
          </p:cNvPr>
          <p:cNvSpPr/>
          <p:nvPr/>
        </p:nvSpPr>
        <p:spPr>
          <a:xfrm>
            <a:off x="0" y="1819283"/>
            <a:ext cx="999308" cy="908653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823598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754053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首頁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13" y="929249"/>
            <a:ext cx="6285971" cy="407289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  <p:sp>
        <p:nvSpPr>
          <p:cNvPr id="11" name="向右箭號 10"/>
          <p:cNvSpPr/>
          <p:nvPr/>
        </p:nvSpPr>
        <p:spPr>
          <a:xfrm rot="20283479">
            <a:off x="4534200" y="548394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235750" y="331601"/>
            <a:ext cx="1944216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可由導覽列選擇需要的服務</a:t>
            </a:r>
          </a:p>
        </p:txBody>
      </p:sp>
    </p:spTree>
    <p:extLst>
      <p:ext uri="{BB962C8B-B14F-4D97-AF65-F5344CB8AC3E}">
        <p14:creationId xmlns:p14="http://schemas.microsoft.com/office/powerpoint/2010/main" val="39960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住戶註冊</a:t>
            </a: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蘇乙宸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04" y="3333942"/>
            <a:ext cx="2304256" cy="15222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915566"/>
            <a:ext cx="1765290" cy="20017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31590"/>
            <a:ext cx="1872208" cy="13413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131590"/>
            <a:ext cx="1937714" cy="13413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35846"/>
            <a:ext cx="3365371" cy="13184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向右箭號 13"/>
          <p:cNvSpPr/>
          <p:nvPr/>
        </p:nvSpPr>
        <p:spPr>
          <a:xfrm>
            <a:off x="2627784" y="163564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>
            <a:off x="5618732" y="1742971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 rot="6894441">
            <a:off x="6913343" y="3193534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10800000">
            <a:off x="3779912" y="395465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867336" y="2363356"/>
            <a:ext cx="1231457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住戶帳號由管理室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統一做註冊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0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779911" y="2363356"/>
            <a:ext cx="1231457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管理員將初始帳號密碼交給住戶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665777" y="2816751"/>
            <a:ext cx="1231457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住戶即能使用這組帳號密碼做登入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2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516216" y="4228559"/>
            <a:ext cx="1231457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第一次登入會請住戶做信箱的驗證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2572409" y="4491419"/>
            <a:ext cx="1351519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點選信箱驗證後就能開通社區服務等功能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26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260071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會員資料修改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蘇乙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宸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87574"/>
            <a:ext cx="1085264" cy="7920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37892"/>
            <a:ext cx="3202189" cy="21971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647245"/>
            <a:ext cx="2710740" cy="17597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717409"/>
            <a:ext cx="1763596" cy="21925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向右箭號 9"/>
          <p:cNvSpPr/>
          <p:nvPr/>
        </p:nvSpPr>
        <p:spPr>
          <a:xfrm rot="4116051">
            <a:off x="1728910" y="2015132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20091613">
            <a:off x="4535767" y="2161463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372842">
            <a:off x="4657725" y="323461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2226123" y="987574"/>
            <a:ext cx="1231457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可由頭像去點選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個人資料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812360" y="1136948"/>
            <a:ext cx="1231457" cy="294889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修改會員資料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812360" y="3666253"/>
            <a:ext cx="1231457" cy="294889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修改密碼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5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59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包裹</a:t>
            </a:r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收取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顏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申翰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675628"/>
            <a:ext cx="5045976" cy="1087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898278"/>
            <a:ext cx="2232248" cy="15082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425" y="524495"/>
            <a:ext cx="1660499" cy="17070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2" y="3219822"/>
            <a:ext cx="2568675" cy="17796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向右箭號 11"/>
          <p:cNvSpPr/>
          <p:nvPr/>
        </p:nvSpPr>
        <p:spPr>
          <a:xfrm rot="20983485">
            <a:off x="3872923" y="1512008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4116051">
            <a:off x="6558878" y="2244884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8094688">
            <a:off x="4329026" y="396924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972493" y="3651870"/>
            <a:ext cx="1767859" cy="1015663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詳列出包裹明細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可在此對資料做修改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變更包裹領取狀態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刪除包裹資料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6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417861" y="1000704"/>
            <a:ext cx="1231457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可藉由日期或戶別對包裹做查詢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485098" y="711822"/>
            <a:ext cx="1231457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管理員由後台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新增住戶包裹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5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包裹收取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顏申翰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36" y="388178"/>
            <a:ext cx="4372421" cy="2704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44913"/>
            <a:ext cx="3728802" cy="23669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860032" y="3363838"/>
            <a:ext cx="1872208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住戶能在線上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查看自己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包裹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點選包裹圖片即可放大顯示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" name="向右箭號 10"/>
          <p:cNvSpPr/>
          <p:nvPr/>
        </p:nvSpPr>
        <p:spPr>
          <a:xfrm rot="8094688">
            <a:off x="4160335" y="2861086"/>
            <a:ext cx="731185" cy="4633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5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0048D6B0-2336-4FE5-A71D-F706466A2294}"/>
              </a:ext>
            </a:extLst>
          </p:cNvPr>
          <p:cNvGrpSpPr/>
          <p:nvPr/>
        </p:nvGrpSpPr>
        <p:grpSpPr>
          <a:xfrm>
            <a:off x="1466463" y="3726610"/>
            <a:ext cx="643623" cy="573251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xmlns="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xmlns="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xmlns="" id="{ACE82C9B-7336-4126-BFDB-CB4BFFF51031}"/>
              </a:ext>
            </a:extLst>
          </p:cNvPr>
          <p:cNvSpPr/>
          <p:nvPr/>
        </p:nvSpPr>
        <p:spPr>
          <a:xfrm>
            <a:off x="0" y="0"/>
            <a:ext cx="2854842" cy="277461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E4102EB8-FAF3-40A9-B08B-D11D408D7D07}"/>
              </a:ext>
            </a:extLst>
          </p:cNvPr>
          <p:cNvSpPr/>
          <p:nvPr/>
        </p:nvSpPr>
        <p:spPr>
          <a:xfrm>
            <a:off x="5178483" y="1334485"/>
            <a:ext cx="880209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96E42FB-CE69-4365-8EC4-9CF515DE9AE6}"/>
              </a:ext>
            </a:extLst>
          </p:cNvPr>
          <p:cNvSpPr/>
          <p:nvPr/>
        </p:nvSpPr>
        <p:spPr>
          <a:xfrm>
            <a:off x="6236210" y="1288320"/>
            <a:ext cx="2524870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動機、目的及特色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F9AD376-55A9-4D9E-86C0-1463E2C1F43A}"/>
              </a:ext>
            </a:extLst>
          </p:cNvPr>
          <p:cNvSpPr/>
          <p:nvPr/>
        </p:nvSpPr>
        <p:spPr>
          <a:xfrm>
            <a:off x="5178483" y="1840342"/>
            <a:ext cx="1041908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5B17FE35-11F4-415D-8753-4B016BDF9160}"/>
              </a:ext>
            </a:extLst>
          </p:cNvPr>
          <p:cNvSpPr/>
          <p:nvPr/>
        </p:nvSpPr>
        <p:spPr>
          <a:xfrm>
            <a:off x="6236210" y="1840342"/>
            <a:ext cx="223683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使用技術與方法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9E494BE5-22EB-4E7B-8D90-3DD684A97ECE}"/>
              </a:ext>
            </a:extLst>
          </p:cNvPr>
          <p:cNvSpPr/>
          <p:nvPr/>
        </p:nvSpPr>
        <p:spPr>
          <a:xfrm>
            <a:off x="5178483" y="2392363"/>
            <a:ext cx="98047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4CB62AC8-0EC2-4582-A506-10CB17977C52}"/>
              </a:ext>
            </a:extLst>
          </p:cNvPr>
          <p:cNvSpPr/>
          <p:nvPr/>
        </p:nvSpPr>
        <p:spPr>
          <a:xfrm>
            <a:off x="6236210" y="2392364"/>
            <a:ext cx="13007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成員介紹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F0042E1-0841-4405-9584-1409F283A43A}"/>
              </a:ext>
            </a:extLst>
          </p:cNvPr>
          <p:cNvSpPr/>
          <p:nvPr/>
        </p:nvSpPr>
        <p:spPr>
          <a:xfrm>
            <a:off x="5191618" y="2943322"/>
            <a:ext cx="98047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58796BE4-D943-4EE7-AED9-39AFBA3C3939}"/>
              </a:ext>
            </a:extLst>
          </p:cNvPr>
          <p:cNvSpPr/>
          <p:nvPr/>
        </p:nvSpPr>
        <p:spPr>
          <a:xfrm>
            <a:off x="6249345" y="2943323"/>
            <a:ext cx="1287599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網站架構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1EB6CC19-6B45-469C-BCC9-D3C092B4DBB5}"/>
              </a:ext>
            </a:extLst>
          </p:cNvPr>
          <p:cNvGrpSpPr/>
          <p:nvPr/>
        </p:nvGrpSpPr>
        <p:grpSpPr>
          <a:xfrm>
            <a:off x="4895013" y="980805"/>
            <a:ext cx="180354" cy="3319056"/>
            <a:chOff x="6414052" y="1630017"/>
            <a:chExt cx="240472" cy="4425408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xmlns="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53008" cy="4425408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58D39116-CCF9-4286-A3FA-9B58E2927B2F}"/>
                </a:ext>
              </a:extLst>
            </p:cNvPr>
            <p:cNvSpPr/>
            <p:nvPr/>
          </p:nvSpPr>
          <p:spPr>
            <a:xfrm>
              <a:off x="6414052" y="2900881"/>
              <a:ext cx="212034" cy="212035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xmlns="" id="{47C95A5D-1745-4C86-BD21-E1060ECC3566}"/>
                </a:ext>
              </a:extLst>
            </p:cNvPr>
            <p:cNvSpPr/>
            <p:nvPr/>
          </p:nvSpPr>
          <p:spPr>
            <a:xfrm>
              <a:off x="6442490" y="3699490"/>
              <a:ext cx="212034" cy="212035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538B7795-7FC4-47DE-9EB0-E5F94C2E5910}"/>
                </a:ext>
              </a:extLst>
            </p:cNvPr>
            <p:cNvSpPr/>
            <p:nvPr/>
          </p:nvSpPr>
          <p:spPr>
            <a:xfrm>
              <a:off x="6442490" y="4423744"/>
              <a:ext cx="212034" cy="212035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AE54B5D3-021B-4C8E-9658-92E89F01268B}"/>
              </a:ext>
            </a:extLst>
          </p:cNvPr>
          <p:cNvSpPr/>
          <p:nvPr/>
        </p:nvSpPr>
        <p:spPr>
          <a:xfrm>
            <a:off x="2110087" y="1630908"/>
            <a:ext cx="872346" cy="846199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1E19D48C-D43F-492D-9E1D-26E231123AD1}"/>
              </a:ext>
            </a:extLst>
          </p:cNvPr>
          <p:cNvSpPr txBox="1"/>
          <p:nvPr/>
        </p:nvSpPr>
        <p:spPr>
          <a:xfrm rot="16200000">
            <a:off x="1150992" y="437518"/>
            <a:ext cx="630942" cy="1890223"/>
          </a:xfrm>
          <a:prstGeom prst="rect">
            <a:avLst/>
          </a:prstGeom>
          <a:noFill/>
        </p:spPr>
        <p:txBody>
          <a:bodyPr vert="eaVert" wrap="square" lIns="68580" tIns="34290" rIns="68580" bIns="34290" rtlCol="0">
            <a:spAutoFit/>
          </a:bodyPr>
          <a:lstStyle/>
          <a:p>
            <a:pPr algn="dist"/>
            <a:r>
              <a:rPr lang="en-US" altLang="zh-CN" sz="32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9E494BE5-22EB-4E7B-8D90-3DD684A97ECE}"/>
              </a:ext>
            </a:extLst>
          </p:cNvPr>
          <p:cNvSpPr/>
          <p:nvPr/>
        </p:nvSpPr>
        <p:spPr>
          <a:xfrm>
            <a:off x="5191618" y="3529192"/>
            <a:ext cx="980477" cy="30008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</a:t>
            </a:r>
            <a:r>
              <a:rPr lang="en-US" altLang="zh-CN" sz="1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TW" sz="15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5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4CB62AC8-0EC2-4582-A506-10CB17977C52}"/>
              </a:ext>
            </a:extLst>
          </p:cNvPr>
          <p:cNvSpPr/>
          <p:nvPr/>
        </p:nvSpPr>
        <p:spPr>
          <a:xfrm>
            <a:off x="6249345" y="3529193"/>
            <a:ext cx="130073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流程展示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0" name="椭圆 15">
            <a:extLst>
              <a:ext uri="{FF2B5EF4-FFF2-40B4-BE49-F238E27FC236}">
                <a16:creationId xmlns:a16="http://schemas.microsoft.com/office/drawing/2014/main" xmlns="" id="{538B7795-7FC4-47DE-9EB0-E5F94C2E5910}"/>
              </a:ext>
            </a:extLst>
          </p:cNvPr>
          <p:cNvSpPr/>
          <p:nvPr/>
        </p:nvSpPr>
        <p:spPr>
          <a:xfrm>
            <a:off x="4934763" y="3632820"/>
            <a:ext cx="159025" cy="159026"/>
          </a:xfrm>
          <a:prstGeom prst="ellipse">
            <a:avLst/>
          </a:prstGeom>
          <a:solidFill>
            <a:srgbClr val="929591"/>
          </a:solidFill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8078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寄放</a:t>
            </a:r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物品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顏申翰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7" y="786655"/>
            <a:ext cx="3124526" cy="16514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007" y="195486"/>
            <a:ext cx="2160240" cy="18828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向右箭號 8"/>
          <p:cNvSpPr/>
          <p:nvPr/>
        </p:nvSpPr>
        <p:spPr>
          <a:xfrm rot="20983485">
            <a:off x="4067028" y="142633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926352" y="699542"/>
            <a:ext cx="1231457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可藉由日期或戶別對寄放物做查詢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033389" y="290365"/>
            <a:ext cx="1377645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管理員由後台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新增住戶的寄放物品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7" y="3507854"/>
            <a:ext cx="4391245" cy="13190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30" y="2459264"/>
            <a:ext cx="5225327" cy="13051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718379"/>
            <a:ext cx="1759198" cy="15319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向右箭號 9"/>
          <p:cNvSpPr/>
          <p:nvPr/>
        </p:nvSpPr>
        <p:spPr>
          <a:xfrm rot="5189329">
            <a:off x="6598219" y="2287577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164288" y="1741933"/>
            <a:ext cx="1767859" cy="1015663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詳列出寄放物明細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可在此對資料做修改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變更寄放物領取狀態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刪除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寄放物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6" name="向右箭號 15"/>
          <p:cNvSpPr/>
          <p:nvPr/>
        </p:nvSpPr>
        <p:spPr>
          <a:xfrm rot="8740005">
            <a:off x="4737744" y="3940025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386065" y="4011910"/>
            <a:ext cx="1850231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住戶即可知悉寄放物狀況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051720" y="2892827"/>
            <a:ext cx="720080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65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7" grpId="0" animBg="1"/>
      <p:bldP spid="1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健身房預約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黃冠哲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39" y="786655"/>
            <a:ext cx="1576189" cy="20080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87006"/>
            <a:ext cx="2180862" cy="23479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71" b="3746"/>
          <a:stretch/>
        </p:blipFill>
        <p:spPr>
          <a:xfrm>
            <a:off x="7380312" y="1231924"/>
            <a:ext cx="1640558" cy="20080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147814"/>
            <a:ext cx="3871459" cy="18799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244" y="296725"/>
            <a:ext cx="1635396" cy="1987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向右箭號 10"/>
          <p:cNvSpPr/>
          <p:nvPr/>
        </p:nvSpPr>
        <p:spPr>
          <a:xfrm rot="20983485">
            <a:off x="2390756" y="1566522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300223">
            <a:off x="4599516" y="129269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2396539">
            <a:off x="6855317" y="172933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7582939">
            <a:off x="6855317" y="3394587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0658" y="3554733"/>
            <a:ext cx="1487006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住戶能在健身房首頁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選擇要做預約還是查詢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6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347864" y="136653"/>
            <a:ext cx="1377645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選擇日期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若當天已預約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過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則會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跳出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提示通知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660232" y="188928"/>
            <a:ext cx="1377645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選擇時段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上面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列出當天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能夠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預約的時段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8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349054" y="3363838"/>
            <a:ext cx="1794945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選擇人數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會動態顯示能夠選擇的人數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851544" y="2870815"/>
            <a:ext cx="1664672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住戶能在自己頁面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看到已預約和已取消紀錄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658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健身房預約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黃冠哲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563638"/>
            <a:ext cx="2754641" cy="5217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31790"/>
            <a:ext cx="2750316" cy="4954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716906"/>
            <a:ext cx="2754641" cy="5268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468172"/>
            <a:ext cx="5558865" cy="11176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9" y="3980340"/>
            <a:ext cx="5552429" cy="11249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882613"/>
            <a:ext cx="5568342" cy="11018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向右箭號 11"/>
          <p:cNvSpPr/>
          <p:nvPr/>
        </p:nvSpPr>
        <p:spPr>
          <a:xfrm rot="412581">
            <a:off x="5468347" y="1754290"/>
            <a:ext cx="252028" cy="140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rot="20669487">
            <a:off x="5461664" y="3357063"/>
            <a:ext cx="252028" cy="1404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5872789">
            <a:off x="7926700" y="3503879"/>
            <a:ext cx="252028" cy="14567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8963464">
            <a:off x="5738380" y="4404599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901806" y="582788"/>
            <a:ext cx="1377645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管理員可在後台查看今日預約明細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563051" y="1108509"/>
            <a:ext cx="1377645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住戶到管理室借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健身房防磁扣做登記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8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301592" y="2582932"/>
            <a:ext cx="1377645" cy="294889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結束後做歸還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281295" y="4134253"/>
            <a:ext cx="1584176" cy="525721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可利用日期及時段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對過去紀錄做查詢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視聽室預約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黃冠哲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向右箭號 10"/>
          <p:cNvSpPr/>
          <p:nvPr/>
        </p:nvSpPr>
        <p:spPr>
          <a:xfrm rot="21446843">
            <a:off x="3656058" y="172933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右箭號 13"/>
          <p:cNvSpPr/>
          <p:nvPr/>
        </p:nvSpPr>
        <p:spPr>
          <a:xfrm rot="7582939">
            <a:off x="6094674" y="2877171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986318" y="3549003"/>
            <a:ext cx="1487006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住戶能在視聽室首頁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選擇要做預約還是查詢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6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587219" y="338154"/>
            <a:ext cx="1377645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選擇日期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、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時段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若當天已預約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過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則會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跳出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提示通知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9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300192" y="3897967"/>
            <a:ext cx="1664672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住戶能在自己頁面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看到已預約和已取消紀錄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66" y="929473"/>
            <a:ext cx="2230311" cy="237429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843558"/>
            <a:ext cx="1809750" cy="1816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75" y="3147326"/>
            <a:ext cx="2552700" cy="19113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9051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9" grpId="0" animBg="1"/>
      <p:bldP spid="1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線上點</a:t>
            </a:r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餐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蘇乙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宸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170" y="3514196"/>
            <a:ext cx="6408712" cy="14710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4" y="915566"/>
            <a:ext cx="3552992" cy="23000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965472"/>
            <a:ext cx="1366257" cy="15010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987574"/>
            <a:ext cx="1366256" cy="1478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向右箭號 9"/>
          <p:cNvSpPr/>
          <p:nvPr/>
        </p:nvSpPr>
        <p:spPr>
          <a:xfrm rot="21446843">
            <a:off x="4073948" y="1727098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584008" y="2698358"/>
            <a:ext cx="1487006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點選右側的購物車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進到購物車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頁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面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查看選擇的餐點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向右箭號 11"/>
          <p:cNvSpPr/>
          <p:nvPr/>
        </p:nvSpPr>
        <p:spPr>
          <a:xfrm rot="6638251">
            <a:off x="6407778" y="295036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458577" y="401754"/>
            <a:ext cx="1487006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住戶能在菜單首頁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選擇餐點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916303" y="202744"/>
            <a:ext cx="1787097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能夠</a:t>
            </a: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選擇的餐點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會出現購物車的圖示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否，則出現紅色的圖示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29608" y="1651318"/>
            <a:ext cx="288032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006161" y="1351419"/>
            <a:ext cx="385936" cy="407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948264" y="1369517"/>
            <a:ext cx="385936" cy="407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218" y="205728"/>
            <a:ext cx="3103923" cy="163645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11" y="2059314"/>
            <a:ext cx="3364386" cy="27217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線上點</a:t>
            </a:r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餐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蘇乙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宸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 rot="21195374">
            <a:off x="4658753" y="785057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282140" y="1742738"/>
            <a:ext cx="1487006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再次確認訂購餐點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填寫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信用卡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向右箭號 11"/>
          <p:cNvSpPr/>
          <p:nvPr/>
        </p:nvSpPr>
        <p:spPr>
          <a:xfrm rot="6638251">
            <a:off x="7402301" y="1918907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47258" y="1742745"/>
            <a:ext cx="1487006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點選結帳進入綠界支付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327394" y="4260536"/>
            <a:ext cx="1909491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右邊</a:t>
            </a: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訂單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就能查看</a:t>
            </a: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自己的訂單及明細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726" y="2869459"/>
            <a:ext cx="2956404" cy="11926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95" y="816021"/>
            <a:ext cx="2397338" cy="513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2" t="12808" r="8169" b="4546"/>
          <a:stretch/>
        </p:blipFill>
        <p:spPr>
          <a:xfrm>
            <a:off x="131753" y="1411859"/>
            <a:ext cx="1568794" cy="12157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向右箭號 26"/>
          <p:cNvSpPr/>
          <p:nvPr/>
        </p:nvSpPr>
        <p:spPr>
          <a:xfrm rot="20066215">
            <a:off x="1743607" y="1447947"/>
            <a:ext cx="330692" cy="23257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83" y="3672619"/>
            <a:ext cx="2827236" cy="11278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向右箭號 27"/>
          <p:cNvSpPr/>
          <p:nvPr/>
        </p:nvSpPr>
        <p:spPr>
          <a:xfrm rot="10036182">
            <a:off x="5388963" y="3532212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5330569" y="3147814"/>
            <a:ext cx="288032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3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" y="1059076"/>
            <a:ext cx="4357308" cy="263237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89" y="2497196"/>
            <a:ext cx="4840053" cy="1517422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線上點</a:t>
            </a:r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餐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蘇乙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宸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 rot="17673300">
            <a:off x="2742245" y="1042725"/>
            <a:ext cx="275129" cy="190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020272" y="1653101"/>
            <a:ext cx="1262800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分類能夠選擇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需要查看的訂單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2908930" y="465927"/>
            <a:ext cx="1487006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可變更餐點供應狀態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缺貨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中</a:t>
            </a:r>
            <a:r>
              <a:rPr lang="en-US" altLang="zh-TW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/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可供應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6947189" y="4083918"/>
            <a:ext cx="2177080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準備好餐點後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通知住戶取餐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點選狀態中的待處理變更為已完成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75755" y="1403538"/>
            <a:ext cx="504056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928184" y="1051705"/>
            <a:ext cx="504056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923032" y="3080081"/>
            <a:ext cx="504056" cy="216187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3361566" y="1403538"/>
            <a:ext cx="1022631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 rot="20441553">
            <a:off x="4460269" y="877920"/>
            <a:ext cx="275129" cy="190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 rot="1020697">
            <a:off x="4494967" y="1549602"/>
            <a:ext cx="275129" cy="190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035729" y="2501850"/>
            <a:ext cx="879613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792013" y="676223"/>
            <a:ext cx="1150059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點此可新增餐點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7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932040" y="1404142"/>
            <a:ext cx="1224136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可做修改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變更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餐點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圖片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刪除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8" name="向右箭號 37"/>
          <p:cNvSpPr/>
          <p:nvPr/>
        </p:nvSpPr>
        <p:spPr>
          <a:xfrm rot="12191540">
            <a:off x="8201548" y="2220182"/>
            <a:ext cx="275129" cy="19096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8386028" y="3092111"/>
            <a:ext cx="321377" cy="2041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右箭號 39"/>
          <p:cNvSpPr/>
          <p:nvPr/>
        </p:nvSpPr>
        <p:spPr>
          <a:xfrm rot="8571563">
            <a:off x="7785467" y="3312224"/>
            <a:ext cx="275129" cy="190969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右箭號 40"/>
          <p:cNvSpPr/>
          <p:nvPr/>
        </p:nvSpPr>
        <p:spPr>
          <a:xfrm rot="5400000">
            <a:off x="8519578" y="3478300"/>
            <a:ext cx="275129" cy="1909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8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67738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公佈欄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林晉揚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 rot="1653603">
            <a:off x="3816277" y="240759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4716016" y="2022807"/>
            <a:ext cx="1787097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點選標題即可查看公告內容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75606"/>
            <a:ext cx="3332650" cy="27772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664210"/>
            <a:ext cx="4295328" cy="14317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5" name="矩形 14"/>
          <p:cNvSpPr/>
          <p:nvPr/>
        </p:nvSpPr>
        <p:spPr>
          <a:xfrm>
            <a:off x="3347864" y="2282852"/>
            <a:ext cx="288032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30898" y="3795886"/>
            <a:ext cx="1388774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230897" y="1275606"/>
            <a:ext cx="1532791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 rot="20384063">
            <a:off x="1860082" y="1122699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925285" y="4155926"/>
            <a:ext cx="1787097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製作分頁避免畫面太過攏長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2718725" y="627534"/>
            <a:ext cx="2429339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能夠藉由分類標籤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選擇想看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的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類別</a:t>
            </a:r>
            <a:endParaRPr lang="en-US" altLang="zh-TW" sz="1000" b="1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亦有下方查詢框可直接搜尋關鍵字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2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0" grpId="0" animBg="1"/>
      <p:bldP spid="20" grpId="1" animBg="1"/>
      <p:bldP spid="13" grpId="0" animBg="1"/>
      <p:bldP spid="1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1" y="4422491"/>
            <a:ext cx="7302500" cy="349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" y="1576483"/>
            <a:ext cx="4427558" cy="229053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28" y="2848504"/>
            <a:ext cx="2187163" cy="11142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40" y="331730"/>
            <a:ext cx="1809280" cy="20247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677382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公佈欄</a:t>
            </a:r>
            <a:r>
              <a:rPr lang="en-US" altLang="zh-TW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林晉揚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 rot="21446843">
            <a:off x="4648210" y="1484378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21304670">
            <a:off x="4766840" y="3265205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083548" y="1022485"/>
            <a:ext cx="1631526" cy="784830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管理員在後台能及時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發布最新大樓公告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點選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公告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標題</a:t>
            </a: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即可做修改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5896" y="1560091"/>
            <a:ext cx="504056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63046" y="3219822"/>
            <a:ext cx="504056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 rot="6271233">
            <a:off x="7242254" y="3945829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55880" y="2632317"/>
            <a:ext cx="504056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4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91" y="1479245"/>
            <a:ext cx="3901049" cy="33301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合作店家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曾泝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鍰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 rot="15874134">
            <a:off x="4502419" y="1074652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092280" y="2645771"/>
            <a:ext cx="1487006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可直接連結到店家網頁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向右箭號 11"/>
          <p:cNvSpPr/>
          <p:nvPr/>
        </p:nvSpPr>
        <p:spPr>
          <a:xfrm rot="544557">
            <a:off x="6541524" y="2832742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757077" y="549682"/>
            <a:ext cx="1872574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分類標籤快速挑選需要服務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323528" y="2240746"/>
            <a:ext cx="2160240" cy="553998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提供做店家的電話、地址</a:t>
            </a:r>
            <a:endParaRPr lang="en-US" altLang="zh-TW" sz="1000" b="1" kern="1200" noProof="1" smtClean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服務</a:t>
            </a:r>
            <a:r>
              <a:rPr lang="zh-TW" altLang="en-US" sz="1000" b="1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項目，省去自己尋找的時間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14561" y="1548923"/>
            <a:ext cx="2343710" cy="216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29233" y="2808180"/>
            <a:ext cx="775640" cy="2460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08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BAD7BC-6E14-4556-93DE-55C1CC335AA1}"/>
              </a:ext>
            </a:extLst>
          </p:cNvPr>
          <p:cNvSpPr/>
          <p:nvPr/>
        </p:nvSpPr>
        <p:spPr>
          <a:xfrm>
            <a:off x="3889777" y="1151721"/>
            <a:ext cx="142223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2700" dirty="0">
                <a:solidFill>
                  <a:srgbClr val="9AA394"/>
                </a:solidFill>
                <a:cs typeface="+mn-ea"/>
                <a:sym typeface="+mn-lt"/>
              </a:rPr>
              <a:t>art </a:t>
            </a:r>
            <a:r>
              <a:rPr lang="en-US" altLang="zh-CN" sz="2700" dirty="0" smtClean="0">
                <a:solidFill>
                  <a:srgbClr val="9AA394"/>
                </a:solidFill>
                <a:cs typeface="+mn-ea"/>
                <a:sym typeface="+mn-lt"/>
              </a:rPr>
              <a:t>0</a:t>
            </a:r>
            <a:r>
              <a:rPr lang="en-US" altLang="zh-TW" sz="2700" dirty="0" smtClean="0">
                <a:solidFill>
                  <a:srgbClr val="9AA394"/>
                </a:solidFill>
                <a:cs typeface="+mn-ea"/>
                <a:sym typeface="+mn-lt"/>
              </a:rPr>
              <a:t>1</a:t>
            </a:r>
            <a:endParaRPr lang="zh-CN" altLang="en-US" sz="27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79DAD31-BD2E-4FBD-B956-03B36266B70A}"/>
              </a:ext>
            </a:extLst>
          </p:cNvPr>
          <p:cNvSpPr/>
          <p:nvPr/>
        </p:nvSpPr>
        <p:spPr>
          <a:xfrm>
            <a:off x="2566863" y="2310004"/>
            <a:ext cx="406807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sz="3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動機、目的及特色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D351AB9-82AC-4D66-A5ED-8C566BD434FD}"/>
              </a:ext>
            </a:extLst>
          </p:cNvPr>
          <p:cNvSpPr/>
          <p:nvPr/>
        </p:nvSpPr>
        <p:spPr>
          <a:xfrm>
            <a:off x="4172377" y="1942777"/>
            <a:ext cx="799246" cy="3428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C006D14-C9FA-4184-B27F-ACDFC5FC1BF9}"/>
              </a:ext>
            </a:extLst>
          </p:cNvPr>
          <p:cNvSpPr/>
          <p:nvPr/>
        </p:nvSpPr>
        <p:spPr>
          <a:xfrm>
            <a:off x="6489685" y="2310004"/>
            <a:ext cx="2639682" cy="251883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0242560-3839-410B-B902-532FCC1B8962}"/>
              </a:ext>
            </a:extLst>
          </p:cNvPr>
          <p:cNvSpPr/>
          <p:nvPr/>
        </p:nvSpPr>
        <p:spPr>
          <a:xfrm>
            <a:off x="5653465" y="3441054"/>
            <a:ext cx="1672441" cy="167244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383780CF-8DDD-41E1-98DE-DF359BBF1446}"/>
              </a:ext>
            </a:extLst>
          </p:cNvPr>
          <p:cNvSpPr/>
          <p:nvPr/>
        </p:nvSpPr>
        <p:spPr>
          <a:xfrm>
            <a:off x="8460432" y="4548816"/>
            <a:ext cx="594684" cy="594684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9">
            <a:extLst>
              <a:ext uri="{FF2B5EF4-FFF2-40B4-BE49-F238E27FC236}">
                <a16:creationId xmlns:a16="http://schemas.microsoft.com/office/drawing/2014/main" xmlns="" id="{A88A95C7-6399-4ACD-A0D9-BD8E5E8D8A85}"/>
              </a:ext>
            </a:extLst>
          </p:cNvPr>
          <p:cNvSpPr/>
          <p:nvPr/>
        </p:nvSpPr>
        <p:spPr>
          <a:xfrm>
            <a:off x="146550" y="42071"/>
            <a:ext cx="1545129" cy="148173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20">
            <a:extLst>
              <a:ext uri="{FF2B5EF4-FFF2-40B4-BE49-F238E27FC236}">
                <a16:creationId xmlns:a16="http://schemas.microsoft.com/office/drawing/2014/main" xmlns="" id="{EE63A395-7A5F-4481-8B54-774C01C42B5E}"/>
              </a:ext>
            </a:extLst>
          </p:cNvPr>
          <p:cNvSpPr/>
          <p:nvPr/>
        </p:nvSpPr>
        <p:spPr>
          <a:xfrm>
            <a:off x="827584" y="63757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21">
            <a:extLst>
              <a:ext uri="{FF2B5EF4-FFF2-40B4-BE49-F238E27FC236}">
                <a16:creationId xmlns:a16="http://schemas.microsoft.com/office/drawing/2014/main" xmlns="" id="{8141D3FF-193C-4310-836B-596D44359A59}"/>
              </a:ext>
            </a:extLst>
          </p:cNvPr>
          <p:cNvSpPr/>
          <p:nvPr/>
        </p:nvSpPr>
        <p:spPr>
          <a:xfrm>
            <a:off x="0" y="1819283"/>
            <a:ext cx="999308" cy="908653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88500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88" y="1368467"/>
            <a:ext cx="6300883" cy="3419831"/>
          </a:xfrm>
          <a:prstGeom prst="rect">
            <a:avLst/>
          </a:prstGeom>
        </p:spPr>
      </p:pic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lvl="0"/>
            <a:r>
              <a:rPr lang="zh-TW" altLang="en-US" sz="2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合作店家</a:t>
            </a:r>
            <a:r>
              <a:rPr lang="en-US" altLang="zh-TW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-</a:t>
            </a:r>
            <a:r>
              <a:rPr lang="zh-TW" altLang="en-US" sz="1400" dirty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曾泝</a:t>
            </a:r>
            <a:r>
              <a:rPr lang="zh-TW" altLang="en-US" sz="1400" dirty="0" smtClean="0">
                <a:solidFill>
                  <a:prstClr val="white">
                    <a:lumMod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鍰</a:t>
            </a:r>
            <a:endParaRPr lang="zh-CN" altLang="en-US" sz="1400" dirty="0">
              <a:solidFill>
                <a:prstClr val="white">
                  <a:lumMod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5220072" y="3026656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7452320" y="2079163"/>
            <a:ext cx="1487006" cy="294889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後臺可做新增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" name="向右箭號 11"/>
          <p:cNvSpPr/>
          <p:nvPr/>
        </p:nvSpPr>
        <p:spPr>
          <a:xfrm rot="1512482">
            <a:off x="7272095" y="1704379"/>
            <a:ext cx="504056" cy="28081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01">
            <a:extLst>
              <a:ext uri="{FF2B5EF4-FFF2-40B4-BE49-F238E27FC236}">
                <a16:creationId xmlns=""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5796136" y="2970288"/>
            <a:ext cx="1512168" cy="323165"/>
          </a:xfrm>
          <a:prstGeom prst="rect">
            <a:avLst/>
          </a:prstGeom>
          <a:ln>
            <a:solidFill>
              <a:schemeClr val="tx1"/>
            </a:solidFill>
            <a:prstDash val="lgDashDot"/>
          </a:ln>
        </p:spPr>
        <p:txBody>
          <a:bodyPr wrap="square">
            <a:spAutoFit/>
          </a:bodyPr>
          <a:lstStyle/>
          <a:p>
            <a:pPr algn="ctr" defTabSz="1828800">
              <a:lnSpc>
                <a:spcPct val="150000"/>
              </a:lnSpc>
              <a:buClr>
                <a:srgbClr val="E24848"/>
              </a:buClr>
              <a:defRPr/>
            </a:pPr>
            <a:r>
              <a:rPr lang="zh-TW" altLang="en-US" sz="1000" b="1" kern="1200" noProof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修改、刪除</a:t>
            </a:r>
            <a:endParaRPr lang="en-US" sz="1000" b="1" kern="1200" noProof="1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60832" y="2970288"/>
            <a:ext cx="1401616" cy="393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405732" y="1548923"/>
            <a:ext cx="775640" cy="3027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5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=""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0" y="48537"/>
            <a:ext cx="1411200" cy="1319841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265832" y="1056851"/>
            <a:ext cx="881744" cy="824581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147576" y="133437"/>
            <a:ext cx="1047105" cy="929787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7531249" y="3466009"/>
            <a:ext cx="1552251" cy="143828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7078766" y="4215730"/>
            <a:ext cx="904966" cy="82410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7028488" y="4033319"/>
            <a:ext cx="380378" cy="36482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411201" y="3695872"/>
            <a:ext cx="519857" cy="519857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5955997" y="1065081"/>
            <a:ext cx="894029" cy="839543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=""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=""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3" name="文本框 182">
            <a:extLst>
              <a:ext uri="{FF2B5EF4-FFF2-40B4-BE49-F238E27FC236}">
                <a16:creationId xmlns=""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3491880" y="3569112"/>
            <a:ext cx="2062711" cy="346249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TW" altLang="en-US" dirty="0" smtClean="0">
                <a:solidFill>
                  <a:srgbClr val="98A58C"/>
                </a:solidFill>
                <a:cs typeface="+mn-ea"/>
                <a:sym typeface="+mn-lt"/>
              </a:rPr>
              <a:t>第六組</a:t>
            </a:r>
            <a:endParaRPr lang="zh-CN" altLang="en-US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=""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2694399" y="2454012"/>
            <a:ext cx="3854156" cy="5309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TW" sz="3000" dirty="0" smtClean="0">
                <a:solidFill>
                  <a:srgbClr val="98A58C"/>
                </a:solidFill>
                <a:cs typeface="+mn-ea"/>
                <a:sym typeface="+mn-lt"/>
              </a:rPr>
              <a:t>Thank you</a:t>
            </a:r>
            <a:endParaRPr lang="en-US" altLang="zh-CN" sz="3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1D2F8C82-91F0-5946-84A6-E0C5D277D461}"/>
              </a:ext>
            </a:extLst>
          </p:cNvPr>
          <p:cNvSpPr txBox="1"/>
          <p:nvPr/>
        </p:nvSpPr>
        <p:spPr>
          <a:xfrm>
            <a:off x="107504" y="4737799"/>
            <a:ext cx="4741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顏申翰 蘇乙宸 黃冠哲 林晉揚 曾泝鍰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61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3" grpId="0"/>
      <p:bldP spid="184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2292935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專案動機及目的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=""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402217" y="1758452"/>
            <a:ext cx="1587724" cy="1254497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defTabSz="1371600"/>
            <a:endParaRPr 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3" name="Group 36">
            <a:extLst>
              <a:ext uri="{FF2B5EF4-FFF2-40B4-BE49-F238E27FC236}">
                <a16:creationId xmlns=""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1969182" y="2033386"/>
            <a:ext cx="477932" cy="704628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=""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37160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=""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37160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TextBox 57">
            <a:extLst>
              <a:ext uri="{FF2B5EF4-FFF2-40B4-BE49-F238E27FC236}">
                <a16:creationId xmlns="" xmlns:a16="http://schemas.microsoft.com/office/drawing/2014/main" id="{A4C097DB-032A-4D43-AF2B-117A2A578CAC}"/>
              </a:ext>
            </a:extLst>
          </p:cNvPr>
          <p:cNvSpPr txBox="1"/>
          <p:nvPr/>
        </p:nvSpPr>
        <p:spPr>
          <a:xfrm>
            <a:off x="1757497" y="31204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1828800" rtl="0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享生活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="" xmlns:a16="http://schemas.microsoft.com/office/drawing/2014/main" id="{CA1F2515-3744-42DD-8A4A-CA58A07E0F48}"/>
              </a:ext>
            </a:extLst>
          </p:cNvPr>
          <p:cNvSpPr/>
          <p:nvPr/>
        </p:nvSpPr>
        <p:spPr>
          <a:xfrm>
            <a:off x="1272680" y="3438023"/>
            <a:ext cx="18950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buClr>
                <a:srgbClr val="E24848"/>
              </a:buClr>
            </a:pPr>
            <a:r>
              <a:rPr lang="zh-TW" altLang="en-US" sz="1200" kern="1200" noProof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大樓社區服務網</a:t>
            </a:r>
            <a:endParaRPr lang="en-US" sz="1200" kern="1200" noProof="1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TextBox 17">
            <a:extLst>
              <a:ext uri="{FF2B5EF4-FFF2-40B4-BE49-F238E27FC236}">
                <a16:creationId xmlns=""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3844982" y="1340888"/>
            <a:ext cx="5119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1828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時代變遷，居住型態從普遍透天厝，轉而變成林立的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大樓。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 defTabSz="1828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許多忙碌的現代人從而選擇擁有各項便利措施的大樓。</a:t>
            </a:r>
            <a:endParaRPr lang="en-US" altLang="zh-TW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 defTabSz="1828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然而即使擁有各項便利措施，住戶無法即時知悉如公共設施當下使用人數、包裹是否送達、大樓最新公告等。</a:t>
            </a:r>
            <a:endParaRPr lang="zh-TW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=""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3820032" y="984392"/>
            <a:ext cx="1134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動機</a:t>
            </a:r>
            <a:endParaRPr lang="en-US" b="1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=""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3844982" y="3282883"/>
            <a:ext cx="511950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1828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架設大樓社區服務網告別過去傳統紙本</a:t>
            </a:r>
            <a:r>
              <a:rPr lang="zh-TW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作業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，提升住戶居住品質、提供大樓智慧化管理</a:t>
            </a:r>
            <a:r>
              <a:rPr lang="zh-TW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。</a:t>
            </a:r>
            <a:endParaRPr lang="en-US" altLang="zh-TW" sz="1400" dirty="0" smtClean="0">
              <a:solidFill>
                <a:prstClr val="black">
                  <a:lumMod val="65000"/>
                  <a:lumOff val="3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lvl="0" indent="-285750" defTabSz="1828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結合各項社區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服務</a:t>
            </a:r>
            <a:r>
              <a:rPr lang="zh-TW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，讓住戶及管理員能線上即時掌握、更新自身及大樓的最新資訊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；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亦提供大樓詳細介紹及</a:t>
            </a:r>
            <a:r>
              <a:rPr lang="zh-TW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周邊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店家介紹，使住戶能更加認識居住環境。</a:t>
            </a:r>
          </a:p>
          <a:p>
            <a:pPr marL="285750" lvl="0" indent="-285750" defTabSz="1828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3" name="Rectangle 22">
            <a:extLst>
              <a:ext uri="{FF2B5EF4-FFF2-40B4-BE49-F238E27FC236}">
                <a16:creationId xmlns=""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3839266" y="2916171"/>
            <a:ext cx="1150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TW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目的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=""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3499542" y="2940936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Rectangle 26">
            <a:extLst>
              <a:ext uri="{FF2B5EF4-FFF2-40B4-BE49-F238E27FC236}">
                <a16:creationId xmlns=""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3499542" y="1153563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23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專案特色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695628" y="1377657"/>
            <a:ext cx="1750169" cy="296402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5484638" y="1377656"/>
            <a:ext cx="1750169" cy="2958429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7292848" y="1377657"/>
            <a:ext cx="1750169" cy="2967980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05726" y="1377657"/>
            <a:ext cx="1750169" cy="296402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568809" y="2198599"/>
            <a:ext cx="718145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82871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代收寄放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66486" y="2581421"/>
            <a:ext cx="1643747" cy="142192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di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線上查詢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包裹功能讓住戶能得知最新消息。將寄放物品寄放於管理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室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有了詳細記錄，讓您更安心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136751" y="2198599"/>
            <a:ext cx="718145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82871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線上點餐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300463" y="606048"/>
            <a:ext cx="4405931" cy="1692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828710">
              <a:spcBef>
                <a:spcPct val="20000"/>
              </a:spcBef>
              <a:defRPr/>
            </a:pP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=""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053184" y="2193987"/>
            <a:ext cx="538609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82871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公佈欄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=""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5537848" y="2590064"/>
            <a:ext cx="1643747" cy="110799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di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線上公告大樓各種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事項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修繕、財務、宣導、管委會會議，讓您隨時得知大樓最新消息。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=""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7353309" y="2581421"/>
            <a:ext cx="1643747" cy="13849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列表清單呈現與大樓合作的店家，提供住戶可需要的服務店家資訊做參考，還能使住戶因有住戶身分而享有優惠。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=""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651048" y="4020205"/>
            <a:ext cx="666497" cy="666497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=""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248173" y="3996801"/>
            <a:ext cx="666497" cy="666497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052377" y="4008673"/>
            <a:ext cx="666497" cy="666497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=""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7808611" y="4001787"/>
            <a:ext cx="666497" cy="666497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543570" y="4082398"/>
            <a:ext cx="872025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3000" b="1" dirty="0" smtClea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137149" y="4068699"/>
            <a:ext cx="872025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3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5936866" y="4080571"/>
            <a:ext cx="872025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3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7694230" y="4060638"/>
            <a:ext cx="872025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3000" b="1" dirty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矩形: 圆角 10">
            <a:extLst>
              <a:ext uri="{FF2B5EF4-FFF2-40B4-BE49-F238E27FC236}">
                <a16:creationId xmlns=""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896040" y="1377657"/>
            <a:ext cx="1750169" cy="2958429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=""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374818" y="2199509"/>
            <a:ext cx="718145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82871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公設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預約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=""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949250" y="2599888"/>
            <a:ext cx="1643747" cy="1107996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ju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各項公共設施同一時段使用人數皆有限制，線上預約系統讓您在家就能知悉公設預約狀況。</a:t>
            </a:r>
          </a:p>
        </p:txBody>
      </p:sp>
      <p:sp>
        <p:nvSpPr>
          <p:cNvPr id="45" name="椭圆 27">
            <a:extLst>
              <a:ext uri="{FF2B5EF4-FFF2-40B4-BE49-F238E27FC236}">
                <a16:creationId xmlns=""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441362" y="4014607"/>
            <a:ext cx="666497" cy="666497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文本框 31">
            <a:extLst>
              <a:ext uri="{FF2B5EF4-FFF2-40B4-BE49-F238E27FC236}">
                <a16:creationId xmlns=""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2333884" y="4076800"/>
            <a:ext cx="872025" cy="5309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TW" sz="3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3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Shape 2526"/>
          <p:cNvSpPr/>
          <p:nvPr/>
        </p:nvSpPr>
        <p:spPr>
          <a:xfrm>
            <a:off x="2473630" y="1540321"/>
            <a:ext cx="558655" cy="558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48" name="Shape 2565"/>
          <p:cNvSpPr/>
          <p:nvPr/>
        </p:nvSpPr>
        <p:spPr>
          <a:xfrm>
            <a:off x="678602" y="1560044"/>
            <a:ext cx="558655" cy="457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63" name="Shape 2807"/>
          <p:cNvSpPr/>
          <p:nvPr/>
        </p:nvSpPr>
        <p:spPr>
          <a:xfrm>
            <a:off x="4254150" y="1585443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64" name="Shape 2596"/>
          <p:cNvSpPr/>
          <p:nvPr/>
        </p:nvSpPr>
        <p:spPr>
          <a:xfrm>
            <a:off x="6071898" y="1560044"/>
            <a:ext cx="558655" cy="406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65" name="Shape 2631"/>
          <p:cNvSpPr/>
          <p:nvPr/>
        </p:nvSpPr>
        <p:spPr>
          <a:xfrm>
            <a:off x="7851371" y="1546740"/>
            <a:ext cx="558655" cy="457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rgbClr val="293039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>
              <a:latin typeface="Source Sans Pro Regular" charset="0"/>
              <a:ea typeface="Source Sans Pro Regular" charset="0"/>
              <a:cs typeface="Source Sans Pro Regular" charset="0"/>
            </a:endParaRPr>
          </a:p>
        </p:txBody>
      </p:sp>
      <p:sp>
        <p:nvSpPr>
          <p:cNvPr id="66" name="Text Placeholder 3">
            <a:extLst>
              <a:ext uri="{FF2B5EF4-FFF2-40B4-BE49-F238E27FC236}">
                <a16:creationId xmlns=""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7734044" y="2199509"/>
            <a:ext cx="718145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828710">
              <a:spcBef>
                <a:spcPct val="20000"/>
              </a:spcBef>
              <a:defRPr/>
            </a:pP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合作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店家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7" name="Text Placeholder 3">
            <a:extLst>
              <a:ext uri="{FF2B5EF4-FFF2-40B4-BE49-F238E27FC236}">
                <a16:creationId xmlns=""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3771711" y="2599888"/>
            <a:ext cx="1643747" cy="138499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di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不用親自到大樓餐廳點餐，節省您等候的寶貴時間，提供最新菜單，讓您能在家動動手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指頭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just" defTabSz="182871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就能享有美味餐點</a:t>
            </a:r>
          </a:p>
        </p:txBody>
      </p:sp>
    </p:spTree>
    <p:extLst>
      <p:ext uri="{BB962C8B-B14F-4D97-AF65-F5344CB8AC3E}">
        <p14:creationId xmlns:p14="http://schemas.microsoft.com/office/powerpoint/2010/main" val="18769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32" grpId="0"/>
      <p:bldP spid="33" grpId="0"/>
      <p:bldP spid="34" grpId="0"/>
      <p:bldP spid="35" grpId="0"/>
      <p:bldP spid="42" grpId="0"/>
      <p:bldP spid="43" grpId="0"/>
      <p:bldP spid="46" grpId="0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BAD7BC-6E14-4556-93DE-55C1CC335AA1}"/>
              </a:ext>
            </a:extLst>
          </p:cNvPr>
          <p:cNvSpPr/>
          <p:nvPr/>
        </p:nvSpPr>
        <p:spPr>
          <a:xfrm>
            <a:off x="3889777" y="1151721"/>
            <a:ext cx="142223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2700" dirty="0">
                <a:solidFill>
                  <a:srgbClr val="9AA394"/>
                </a:solidFill>
                <a:cs typeface="+mn-ea"/>
                <a:sym typeface="+mn-lt"/>
              </a:rPr>
              <a:t>art </a:t>
            </a:r>
            <a:r>
              <a:rPr lang="en-US" altLang="zh-CN" sz="2700" dirty="0" smtClean="0">
                <a:solidFill>
                  <a:srgbClr val="9AA394"/>
                </a:solidFill>
                <a:cs typeface="+mn-ea"/>
                <a:sym typeface="+mn-lt"/>
              </a:rPr>
              <a:t>0</a:t>
            </a:r>
            <a:r>
              <a:rPr lang="en-US" altLang="zh-TW" sz="2700" dirty="0" smtClean="0">
                <a:solidFill>
                  <a:srgbClr val="9AA394"/>
                </a:solidFill>
                <a:cs typeface="+mn-ea"/>
                <a:sym typeface="+mn-lt"/>
              </a:rPr>
              <a:t>2</a:t>
            </a:r>
            <a:endParaRPr lang="zh-CN" altLang="en-US" sz="27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79DAD31-BD2E-4FBD-B956-03B36266B70A}"/>
              </a:ext>
            </a:extLst>
          </p:cNvPr>
          <p:cNvSpPr/>
          <p:nvPr/>
        </p:nvSpPr>
        <p:spPr>
          <a:xfrm>
            <a:off x="2566863" y="2310004"/>
            <a:ext cx="406807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sz="3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使用技術與</a:t>
            </a:r>
            <a:r>
              <a:rPr lang="zh-TW" altLang="en-US" sz="3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方法</a:t>
            </a:r>
            <a:endParaRPr lang="zh-TW" altLang="en-US" sz="3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D351AB9-82AC-4D66-A5ED-8C566BD434FD}"/>
              </a:ext>
            </a:extLst>
          </p:cNvPr>
          <p:cNvSpPr/>
          <p:nvPr/>
        </p:nvSpPr>
        <p:spPr>
          <a:xfrm>
            <a:off x="4172377" y="1942777"/>
            <a:ext cx="799246" cy="3428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C006D14-C9FA-4184-B27F-ACDFC5FC1BF9}"/>
              </a:ext>
            </a:extLst>
          </p:cNvPr>
          <p:cNvSpPr/>
          <p:nvPr/>
        </p:nvSpPr>
        <p:spPr>
          <a:xfrm>
            <a:off x="6489685" y="2310004"/>
            <a:ext cx="2639682" cy="251883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0242560-3839-410B-B902-532FCC1B8962}"/>
              </a:ext>
            </a:extLst>
          </p:cNvPr>
          <p:cNvSpPr/>
          <p:nvPr/>
        </p:nvSpPr>
        <p:spPr>
          <a:xfrm>
            <a:off x="5653465" y="3441054"/>
            <a:ext cx="1672441" cy="167244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383780CF-8DDD-41E1-98DE-DF359BBF1446}"/>
              </a:ext>
            </a:extLst>
          </p:cNvPr>
          <p:cNvSpPr/>
          <p:nvPr/>
        </p:nvSpPr>
        <p:spPr>
          <a:xfrm>
            <a:off x="8460432" y="4548816"/>
            <a:ext cx="594684" cy="594684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9">
            <a:extLst>
              <a:ext uri="{FF2B5EF4-FFF2-40B4-BE49-F238E27FC236}">
                <a16:creationId xmlns:a16="http://schemas.microsoft.com/office/drawing/2014/main" xmlns="" id="{A88A95C7-6399-4ACD-A0D9-BD8E5E8D8A85}"/>
              </a:ext>
            </a:extLst>
          </p:cNvPr>
          <p:cNvSpPr/>
          <p:nvPr/>
        </p:nvSpPr>
        <p:spPr>
          <a:xfrm>
            <a:off x="146550" y="42071"/>
            <a:ext cx="1545129" cy="148173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20">
            <a:extLst>
              <a:ext uri="{FF2B5EF4-FFF2-40B4-BE49-F238E27FC236}">
                <a16:creationId xmlns:a16="http://schemas.microsoft.com/office/drawing/2014/main" xmlns="" id="{EE63A395-7A5F-4481-8B54-774C01C42B5E}"/>
              </a:ext>
            </a:extLst>
          </p:cNvPr>
          <p:cNvSpPr/>
          <p:nvPr/>
        </p:nvSpPr>
        <p:spPr>
          <a:xfrm>
            <a:off x="827584" y="63757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21">
            <a:extLst>
              <a:ext uri="{FF2B5EF4-FFF2-40B4-BE49-F238E27FC236}">
                <a16:creationId xmlns:a16="http://schemas.microsoft.com/office/drawing/2014/main" xmlns="" id="{8141D3FF-193C-4310-836B-596D44359A59}"/>
              </a:ext>
            </a:extLst>
          </p:cNvPr>
          <p:cNvSpPr/>
          <p:nvPr/>
        </p:nvSpPr>
        <p:spPr>
          <a:xfrm>
            <a:off x="0" y="1819283"/>
            <a:ext cx="999308" cy="908653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15705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369606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使用</a:t>
            </a:r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技術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=""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2097568" y="977277"/>
            <a:ext cx="810000" cy="1205958"/>
            <a:chOff x="4521200" y="1692756"/>
            <a:chExt cx="1080000" cy="1607943"/>
          </a:xfrm>
        </p:grpSpPr>
        <p:sp>
          <p:nvSpPr>
            <p:cNvPr id="23" name="弧形 22">
              <a:extLst>
                <a:ext uri="{FF2B5EF4-FFF2-40B4-BE49-F238E27FC236}">
                  <a16:creationId xmlns="" xmlns:a16="http://schemas.microsoft.com/office/drawing/2014/main" id="{21786155-3345-4EEC-8440-66DB81783CD1}"/>
                </a:ext>
              </a:extLst>
            </p:cNvPr>
            <p:cNvSpPr/>
            <p:nvPr/>
          </p:nvSpPr>
          <p:spPr>
            <a:xfrm rot="16200000">
              <a:off x="4521200" y="1692756"/>
              <a:ext cx="1080000" cy="1080000"/>
            </a:xfrm>
            <a:prstGeom prst="arc">
              <a:avLst>
                <a:gd name="adj1" fmla="val 11473865"/>
                <a:gd name="adj2" fmla="val 11430465"/>
              </a:avLst>
            </a:prstGeom>
            <a:noFill/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=""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791681" y="2992923"/>
              <a:ext cx="53903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html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3108445" y="977276"/>
            <a:ext cx="810000" cy="1205957"/>
            <a:chOff x="6261101" y="1692757"/>
            <a:chExt cx="1080000" cy="1607942"/>
          </a:xfrm>
        </p:grpSpPr>
        <p:sp>
          <p:nvSpPr>
            <p:cNvPr id="29" name="弧形 28">
              <a:extLst>
                <a:ext uri="{FF2B5EF4-FFF2-40B4-BE49-F238E27FC236}">
                  <a16:creationId xmlns="" xmlns:a16="http://schemas.microsoft.com/office/drawing/2014/main" id="{51D68C90-C801-4EB6-9A58-A770DA99BCA5}"/>
                </a:ext>
              </a:extLst>
            </p:cNvPr>
            <p:cNvSpPr/>
            <p:nvPr/>
          </p:nvSpPr>
          <p:spPr>
            <a:xfrm rot="16200000">
              <a:off x="6261101" y="1692757"/>
              <a:ext cx="1080000" cy="1080000"/>
            </a:xfrm>
            <a:prstGeom prst="arc">
              <a:avLst>
                <a:gd name="adj1" fmla="val 14339519"/>
                <a:gd name="adj2" fmla="val 14201573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=""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586086" y="2992923"/>
              <a:ext cx="430032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css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4132196" y="977651"/>
            <a:ext cx="810000" cy="1205958"/>
            <a:chOff x="8089901" y="1692756"/>
            <a:chExt cx="1080000" cy="1607943"/>
          </a:xfrm>
        </p:grpSpPr>
        <p:sp>
          <p:nvSpPr>
            <p:cNvPr id="35" name="弧形 34">
              <a:extLst>
                <a:ext uri="{FF2B5EF4-FFF2-40B4-BE49-F238E27FC236}">
                  <a16:creationId xmlns="" xmlns:a16="http://schemas.microsoft.com/office/drawing/2014/main" id="{9C380B90-AB52-4297-BA5C-7212521731D2}"/>
                </a:ext>
              </a:extLst>
            </p:cNvPr>
            <p:cNvSpPr/>
            <p:nvPr/>
          </p:nvSpPr>
          <p:spPr>
            <a:xfrm rot="16200000">
              <a:off x="8089900" y="1692757"/>
              <a:ext cx="1080001" cy="1080000"/>
            </a:xfrm>
            <a:prstGeom prst="arc">
              <a:avLst>
                <a:gd name="adj1" fmla="val 13400645"/>
                <a:gd name="adj2" fmla="val 13257960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458703" y="2992923"/>
              <a:ext cx="34240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js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=""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719897" y="1357270"/>
            <a:ext cx="253967" cy="1564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=""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1128663" y="1251908"/>
            <a:ext cx="83789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defTabSz="685800">
              <a:defRPr/>
            </a:pPr>
            <a:r>
              <a:rPr lang="zh-TW" altLang="en-US" sz="1800" b="0" spc="450" dirty="0" smtClean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前端</a:t>
            </a:r>
            <a:endParaRPr lang="zh-CN" altLang="en-US" sz="1800" b="0" spc="450" dirty="0">
              <a:solidFill>
                <a:srgbClr val="404040"/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1" t="22728"/>
          <a:stretch/>
        </p:blipFill>
        <p:spPr>
          <a:xfrm>
            <a:off x="3311990" y="1114310"/>
            <a:ext cx="376021" cy="542724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2" r="34018" b="21320"/>
          <a:stretch/>
        </p:blipFill>
        <p:spPr>
          <a:xfrm>
            <a:off x="4340902" y="1100047"/>
            <a:ext cx="392587" cy="556987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2" r="69000"/>
          <a:stretch/>
        </p:blipFill>
        <p:spPr>
          <a:xfrm>
            <a:off x="2319200" y="1114310"/>
            <a:ext cx="366736" cy="542724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96" y="1104814"/>
            <a:ext cx="641930" cy="524323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5" y="2487091"/>
            <a:ext cx="424617" cy="473812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65" y="3881657"/>
            <a:ext cx="505910" cy="404728"/>
          </a:xfrm>
          <a:prstGeom prst="rect">
            <a:avLst/>
          </a:prstGeom>
        </p:spPr>
      </p:pic>
      <p:pic>
        <p:nvPicPr>
          <p:cNvPr id="58" name="圖片 5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4" b="3766"/>
          <a:stretch/>
        </p:blipFill>
        <p:spPr>
          <a:xfrm>
            <a:off x="3278127" y="2485141"/>
            <a:ext cx="443745" cy="472649"/>
          </a:xfrm>
          <a:prstGeom prst="rect">
            <a:avLst/>
          </a:prstGeom>
        </p:spPr>
      </p:pic>
      <p:pic>
        <p:nvPicPr>
          <p:cNvPr id="60" name="圖片 5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52" y="1160932"/>
            <a:ext cx="374117" cy="449479"/>
          </a:xfrm>
          <a:prstGeom prst="rect">
            <a:avLst/>
          </a:prstGeom>
        </p:spPr>
      </p:pic>
      <p:pic>
        <p:nvPicPr>
          <p:cNvPr id="61" name="圖片 6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26" y="2550105"/>
            <a:ext cx="664987" cy="371093"/>
          </a:xfrm>
          <a:prstGeom prst="rect">
            <a:avLst/>
          </a:prstGeom>
        </p:spPr>
      </p:pic>
      <p:grpSp>
        <p:nvGrpSpPr>
          <p:cNvPr id="62" name="组合 29">
            <a:extLst>
              <a:ext uri="{FF2B5EF4-FFF2-40B4-BE49-F238E27FC236}">
                <a16:creationId xmlns=""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5155449" y="978025"/>
            <a:ext cx="810000" cy="1205958"/>
            <a:chOff x="8089901" y="1692756"/>
            <a:chExt cx="1080000" cy="1607943"/>
          </a:xfrm>
        </p:grpSpPr>
        <p:sp>
          <p:nvSpPr>
            <p:cNvPr id="66" name="弧形 65">
              <a:extLst>
                <a:ext uri="{FF2B5EF4-FFF2-40B4-BE49-F238E27FC236}">
                  <a16:creationId xmlns="" xmlns:a16="http://schemas.microsoft.com/office/drawing/2014/main" id="{9C380B90-AB52-4297-BA5C-7212521731D2}"/>
                </a:ext>
              </a:extLst>
            </p:cNvPr>
            <p:cNvSpPr/>
            <p:nvPr/>
          </p:nvSpPr>
          <p:spPr>
            <a:xfrm rot="16200000">
              <a:off x="8089900" y="1692757"/>
              <a:ext cx="1080001" cy="1080000"/>
            </a:xfrm>
            <a:prstGeom prst="arc">
              <a:avLst>
                <a:gd name="adj1" fmla="val 13400651"/>
                <a:gd name="adj2" fmla="val 13330475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=""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199016" y="2992923"/>
              <a:ext cx="861776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Bootstrap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5" name="组合 29">
            <a:extLst>
              <a:ext uri="{FF2B5EF4-FFF2-40B4-BE49-F238E27FC236}">
                <a16:creationId xmlns=""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6180109" y="978399"/>
            <a:ext cx="810000" cy="1205958"/>
            <a:chOff x="8089900" y="1692756"/>
            <a:chExt cx="1080000" cy="1607943"/>
          </a:xfrm>
        </p:grpSpPr>
        <p:sp>
          <p:nvSpPr>
            <p:cNvPr id="79" name="弧形 78">
              <a:extLst>
                <a:ext uri="{FF2B5EF4-FFF2-40B4-BE49-F238E27FC236}">
                  <a16:creationId xmlns="" xmlns:a16="http://schemas.microsoft.com/office/drawing/2014/main" id="{9C380B90-AB52-4297-BA5C-7212521731D2}"/>
                </a:ext>
              </a:extLst>
            </p:cNvPr>
            <p:cNvSpPr/>
            <p:nvPr/>
          </p:nvSpPr>
          <p:spPr>
            <a:xfrm rot="16200000">
              <a:off x="8089900" y="1692756"/>
              <a:ext cx="1080000" cy="1080000"/>
            </a:xfrm>
            <a:prstGeom prst="arc">
              <a:avLst>
                <a:gd name="adj1" fmla="val 13496320"/>
                <a:gd name="adj2" fmla="val 13312382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=""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96268" y="2992923"/>
              <a:ext cx="667277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jQuery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0" name="组合 17">
            <a:extLst>
              <a:ext uri="{FF2B5EF4-FFF2-40B4-BE49-F238E27FC236}">
                <a16:creationId xmlns=""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2097190" y="2366296"/>
            <a:ext cx="809999" cy="1205957"/>
            <a:chOff x="4521200" y="1692756"/>
            <a:chExt cx="1080000" cy="1607943"/>
          </a:xfrm>
        </p:grpSpPr>
        <p:sp>
          <p:nvSpPr>
            <p:cNvPr id="84" name="弧形 83">
              <a:extLst>
                <a:ext uri="{FF2B5EF4-FFF2-40B4-BE49-F238E27FC236}">
                  <a16:creationId xmlns="" xmlns:a16="http://schemas.microsoft.com/office/drawing/2014/main" id="{21786155-3345-4EEC-8440-66DB81783CD1}"/>
                </a:ext>
              </a:extLst>
            </p:cNvPr>
            <p:cNvSpPr/>
            <p:nvPr/>
          </p:nvSpPr>
          <p:spPr>
            <a:xfrm rot="16200000">
              <a:off x="4521200" y="1692756"/>
              <a:ext cx="1080000" cy="1080000"/>
            </a:xfrm>
            <a:prstGeom prst="arc">
              <a:avLst>
                <a:gd name="adj1" fmla="val 12028417"/>
                <a:gd name="adj2" fmla="val 11735114"/>
              </a:avLst>
            </a:prstGeom>
            <a:noFill/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=""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805576" y="2992923"/>
              <a:ext cx="51125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Java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5" name="组合 23">
            <a:extLst>
              <a:ext uri="{FF2B5EF4-FFF2-40B4-BE49-F238E27FC236}">
                <a16:creationId xmlns=""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3108071" y="2366297"/>
            <a:ext cx="810000" cy="1205957"/>
            <a:chOff x="6261101" y="1692757"/>
            <a:chExt cx="1080000" cy="1607942"/>
          </a:xfrm>
        </p:grpSpPr>
        <p:sp>
          <p:nvSpPr>
            <p:cNvPr id="89" name="弧形 88">
              <a:extLst>
                <a:ext uri="{FF2B5EF4-FFF2-40B4-BE49-F238E27FC236}">
                  <a16:creationId xmlns="" xmlns:a16="http://schemas.microsoft.com/office/drawing/2014/main" id="{51D68C90-C801-4EB6-9A58-A770DA99BCA5}"/>
                </a:ext>
              </a:extLst>
            </p:cNvPr>
            <p:cNvSpPr/>
            <p:nvPr/>
          </p:nvSpPr>
          <p:spPr>
            <a:xfrm rot="16200000">
              <a:off x="6261101" y="1692757"/>
              <a:ext cx="1080000" cy="1080000"/>
            </a:xfrm>
            <a:prstGeom prst="arc">
              <a:avLst>
                <a:gd name="adj1" fmla="val 14317668"/>
                <a:gd name="adj2" fmla="val 14201573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=""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315712" y="2992923"/>
              <a:ext cx="97077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Spring boot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5" name="等腰三角形 94">
            <a:extLst>
              <a:ext uri="{FF2B5EF4-FFF2-40B4-BE49-F238E27FC236}">
                <a16:creationId xmlns=""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719523" y="2746291"/>
            <a:ext cx="253967" cy="1564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6" name="文本框 37">
            <a:extLst>
              <a:ext uri="{FF2B5EF4-FFF2-40B4-BE49-F238E27FC236}">
                <a16:creationId xmlns=""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1128289" y="2640929"/>
            <a:ext cx="83789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defTabSz="685800">
              <a:defRPr/>
            </a:pPr>
            <a:r>
              <a:rPr lang="zh-TW" altLang="en-US" sz="1800" b="0" spc="450" dirty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後</a:t>
            </a:r>
            <a:r>
              <a:rPr lang="zh-TW" altLang="en-US" sz="1800" b="0" spc="450" dirty="0" smtClean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端</a:t>
            </a:r>
            <a:endParaRPr lang="zh-CN" altLang="en-US" sz="1800" b="0" spc="450" dirty="0">
              <a:solidFill>
                <a:srgbClr val="404040"/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1" name="圖片 10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89"/>
          <a:stretch/>
        </p:blipFill>
        <p:spPr>
          <a:xfrm>
            <a:off x="7360734" y="1103430"/>
            <a:ext cx="546744" cy="541314"/>
          </a:xfrm>
          <a:prstGeom prst="rect">
            <a:avLst/>
          </a:prstGeom>
        </p:spPr>
      </p:pic>
      <p:grpSp>
        <p:nvGrpSpPr>
          <p:cNvPr id="107" name="组合 29">
            <a:extLst>
              <a:ext uri="{FF2B5EF4-FFF2-40B4-BE49-F238E27FC236}">
                <a16:creationId xmlns=""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7218854" y="977275"/>
            <a:ext cx="810000" cy="1205958"/>
            <a:chOff x="8089900" y="1692756"/>
            <a:chExt cx="1080000" cy="1607943"/>
          </a:xfrm>
        </p:grpSpPr>
        <p:sp>
          <p:nvSpPr>
            <p:cNvPr id="111" name="弧形 110">
              <a:extLst>
                <a:ext uri="{FF2B5EF4-FFF2-40B4-BE49-F238E27FC236}">
                  <a16:creationId xmlns="" xmlns:a16="http://schemas.microsoft.com/office/drawing/2014/main" id="{9C380B90-AB52-4297-BA5C-7212521731D2}"/>
                </a:ext>
              </a:extLst>
            </p:cNvPr>
            <p:cNvSpPr/>
            <p:nvPr/>
          </p:nvSpPr>
          <p:spPr>
            <a:xfrm rot="16200000">
              <a:off x="8089900" y="1692756"/>
              <a:ext cx="1080000" cy="1080000"/>
            </a:xfrm>
            <a:prstGeom prst="arc">
              <a:avLst>
                <a:gd name="adj1" fmla="val 13320206"/>
                <a:gd name="adj2" fmla="val 13075040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=""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176573" y="2992923"/>
              <a:ext cx="906659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Thymeleaf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组合 17">
            <a:extLst>
              <a:ext uri="{FF2B5EF4-FFF2-40B4-BE49-F238E27FC236}">
                <a16:creationId xmlns=""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2107590" y="3724655"/>
            <a:ext cx="810000" cy="1205958"/>
            <a:chOff x="4521200" y="1692756"/>
            <a:chExt cx="1080000" cy="1607943"/>
          </a:xfrm>
        </p:grpSpPr>
        <p:sp>
          <p:nvSpPr>
            <p:cNvPr id="132" name="弧形 131">
              <a:extLst>
                <a:ext uri="{FF2B5EF4-FFF2-40B4-BE49-F238E27FC236}">
                  <a16:creationId xmlns="" xmlns:a16="http://schemas.microsoft.com/office/drawing/2014/main" id="{21786155-3345-4EEC-8440-66DB81783CD1}"/>
                </a:ext>
              </a:extLst>
            </p:cNvPr>
            <p:cNvSpPr/>
            <p:nvPr/>
          </p:nvSpPr>
          <p:spPr>
            <a:xfrm rot="16200000">
              <a:off x="4521200" y="1692756"/>
              <a:ext cx="1080000" cy="1080000"/>
            </a:xfrm>
            <a:prstGeom prst="arc">
              <a:avLst>
                <a:gd name="adj1" fmla="val 11604624"/>
                <a:gd name="adj2" fmla="val 11430465"/>
              </a:avLst>
            </a:prstGeom>
            <a:noFill/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=""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601460" y="2992923"/>
              <a:ext cx="919483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SQL Server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38" name="等腰三角形 137">
            <a:extLst>
              <a:ext uri="{FF2B5EF4-FFF2-40B4-BE49-F238E27FC236}">
                <a16:creationId xmlns=""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729919" y="4104648"/>
            <a:ext cx="253967" cy="1564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9" name="文本框 37">
            <a:extLst>
              <a:ext uri="{FF2B5EF4-FFF2-40B4-BE49-F238E27FC236}">
                <a16:creationId xmlns=""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1043608" y="3999286"/>
            <a:ext cx="106398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defTabSz="685800">
              <a:defRPr/>
            </a:pPr>
            <a:r>
              <a:rPr lang="zh-TW" altLang="en-US" sz="1800" b="0" spc="450" dirty="0" smtClean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資料庫</a:t>
            </a:r>
            <a:endParaRPr lang="zh-CN" altLang="en-US" sz="1800" b="0" spc="450" dirty="0">
              <a:solidFill>
                <a:srgbClr val="404040"/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41" name="组合 17">
            <a:extLst>
              <a:ext uri="{FF2B5EF4-FFF2-40B4-BE49-F238E27FC236}">
                <a16:creationId xmlns=""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823049" y="2357922"/>
            <a:ext cx="810000" cy="1205957"/>
            <a:chOff x="4521200" y="1692756"/>
            <a:chExt cx="1080000" cy="1607943"/>
          </a:xfrm>
        </p:grpSpPr>
        <p:sp>
          <p:nvSpPr>
            <p:cNvPr id="145" name="弧形 144">
              <a:extLst>
                <a:ext uri="{FF2B5EF4-FFF2-40B4-BE49-F238E27FC236}">
                  <a16:creationId xmlns="" xmlns:a16="http://schemas.microsoft.com/office/drawing/2014/main" id="{21786155-3345-4EEC-8440-66DB81783CD1}"/>
                </a:ext>
              </a:extLst>
            </p:cNvPr>
            <p:cNvSpPr/>
            <p:nvPr/>
          </p:nvSpPr>
          <p:spPr>
            <a:xfrm rot="16200000">
              <a:off x="4521200" y="1692756"/>
              <a:ext cx="1080000" cy="1080000"/>
            </a:xfrm>
            <a:prstGeom prst="arc">
              <a:avLst>
                <a:gd name="adj1" fmla="val 11667368"/>
                <a:gd name="adj2" fmla="val 11430465"/>
              </a:avLst>
            </a:prstGeom>
            <a:noFill/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=""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757483" y="2992923"/>
              <a:ext cx="607431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Azure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6" name="等腰三角形 145">
            <a:extLst>
              <a:ext uri="{FF2B5EF4-FFF2-40B4-BE49-F238E27FC236}">
                <a16:creationId xmlns=""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4336506" y="2746290"/>
            <a:ext cx="253967" cy="1564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7" name="文本框 37">
            <a:extLst>
              <a:ext uri="{FF2B5EF4-FFF2-40B4-BE49-F238E27FC236}">
                <a16:creationId xmlns=""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4708359" y="2640928"/>
            <a:ext cx="106398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defTabSz="685800">
              <a:defRPr/>
            </a:pPr>
            <a:r>
              <a:rPr lang="zh-TW" altLang="en-US" sz="1800" b="0" spc="450" dirty="0" smtClean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雲端</a:t>
            </a:r>
            <a:endParaRPr lang="zh-CN" altLang="en-US" sz="1800" b="0" spc="450" dirty="0">
              <a:solidFill>
                <a:srgbClr val="404040"/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150" name="组合 17">
            <a:extLst>
              <a:ext uri="{FF2B5EF4-FFF2-40B4-BE49-F238E27FC236}">
                <a16:creationId xmlns=""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823423" y="3724655"/>
            <a:ext cx="810000" cy="1205958"/>
            <a:chOff x="4521200" y="1692756"/>
            <a:chExt cx="1080000" cy="1607943"/>
          </a:xfrm>
        </p:grpSpPr>
        <p:sp>
          <p:nvSpPr>
            <p:cNvPr id="154" name="弧形 153">
              <a:extLst>
                <a:ext uri="{FF2B5EF4-FFF2-40B4-BE49-F238E27FC236}">
                  <a16:creationId xmlns="" xmlns:a16="http://schemas.microsoft.com/office/drawing/2014/main" id="{21786155-3345-4EEC-8440-66DB81783CD1}"/>
                </a:ext>
              </a:extLst>
            </p:cNvPr>
            <p:cNvSpPr/>
            <p:nvPr/>
          </p:nvSpPr>
          <p:spPr>
            <a:xfrm rot="16200000">
              <a:off x="4521200" y="1692756"/>
              <a:ext cx="1080000" cy="1080000"/>
            </a:xfrm>
            <a:prstGeom prst="arc">
              <a:avLst>
                <a:gd name="adj1" fmla="val 11716069"/>
                <a:gd name="adj2" fmla="val 11430465"/>
              </a:avLst>
            </a:prstGeom>
            <a:noFill/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=""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722221" y="2992923"/>
              <a:ext cx="677964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eclipse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5" name="组合 23">
            <a:extLst>
              <a:ext uri="{FF2B5EF4-FFF2-40B4-BE49-F238E27FC236}">
                <a16:creationId xmlns=""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6834300" y="3724654"/>
            <a:ext cx="810000" cy="1205957"/>
            <a:chOff x="6261101" y="1692757"/>
            <a:chExt cx="1080000" cy="1607942"/>
          </a:xfrm>
        </p:grpSpPr>
        <p:sp>
          <p:nvSpPr>
            <p:cNvPr id="159" name="弧形 158">
              <a:extLst>
                <a:ext uri="{FF2B5EF4-FFF2-40B4-BE49-F238E27FC236}">
                  <a16:creationId xmlns="" xmlns:a16="http://schemas.microsoft.com/office/drawing/2014/main" id="{51D68C90-C801-4EB6-9A58-A770DA99BCA5}"/>
                </a:ext>
              </a:extLst>
            </p:cNvPr>
            <p:cNvSpPr/>
            <p:nvPr/>
          </p:nvSpPr>
          <p:spPr>
            <a:xfrm rot="16200000">
              <a:off x="6261101" y="1692757"/>
              <a:ext cx="1080000" cy="1080000"/>
            </a:xfrm>
            <a:prstGeom prst="arc">
              <a:avLst>
                <a:gd name="adj1" fmla="val 14362549"/>
                <a:gd name="adj2" fmla="val 14201573"/>
              </a:avLst>
            </a:prstGeom>
            <a:ln w="50800" cap="rnd">
              <a:solidFill>
                <a:srgbClr val="9295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=""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443956" y="2992923"/>
              <a:ext cx="714298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v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 code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60" name="等腰三角形 159">
            <a:extLst>
              <a:ext uri="{FF2B5EF4-FFF2-40B4-BE49-F238E27FC236}">
                <a16:creationId xmlns=""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4336880" y="4113021"/>
            <a:ext cx="253967" cy="15644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>
              <a:defRPr/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1" name="文本框 37">
            <a:extLst>
              <a:ext uri="{FF2B5EF4-FFF2-40B4-BE49-F238E27FC236}">
                <a16:creationId xmlns=""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4541712" y="4007659"/>
            <a:ext cx="1350310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l" defTabSz="685800">
              <a:defRPr/>
            </a:pPr>
            <a:r>
              <a:rPr lang="zh-TW" altLang="en-US" sz="1800" b="0" spc="450" dirty="0" smtClean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使用</a:t>
            </a:r>
            <a:r>
              <a:rPr lang="zh-TW" altLang="en-US" sz="1800" b="0" spc="450" dirty="0">
                <a:solidFill>
                  <a:srgbClr val="404040"/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工具</a:t>
            </a:r>
            <a:endParaRPr lang="zh-CN" altLang="en-US" sz="1800" b="0" spc="450" dirty="0">
              <a:solidFill>
                <a:srgbClr val="404040"/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1027" name="Picture 3" descr="C:\Users\oo\Desktop\eclipse (1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84" y="3881657"/>
            <a:ext cx="504069" cy="50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o\Desktop\vscode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360" y="3868738"/>
            <a:ext cx="516988" cy="51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5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3" dur="8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7" dur="8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8" dur="8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2" dur="8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3" dur="8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45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7" dur="8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8" dur="8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56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58" dur="8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9" dur="8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61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63" dur="8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64" dur="8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72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4" dur="8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5" dur="8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83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85" dur="8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6" dur="8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88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8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8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21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96" grpId="0"/>
          <p:bldP spid="139" grpId="0"/>
          <p:bldP spid="147" grpId="0"/>
          <p:bldP spid="16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1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3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8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3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8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8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0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8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8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5800"/>
                                </p:stCondLst>
                                <p:childTnLst>
                                  <p:par>
                                    <p:cTn id="4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8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8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5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7100"/>
                                </p:stCondLst>
                                <p:childTnLst>
                                  <p:par>
                                    <p:cTn id="5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8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8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7900"/>
                                </p:stCondLst>
                                <p:childTnLst>
                                  <p:par>
                                    <p:cTn id="6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8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8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8700"/>
                                </p:stCondLst>
                                <p:childTnLst>
                                  <p:par>
                                    <p:cTn id="66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1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1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9200"/>
                                </p:stCondLst>
                                <p:childTnLst>
                                  <p:par>
                                    <p:cTn id="7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8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800" fill="hold"/>
                                            <p:tgtEl>
                                              <p:spTgt spid="1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7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1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1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8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8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800" fill="hold"/>
                                            <p:tgtEl>
                                              <p:spTgt spid="1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1300"/>
                                </p:stCondLst>
                                <p:childTnLst>
                                  <p:par>
                                    <p:cTn id="8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8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8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12100"/>
                                </p:stCondLst>
                                <p:childTnLst>
                                  <p:par>
                                    <p:cTn id="9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1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96" grpId="0"/>
          <p:bldP spid="139" grpId="0"/>
          <p:bldP spid="147" grpId="0"/>
          <p:bldP spid="16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xmlns="" id="{793A2DB5-B208-4BE4-A8AF-39DD3C4C64F7}"/>
              </a:ext>
            </a:extLst>
          </p:cNvPr>
          <p:cNvSpPr txBox="1"/>
          <p:nvPr/>
        </p:nvSpPr>
        <p:spPr>
          <a:xfrm>
            <a:off x="988360" y="348073"/>
            <a:ext cx="106182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TW" altLang="en-US" sz="2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資料庫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9328F5F2-A7D9-4EE4-946D-53DE939B570E}"/>
              </a:ext>
            </a:extLst>
          </p:cNvPr>
          <p:cNvGrpSpPr/>
          <p:nvPr/>
        </p:nvGrpSpPr>
        <p:grpSpPr>
          <a:xfrm>
            <a:off x="374914" y="348073"/>
            <a:ext cx="492422" cy="438581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36" y="786654"/>
            <a:ext cx="7908433" cy="435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3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3BAD7BC-6E14-4556-93DE-55C1CC335AA1}"/>
              </a:ext>
            </a:extLst>
          </p:cNvPr>
          <p:cNvSpPr/>
          <p:nvPr/>
        </p:nvSpPr>
        <p:spPr>
          <a:xfrm>
            <a:off x="3889777" y="1151721"/>
            <a:ext cx="142223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2700" dirty="0">
                <a:solidFill>
                  <a:srgbClr val="9AA394"/>
                </a:solidFill>
                <a:cs typeface="+mn-ea"/>
                <a:sym typeface="+mn-lt"/>
              </a:rPr>
              <a:t>art </a:t>
            </a:r>
            <a:r>
              <a:rPr lang="en-US" altLang="zh-CN" sz="2700" dirty="0" smtClean="0">
                <a:solidFill>
                  <a:srgbClr val="9AA394"/>
                </a:solidFill>
                <a:cs typeface="+mn-ea"/>
                <a:sym typeface="+mn-lt"/>
              </a:rPr>
              <a:t>0</a:t>
            </a:r>
            <a:r>
              <a:rPr lang="en-US" altLang="zh-TW" sz="2700" dirty="0">
                <a:solidFill>
                  <a:srgbClr val="9AA394"/>
                </a:solidFill>
                <a:cs typeface="+mn-ea"/>
                <a:sym typeface="+mn-lt"/>
              </a:rPr>
              <a:t>3</a:t>
            </a:r>
            <a:endParaRPr lang="zh-CN" altLang="en-US" sz="27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79DAD31-BD2E-4FBD-B956-03B36266B70A}"/>
              </a:ext>
            </a:extLst>
          </p:cNvPr>
          <p:cNvSpPr/>
          <p:nvPr/>
        </p:nvSpPr>
        <p:spPr>
          <a:xfrm>
            <a:off x="2566863" y="2310004"/>
            <a:ext cx="4068071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dist"/>
            <a:r>
              <a:rPr lang="zh-TW" altLang="en-US" sz="36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成員介紹</a:t>
            </a:r>
            <a:endParaRPr lang="zh-TW" altLang="en-US" sz="36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3D351AB9-82AC-4D66-A5ED-8C566BD434FD}"/>
              </a:ext>
            </a:extLst>
          </p:cNvPr>
          <p:cNvSpPr/>
          <p:nvPr/>
        </p:nvSpPr>
        <p:spPr>
          <a:xfrm>
            <a:off x="4172377" y="1942777"/>
            <a:ext cx="799246" cy="3428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6C006D14-C9FA-4184-B27F-ACDFC5FC1BF9}"/>
              </a:ext>
            </a:extLst>
          </p:cNvPr>
          <p:cNvSpPr/>
          <p:nvPr/>
        </p:nvSpPr>
        <p:spPr>
          <a:xfrm>
            <a:off x="6489685" y="2310004"/>
            <a:ext cx="2639682" cy="251883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xmlns="" id="{10242560-3839-410B-B902-532FCC1B8962}"/>
              </a:ext>
            </a:extLst>
          </p:cNvPr>
          <p:cNvSpPr/>
          <p:nvPr/>
        </p:nvSpPr>
        <p:spPr>
          <a:xfrm>
            <a:off x="5653465" y="3441054"/>
            <a:ext cx="1672441" cy="167244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383780CF-8DDD-41E1-98DE-DF359BBF1446}"/>
              </a:ext>
            </a:extLst>
          </p:cNvPr>
          <p:cNvSpPr/>
          <p:nvPr/>
        </p:nvSpPr>
        <p:spPr>
          <a:xfrm>
            <a:off x="8460432" y="4548816"/>
            <a:ext cx="594684" cy="594684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9">
            <a:extLst>
              <a:ext uri="{FF2B5EF4-FFF2-40B4-BE49-F238E27FC236}">
                <a16:creationId xmlns:a16="http://schemas.microsoft.com/office/drawing/2014/main" xmlns="" id="{A88A95C7-6399-4ACD-A0D9-BD8E5E8D8A85}"/>
              </a:ext>
            </a:extLst>
          </p:cNvPr>
          <p:cNvSpPr/>
          <p:nvPr/>
        </p:nvSpPr>
        <p:spPr>
          <a:xfrm>
            <a:off x="146550" y="42071"/>
            <a:ext cx="1545129" cy="148173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20">
            <a:extLst>
              <a:ext uri="{FF2B5EF4-FFF2-40B4-BE49-F238E27FC236}">
                <a16:creationId xmlns:a16="http://schemas.microsoft.com/office/drawing/2014/main" xmlns="" id="{EE63A395-7A5F-4481-8B54-774C01C42B5E}"/>
              </a:ext>
            </a:extLst>
          </p:cNvPr>
          <p:cNvSpPr/>
          <p:nvPr/>
        </p:nvSpPr>
        <p:spPr>
          <a:xfrm>
            <a:off x="827584" y="63757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21">
            <a:extLst>
              <a:ext uri="{FF2B5EF4-FFF2-40B4-BE49-F238E27FC236}">
                <a16:creationId xmlns:a16="http://schemas.microsoft.com/office/drawing/2014/main" xmlns="" id="{8141D3FF-193C-4310-836B-596D44359A59}"/>
              </a:ext>
            </a:extLst>
          </p:cNvPr>
          <p:cNvSpPr/>
          <p:nvPr/>
        </p:nvSpPr>
        <p:spPr>
          <a:xfrm>
            <a:off x="0" y="1819283"/>
            <a:ext cx="999308" cy="908653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832165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1042</Words>
  <Application>Microsoft Office PowerPoint</Application>
  <PresentationFormat>如螢幕大小 (16:9)</PresentationFormat>
  <Paragraphs>205</Paragraphs>
  <Slides>31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oo</dc:creator>
  <cp:lastModifiedBy>oo</cp:lastModifiedBy>
  <cp:revision>62</cp:revision>
  <dcterms:created xsi:type="dcterms:W3CDTF">2022-04-17T04:18:11Z</dcterms:created>
  <dcterms:modified xsi:type="dcterms:W3CDTF">2022-04-19T12:40:20Z</dcterms:modified>
</cp:coreProperties>
</file>