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6" r:id="rId14"/>
    <p:sldId id="274" r:id="rId15"/>
    <p:sldId id="269" r:id="rId16"/>
    <p:sldId id="268" r:id="rId17"/>
    <p:sldId id="270" r:id="rId18"/>
    <p:sldId id="273" r:id="rId19"/>
    <p:sldId id="271" r:id="rId20"/>
    <p:sldId id="272" r:id="rId21"/>
    <p:sldId id="275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INFSCI 2500</a:t>
            </a:r>
            <a:br>
              <a:rPr lang="en-US" dirty="0"/>
            </a:br>
            <a:r>
              <a:rPr lang="en-US" dirty="0"/>
              <a:t>Lecture 1</a:t>
            </a:r>
            <a:br>
              <a:rPr lang="en-US" dirty="0"/>
            </a:br>
            <a:r>
              <a:rPr lang="en-US" dirty="0"/>
              <a:t>Introduction to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0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letter, underscore, $</a:t>
            </a:r>
          </a:p>
          <a:p>
            <a:r>
              <a:rPr lang="en-US" dirty="0"/>
              <a:t>Followed by letters, numbers, underscore or $</a:t>
            </a:r>
          </a:p>
          <a:p>
            <a:r>
              <a:rPr lang="en-US" dirty="0"/>
              <a:t>No reserved words</a:t>
            </a:r>
          </a:p>
          <a:p>
            <a:r>
              <a:rPr lang="en-US" dirty="0" err="1"/>
              <a:t>camelCase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score2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myString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myFlagWithWords3</a:t>
            </a:r>
          </a:p>
        </p:txBody>
      </p:sp>
    </p:spTree>
    <p:extLst>
      <p:ext uri="{BB962C8B-B14F-4D97-AF65-F5344CB8AC3E}">
        <p14:creationId xmlns:p14="http://schemas.microsoft.com/office/powerpoint/2010/main" val="38289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12446"/>
            <a:ext cx="12287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4295775"/>
            <a:ext cx="13335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03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objects</a:t>
            </a:r>
          </a:p>
          <a:p>
            <a:r>
              <a:rPr lang="en-US" dirty="0"/>
              <a:t>Object names point to an address, not the actual value.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myString</a:t>
            </a:r>
            <a:r>
              <a:rPr lang="en-US" dirty="0"/>
              <a:t>; //null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myString</a:t>
            </a:r>
            <a:r>
              <a:rPr lang="en-US" dirty="0"/>
              <a:t>=“Hello world”;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myString</a:t>
            </a:r>
            <a:r>
              <a:rPr lang="en-US" dirty="0"/>
              <a:t>=new String(“hello world”);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This goes for all objects</a:t>
            </a:r>
          </a:p>
          <a:p>
            <a:endParaRPr lang="en-US" dirty="0"/>
          </a:p>
          <a:p>
            <a:r>
              <a:rPr lang="en-US" dirty="0"/>
              <a:t>== only compares object references</a:t>
            </a:r>
          </a:p>
          <a:p>
            <a:r>
              <a:rPr lang="en-US" dirty="0"/>
              <a:t>equals() compares object content</a:t>
            </a:r>
          </a:p>
          <a:p>
            <a:endParaRPr lang="en-US" dirty="0"/>
          </a:p>
          <a:p>
            <a:r>
              <a:rPr lang="en-US" dirty="0"/>
              <a:t>String s1=new String(“hello”);</a:t>
            </a:r>
          </a:p>
          <a:p>
            <a:r>
              <a:rPr lang="en-US" dirty="0"/>
              <a:t>String s2=new String(“hello”);</a:t>
            </a:r>
          </a:p>
          <a:p>
            <a:r>
              <a:rPr lang="en-US" dirty="0"/>
              <a:t>String s3=new String(“world”);</a:t>
            </a:r>
          </a:p>
          <a:p>
            <a:r>
              <a:rPr lang="en-US" dirty="0"/>
              <a:t>String s4=s1;</a:t>
            </a:r>
          </a:p>
          <a:p>
            <a:r>
              <a:rPr lang="en-US" dirty="0"/>
              <a:t>String s5=“hello”;</a:t>
            </a:r>
          </a:p>
          <a:p>
            <a:endParaRPr lang="en-US" dirty="0"/>
          </a:p>
          <a:p>
            <a:r>
              <a:rPr lang="en-US" dirty="0"/>
              <a:t>s1.equals(s2)		//true</a:t>
            </a:r>
          </a:p>
          <a:p>
            <a:r>
              <a:rPr lang="en-US" dirty="0"/>
              <a:t>s1.equals(s3)		//false</a:t>
            </a:r>
          </a:p>
          <a:p>
            <a:r>
              <a:rPr lang="en-US" dirty="0"/>
              <a:t>s1==s2		//false</a:t>
            </a:r>
          </a:p>
          <a:p>
            <a:r>
              <a:rPr lang="en-US" dirty="0"/>
              <a:t>s1==s4		//true</a:t>
            </a:r>
          </a:p>
          <a:p>
            <a:r>
              <a:rPr lang="en-US" dirty="0"/>
              <a:t>s1==s5		//false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30289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12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 is the escape character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52725" y="2400141"/>
          <a:ext cx="3638550" cy="292608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\'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quotation mark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\"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Double quotation mark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\\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Backslash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Backspace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Carriage return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Formfeed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Newline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51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/>
              <a:t>&amp;&amp;	//and</a:t>
            </a:r>
          </a:p>
          <a:p>
            <a:pPr marL="0" indent="0">
              <a:buNone/>
            </a:pPr>
            <a:r>
              <a:rPr lang="en-US" dirty="0"/>
              <a:t>||	//or</a:t>
            </a:r>
          </a:p>
          <a:p>
            <a:pPr marL="0" indent="0">
              <a:buNone/>
            </a:pPr>
            <a:r>
              <a:rPr lang="en-US" dirty="0"/>
              <a:t>!	//not</a:t>
            </a:r>
          </a:p>
          <a:p>
            <a:pPr marL="0" indent="0">
              <a:buNone/>
            </a:pPr>
            <a:r>
              <a:rPr lang="en-US" dirty="0"/>
              <a:t>=	//assignment</a:t>
            </a:r>
          </a:p>
          <a:p>
            <a:pPr marL="0" indent="0">
              <a:buNone/>
            </a:pPr>
            <a:r>
              <a:rPr lang="en-US" dirty="0"/>
              <a:t>==	//equal</a:t>
            </a:r>
          </a:p>
          <a:p>
            <a:pPr marL="0" indent="0">
              <a:buNone/>
            </a:pPr>
            <a:r>
              <a:rPr lang="en-US" dirty="0"/>
              <a:t>!=	//not equal</a:t>
            </a:r>
          </a:p>
          <a:p>
            <a:pPr marL="0" indent="0">
              <a:buNone/>
            </a:pPr>
            <a:r>
              <a:rPr lang="en-US" dirty="0"/>
              <a:t>++,--	//increment, decrement</a:t>
            </a:r>
          </a:p>
          <a:p>
            <a:pPr marL="0" indent="0">
              <a:buNone/>
            </a:pPr>
            <a:r>
              <a:rPr lang="en-US" dirty="0"/>
              <a:t>+-*/%	//add, subtract, multiply, divide, mod</a:t>
            </a:r>
          </a:p>
          <a:p>
            <a:pPr marL="0" indent="0">
              <a:buNone/>
            </a:pPr>
            <a:r>
              <a:rPr lang="en-US" dirty="0"/>
              <a:t>&lt;,&lt;=,&gt;,&gt;=	//inequalities</a:t>
            </a:r>
          </a:p>
          <a:p>
            <a:pPr marL="0" indent="0">
              <a:buNone/>
            </a:pPr>
            <a:r>
              <a:rPr lang="en-US" dirty="0" err="1"/>
              <a:t>Math.pow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	//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Math.sqrt</a:t>
            </a:r>
            <a:r>
              <a:rPr lang="en-US" dirty="0"/>
              <a:t>(x)	//x</a:t>
            </a:r>
            <a:r>
              <a:rPr lang="en-US" baseline="30000" dirty="0"/>
              <a:t>1/2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Math.abs</a:t>
            </a:r>
            <a:r>
              <a:rPr lang="en-US"/>
              <a:t>(x)	//|x|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0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 strings with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 s=“University”+” of ”+”Pittsburgh”;   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(s);	//University of Pittsburgh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Beware!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(1+2+”hello world”+3+4);</a:t>
            </a:r>
          </a:p>
          <a:p>
            <a:pPr marL="0" indent="0">
              <a:buNone/>
            </a:pPr>
            <a:r>
              <a:rPr lang="en-US" dirty="0"/>
              <a:t>	//3hello world34</a:t>
            </a:r>
          </a:p>
        </p:txBody>
      </p:sp>
    </p:spTree>
    <p:extLst>
      <p:ext uri="{BB962C8B-B14F-4D97-AF65-F5344CB8AC3E}">
        <p14:creationId xmlns:p14="http://schemas.microsoft.com/office/powerpoint/2010/main" val="289993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 (condition)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//executed if condition is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if(condition)	//optional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//executed if condition is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	//optional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//executed if no conditions are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30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if(count&gt;10)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count=10;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if(count&lt;0)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(“count is negative”);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(“Count is between 0 and 10”);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25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while(condition)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//executes while condition is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initialization;condition;update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//executes while condition is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33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237145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while(x&gt;y)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(y);</a:t>
            </a:r>
          </a:p>
          <a:p>
            <a:pPr marL="0" indent="0">
              <a:buNone/>
            </a:pPr>
            <a:r>
              <a:rPr lang="en-US" dirty="0"/>
              <a:t>	y++;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77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Take input from the keyboard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test{</a:t>
            </a:r>
          </a:p>
          <a:p>
            <a:pPr marL="0" indent="0">
              <a:buNone/>
            </a:pPr>
            <a:r>
              <a:rPr lang="en-US" dirty="0"/>
              <a:t>	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Scanner s = new Scanner(System.in);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(“Input a number”);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x=</a:t>
            </a:r>
            <a:r>
              <a:rPr lang="en-US" dirty="0" err="1"/>
              <a:t>s.nextInt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(“Input a string”);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myString</a:t>
            </a:r>
            <a:r>
              <a:rPr lang="en-US" dirty="0"/>
              <a:t>=</a:t>
            </a:r>
            <a:r>
              <a:rPr lang="en-US" dirty="0" err="1"/>
              <a:t>s.nextLine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17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9F5E-E868-42C9-AE5D-BC8518E6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6FAB-8061-4B7F-BB1A-AEE0783B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Salary.java</a:t>
            </a:r>
          </a:p>
        </p:txBody>
      </p:sp>
    </p:spTree>
    <p:extLst>
      <p:ext uri="{BB962C8B-B14F-4D97-AF65-F5344CB8AC3E}">
        <p14:creationId xmlns:p14="http://schemas.microsoft.com/office/powerpoint/2010/main" val="160443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/>
              <a:t>HW1</a:t>
            </a:r>
          </a:p>
        </p:txBody>
      </p:sp>
    </p:spTree>
    <p:extLst>
      <p:ext uri="{BB962C8B-B14F-4D97-AF65-F5344CB8AC3E}">
        <p14:creationId xmlns:p14="http://schemas.microsoft.com/office/powerpoint/2010/main" val="348176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is class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consists of variables and methods</a:t>
            </a:r>
          </a:p>
          <a:p>
            <a:endParaRPr lang="en-US" dirty="0"/>
          </a:p>
          <a:p>
            <a:r>
              <a:rPr lang="en-US" dirty="0"/>
              <a:t>Hello has one method (main) and no variables</a:t>
            </a:r>
          </a:p>
          <a:p>
            <a:endParaRPr lang="en-US" dirty="0"/>
          </a:p>
          <a:p>
            <a:r>
              <a:rPr lang="en-US" dirty="0"/>
              <a:t>Case sensitive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class hello{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	}	//end main method</a:t>
            </a:r>
          </a:p>
          <a:p>
            <a:pPr marL="0" indent="0">
              <a:buNone/>
            </a:pPr>
            <a:r>
              <a:rPr lang="en-US" dirty="0"/>
              <a:t>}	//end class hello</a:t>
            </a:r>
          </a:p>
        </p:txBody>
      </p:sp>
    </p:spTree>
    <p:extLst>
      <p:ext uri="{BB962C8B-B14F-4D97-AF65-F5344CB8AC3E}">
        <p14:creationId xmlns:p14="http://schemas.microsoft.com/office/powerpoint/2010/main" val="132856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is compiled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Code != byte code</a:t>
            </a:r>
          </a:p>
          <a:p>
            <a:endParaRPr lang="en-US" dirty="0"/>
          </a:p>
          <a:p>
            <a:r>
              <a:rPr lang="en-US" dirty="0" err="1"/>
              <a:t>javac</a:t>
            </a:r>
            <a:r>
              <a:rPr lang="en-US" dirty="0"/>
              <a:t> is the JDK compiler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javac</a:t>
            </a:r>
            <a:r>
              <a:rPr lang="en-US" dirty="0"/>
              <a:t> hello.java” on the command line creates </a:t>
            </a:r>
            <a:r>
              <a:rPr lang="en-US" dirty="0" err="1"/>
              <a:t>hello.class</a:t>
            </a:r>
            <a:endParaRPr lang="en-US" dirty="0"/>
          </a:p>
          <a:p>
            <a:pPr lvl="1"/>
            <a:r>
              <a:rPr lang="en-US" dirty="0"/>
              <a:t>“java hello” on the command line runs the program</a:t>
            </a:r>
          </a:p>
          <a:p>
            <a:r>
              <a:rPr lang="en-US" dirty="0"/>
              <a:t>Source file name and class name are the same</a:t>
            </a:r>
          </a:p>
          <a:p>
            <a:r>
              <a:rPr lang="en-US" dirty="0"/>
              <a:t>.java is the file extension</a:t>
            </a:r>
          </a:p>
        </p:txBody>
      </p:sp>
    </p:spTree>
    <p:extLst>
      <p:ext uri="{BB962C8B-B14F-4D97-AF65-F5344CB8AC3E}">
        <p14:creationId xmlns:p14="http://schemas.microsoft.com/office/powerpoint/2010/main" val="137377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 converts bytecode to machine code and executes it</a:t>
            </a:r>
          </a:p>
          <a:p>
            <a:endParaRPr lang="en-US" dirty="0"/>
          </a:p>
          <a:p>
            <a:r>
              <a:rPr lang="en-US" dirty="0"/>
              <a:t>Write Once Run Anywhere</a:t>
            </a:r>
          </a:p>
          <a:p>
            <a:endParaRPr lang="en-US" dirty="0"/>
          </a:p>
          <a:p>
            <a:r>
              <a:rPr lang="en-US" dirty="0"/>
              <a:t>Whitespace is meaningless except in literals and names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aNumber</a:t>
            </a:r>
            <a:r>
              <a:rPr lang="en-US" dirty="0"/>
              <a:t> != </a:t>
            </a:r>
            <a:r>
              <a:rPr lang="en-US" dirty="0" err="1"/>
              <a:t>int</a:t>
            </a:r>
            <a:r>
              <a:rPr lang="en-US" dirty="0"/>
              <a:t> a Number</a:t>
            </a:r>
          </a:p>
        </p:txBody>
      </p:sp>
    </p:spTree>
    <p:extLst>
      <p:ext uri="{BB962C8B-B14F-4D97-AF65-F5344CB8AC3E}">
        <p14:creationId xmlns:p14="http://schemas.microsoft.com/office/powerpoint/2010/main" val="90237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static void main 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Hard coded</a:t>
            </a:r>
          </a:p>
          <a:p>
            <a:endParaRPr lang="en-US" dirty="0"/>
          </a:p>
          <a:p>
            <a:r>
              <a:rPr lang="en-US" dirty="0"/>
              <a:t>Passed in as parameters on command line</a:t>
            </a:r>
          </a:p>
          <a:p>
            <a:endParaRPr lang="en-US" dirty="0"/>
          </a:p>
          <a:p>
            <a:r>
              <a:rPr lang="en-US" dirty="0"/>
              <a:t>Passed in from keyboard while program runs</a:t>
            </a:r>
          </a:p>
          <a:p>
            <a:endParaRPr lang="en-US" dirty="0"/>
          </a:p>
          <a:p>
            <a:r>
              <a:rPr lang="en-US" dirty="0"/>
              <a:t>Some other source (DB, file, Internet)</a:t>
            </a:r>
          </a:p>
        </p:txBody>
      </p:sp>
    </p:spTree>
    <p:extLst>
      <p:ext uri="{BB962C8B-B14F-4D97-AF65-F5344CB8AC3E}">
        <p14:creationId xmlns:p14="http://schemas.microsoft.com/office/powerpoint/2010/main" val="67877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Integers:</a:t>
            </a:r>
          </a:p>
          <a:p>
            <a:pPr marL="0" indent="0">
              <a:buNone/>
            </a:pPr>
            <a:r>
              <a:rPr lang="en-US" dirty="0"/>
              <a:t>byte – 8 bit signed integer (-128 to 127)</a:t>
            </a:r>
          </a:p>
          <a:p>
            <a:pPr marL="0" indent="0">
              <a:buNone/>
            </a:pPr>
            <a:r>
              <a:rPr lang="en-US" dirty="0"/>
              <a:t>short – 16 bit signed integer (-32768 to 32767)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– 32 bit signed integer (-2</a:t>
            </a:r>
            <a:r>
              <a:rPr lang="en-US" baseline="30000" dirty="0"/>
              <a:t>31</a:t>
            </a:r>
            <a:r>
              <a:rPr lang="en-US" dirty="0"/>
              <a:t> to 2</a:t>
            </a:r>
            <a:r>
              <a:rPr lang="en-US" baseline="30000" dirty="0"/>
              <a:t>31</a:t>
            </a:r>
            <a:r>
              <a:rPr lang="en-US" dirty="0"/>
              <a:t>-1)</a:t>
            </a:r>
          </a:p>
          <a:p>
            <a:pPr marL="0" indent="0">
              <a:buNone/>
            </a:pPr>
            <a:r>
              <a:rPr lang="en-US" dirty="0"/>
              <a:t>long – 64 bit signed integer (-2</a:t>
            </a:r>
            <a:r>
              <a:rPr lang="en-US" baseline="30000" dirty="0"/>
              <a:t>63</a:t>
            </a:r>
            <a:r>
              <a:rPr lang="en-US" dirty="0"/>
              <a:t> to 2</a:t>
            </a:r>
            <a:r>
              <a:rPr lang="en-US" baseline="30000" dirty="0"/>
              <a:t>63</a:t>
            </a:r>
            <a:r>
              <a:rPr lang="en-US" dirty="0"/>
              <a:t>-1)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Reals:</a:t>
            </a:r>
          </a:p>
          <a:p>
            <a:pPr marL="0" indent="0">
              <a:buNone/>
            </a:pPr>
            <a:r>
              <a:rPr lang="en-US" dirty="0"/>
              <a:t>double (64 bit floating point)</a:t>
            </a:r>
          </a:p>
          <a:p>
            <a:pPr marL="0" indent="0">
              <a:buNone/>
            </a:pPr>
            <a:r>
              <a:rPr lang="en-US" dirty="0"/>
              <a:t>float (32 bit floating point)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– 2 bytes (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Boolean – 1 byte (true/false)</a:t>
            </a:r>
          </a:p>
        </p:txBody>
      </p:sp>
    </p:spTree>
    <p:extLst>
      <p:ext uri="{BB962C8B-B14F-4D97-AF65-F5344CB8AC3E}">
        <p14:creationId xmlns:p14="http://schemas.microsoft.com/office/powerpoint/2010/main" val="409252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TYPE VARIABLE_NAME;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double balance=5.34;</a:t>
            </a:r>
          </a:p>
          <a:p>
            <a:pPr marL="0" indent="0">
              <a:buNone/>
            </a:pPr>
            <a:r>
              <a:rPr lang="en-US" dirty="0"/>
              <a:t>long time=12;</a:t>
            </a:r>
          </a:p>
          <a:p>
            <a:pPr marL="0" indent="0">
              <a:buNone/>
            </a:pPr>
            <a:r>
              <a:rPr lang="en-US" dirty="0"/>
              <a:t>char b = ‘b’; char b=98; char b=0x62;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flag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Default values 0 or false</a:t>
            </a:r>
          </a:p>
        </p:txBody>
      </p:sp>
    </p:spTree>
    <p:extLst>
      <p:ext uri="{BB962C8B-B14F-4D97-AF65-F5344CB8AC3E}">
        <p14:creationId xmlns:p14="http://schemas.microsoft.com/office/powerpoint/2010/main" val="421871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American Standard Code for Information Interchange</a:t>
            </a:r>
          </a:p>
        </p:txBody>
      </p:sp>
      <p:pic>
        <p:nvPicPr>
          <p:cNvPr id="1026" name="Picture 2" descr="https://upload.wikimedia.org/wikipedia/commons/thumb/1/1b/ASCII-Table-wide.svg/2000px-ASCII-Table-wid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3285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4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504</Words>
  <Application>Microsoft Office PowerPoint</Application>
  <PresentationFormat>On-screen Show (4:3)</PresentationFormat>
  <Paragraphs>201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INFSCI 2500 Lecture 1 Introduction to Java</vt:lpstr>
      <vt:lpstr>Syllabus</vt:lpstr>
      <vt:lpstr>Java is class based</vt:lpstr>
      <vt:lpstr>Java is compiled</vt:lpstr>
      <vt:lpstr>Java Virtual Machine</vt:lpstr>
      <vt:lpstr>Arguments</vt:lpstr>
      <vt:lpstr>Primitives</vt:lpstr>
      <vt:lpstr>Creating Primitives</vt:lpstr>
      <vt:lpstr>American Standard Code for Information Interchange</vt:lpstr>
      <vt:lpstr>Naming Variables</vt:lpstr>
      <vt:lpstr>Pointers</vt:lpstr>
      <vt:lpstr>String Class</vt:lpstr>
      <vt:lpstr>Comparing Strings</vt:lpstr>
      <vt:lpstr>Special Characters</vt:lpstr>
      <vt:lpstr>Logical and Math Operators</vt:lpstr>
      <vt:lpstr>Concatenation</vt:lpstr>
      <vt:lpstr>Conditionals</vt:lpstr>
      <vt:lpstr>Conditionals Example</vt:lpstr>
      <vt:lpstr>Loops</vt:lpstr>
      <vt:lpstr>Loops Examples</vt:lpstr>
      <vt:lpstr>Scanner</vt:lpstr>
      <vt:lpstr>Build a Class</vt:lpstr>
      <vt:lpstr>HW1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William Garrard</dc:creator>
  <cp:lastModifiedBy>Garrard, William</cp:lastModifiedBy>
  <cp:revision>20</cp:revision>
  <dcterms:created xsi:type="dcterms:W3CDTF">2006-08-16T00:00:00Z</dcterms:created>
  <dcterms:modified xsi:type="dcterms:W3CDTF">2018-08-29T13:33:52Z</dcterms:modified>
</cp:coreProperties>
</file>