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5" r:id="rId11"/>
    <p:sldId id="264" r:id="rId12"/>
    <p:sldId id="267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83" r:id="rId21"/>
    <p:sldId id="284" r:id="rId22"/>
    <p:sldId id="281" r:id="rId23"/>
    <p:sldId id="282" r:id="rId24"/>
    <p:sldId id="273" r:id="rId25"/>
    <p:sldId id="274" r:id="rId26"/>
    <p:sldId id="280" r:id="rId27"/>
    <p:sldId id="286" r:id="rId28"/>
    <p:sldId id="291" r:id="rId29"/>
    <p:sldId id="292" r:id="rId30"/>
    <p:sldId id="293" r:id="rId31"/>
    <p:sldId id="294" r:id="rId32"/>
    <p:sldId id="276" r:id="rId33"/>
    <p:sldId id="277" r:id="rId34"/>
    <p:sldId id="278" r:id="rId35"/>
    <p:sldId id="287" r:id="rId36"/>
    <p:sldId id="289" r:id="rId37"/>
    <p:sldId id="290" r:id="rId38"/>
    <p:sldId id="27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INFSCI 2500</a:t>
            </a:r>
            <a:br>
              <a:rPr lang="en-US" dirty="0" smtClean="0"/>
            </a:br>
            <a:r>
              <a:rPr lang="en-US" dirty="0" smtClean="0"/>
              <a:t>Lecture </a:t>
            </a:r>
            <a:r>
              <a:rPr lang="en-US" dirty="0" smtClean="0"/>
              <a:t>2</a:t>
            </a:r>
            <a:br>
              <a:rPr lang="en-US" dirty="0" smtClean="0"/>
            </a:br>
            <a:r>
              <a:rPr lang="en-US" dirty="0" smtClean="0"/>
              <a:t>Java </a:t>
            </a:r>
            <a:r>
              <a:rPr lang="en-US" smtClean="0"/>
              <a:t>Collections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Defining a new class that contains fields and methods of another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public class Pet{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age;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name;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	//superclass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public class Dog extends Pet{</a:t>
            </a:r>
          </a:p>
          <a:p>
            <a:pPr marL="0" indent="0">
              <a:buNone/>
            </a:pPr>
            <a:r>
              <a:rPr lang="en-US" dirty="0" smtClean="0"/>
              <a:t>	String </a:t>
            </a:r>
            <a:r>
              <a:rPr lang="en-US" dirty="0" err="1" smtClean="0"/>
              <a:t>AKCBreed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	//subclass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Dog IS-A Pet</a:t>
            </a:r>
          </a:p>
          <a:p>
            <a:pPr marL="0" indent="0">
              <a:buNone/>
            </a:pPr>
            <a:r>
              <a:rPr lang="en-US" dirty="0" smtClean="0"/>
              <a:t>Pet HAS-A name, age</a:t>
            </a:r>
          </a:p>
          <a:p>
            <a:pPr marL="0" indent="0">
              <a:buNone/>
            </a:pPr>
            <a:r>
              <a:rPr lang="en-US" dirty="0" smtClean="0"/>
              <a:t>Dog HAS-A name, age, </a:t>
            </a:r>
            <a:r>
              <a:rPr lang="en-US" dirty="0" err="1" smtClean="0"/>
              <a:t>AKCBreed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73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Built-in functionality feature of Java</a:t>
            </a:r>
          </a:p>
          <a:p>
            <a:r>
              <a:rPr lang="en-US" dirty="0" smtClean="0"/>
              <a:t>Collection</a:t>
            </a:r>
          </a:p>
          <a:p>
            <a:pPr lvl="1"/>
            <a:r>
              <a:rPr lang="en-US" dirty="0" smtClean="0"/>
              <a:t>Object composed of elements (primitives or objects)</a:t>
            </a:r>
          </a:p>
          <a:p>
            <a:r>
              <a:rPr lang="en-US" dirty="0" smtClean="0"/>
              <a:t>What to do?</a:t>
            </a:r>
          </a:p>
          <a:p>
            <a:pPr lvl="1"/>
            <a:r>
              <a:rPr lang="en-US" dirty="0" smtClean="0"/>
              <a:t>Add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Clear</a:t>
            </a:r>
          </a:p>
          <a:p>
            <a:pPr lvl="1"/>
            <a:r>
              <a:rPr lang="en-US" dirty="0" smtClean="0"/>
              <a:t>check the size</a:t>
            </a:r>
          </a:p>
          <a:p>
            <a:pPr lvl="1"/>
            <a:r>
              <a:rPr lang="en-US" dirty="0" smtClean="0"/>
              <a:t>check if it is empty</a:t>
            </a:r>
          </a:p>
          <a:p>
            <a:pPr lvl="1"/>
            <a:r>
              <a:rPr lang="en-US" dirty="0" smtClean="0"/>
              <a:t>check if it contains a target value</a:t>
            </a:r>
          </a:p>
        </p:txBody>
      </p:sp>
    </p:spTree>
    <p:extLst>
      <p:ext uri="{BB962C8B-B14F-4D97-AF65-F5344CB8AC3E}">
        <p14:creationId xmlns:p14="http://schemas.microsoft.com/office/powerpoint/2010/main" val="2917722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(contiguous storage)</a:t>
            </a:r>
          </a:p>
          <a:p>
            <a:pPr lvl="1"/>
            <a:r>
              <a:rPr lang="en-US" dirty="0"/>
              <a:t>String[] names = new String[5];</a:t>
            </a:r>
          </a:p>
          <a:p>
            <a:r>
              <a:rPr lang="en-US" dirty="0"/>
              <a:t>Benefits: random access</a:t>
            </a:r>
          </a:p>
          <a:p>
            <a:r>
              <a:rPr lang="en-US" dirty="0"/>
              <a:t>Drawbacks: Fixed size, no support for insert or delete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52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Searching for an element</a:t>
            </a:r>
          </a:p>
          <a:p>
            <a:endParaRPr lang="en-US" dirty="0"/>
          </a:p>
          <a:p>
            <a:r>
              <a:rPr lang="en-US" dirty="0" smtClean="0"/>
              <a:t>Retrieving an element</a:t>
            </a:r>
          </a:p>
          <a:p>
            <a:endParaRPr lang="en-US" dirty="0"/>
          </a:p>
          <a:p>
            <a:r>
              <a:rPr lang="en-US" dirty="0" smtClean="0"/>
              <a:t>Deleting an element</a:t>
            </a:r>
          </a:p>
          <a:p>
            <a:endParaRPr lang="en-US" dirty="0"/>
          </a:p>
          <a:p>
            <a:r>
              <a:rPr lang="en-US" dirty="0" smtClean="0"/>
              <a:t>Inserting an element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Arrays.java</a:t>
            </a:r>
          </a:p>
        </p:txBody>
      </p:sp>
    </p:spTree>
    <p:extLst>
      <p:ext uri="{BB962C8B-B14F-4D97-AF65-F5344CB8AC3E}">
        <p14:creationId xmlns:p14="http://schemas.microsoft.com/office/powerpoint/2010/main" val="3099456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instance is a collection of elements</a:t>
            </a:r>
          </a:p>
          <a:p>
            <a:r>
              <a:rPr lang="en-US" dirty="0" smtClean="0"/>
              <a:t>Elements are objects</a:t>
            </a:r>
          </a:p>
          <a:p>
            <a:pPr lvl="1"/>
            <a:r>
              <a:rPr lang="en-US" dirty="0" smtClean="0"/>
              <a:t>Not primitives, wrapper classes</a:t>
            </a:r>
          </a:p>
          <a:p>
            <a:r>
              <a:rPr lang="en-US" dirty="0" smtClean="0"/>
              <a:t>Implement common methods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 3;</a:t>
            </a:r>
          </a:p>
          <a:p>
            <a:pPr marL="0" indent="0">
              <a:buNone/>
            </a:pPr>
            <a:r>
              <a:rPr lang="en-US" dirty="0" smtClean="0"/>
              <a:t>Integer </a:t>
            </a:r>
            <a:r>
              <a:rPr lang="en-US" dirty="0" err="1" smtClean="0"/>
              <a:t>myWrappedInt</a:t>
            </a:r>
            <a:r>
              <a:rPr lang="en-US" dirty="0" smtClean="0"/>
              <a:t> = new Integer(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myWrappedInt.intValue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06213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  <a:p>
            <a:r>
              <a:rPr lang="en-US" dirty="0" err="1"/>
              <a:t>LinkedList</a:t>
            </a:r>
            <a:endParaRPr lang="en-US" dirty="0"/>
          </a:p>
          <a:p>
            <a:r>
              <a:rPr lang="en-US" dirty="0" err="1"/>
              <a:t>TreeMap</a:t>
            </a:r>
            <a:endParaRPr lang="en-US" dirty="0"/>
          </a:p>
          <a:p>
            <a:r>
              <a:rPr lang="en-US" dirty="0" err="1"/>
              <a:t>TreeSet</a:t>
            </a:r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r>
              <a:rPr lang="en-US" dirty="0" err="1"/>
              <a:t>HashSet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8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usage is proportional to size</a:t>
            </a:r>
          </a:p>
          <a:p>
            <a:r>
              <a:rPr lang="en-US" dirty="0" smtClean="0"/>
              <a:t>How are references stored in memory?</a:t>
            </a:r>
          </a:p>
          <a:p>
            <a:pPr lvl="1"/>
            <a:r>
              <a:rPr lang="en-US" dirty="0" smtClean="0"/>
              <a:t>contiguous-collection (behind the scenes array)</a:t>
            </a:r>
          </a:p>
          <a:p>
            <a:pPr lvl="2"/>
            <a:r>
              <a:rPr lang="en-US" dirty="0" err="1" smtClean="0"/>
              <a:t>ArrayList</a:t>
            </a:r>
            <a:r>
              <a:rPr lang="en-US" dirty="0" smtClean="0"/>
              <a:t>, Heap</a:t>
            </a:r>
          </a:p>
          <a:p>
            <a:pPr lvl="1"/>
            <a:r>
              <a:rPr lang="en-US" dirty="0" smtClean="0"/>
              <a:t>allows constant-time random access</a:t>
            </a:r>
          </a:p>
          <a:p>
            <a:r>
              <a:rPr lang="en-US" dirty="0" smtClean="0"/>
              <a:t>Drawbacks for users?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1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Instead of an array, use links/references (linked-collection)</a:t>
            </a:r>
          </a:p>
          <a:p>
            <a:pPr lvl="1"/>
            <a:r>
              <a:rPr lang="en-US" dirty="0" smtClean="0"/>
              <a:t>Linked List, Binary Search Tree, Tree Maps, Hashes</a:t>
            </a:r>
          </a:p>
          <a:p>
            <a:r>
              <a:rPr lang="en-US" dirty="0" smtClean="0"/>
              <a:t>Elements are stored in node objects</a:t>
            </a:r>
          </a:p>
          <a:p>
            <a:r>
              <a:rPr lang="en-US" dirty="0" smtClean="0"/>
              <a:t>Each node has a link to another object</a:t>
            </a:r>
            <a:r>
              <a:rPr lang="en-US" dirty="0"/>
              <a:t> </a:t>
            </a:r>
            <a:r>
              <a:rPr lang="en-US" dirty="0" smtClean="0"/>
              <a:t>and a value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9045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Linked-Collections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56" y="2409825"/>
            <a:ext cx="72675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81" y="4191000"/>
            <a:ext cx="71056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435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Thoroughly tested</a:t>
            </a:r>
          </a:p>
          <a:p>
            <a:r>
              <a:rPr lang="en-US" dirty="0" smtClean="0"/>
              <a:t>Widely used</a:t>
            </a:r>
          </a:p>
          <a:p>
            <a:r>
              <a:rPr lang="en-US" dirty="0" smtClean="0"/>
              <a:t>No “reinventing the wheel”</a:t>
            </a:r>
          </a:p>
          <a:p>
            <a:endParaRPr lang="en-US" dirty="0"/>
          </a:p>
          <a:p>
            <a:r>
              <a:rPr lang="en-US" dirty="0" smtClean="0"/>
              <a:t>Many methods in common between classes</a:t>
            </a:r>
          </a:p>
          <a:p>
            <a:pPr lvl="1"/>
            <a:r>
              <a:rPr lang="en-US" dirty="0" smtClean="0"/>
              <a:t>Abstract classes and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0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Pretest</a:t>
            </a:r>
          </a:p>
          <a:p>
            <a:r>
              <a:rPr lang="en-US" dirty="0" smtClean="0"/>
              <a:t>Intro to Java Review</a:t>
            </a:r>
          </a:p>
          <a:p>
            <a:r>
              <a:rPr lang="en-US" dirty="0" smtClean="0"/>
              <a:t>Understand Collections</a:t>
            </a:r>
          </a:p>
          <a:p>
            <a:r>
              <a:rPr lang="en-US" dirty="0" smtClean="0"/>
              <a:t>Create Parameterized Collections</a:t>
            </a:r>
          </a:p>
          <a:p>
            <a:r>
              <a:rPr lang="en-US" dirty="0" smtClean="0"/>
              <a:t>Understand methods of Collections interface</a:t>
            </a:r>
          </a:p>
          <a:p>
            <a:r>
              <a:rPr lang="en-US" dirty="0" smtClean="0"/>
              <a:t>Understand iterators</a:t>
            </a:r>
          </a:p>
          <a:p>
            <a:r>
              <a:rPr lang="en-US" dirty="0" smtClean="0"/>
              <a:t>Understand lists, sets, and maps</a:t>
            </a:r>
          </a:p>
          <a:p>
            <a:r>
              <a:rPr lang="en-US" dirty="0" smtClean="0"/>
              <a:t>Build our own Collection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63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Collection of abstract methods and/or constants</a:t>
            </a:r>
          </a:p>
          <a:p>
            <a:r>
              <a:rPr lang="en-US" dirty="0" smtClean="0"/>
              <a:t>No defined methods</a:t>
            </a:r>
          </a:p>
          <a:p>
            <a:r>
              <a:rPr lang="en-US" dirty="0" smtClean="0"/>
              <a:t>Classes </a:t>
            </a:r>
            <a:r>
              <a:rPr lang="en-US" i="1" dirty="0" smtClean="0"/>
              <a:t>implementing</a:t>
            </a:r>
            <a:r>
              <a:rPr lang="en-US" dirty="0" smtClean="0"/>
              <a:t> the interfaces provide method definitions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interface Employee{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makesMoreThan</a:t>
            </a:r>
            <a:r>
              <a:rPr lang="en-US" dirty="0" smtClean="0"/>
              <a:t>(Employee e);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Salary();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name();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status();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852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interfaces.java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75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Allowed to have abstract methods and defined methods</a:t>
            </a:r>
          </a:p>
          <a:p>
            <a:r>
              <a:rPr lang="en-US" dirty="0" smtClean="0"/>
              <a:t>Classes </a:t>
            </a:r>
            <a:r>
              <a:rPr lang="en-US" i="1" dirty="0" smtClean="0"/>
              <a:t>extending</a:t>
            </a:r>
            <a:r>
              <a:rPr lang="en-US" dirty="0" smtClean="0"/>
              <a:t> the abstract class provides method definitions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public abstract class Parent{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String </a:t>
            </a:r>
            <a:r>
              <a:rPr lang="en-US" dirty="0" err="1" smtClean="0"/>
              <a:t>getPrefix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“I am ”;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abstract String </a:t>
            </a:r>
            <a:r>
              <a:rPr lang="en-US" dirty="0" err="1" smtClean="0"/>
              <a:t>getClassName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Abstract classes cannot be instantiated.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Parent p = new Parent();	//illegal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33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Child1 extends Parent{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String </a:t>
            </a:r>
            <a:r>
              <a:rPr lang="en-US" dirty="0" err="1" smtClean="0"/>
              <a:t>getClassName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smtClean="0"/>
              <a:t>		return “Child1”;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smtClean="0"/>
              <a:t>Child2 </a:t>
            </a:r>
            <a:r>
              <a:rPr lang="en-US" dirty="0"/>
              <a:t>extends Parent{</a:t>
            </a:r>
          </a:p>
          <a:p>
            <a:pPr marL="0" indent="0">
              <a:buNone/>
            </a:pPr>
            <a:r>
              <a:rPr lang="en-US" dirty="0"/>
              <a:t>	public String </a:t>
            </a:r>
            <a:r>
              <a:rPr lang="en-US" dirty="0" err="1"/>
              <a:t>getClassName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	return “</a:t>
            </a:r>
            <a:r>
              <a:rPr lang="en-US" dirty="0" smtClean="0"/>
              <a:t>Child2”;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//inside the main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Parent p1=new Child1();</a:t>
            </a:r>
          </a:p>
          <a:p>
            <a:pPr marL="0" indent="0">
              <a:buNone/>
            </a:pPr>
            <a:r>
              <a:rPr lang="en-US" dirty="0" smtClean="0"/>
              <a:t>Parent p2=new Child2();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(p1.getPrefix() + p1.getClassName());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(p2.getPrefix</a:t>
            </a:r>
            <a:r>
              <a:rPr lang="en-US" dirty="0"/>
              <a:t>() + </a:t>
            </a:r>
            <a:r>
              <a:rPr lang="en-US" dirty="0" smtClean="0"/>
              <a:t>p2.getClassName());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is the output?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11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Declare what kind of objects the collection holds</a:t>
            </a:r>
          </a:p>
          <a:p>
            <a:pPr marL="0" indent="0">
              <a:buNone/>
            </a:pPr>
            <a:r>
              <a:rPr lang="en-US" sz="2400" dirty="0" err="1" smtClean="0"/>
              <a:t>ArrayList</a:t>
            </a:r>
            <a:r>
              <a:rPr lang="en-US" sz="2400" dirty="0" smtClean="0"/>
              <a:t>&lt;Integer&gt; </a:t>
            </a:r>
            <a:r>
              <a:rPr lang="en-US" sz="2400" dirty="0" err="1" smtClean="0"/>
              <a:t>myList</a:t>
            </a:r>
            <a:r>
              <a:rPr lang="en-US" sz="2400" dirty="0" smtClean="0"/>
              <a:t> = new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&lt;Integer&gt;();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myList.add</a:t>
            </a:r>
            <a:r>
              <a:rPr lang="en-US" sz="2400" dirty="0" smtClean="0"/>
              <a:t>(new Integer(15));</a:t>
            </a:r>
          </a:p>
          <a:p>
            <a:pPr marL="0" indent="0">
              <a:buNone/>
            </a:pPr>
            <a:r>
              <a:rPr lang="en-US" sz="2400" dirty="0" smtClean="0"/>
              <a:t>	Integer k = </a:t>
            </a:r>
            <a:r>
              <a:rPr lang="en-US" sz="2400" dirty="0" err="1" smtClean="0"/>
              <a:t>myList.get</a:t>
            </a:r>
            <a:r>
              <a:rPr lang="en-US" sz="2400" dirty="0" smtClean="0"/>
              <a:t>(0);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dirty="0" err="1" smtClean="0"/>
              <a:t>k.intValue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myList.add</a:t>
            </a:r>
            <a:r>
              <a:rPr lang="en-US" sz="2400" dirty="0" smtClean="0"/>
              <a:t>(new String “hello”);	//illegal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myList.add</a:t>
            </a:r>
            <a:r>
              <a:rPr lang="en-US" sz="2400" dirty="0" smtClean="0"/>
              <a:t>(16);	//boxing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dirty="0" err="1" smtClean="0"/>
              <a:t>myList.get</a:t>
            </a:r>
            <a:r>
              <a:rPr lang="en-US" sz="2400" dirty="0" smtClean="0"/>
              <a:t>(1);	//unboxing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dirty="0" err="1" smtClean="0"/>
              <a:t>LinkedList</a:t>
            </a:r>
            <a:r>
              <a:rPr lang="en-US" sz="2000" dirty="0" smtClean="0"/>
              <a:t>&lt;</a:t>
            </a:r>
            <a:r>
              <a:rPr lang="en-US" sz="2000" dirty="0" err="1" smtClean="0"/>
              <a:t>myCustomClass</a:t>
            </a:r>
            <a:r>
              <a:rPr lang="en-US" sz="2000" dirty="0" smtClean="0"/>
              <a:t>&gt; list = new </a:t>
            </a:r>
            <a:r>
              <a:rPr lang="en-US" sz="2000" dirty="0" err="1" smtClean="0"/>
              <a:t>LinkedList</a:t>
            </a:r>
            <a:r>
              <a:rPr lang="en-US" sz="2000" dirty="0" smtClean="0"/>
              <a:t>&lt;</a:t>
            </a:r>
            <a:r>
              <a:rPr lang="en-US" sz="2000" dirty="0" err="1" smtClean="0"/>
              <a:t>myCustomClass</a:t>
            </a:r>
            <a:r>
              <a:rPr lang="en-US" sz="2000" dirty="0" smtClean="0"/>
              <a:t>&gt;();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7345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of the hierarchy in JCF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29" y="2133600"/>
            <a:ext cx="58674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47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by most collection classes</a:t>
            </a:r>
          </a:p>
          <a:p>
            <a:r>
              <a:rPr lang="en-US" dirty="0" smtClean="0"/>
              <a:t>Extended by other interfaces</a:t>
            </a:r>
          </a:p>
          <a:p>
            <a:r>
              <a:rPr lang="en-US" dirty="0" smtClean="0"/>
              <a:t>Generic typed</a:t>
            </a: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public class </a:t>
            </a:r>
            <a:r>
              <a:rPr lang="en-US" sz="2800" dirty="0" err="1" smtClean="0"/>
              <a:t>LinkedList</a:t>
            </a:r>
            <a:r>
              <a:rPr lang="en-US" sz="2800" dirty="0" smtClean="0"/>
              <a:t>&lt;E&gt; implements Collection&lt;E&gt;…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 smtClean="0"/>
              <a:t>LinkedList</a:t>
            </a:r>
            <a:r>
              <a:rPr lang="en-US" sz="2800" dirty="0" smtClean="0"/>
              <a:t>&lt;Double&gt; </a:t>
            </a:r>
            <a:r>
              <a:rPr lang="en-US" sz="2800" dirty="0" err="1" smtClean="0"/>
              <a:t>myList</a:t>
            </a:r>
            <a:r>
              <a:rPr lang="en-US" sz="2800" dirty="0" smtClean="0"/>
              <a:t> = new </a:t>
            </a:r>
            <a:r>
              <a:rPr lang="en-US" sz="2800" dirty="0" err="1" smtClean="0"/>
              <a:t>LinkedList</a:t>
            </a:r>
            <a:r>
              <a:rPr lang="en-US" sz="2800" dirty="0" smtClean="0"/>
              <a:t>&lt;Double&gt;();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1012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each element in a collection is useful</a:t>
            </a:r>
          </a:p>
          <a:p>
            <a:endParaRPr lang="en-US" dirty="0"/>
          </a:p>
          <a:p>
            <a:r>
              <a:rPr lang="en-US" dirty="0" smtClean="0"/>
              <a:t>Iterators allow elements of Collections to be accessed</a:t>
            </a:r>
          </a:p>
          <a:p>
            <a:endParaRPr lang="en-US" dirty="0"/>
          </a:p>
          <a:p>
            <a:r>
              <a:rPr lang="en-US" dirty="0" smtClean="0"/>
              <a:t>upholds the Principle of Data Abstraction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5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hasNext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E next();</a:t>
            </a:r>
          </a:p>
          <a:p>
            <a:pPr marL="0" indent="0">
              <a:buNone/>
            </a:pPr>
            <a:r>
              <a:rPr lang="en-US" dirty="0" smtClean="0"/>
              <a:t>void remove();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Iterator&lt;E&gt; iterator();	//call this from collection object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ArrayList</a:t>
            </a:r>
            <a:r>
              <a:rPr lang="en-US" sz="2400" dirty="0" smtClean="0"/>
              <a:t>&lt;String&gt; </a:t>
            </a:r>
            <a:r>
              <a:rPr lang="en-US" sz="2400" dirty="0" err="1" smtClean="0"/>
              <a:t>myList</a:t>
            </a:r>
            <a:r>
              <a:rPr lang="en-US" sz="2400" dirty="0" smtClean="0"/>
              <a:t> = new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&lt;String&gt;();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//add some elements to the collection</a:t>
            </a:r>
          </a:p>
          <a:p>
            <a:pPr marL="0" indent="0">
              <a:buNone/>
            </a:pPr>
            <a:r>
              <a:rPr lang="en-US" sz="2400" dirty="0" smtClean="0"/>
              <a:t>Iterator&lt;String&gt; </a:t>
            </a:r>
            <a:r>
              <a:rPr lang="en-US" sz="2400" dirty="0" err="1" smtClean="0"/>
              <a:t>itr</a:t>
            </a:r>
            <a:r>
              <a:rPr lang="en-US" sz="2400" dirty="0" smtClean="0"/>
              <a:t> = </a:t>
            </a:r>
            <a:r>
              <a:rPr lang="en-US" sz="2400" dirty="0" err="1" smtClean="0"/>
              <a:t>myList.iterator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03302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String word;</a:t>
            </a:r>
          </a:p>
          <a:p>
            <a:pPr marL="0" indent="0">
              <a:buNone/>
            </a:pPr>
            <a:r>
              <a:rPr lang="en-US" dirty="0" smtClean="0"/>
              <a:t>while (</a:t>
            </a:r>
            <a:r>
              <a:rPr lang="en-US" dirty="0" err="1" smtClean="0"/>
              <a:t>itr.hasNext</a:t>
            </a:r>
            <a:r>
              <a:rPr lang="en-US" dirty="0" smtClean="0"/>
              <a:t>()){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word=</a:t>
            </a:r>
            <a:r>
              <a:rPr lang="en-US" dirty="0" err="1" smtClean="0"/>
              <a:t>itr.next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word.charAt</a:t>
            </a:r>
            <a:r>
              <a:rPr lang="en-US" dirty="0" smtClean="0"/>
              <a:t>(0)==‘a’){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(word);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965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file named myFile.java</a:t>
            </a:r>
          </a:p>
          <a:p>
            <a:pPr marL="0" indent="0">
              <a:buNone/>
            </a:pPr>
            <a:r>
              <a:rPr lang="en-US" dirty="0" smtClean="0"/>
              <a:t>	public class </a:t>
            </a:r>
            <a:r>
              <a:rPr lang="en-US" dirty="0" err="1" smtClean="0"/>
              <a:t>myFile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public static void main 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//Code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}//End main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}//End </a:t>
            </a:r>
            <a:r>
              <a:rPr lang="en-US" dirty="0" err="1" smtClean="0"/>
              <a:t>myFile</a:t>
            </a:r>
            <a:r>
              <a:rPr lang="en-US" dirty="0" smtClean="0"/>
              <a:t>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73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Enhanced-For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for(String word: </a:t>
            </a:r>
            <a:r>
              <a:rPr lang="en-US" dirty="0" err="1" smtClean="0"/>
              <a:t>myList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word.charAt</a:t>
            </a:r>
            <a:r>
              <a:rPr lang="en-US" dirty="0" smtClean="0"/>
              <a:t>(0)==‘a’){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(word);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 need to create the iterator explicitly</a:t>
            </a:r>
          </a:p>
          <a:p>
            <a:r>
              <a:rPr lang="en-US" dirty="0" smtClean="0"/>
              <a:t>Can only access elements, not delete them!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“:” means “in”</a:t>
            </a:r>
          </a:p>
          <a:p>
            <a:pPr lvl="1"/>
            <a:r>
              <a:rPr lang="en-US" dirty="0" smtClean="0"/>
              <a:t>for each word in </a:t>
            </a:r>
            <a:r>
              <a:rPr lang="en-US" dirty="0" err="1" smtClean="0"/>
              <a:t>myList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if the first character equals a</a:t>
            </a:r>
          </a:p>
          <a:p>
            <a:pPr lvl="3"/>
            <a:r>
              <a:rPr lang="en-US" dirty="0" smtClean="0"/>
              <a:t>print the word</a:t>
            </a:r>
          </a:p>
        </p:txBody>
      </p:sp>
    </p:spTree>
    <p:extLst>
      <p:ext uri="{BB962C8B-B14F-4D97-AF65-F5344CB8AC3E}">
        <p14:creationId xmlns:p14="http://schemas.microsoft.com/office/powerpoint/2010/main" val="722373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Iterator&lt;String&gt; </a:t>
            </a:r>
            <a:r>
              <a:rPr lang="en-US" dirty="0" err="1" smtClean="0"/>
              <a:t>itr</a:t>
            </a:r>
            <a:r>
              <a:rPr lang="en-US" dirty="0" smtClean="0"/>
              <a:t> = </a:t>
            </a:r>
            <a:r>
              <a:rPr lang="en-US" dirty="0" err="1" smtClean="0"/>
              <a:t>myList.iterator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while(</a:t>
            </a:r>
            <a:r>
              <a:rPr lang="en-US" dirty="0" err="1" smtClean="0"/>
              <a:t>itr.hasNext</a:t>
            </a:r>
            <a:r>
              <a:rPr lang="en-US" dirty="0" smtClean="0"/>
              <a:t>()){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itr.next</a:t>
            </a:r>
            <a:r>
              <a:rPr lang="en-US" dirty="0" smtClean="0"/>
              <a:t>().</a:t>
            </a:r>
            <a:r>
              <a:rPr lang="en-US" dirty="0" err="1" smtClean="0"/>
              <a:t>charAt</a:t>
            </a:r>
            <a:r>
              <a:rPr lang="en-US" dirty="0" smtClean="0"/>
              <a:t>(0)==‘a’){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itr.remove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3519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Extends Collection interface for index-related methods</a:t>
            </a:r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dog”,”cat”,”bird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    0        1        2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get(index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remove(index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get(1) -&gt; “cat”</a:t>
            </a:r>
          </a:p>
          <a:p>
            <a:pPr marL="0" indent="0">
              <a:buNone/>
            </a:pPr>
            <a:r>
              <a:rPr lang="en-US" dirty="0" smtClean="0"/>
              <a:t>remove(2) -&gt; “</a:t>
            </a:r>
            <a:r>
              <a:rPr lang="en-US" dirty="0" err="1" smtClean="0"/>
              <a:t>dog”,cat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Implemented by </a:t>
            </a:r>
            <a:r>
              <a:rPr lang="en-US" dirty="0" err="1" smtClean="0"/>
              <a:t>AbstractList</a:t>
            </a:r>
            <a:r>
              <a:rPr lang="en-US" dirty="0" smtClean="0"/>
              <a:t> class and </a:t>
            </a:r>
            <a:r>
              <a:rPr lang="en-US" dirty="0" err="1" smtClean="0"/>
              <a:t>ArrayList,LinkedList</a:t>
            </a:r>
            <a:endParaRPr lang="en-US" dirty="0" smtClean="0"/>
          </a:p>
          <a:p>
            <a:r>
              <a:rPr lang="en-US" dirty="0" smtClean="0"/>
              <a:t>Each class implements the methods from the interface to work with the behind-the-scenes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99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Extends Collection interface by prohibiting duplicate objects</a:t>
            </a:r>
          </a:p>
          <a:p>
            <a:r>
              <a:rPr lang="en-US" dirty="0" smtClean="0"/>
              <a:t>Implemented by </a:t>
            </a:r>
            <a:r>
              <a:rPr lang="en-US" dirty="0" err="1" smtClean="0"/>
              <a:t>AbstractSet</a:t>
            </a:r>
            <a:r>
              <a:rPr lang="en-US" dirty="0"/>
              <a:t> </a:t>
            </a:r>
            <a:r>
              <a:rPr lang="en-US" dirty="0" smtClean="0"/>
              <a:t>class and </a:t>
            </a:r>
            <a:r>
              <a:rPr lang="en-US" dirty="0" err="1" smtClean="0"/>
              <a:t>TreeSet</a:t>
            </a:r>
            <a:r>
              <a:rPr lang="en-US" dirty="0" smtClean="0"/>
              <a:t>, </a:t>
            </a:r>
            <a:r>
              <a:rPr lang="en-US" dirty="0" err="1" smtClean="0"/>
              <a:t>HashSet</a:t>
            </a:r>
            <a:r>
              <a:rPr lang="en-US" dirty="0" smtClean="0"/>
              <a:t> classes</a:t>
            </a:r>
          </a:p>
          <a:p>
            <a:pPr marL="0" indent="0">
              <a:buNone/>
            </a:pPr>
            <a:r>
              <a:rPr lang="en-US" dirty="0" smtClean="0"/>
              <a:t>Set&lt;Integer&gt; </a:t>
            </a:r>
            <a:r>
              <a:rPr lang="en-US" dirty="0" err="1" smtClean="0"/>
              <a:t>mySet</a:t>
            </a:r>
            <a:r>
              <a:rPr lang="en-US" dirty="0" smtClean="0"/>
              <a:t> = new </a:t>
            </a:r>
            <a:r>
              <a:rPr lang="en-US" dirty="0" err="1" smtClean="0"/>
              <a:t>TreeSet</a:t>
            </a:r>
            <a:r>
              <a:rPr lang="en-US" dirty="0" smtClean="0"/>
              <a:t>&lt;Integer&gt;();</a:t>
            </a:r>
          </a:p>
          <a:p>
            <a:pPr marL="0" indent="0">
              <a:buNone/>
            </a:pPr>
            <a:r>
              <a:rPr lang="en-US" dirty="0" err="1" smtClean="0"/>
              <a:t>mySet.add</a:t>
            </a:r>
            <a:r>
              <a:rPr lang="en-US" dirty="0" smtClean="0"/>
              <a:t>(1);</a:t>
            </a:r>
          </a:p>
          <a:p>
            <a:pPr marL="0" indent="0">
              <a:buNone/>
            </a:pPr>
            <a:r>
              <a:rPr lang="en-US" dirty="0" err="1" smtClean="0"/>
              <a:t>mySet.add</a:t>
            </a:r>
            <a:r>
              <a:rPr lang="en-US" dirty="0" smtClean="0"/>
              <a:t>(1);	//wont work, no duplicates!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50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map is a collection of key-value pairs</a:t>
            </a:r>
            <a:endParaRPr lang="en-US" dirty="0"/>
          </a:p>
          <a:p>
            <a:pPr lvl="1"/>
            <a:r>
              <a:rPr lang="en-US" dirty="0" smtClean="0"/>
              <a:t>Array with string indexes instead of integers</a:t>
            </a:r>
          </a:p>
          <a:p>
            <a:r>
              <a:rPr lang="en-US" dirty="0" smtClean="0"/>
              <a:t>Keys are unique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Email-Name</a:t>
            </a:r>
          </a:p>
          <a:p>
            <a:pPr marL="0" indent="0">
              <a:buNone/>
            </a:pPr>
            <a:r>
              <a:rPr lang="en-US" dirty="0" smtClean="0"/>
              <a:t>	abc@efg.com – Joe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dws@fg.com</a:t>
            </a:r>
            <a:r>
              <a:rPr lang="en-US" dirty="0"/>
              <a:t> </a:t>
            </a:r>
            <a:r>
              <a:rPr lang="en-US" dirty="0" smtClean="0"/>
              <a:t>– Tom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oig@tgbrt.com - Jack</a:t>
            </a:r>
          </a:p>
        </p:txBody>
      </p:sp>
    </p:spTree>
    <p:extLst>
      <p:ext uri="{BB962C8B-B14F-4D97-AF65-F5344CB8AC3E}">
        <p14:creationId xmlns:p14="http://schemas.microsoft.com/office/powerpoint/2010/main" val="2218148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Does not extend Collection Interface</a:t>
            </a:r>
          </a:p>
          <a:p>
            <a:r>
              <a:rPr lang="en-US" dirty="0" smtClean="0"/>
              <a:t>Implemented by </a:t>
            </a:r>
            <a:r>
              <a:rPr lang="en-US" dirty="0" err="1" smtClean="0"/>
              <a:t>AbstractMap</a:t>
            </a:r>
            <a:r>
              <a:rPr lang="en-US" dirty="0" smtClean="0"/>
              <a:t>, </a:t>
            </a:r>
            <a:r>
              <a:rPr lang="en-US" dirty="0" err="1" smtClean="0"/>
              <a:t>TreeMap</a:t>
            </a:r>
            <a:r>
              <a:rPr lang="en-US" dirty="0" smtClean="0"/>
              <a:t>, </a:t>
            </a:r>
            <a:r>
              <a:rPr lang="en-US" dirty="0" err="1" smtClean="0"/>
              <a:t>HashMap</a:t>
            </a:r>
            <a:r>
              <a:rPr lang="en-US" dirty="0" smtClean="0"/>
              <a:t> Classes</a:t>
            </a:r>
          </a:p>
          <a:p>
            <a:r>
              <a:rPr lang="en-US" dirty="0"/>
              <a:t>No iterators for Maps</a:t>
            </a:r>
          </a:p>
          <a:p>
            <a:pPr lvl="1"/>
            <a:r>
              <a:rPr lang="en-US" dirty="0"/>
              <a:t>iterate over keys, values, or K-V </a:t>
            </a:r>
            <a:r>
              <a:rPr lang="en-US" dirty="0" smtClean="0"/>
              <a:t>pairs</a:t>
            </a:r>
          </a:p>
          <a:p>
            <a:endParaRPr lang="en-US" dirty="0"/>
          </a:p>
          <a:p>
            <a:r>
              <a:rPr lang="en-US" dirty="0" smtClean="0"/>
              <a:t>Methods are designed for K-V pairs</a:t>
            </a:r>
          </a:p>
          <a:p>
            <a:pPr marL="0" indent="0">
              <a:buNone/>
            </a:pPr>
            <a:r>
              <a:rPr lang="en-US" dirty="0" smtClean="0"/>
              <a:t>public V put(K key, V value)</a:t>
            </a:r>
          </a:p>
          <a:p>
            <a:pPr marL="0" indent="0">
              <a:buNone/>
            </a:pPr>
            <a:r>
              <a:rPr lang="en-US" dirty="0" smtClean="0"/>
              <a:t>public V remove(K key)	//both return value 					associated with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379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collection?</a:t>
            </a:r>
          </a:p>
          <a:p>
            <a:r>
              <a:rPr lang="en-US" dirty="0" smtClean="0"/>
              <a:t>What is a collection class?</a:t>
            </a:r>
          </a:p>
          <a:p>
            <a:r>
              <a:rPr lang="en-US" dirty="0" smtClean="0"/>
              <a:t>What is a Collection class?</a:t>
            </a:r>
          </a:p>
          <a:p>
            <a:endParaRPr lang="en-US" dirty="0"/>
          </a:p>
          <a:p>
            <a:r>
              <a:rPr lang="en-US" dirty="0" smtClean="0"/>
              <a:t>Contiguous collection?</a:t>
            </a:r>
          </a:p>
          <a:p>
            <a:r>
              <a:rPr lang="en-US" dirty="0" smtClean="0"/>
              <a:t>Linked collection?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55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LinkedList</a:t>
            </a:r>
            <a:r>
              <a:rPr lang="en-US" dirty="0" smtClean="0"/>
              <a:t>&lt;String&gt; x = new </a:t>
            </a:r>
            <a:r>
              <a:rPr lang="en-US" dirty="0" err="1" smtClean="0"/>
              <a:t>LinkedList</a:t>
            </a:r>
            <a:r>
              <a:rPr lang="en-US" dirty="0" smtClean="0"/>
              <a:t>&lt;String&gt;();</a:t>
            </a:r>
          </a:p>
          <a:p>
            <a:pPr marL="0" indent="0">
              <a:buNone/>
            </a:pPr>
            <a:r>
              <a:rPr lang="en-US" dirty="0" err="1" smtClean="0"/>
              <a:t>x.add</a:t>
            </a:r>
            <a:r>
              <a:rPr lang="en-US" dirty="0" smtClean="0"/>
              <a:t>(“hello”);</a:t>
            </a:r>
          </a:p>
          <a:p>
            <a:pPr marL="0" indent="0">
              <a:buNone/>
            </a:pPr>
            <a:r>
              <a:rPr lang="en-US" dirty="0" smtClean="0"/>
              <a:t>Iterator&lt;String&gt; </a:t>
            </a:r>
            <a:r>
              <a:rPr lang="en-US" dirty="0" err="1" smtClean="0"/>
              <a:t>itr</a:t>
            </a:r>
            <a:r>
              <a:rPr lang="en-US" dirty="0" smtClean="0"/>
              <a:t> = </a:t>
            </a:r>
            <a:r>
              <a:rPr lang="en-US" dirty="0" err="1" smtClean="0"/>
              <a:t>team.iterator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Integer z = </a:t>
            </a:r>
            <a:r>
              <a:rPr lang="en-US" dirty="0" err="1" smtClean="0"/>
              <a:t>itr.next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93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Collection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contiguous-collection</a:t>
            </a:r>
          </a:p>
          <a:p>
            <a:r>
              <a:rPr lang="en-US" dirty="0" smtClean="0"/>
              <a:t>Sequence(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size()</a:t>
            </a:r>
          </a:p>
          <a:p>
            <a:r>
              <a:rPr lang="en-US" dirty="0" smtClean="0"/>
              <a:t>void append(E element)</a:t>
            </a:r>
          </a:p>
          <a:p>
            <a:r>
              <a:rPr lang="en-US" dirty="0" smtClean="0"/>
              <a:t>E get(</a:t>
            </a:r>
            <a:r>
              <a:rPr lang="en-US" dirty="0" err="1" smtClean="0"/>
              <a:t>int</a:t>
            </a:r>
            <a:r>
              <a:rPr lang="en-US" dirty="0" smtClean="0"/>
              <a:t> k)</a:t>
            </a:r>
          </a:p>
          <a:p>
            <a:endParaRPr lang="en-US" dirty="0"/>
          </a:p>
          <a:p>
            <a:r>
              <a:rPr lang="en-US" dirty="0" smtClean="0"/>
              <a:t>Sequence.java</a:t>
            </a:r>
          </a:p>
        </p:txBody>
      </p:sp>
    </p:spTree>
    <p:extLst>
      <p:ext uri="{BB962C8B-B14F-4D97-AF65-F5344CB8AC3E}">
        <p14:creationId xmlns:p14="http://schemas.microsoft.com/office/powerpoint/2010/main" val="314372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BYTE (tiny)</a:t>
            </a:r>
          </a:p>
          <a:p>
            <a:pPr marL="0" indent="0">
              <a:buNone/>
            </a:pPr>
            <a:r>
              <a:rPr lang="en-US" dirty="0" smtClean="0"/>
              <a:t>SHORT (small)</a:t>
            </a:r>
          </a:p>
          <a:p>
            <a:pPr marL="0" indent="0">
              <a:buNone/>
            </a:pPr>
            <a:r>
              <a:rPr lang="en-US" dirty="0" smtClean="0"/>
              <a:t>INT	(regular)</a:t>
            </a:r>
          </a:p>
          <a:p>
            <a:pPr marL="0" indent="0">
              <a:buNone/>
            </a:pPr>
            <a:r>
              <a:rPr lang="en-US" dirty="0" smtClean="0"/>
              <a:t>LONG (big)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FLOAT	(reals)</a:t>
            </a:r>
          </a:p>
          <a:p>
            <a:pPr marL="0" indent="0">
              <a:buNone/>
            </a:pPr>
            <a:r>
              <a:rPr lang="en-US" dirty="0" smtClean="0"/>
              <a:t>DOUBLE	(reals, standard)</a:t>
            </a:r>
          </a:p>
          <a:p>
            <a:pPr marL="0" indent="0">
              <a:buNone/>
            </a:pPr>
            <a:r>
              <a:rPr lang="en-US" dirty="0" smtClean="0"/>
              <a:t>BOOLEAN	(true/false)</a:t>
            </a:r>
          </a:p>
          <a:p>
            <a:pPr marL="0" indent="0">
              <a:buNone/>
            </a:pPr>
            <a:r>
              <a:rPr lang="en-US" dirty="0" smtClean="0"/>
              <a:t>CHAR		(one letter)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PRIMITIVES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</a:t>
            </a:r>
            <a:r>
              <a:rPr lang="en-US" dirty="0" err="1" smtClean="0"/>
              <a:t>i</a:t>
            </a:r>
            <a:r>
              <a:rPr lang="en-US" dirty="0" smtClean="0"/>
              <a:t> points in memory is the value 1.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OBJECTS (reference variables/instances of a class)</a:t>
            </a:r>
          </a:p>
          <a:p>
            <a:pPr marL="0" indent="0">
              <a:buNone/>
            </a:pPr>
            <a:r>
              <a:rPr lang="en-US" dirty="0" smtClean="0"/>
              <a:t>String s=new String(“hello”);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s points in memory is an address for 	the object.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Printing an object calls the </a:t>
            </a:r>
            <a:r>
              <a:rPr lang="en-US" dirty="0" err="1" smtClean="0"/>
              <a:t>Object.toString</a:t>
            </a:r>
            <a:r>
              <a:rPr lang="en-US" dirty="0" smtClean="0"/>
              <a:t>() 	inherited method, which give the address, unless it 	is overridden!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192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SomeObject.java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9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Local variables – created within a method</a:t>
            </a:r>
          </a:p>
          <a:p>
            <a:r>
              <a:rPr lang="en-US" dirty="0" smtClean="0"/>
              <a:t>Global variables – created for a whole class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public class Dog{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String name=new String();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byte age;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void </a:t>
            </a:r>
            <a:r>
              <a:rPr lang="en-US" dirty="0" err="1" smtClean="0"/>
              <a:t>howOldAreYou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String result;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if(age&lt;=2){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result=“bark </a:t>
            </a:r>
            <a:r>
              <a:rPr lang="en-US" dirty="0" err="1" smtClean="0"/>
              <a:t>bark</a:t>
            </a:r>
            <a:r>
              <a:rPr lang="en-US" dirty="0" smtClean="0"/>
              <a:t> </a:t>
            </a:r>
            <a:r>
              <a:rPr lang="en-US" dirty="0" err="1" smtClean="0"/>
              <a:t>bark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else{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result=“</a:t>
            </a:r>
            <a:r>
              <a:rPr lang="en-US" dirty="0" err="1" smtClean="0"/>
              <a:t>baroooo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result;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4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Primitives</a:t>
            </a:r>
          </a:p>
          <a:p>
            <a:pPr lvl="1"/>
            <a:r>
              <a:rPr lang="en-US" dirty="0" smtClean="0"/>
              <a:t>If values are ‘exactly’ the same</a:t>
            </a:r>
          </a:p>
          <a:p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If names are pointing to the same address</a:t>
            </a:r>
          </a:p>
          <a:p>
            <a:pPr lvl="1"/>
            <a:r>
              <a:rPr lang="en-US" dirty="0" smtClean="0"/>
              <a:t>In practice, we care about comparing values!</a:t>
            </a:r>
          </a:p>
          <a:p>
            <a:pPr lvl="1"/>
            <a:r>
              <a:rPr lang="en-US" dirty="0" smtClean="0"/>
              <a:t>For custom classes, you must write your own equals() method.</a:t>
            </a:r>
          </a:p>
        </p:txBody>
      </p:sp>
    </p:spTree>
    <p:extLst>
      <p:ext uri="{BB962C8B-B14F-4D97-AF65-F5344CB8AC3E}">
        <p14:creationId xmlns:p14="http://schemas.microsoft.com/office/powerpoint/2010/main" val="44841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Equality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SomeObject2.java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1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757</Words>
  <Application>Microsoft Office PowerPoint</Application>
  <PresentationFormat>On-screen Show (4:3)</PresentationFormat>
  <Paragraphs>307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INFSCI 2500 Lecture 2 Java Collections Framework</vt:lpstr>
      <vt:lpstr>Today’s Goals</vt:lpstr>
      <vt:lpstr>Review</vt:lpstr>
      <vt:lpstr>Primitives</vt:lpstr>
      <vt:lpstr>Pointers</vt:lpstr>
      <vt:lpstr>Address Example</vt:lpstr>
      <vt:lpstr>Variable Scope</vt:lpstr>
      <vt:lpstr>Variable Equality</vt:lpstr>
      <vt:lpstr>Variable Equality Example</vt:lpstr>
      <vt:lpstr>Inheritance</vt:lpstr>
      <vt:lpstr>Collections</vt:lpstr>
      <vt:lpstr>Arrays</vt:lpstr>
      <vt:lpstr>Arrays Example</vt:lpstr>
      <vt:lpstr>Collection Class</vt:lpstr>
      <vt:lpstr>Collections Classes</vt:lpstr>
      <vt:lpstr>Storage Structures</vt:lpstr>
      <vt:lpstr>Storage Structures</vt:lpstr>
      <vt:lpstr>Linked-Collections</vt:lpstr>
      <vt:lpstr>Java Collections Framework</vt:lpstr>
      <vt:lpstr>Interfaces</vt:lpstr>
      <vt:lpstr>Interfaces Example</vt:lpstr>
      <vt:lpstr>Abstract Classes</vt:lpstr>
      <vt:lpstr>Abstract Classes</vt:lpstr>
      <vt:lpstr>Parameterized Types</vt:lpstr>
      <vt:lpstr>Collection Interface</vt:lpstr>
      <vt:lpstr>Collection Interface</vt:lpstr>
      <vt:lpstr>Iterators</vt:lpstr>
      <vt:lpstr>Iterator Interface</vt:lpstr>
      <vt:lpstr>Iterator Example</vt:lpstr>
      <vt:lpstr>Enhanced-For</vt:lpstr>
      <vt:lpstr>Deleting Elements</vt:lpstr>
      <vt:lpstr>List Interface</vt:lpstr>
      <vt:lpstr>Set Interface</vt:lpstr>
      <vt:lpstr>Map Interface</vt:lpstr>
      <vt:lpstr>Map Interface</vt:lpstr>
      <vt:lpstr>Review Questions</vt:lpstr>
      <vt:lpstr>Review Questions</vt:lpstr>
      <vt:lpstr>Create a Collection Class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INFSCI 2500 Lecture 2</dc:title>
  <dc:creator>William Garrard</dc:creator>
  <cp:lastModifiedBy>William</cp:lastModifiedBy>
  <cp:revision>36</cp:revision>
  <dcterms:created xsi:type="dcterms:W3CDTF">2006-08-16T00:00:00Z</dcterms:created>
  <dcterms:modified xsi:type="dcterms:W3CDTF">2016-10-05T21:58:05Z</dcterms:modified>
</cp:coreProperties>
</file>