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20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70" r:id="rId16"/>
    <p:sldId id="269" r:id="rId17"/>
    <p:sldId id="32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  <p:sldId id="290" r:id="rId38"/>
    <p:sldId id="292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9" r:id="rId56"/>
    <p:sldId id="308" r:id="rId57"/>
    <p:sldId id="312" r:id="rId58"/>
    <p:sldId id="310" r:id="rId59"/>
    <p:sldId id="311" r:id="rId60"/>
    <p:sldId id="317" r:id="rId61"/>
    <p:sldId id="318" r:id="rId62"/>
    <p:sldId id="316" r:id="rId63"/>
    <p:sldId id="319" r:id="rId64"/>
    <p:sldId id="314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97EB3-4993-4928-AEF8-79D9A427D0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0B158-9EA0-4964-B56D-1AB813B7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0B158-9EA0-4964-B56D-1AB813B79C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INFSCI 2500</a:t>
            </a:r>
            <a:br>
              <a:rPr lang="en-US" dirty="0"/>
            </a:b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Analysis of Algorithms and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worstTime,averageTime</a:t>
            </a:r>
            <a:r>
              <a:rPr lang="en-US" dirty="0"/>
              <a:t> are crude approximations</a:t>
            </a:r>
          </a:p>
          <a:p>
            <a:r>
              <a:rPr lang="en-US" dirty="0"/>
              <a:t>We are removed from a computing environment</a:t>
            </a:r>
          </a:p>
          <a:p>
            <a:r>
              <a:rPr lang="en-US" dirty="0"/>
              <a:t>We can use an approximate approximation</a:t>
            </a:r>
          </a:p>
          <a:p>
            <a:r>
              <a:rPr lang="en-US" dirty="0"/>
              <a:t>We only care about an upper bound!</a:t>
            </a:r>
          </a:p>
          <a:p>
            <a:pPr lvl="1"/>
            <a:r>
              <a:rPr lang="en-US" dirty="0"/>
              <a:t>“How bad can it get?”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g be a function that has nonnegative integer arguments and returns a nonnegative value for all arguments.  A function </a:t>
            </a:r>
            <a:r>
              <a:rPr lang="en-US" i="1" dirty="0"/>
              <a:t>f</a:t>
            </a:r>
            <a:r>
              <a:rPr lang="en-US" dirty="0"/>
              <a:t> is said to be O(g) if for some pair of nonnegative constants C and K: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i="1" dirty="0"/>
              <a:t>f(n)&lt;=Cg(n) </a:t>
            </a:r>
            <a:r>
              <a:rPr lang="en-US" dirty="0"/>
              <a:t>for all </a:t>
            </a:r>
            <a:r>
              <a:rPr lang="en-US" i="1" dirty="0"/>
              <a:t>n&gt;=K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Got it???</a:t>
            </a:r>
          </a:p>
        </p:txBody>
      </p:sp>
    </p:spTree>
    <p:extLst>
      <p:ext uri="{BB962C8B-B14F-4D97-AF65-F5344CB8AC3E}">
        <p14:creationId xmlns:p14="http://schemas.microsoft.com/office/powerpoint/2010/main" val="41664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Simplified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care about the “order” of the </a:t>
            </a:r>
            <a:r>
              <a:rPr lang="en-US" dirty="0" err="1"/>
              <a:t>worstTime</a:t>
            </a:r>
            <a:r>
              <a:rPr lang="en-US" dirty="0"/>
              <a:t>(n)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worstTime</a:t>
            </a:r>
            <a:r>
              <a:rPr lang="en-US" dirty="0"/>
              <a:t>(n) = 4n+5 = O(n)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“The method is big-oh of n”</a:t>
            </a:r>
          </a:p>
          <a:p>
            <a:r>
              <a:rPr lang="en-US" dirty="0"/>
              <a:t>“Time complexity of 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i+j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3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++){	//n(1,n+1,n)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i+j</a:t>
            </a:r>
            <a:r>
              <a:rPr lang="en-US" dirty="0"/>
              <a:t>);	n(n)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worstTime</a:t>
            </a:r>
            <a:r>
              <a:rPr lang="en-US" dirty="0"/>
              <a:t>(n)=1+(n+1)+</a:t>
            </a:r>
            <a:r>
              <a:rPr lang="en-US" dirty="0" err="1"/>
              <a:t>n+n</a:t>
            </a:r>
            <a:r>
              <a:rPr lang="en-US" dirty="0"/>
              <a:t>(1+(n+1)+n)=</a:t>
            </a:r>
          </a:p>
          <a:p>
            <a:pPr marL="0" indent="0">
              <a:buNone/>
            </a:pPr>
            <a:r>
              <a:rPr lang="en-US" dirty="0"/>
              <a:t>						          2n</a:t>
            </a:r>
            <a:r>
              <a:rPr lang="en-US" baseline="30000" dirty="0"/>
              <a:t>2</a:t>
            </a:r>
            <a:r>
              <a:rPr lang="en-US" dirty="0"/>
              <a:t>+4n+2</a:t>
            </a:r>
          </a:p>
        </p:txBody>
      </p:sp>
    </p:spTree>
    <p:extLst>
      <p:ext uri="{BB962C8B-B14F-4D97-AF65-F5344CB8AC3E}">
        <p14:creationId xmlns:p14="http://schemas.microsoft.com/office/powerpoint/2010/main" val="173976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++){	//n(1,n+1,n)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i+j</a:t>
            </a:r>
            <a:r>
              <a:rPr lang="en-US" dirty="0"/>
              <a:t>);	n(n)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worstTime</a:t>
            </a:r>
            <a:r>
              <a:rPr lang="en-US" dirty="0"/>
              <a:t>(n)=1+(n+1)+</a:t>
            </a:r>
            <a:r>
              <a:rPr lang="en-US" dirty="0" err="1"/>
              <a:t>n+n</a:t>
            </a:r>
            <a:r>
              <a:rPr lang="en-US" dirty="0"/>
              <a:t>(1+(n+1)+n)=</a:t>
            </a:r>
          </a:p>
          <a:p>
            <a:pPr marL="0" indent="0">
              <a:buNone/>
            </a:pPr>
            <a:r>
              <a:rPr lang="en-US" dirty="0"/>
              <a:t>						          2n</a:t>
            </a:r>
            <a:r>
              <a:rPr lang="en-US" baseline="30000" dirty="0"/>
              <a:t>2</a:t>
            </a:r>
            <a:r>
              <a:rPr lang="en-US" dirty="0"/>
              <a:t>+4n+2</a:t>
            </a:r>
          </a:p>
          <a:p>
            <a:pPr marL="0" indent="0">
              <a:buNone/>
            </a:pPr>
            <a:r>
              <a:rPr lang="en-US" dirty="0"/>
              <a:t>=O(n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Big-O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</a:t>
            </a:r>
          </a:p>
          <a:p>
            <a:r>
              <a:rPr lang="en-US" dirty="0"/>
              <a:t>O(log n)</a:t>
            </a:r>
          </a:p>
          <a:p>
            <a:r>
              <a:rPr lang="en-US" dirty="0"/>
              <a:t>O(n)</a:t>
            </a:r>
          </a:p>
          <a:p>
            <a:r>
              <a:rPr lang="en-US" dirty="0"/>
              <a:t>O(n log n)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&amp; so on</a:t>
            </a:r>
          </a:p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21" y="1600200"/>
            <a:ext cx="6242157" cy="4525963"/>
          </a:xfrm>
        </p:spPr>
      </p:pic>
    </p:spTree>
    <p:extLst>
      <p:ext uri="{BB962C8B-B14F-4D97-AF65-F5344CB8AC3E}">
        <p14:creationId xmlns:p14="http://schemas.microsoft.com/office/powerpoint/2010/main" val="185994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Big-O Quickly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number of loop iterations</a:t>
            </a:r>
          </a:p>
          <a:p>
            <a:pPr lvl="1"/>
            <a:r>
              <a:rPr lang="en-US" dirty="0"/>
              <a:t>How it that related to n?</a:t>
            </a:r>
          </a:p>
        </p:txBody>
      </p:sp>
    </p:spTree>
    <p:extLst>
      <p:ext uri="{BB962C8B-B14F-4D97-AF65-F5344CB8AC3E}">
        <p14:creationId xmlns:p14="http://schemas.microsoft.com/office/powerpoint/2010/main" val="122936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double sum=0;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=0;i&lt;100000000;i++){</a:t>
            </a:r>
          </a:p>
          <a:p>
            <a:pPr marL="0" indent="0">
              <a:buNone/>
            </a:pPr>
            <a:r>
              <a:rPr lang="en-US" dirty="0"/>
              <a:t>	sum+=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Homework 1</a:t>
            </a:r>
          </a:p>
          <a:p>
            <a:r>
              <a:rPr lang="en-US" dirty="0"/>
              <a:t>Understand Big-O notation</a:t>
            </a:r>
          </a:p>
          <a:p>
            <a:r>
              <a:rPr lang="en-US" dirty="0"/>
              <a:t>Conduct runtime analyses</a:t>
            </a:r>
          </a:p>
          <a:p>
            <a:r>
              <a:rPr lang="en-US" dirty="0"/>
              <a:t>Understand Recursion</a:t>
            </a:r>
          </a:p>
          <a:p>
            <a:r>
              <a:rPr lang="en-US" dirty="0"/>
              <a:t>Recognize where recursion is useful</a:t>
            </a:r>
          </a:p>
          <a:p>
            <a:r>
              <a:rPr lang="en-US" dirty="0"/>
              <a:t>Compare recursive and iterative solutions</a:t>
            </a:r>
          </a:p>
          <a:p>
            <a:r>
              <a:rPr lang="en-US" dirty="0"/>
              <a:t>Trace the execution of a recursive method</a:t>
            </a:r>
          </a:p>
          <a:p>
            <a:r>
              <a:rPr lang="en-US" dirty="0"/>
              <a:t>Assign Homework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7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double sum=0;	//1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=0;i&lt;1000000000;i++){	//1, 								1 billion+1,</a:t>
            </a:r>
          </a:p>
          <a:p>
            <a:pPr marL="0" indent="0">
              <a:buNone/>
            </a:pPr>
            <a:r>
              <a:rPr lang="en-US" dirty="0"/>
              <a:t>							1billion</a:t>
            </a:r>
          </a:p>
          <a:p>
            <a:pPr marL="0" indent="0">
              <a:buNone/>
            </a:pPr>
            <a:r>
              <a:rPr lang="en-US" dirty="0"/>
              <a:t>	sum+=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//1 billion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worstTime</a:t>
            </a:r>
            <a:r>
              <a:rPr lang="en-US" dirty="0"/>
              <a:t>(n)=1+1+1+3 billion	</a:t>
            </a:r>
          </a:p>
          <a:p>
            <a:pPr lvl="1"/>
            <a:r>
              <a:rPr lang="en-US" dirty="0"/>
              <a:t>Just a constant</a:t>
            </a:r>
          </a:p>
          <a:p>
            <a:r>
              <a:rPr lang="en-US" dirty="0"/>
              <a:t>=O(1) “constant time”</a:t>
            </a:r>
          </a:p>
        </p:txBody>
      </p:sp>
    </p:spTree>
    <p:extLst>
      <p:ext uri="{BB962C8B-B14F-4D97-AF65-F5344CB8AC3E}">
        <p14:creationId xmlns:p14="http://schemas.microsoft.com/office/powerpoint/2010/main" val="363276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while(n&gt;1){</a:t>
            </a:r>
          </a:p>
          <a:p>
            <a:pPr marL="0" indent="0">
              <a:buNone/>
            </a:pPr>
            <a:r>
              <a:rPr lang="en-US" dirty="0"/>
              <a:t>	n/=2;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while(n&gt;1){</a:t>
            </a:r>
          </a:p>
          <a:p>
            <a:pPr marL="0" indent="0">
              <a:buNone/>
            </a:pPr>
            <a:r>
              <a:rPr lang="en-US" dirty="0"/>
              <a:t>	n/=2;		//log 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O(log n) “logarithmic time”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Splitting rule:</a:t>
            </a:r>
          </a:p>
          <a:p>
            <a:pPr marL="0" indent="0">
              <a:buNone/>
            </a:pPr>
            <a:r>
              <a:rPr lang="en-US" dirty="0"/>
              <a:t>	In general, if n (the problem size) is split up 	in some way within a loop, it will be O(log n)</a:t>
            </a:r>
          </a:p>
        </p:txBody>
      </p:sp>
    </p:spTree>
    <p:extLst>
      <p:ext uri="{BB962C8B-B14F-4D97-AF65-F5344CB8AC3E}">
        <p14:creationId xmlns:p14="http://schemas.microsoft.com/office/powerpoint/2010/main" val="304722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196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//n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=O(n) “linear time”</a:t>
            </a:r>
          </a:p>
        </p:txBody>
      </p:sp>
    </p:spTree>
    <p:extLst>
      <p:ext uri="{BB962C8B-B14F-4D97-AF65-F5344CB8AC3E}">
        <p14:creationId xmlns:p14="http://schemas.microsoft.com/office/powerpoint/2010/main" val="325548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m=n;</a:t>
            </a:r>
          </a:p>
          <a:p>
            <a:pPr marL="0" indent="0">
              <a:buNone/>
            </a:pPr>
            <a:r>
              <a:rPr lang="en-US" dirty="0"/>
              <a:t>	while(m&gt;1){</a:t>
            </a:r>
          </a:p>
          <a:p>
            <a:pPr marL="0" indent="0">
              <a:buNone/>
            </a:pPr>
            <a:r>
              <a:rPr lang="en-US" dirty="0"/>
              <a:t>		m/=2;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8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m;	//1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m=n;		//n</a:t>
            </a:r>
          </a:p>
          <a:p>
            <a:pPr marL="0" indent="0">
              <a:buNone/>
            </a:pPr>
            <a:r>
              <a:rPr lang="en-US" dirty="0"/>
              <a:t>	while(m&gt;1){</a:t>
            </a:r>
          </a:p>
          <a:p>
            <a:pPr marL="0" indent="0">
              <a:buNone/>
            </a:pPr>
            <a:r>
              <a:rPr lang="en-US" dirty="0"/>
              <a:t>		m/=2;	//log n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=O(n log n) “linear-logarithmic time”</a:t>
            </a:r>
          </a:p>
        </p:txBody>
      </p:sp>
    </p:spTree>
    <p:extLst>
      <p:ext uri="{BB962C8B-B14F-4D97-AF65-F5344CB8AC3E}">
        <p14:creationId xmlns:p14="http://schemas.microsoft.com/office/powerpoint/2010/main" val="345713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0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//n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j=0;j&lt;</a:t>
            </a:r>
            <a:r>
              <a:rPr lang="en-US" dirty="0" err="1"/>
              <a:t>n;j</a:t>
            </a:r>
            <a:r>
              <a:rPr lang="en-US" dirty="0"/>
              <a:t>++){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//n*n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=O(n</a:t>
            </a:r>
            <a:r>
              <a:rPr lang="en-US" baseline="30000" dirty="0"/>
              <a:t>2 </a:t>
            </a:r>
            <a:r>
              <a:rPr lang="en-US" dirty="0"/>
              <a:t>+n)…?	No!</a:t>
            </a:r>
          </a:p>
          <a:p>
            <a:pPr marL="0" indent="0">
              <a:buNone/>
            </a:pPr>
            <a:r>
              <a:rPr lang="en-US" dirty="0"/>
              <a:t>=O(n</a:t>
            </a:r>
            <a:r>
              <a:rPr lang="en-US" baseline="30000" dirty="0"/>
              <a:t>2</a:t>
            </a:r>
            <a:r>
              <a:rPr lang="en-US" dirty="0"/>
              <a:t>)	“quadratic time”</a:t>
            </a:r>
          </a:p>
        </p:txBody>
      </p:sp>
    </p:spTree>
    <p:extLst>
      <p:ext uri="{BB962C8B-B14F-4D97-AF65-F5344CB8AC3E}">
        <p14:creationId xmlns:p14="http://schemas.microsoft.com/office/powerpoint/2010/main" val="279928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k=1;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k*=2;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k;k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7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k=1;	//1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k*=2;		//n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k;k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	//k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After first loop, k=2</a:t>
            </a:r>
            <a:r>
              <a:rPr lang="en-US" baseline="30000" dirty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Therefore O(2</a:t>
            </a:r>
            <a:r>
              <a:rPr lang="en-US" baseline="30000" dirty="0"/>
              <a:t>n</a:t>
            </a:r>
            <a:r>
              <a:rPr lang="en-US" dirty="0"/>
              <a:t>) “exponential time”</a:t>
            </a:r>
          </a:p>
        </p:txBody>
      </p:sp>
    </p:spTree>
    <p:extLst>
      <p:ext uri="{BB962C8B-B14F-4D97-AF65-F5344CB8AC3E}">
        <p14:creationId xmlns:p14="http://schemas.microsoft.com/office/powerpoint/2010/main" val="186265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Big-O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O(n!) – “factorial time”</a:t>
            </a:r>
          </a:p>
          <a:p>
            <a:pPr lvl="1"/>
            <a:r>
              <a:rPr lang="en-US" dirty="0"/>
              <a:t>Traveling Salesman Problem</a:t>
            </a:r>
          </a:p>
          <a:p>
            <a:r>
              <a:rPr lang="en-US" dirty="0"/>
              <a:t>O(∞) – “infinite time”</a:t>
            </a:r>
          </a:p>
          <a:p>
            <a:pPr lvl="1"/>
            <a:r>
              <a:rPr lang="en-US" dirty="0"/>
              <a:t>Flipping a coin until it lands on heads</a:t>
            </a:r>
          </a:p>
          <a:p>
            <a:pPr lvl="2"/>
            <a:r>
              <a:rPr lang="en-US" dirty="0"/>
              <a:t>It might never happen!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7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21" y="1600200"/>
            <a:ext cx="6242157" cy="4525963"/>
          </a:xfrm>
        </p:spPr>
      </p:pic>
    </p:spTree>
    <p:extLst>
      <p:ext uri="{BB962C8B-B14F-4D97-AF65-F5344CB8AC3E}">
        <p14:creationId xmlns:p14="http://schemas.microsoft.com/office/powerpoint/2010/main" val="1490570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Elapsed time is an inaccurate measure of runtime efficiency</a:t>
            </a:r>
          </a:p>
          <a:p>
            <a:r>
              <a:rPr lang="en-US" dirty="0"/>
              <a:t>Using different sizes of N and examining the relative differences gives a better approximation</a:t>
            </a:r>
          </a:p>
          <a:p>
            <a:endParaRPr lang="en-US" dirty="0"/>
          </a:p>
          <a:p>
            <a:r>
              <a:rPr lang="en-US" dirty="0"/>
              <a:t>HW1</a:t>
            </a:r>
          </a:p>
        </p:txBody>
      </p:sp>
    </p:spTree>
    <p:extLst>
      <p:ext uri="{BB962C8B-B14F-4D97-AF65-F5344CB8AC3E}">
        <p14:creationId xmlns:p14="http://schemas.microsoft.com/office/powerpoint/2010/main" val="294141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Recursive methods call themselves</a:t>
            </a:r>
          </a:p>
          <a:p>
            <a:r>
              <a:rPr lang="en-US" dirty="0"/>
              <a:t>How to avoid an infinite loop?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if(simplest case){</a:t>
            </a:r>
          </a:p>
          <a:p>
            <a:pPr marL="0" indent="0">
              <a:buNone/>
            </a:pPr>
            <a:r>
              <a:rPr lang="en-US" dirty="0"/>
              <a:t>	solve directly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	call again with a simpler case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2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cases can be reduces to simpler cases</a:t>
            </a:r>
          </a:p>
          <a:p>
            <a:r>
              <a:rPr lang="en-US" dirty="0"/>
              <a:t>Simple cases can be solved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5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- 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dirty="0" err="1"/>
              <a:t>int</a:t>
            </a:r>
            <a:r>
              <a:rPr lang="en-US" dirty="0"/>
              <a:t> n, find n!</a:t>
            </a:r>
          </a:p>
          <a:p>
            <a:pPr marL="0" indent="0">
              <a:buNone/>
            </a:pPr>
            <a:r>
              <a:rPr lang="en-US" dirty="0"/>
              <a:t>	4!=4*3*2*1=24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this be simplified?</a:t>
            </a:r>
          </a:p>
        </p:txBody>
      </p:sp>
    </p:spTree>
    <p:extLst>
      <p:ext uri="{BB962C8B-B14F-4D97-AF65-F5344CB8AC3E}">
        <p14:creationId xmlns:p14="http://schemas.microsoft.com/office/powerpoint/2010/main" val="7316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- 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dirty="0" err="1"/>
              <a:t>int</a:t>
            </a:r>
            <a:r>
              <a:rPr lang="en-US" dirty="0"/>
              <a:t> n, find n!</a:t>
            </a:r>
          </a:p>
          <a:p>
            <a:pPr marL="0" indent="0">
              <a:buNone/>
            </a:pPr>
            <a:r>
              <a:rPr lang="en-US" dirty="0"/>
              <a:t>	4!=4*3*2*1=24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this be simplified?</a:t>
            </a:r>
          </a:p>
          <a:p>
            <a:pPr marL="0" indent="0">
              <a:buNone/>
            </a:pPr>
            <a:r>
              <a:rPr lang="en-US" dirty="0"/>
              <a:t>	4!=4*3!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Remember, 0!=1</a:t>
            </a:r>
          </a:p>
        </p:txBody>
      </p:sp>
    </p:spTree>
    <p:extLst>
      <p:ext uri="{BB962C8B-B14F-4D97-AF65-F5344CB8AC3E}">
        <p14:creationId xmlns:p14="http://schemas.microsoft.com/office/powerpoint/2010/main" val="2986161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- Factorials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factorial(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throw new </a:t>
            </a:r>
            <a:r>
              <a:rPr lang="en-US" sz="2800" dirty="0" err="1"/>
              <a:t>IllegalArgumentExemption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if(n&lt;=1){</a:t>
            </a:r>
          </a:p>
          <a:p>
            <a:pPr marL="0" indent="0">
              <a:buNone/>
            </a:pPr>
            <a:r>
              <a:rPr lang="en-US" dirty="0"/>
              <a:t>		return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n*factorial(n-1);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45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trace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39833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vs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method supposed to do?</a:t>
            </a:r>
          </a:p>
          <a:p>
            <a:r>
              <a:rPr lang="en-US" dirty="0"/>
              <a:t>How does the method do that?</a:t>
            </a:r>
          </a:p>
          <a:p>
            <a:endParaRPr lang="en-US" dirty="0"/>
          </a:p>
          <a:p>
            <a:r>
              <a:rPr lang="en-US" dirty="0"/>
              <a:t>How do we measure efficiency?</a:t>
            </a:r>
          </a:p>
          <a:p>
            <a:pPr lvl="1"/>
            <a:r>
              <a:rPr lang="en-US" dirty="0"/>
              <a:t>Time it?</a:t>
            </a:r>
          </a:p>
          <a:p>
            <a:pPr lvl="1"/>
            <a:r>
              <a:rPr lang="en-US" dirty="0"/>
              <a:t>Investigate directly?</a:t>
            </a:r>
          </a:p>
          <a:p>
            <a:pPr lvl="1"/>
            <a:r>
              <a:rPr lang="en-US" dirty="0"/>
              <a:t>Outside of a computing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3418827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2900"/>
            <a:ext cx="8001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6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of factorial()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factorial(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throw new </a:t>
            </a:r>
            <a:r>
              <a:rPr lang="en-US" sz="2800" dirty="0" err="1"/>
              <a:t>IllegalArgumentExemption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if(n&lt;=1){</a:t>
            </a:r>
          </a:p>
          <a:p>
            <a:pPr marL="0" indent="0">
              <a:buNone/>
            </a:pPr>
            <a:r>
              <a:rPr lang="en-US" dirty="0"/>
              <a:t>		return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n*factorial(n-1);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64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of factorial()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public static long factorial(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if(n&lt;0){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throw new </a:t>
            </a:r>
            <a:r>
              <a:rPr lang="en-US" sz="2800" dirty="0" err="1"/>
              <a:t>IllegalArgumentExemption</a:t>
            </a:r>
            <a:r>
              <a:rPr lang="en-US" sz="2800" dirty="0"/>
              <a:t>();	//1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if(n&lt;=1){</a:t>
            </a:r>
          </a:p>
          <a:p>
            <a:pPr marL="0" indent="0">
              <a:buNone/>
            </a:pPr>
            <a:r>
              <a:rPr lang="en-US" dirty="0"/>
              <a:t>		return 1;	//1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n*factorial(n-1);	//n-1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=O(n)</a:t>
            </a:r>
          </a:p>
        </p:txBody>
      </p:sp>
    </p:spTree>
    <p:extLst>
      <p:ext uri="{BB962C8B-B14F-4D97-AF65-F5344CB8AC3E}">
        <p14:creationId xmlns:p14="http://schemas.microsoft.com/office/powerpoint/2010/main" val="1511548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recursive problems can be solved iteratively</a:t>
            </a:r>
          </a:p>
          <a:p>
            <a:r>
              <a:rPr lang="en-US" dirty="0"/>
              <a:t>Often there is a tradeoff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884001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factorial(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product=n;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IllegalArgumentException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if(n==0){</a:t>
            </a:r>
          </a:p>
          <a:p>
            <a:pPr marL="0" indent="0">
              <a:buNone/>
            </a:pPr>
            <a:r>
              <a:rPr lang="en-US" dirty="0"/>
              <a:t>		return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=n-1;i&gt;1;i--){</a:t>
            </a:r>
          </a:p>
          <a:p>
            <a:pPr marL="0" indent="0">
              <a:buNone/>
            </a:pPr>
            <a:r>
              <a:rPr lang="en-US" dirty="0"/>
              <a:t>		product*=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product;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455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factorial(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product=n;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IllegalArgumentException</a:t>
            </a:r>
            <a:r>
              <a:rPr lang="en-US" dirty="0"/>
              <a:t>;	//1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if(n==0){</a:t>
            </a:r>
          </a:p>
          <a:p>
            <a:pPr marL="0" indent="0">
              <a:buNone/>
            </a:pPr>
            <a:r>
              <a:rPr lang="en-US" dirty="0"/>
              <a:t>		return 1;	//1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=n-1;i&gt;1;i--){</a:t>
            </a:r>
          </a:p>
          <a:p>
            <a:pPr marL="0" indent="0">
              <a:buNone/>
            </a:pPr>
            <a:r>
              <a:rPr lang="en-US" dirty="0"/>
              <a:t>		product*=</a:t>
            </a:r>
            <a:r>
              <a:rPr lang="en-US" dirty="0" err="1"/>
              <a:t>i</a:t>
            </a:r>
            <a:r>
              <a:rPr lang="en-US" dirty="0"/>
              <a:t>;	//n-1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product;	//1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=O(n)</a:t>
            </a:r>
          </a:p>
          <a:p>
            <a:pPr marL="0" indent="0">
              <a:buNone/>
            </a:pPr>
            <a:r>
              <a:rPr lang="en-US" dirty="0"/>
              <a:t>Space?</a:t>
            </a:r>
          </a:p>
        </p:txBody>
      </p:sp>
    </p:spTree>
    <p:extLst>
      <p:ext uri="{BB962C8B-B14F-4D97-AF65-F5344CB8AC3E}">
        <p14:creationId xmlns:p14="http://schemas.microsoft.com/office/powerpoint/2010/main" val="1346640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/>
              <a:t>Convert base 10 to base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n=25?  </a:t>
            </a:r>
            <a:r>
              <a:rPr lang="en-US" dirty="0">
                <a:sym typeface="Wingdings" panose="05000000000000000000" pitchFamily="2" charset="2"/>
              </a:rPr>
              <a:t> 11001  1*2</a:t>
            </a:r>
            <a:r>
              <a:rPr lang="en-US" baseline="30000" dirty="0">
                <a:sym typeface="Wingdings" panose="05000000000000000000" pitchFamily="2" charset="2"/>
              </a:rPr>
              <a:t>4 </a:t>
            </a:r>
            <a:r>
              <a:rPr lang="en-US" dirty="0">
                <a:sym typeface="Wingdings" panose="05000000000000000000" pitchFamily="2" charset="2"/>
              </a:rPr>
              <a:t>+ 1*2</a:t>
            </a:r>
            <a:r>
              <a:rPr lang="en-US" baseline="30000" dirty="0">
                <a:sym typeface="Wingdings" panose="05000000000000000000" pitchFamily="2" charset="2"/>
              </a:rPr>
              <a:t>3 </a:t>
            </a:r>
            <a:r>
              <a:rPr lang="en-US" dirty="0">
                <a:sym typeface="Wingdings" panose="05000000000000000000" pitchFamily="2" charset="2"/>
              </a:rPr>
              <a:t>+ 0*2</a:t>
            </a:r>
            <a:r>
              <a:rPr lang="en-US" baseline="30000" dirty="0"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+ 0*2</a:t>
            </a:r>
            <a:r>
              <a:rPr lang="en-US" baseline="30000" dirty="0">
                <a:sym typeface="Wingdings" panose="05000000000000000000" pitchFamily="2" charset="2"/>
              </a:rPr>
              <a:t>1 </a:t>
            </a:r>
            <a:r>
              <a:rPr lang="en-US" dirty="0">
                <a:sym typeface="Wingdings" panose="05000000000000000000" pitchFamily="2" charset="2"/>
              </a:rPr>
              <a:t>+ 1*2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binary, least significant bit = n%2</a:t>
            </a:r>
          </a:p>
          <a:p>
            <a:r>
              <a:rPr lang="en-US" dirty="0">
                <a:sym typeface="Wingdings" panose="05000000000000000000" pitchFamily="2" charset="2"/>
              </a:rPr>
              <a:t>Remaining bits =n/2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406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n=12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12/2=6 ; 12%2=0</a:t>
            </a:r>
          </a:p>
          <a:p>
            <a:pPr marL="0" indent="0">
              <a:buNone/>
            </a:pPr>
            <a:r>
              <a:rPr lang="en-US" dirty="0"/>
              <a:t>6/2=3; 6%2=0</a:t>
            </a:r>
          </a:p>
          <a:p>
            <a:pPr marL="0" indent="0">
              <a:buNone/>
            </a:pPr>
            <a:r>
              <a:rPr lang="en-US" dirty="0"/>
              <a:t>3/2=1; 3%2=1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n/2 quotient is 1, result is 1.</a:t>
            </a:r>
          </a:p>
          <a:p>
            <a:pPr marL="0" indent="0">
              <a:buNone/>
            </a:pPr>
            <a:r>
              <a:rPr lang="en-US" dirty="0"/>
              <a:t>Then read from the bottom up</a:t>
            </a:r>
          </a:p>
          <a:p>
            <a:pPr marL="0" indent="0">
              <a:buNone/>
            </a:pPr>
            <a:r>
              <a:rPr lang="en-US" dirty="0"/>
              <a:t>12=1100</a:t>
            </a:r>
          </a:p>
        </p:txBody>
      </p:sp>
    </p:spTree>
    <p:extLst>
      <p:ext uri="{BB962C8B-B14F-4D97-AF65-F5344CB8AC3E}">
        <p14:creationId xmlns:p14="http://schemas.microsoft.com/office/powerpoint/2010/main" val="629876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n/2 needs to be calculated before we append n%2</a:t>
            </a:r>
          </a:p>
          <a:p>
            <a:pPr lvl="1"/>
            <a:r>
              <a:rPr lang="en-US" dirty="0"/>
              <a:t>n%2 is appended to result of recursive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4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String </a:t>
            </a:r>
            <a:r>
              <a:rPr lang="en-US" dirty="0" err="1"/>
              <a:t>getBinary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if(n&lt;=1) {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Integer.toString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getBinary</a:t>
            </a:r>
            <a:r>
              <a:rPr lang="en-US" dirty="0"/>
              <a:t>(n/2)+</a:t>
            </a:r>
            <a:r>
              <a:rPr lang="en-US" dirty="0" err="1"/>
              <a:t>Integer.toString</a:t>
            </a:r>
            <a:r>
              <a:rPr lang="en-US" dirty="0"/>
              <a:t>(n%2);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7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statements executed proportional to run time</a:t>
            </a:r>
          </a:p>
          <a:p>
            <a:r>
              <a:rPr lang="en-US" dirty="0"/>
              <a:t>Size of problem: n</a:t>
            </a:r>
          </a:p>
          <a:p>
            <a:r>
              <a:rPr lang="en-US" dirty="0" err="1"/>
              <a:t>worstTime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Maximum number of statements executed</a:t>
            </a:r>
          </a:p>
          <a:p>
            <a:r>
              <a:rPr lang="en-US" dirty="0" err="1"/>
              <a:t>averageTime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Average number of statements executed</a:t>
            </a:r>
          </a:p>
          <a:p>
            <a:r>
              <a:rPr lang="en-US" dirty="0" err="1"/>
              <a:t>bestTime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Minimum number of statements executed</a:t>
            </a:r>
          </a:p>
        </p:txBody>
      </p:sp>
    </p:spTree>
    <p:extLst>
      <p:ext uri="{BB962C8B-B14F-4D97-AF65-F5344CB8AC3E}">
        <p14:creationId xmlns:p14="http://schemas.microsoft.com/office/powerpoint/2010/main" val="4209429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String </a:t>
            </a:r>
            <a:r>
              <a:rPr lang="en-US" dirty="0" err="1"/>
              <a:t>getBinary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if(n&lt;0){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	//1</a:t>
            </a:r>
          </a:p>
          <a:p>
            <a:pPr marL="0" indent="0">
              <a:buNone/>
            </a:pPr>
            <a:r>
              <a:rPr lang="en-US" dirty="0"/>
              <a:t>	if(n&lt;=1) {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Integer.toString</a:t>
            </a:r>
            <a:r>
              <a:rPr lang="en-US" dirty="0"/>
              <a:t>(n);	//1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getBinary</a:t>
            </a:r>
            <a:r>
              <a:rPr lang="en-US" dirty="0"/>
              <a:t>(n/2)+</a:t>
            </a:r>
            <a:r>
              <a:rPr lang="en-US" dirty="0" err="1"/>
              <a:t>Integer.toString</a:t>
            </a:r>
            <a:r>
              <a:rPr lang="en-US" dirty="0"/>
              <a:t>(n%2);</a:t>
            </a:r>
          </a:p>
          <a:p>
            <a:pPr marL="0" indent="0">
              <a:buNone/>
            </a:pPr>
            <a:r>
              <a:rPr lang="en-US" dirty="0"/>
              <a:t>}	//floor(log</a:t>
            </a:r>
            <a:r>
              <a:rPr lang="en-US" baseline="-25000" dirty="0"/>
              <a:t>2</a:t>
            </a:r>
            <a:r>
              <a:rPr lang="en-US" dirty="0"/>
              <a:t>n)	--splitting rule</a:t>
            </a:r>
          </a:p>
          <a:p>
            <a:pPr marL="0" indent="0">
              <a:buNone/>
            </a:pPr>
            <a:r>
              <a:rPr lang="en-US" dirty="0"/>
              <a:t>=O(log n)</a:t>
            </a:r>
          </a:p>
        </p:txBody>
      </p:sp>
    </p:spTree>
    <p:extLst>
      <p:ext uri="{BB962C8B-B14F-4D97-AF65-F5344CB8AC3E}">
        <p14:creationId xmlns:p14="http://schemas.microsoft.com/office/powerpoint/2010/main" val="32729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getBinaryIterative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static String </a:t>
            </a:r>
            <a:r>
              <a:rPr lang="en-US" dirty="0" err="1"/>
              <a:t>getBinaryIterative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pPr marL="0" indent="0">
              <a:buNone/>
            </a:pPr>
            <a:r>
              <a:rPr lang="en-US" dirty="0"/>
              <a:t>	 if(n&lt;0){</a:t>
            </a:r>
          </a:p>
          <a:p>
            <a:pPr marL="0" indent="0">
              <a:buNone/>
            </a:pPr>
            <a:r>
              <a:rPr lang="en-US" dirty="0"/>
              <a:t>		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String result="";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remainder = 0;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decimalNumber</a:t>
            </a:r>
            <a:r>
              <a:rPr lang="en-US" dirty="0"/>
              <a:t> &gt;= 0) {</a:t>
            </a:r>
          </a:p>
          <a:p>
            <a:pPr marL="0" indent="0">
              <a:buNone/>
            </a:pPr>
            <a:r>
              <a:rPr lang="en-US" dirty="0"/>
              <a:t>		remainder = </a:t>
            </a:r>
            <a:r>
              <a:rPr lang="en-US" dirty="0" err="1"/>
              <a:t>decimalNumber</a:t>
            </a:r>
            <a:r>
              <a:rPr lang="en-US" dirty="0"/>
              <a:t> % 2;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decimalNumber</a:t>
            </a:r>
            <a:r>
              <a:rPr lang="en-US" dirty="0"/>
              <a:t> /= 2;</a:t>
            </a:r>
          </a:p>
          <a:p>
            <a:pPr marL="0" indent="0">
              <a:buNone/>
            </a:pPr>
            <a:r>
              <a:rPr lang="en-US" dirty="0"/>
              <a:t>		result=</a:t>
            </a:r>
            <a:r>
              <a:rPr lang="en-US" dirty="0" err="1"/>
              <a:t>remainder+result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return(result);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668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One disk may move at a time</a:t>
            </a:r>
          </a:p>
          <a:p>
            <a:pPr marL="514350" indent="-514350">
              <a:buAutoNum type="arabicPeriod"/>
            </a:pPr>
            <a:r>
              <a:rPr lang="en-US" dirty="0"/>
              <a:t>No big disk ever on top of a smaller disk</a:t>
            </a:r>
          </a:p>
          <a:p>
            <a:pPr marL="514350" indent="-514350">
              <a:buAutoNum type="arabicPeriod"/>
            </a:pPr>
            <a:r>
              <a:rPr lang="en-US" dirty="0"/>
              <a:t>Top disk may be moved to any pole</a:t>
            </a:r>
          </a:p>
          <a:p>
            <a:pPr marL="0" indent="0">
              <a:buNone/>
            </a:pPr>
            <a:r>
              <a:rPr lang="en-US" dirty="0"/>
              <a:t>		       A         B          C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1</a:t>
            </a:r>
          </a:p>
          <a:p>
            <a:pPr marL="0" indent="0">
              <a:buNone/>
            </a:pPr>
            <a:r>
              <a:rPr lang="en-US" sz="1600" dirty="0"/>
              <a:t>	2</a:t>
            </a:r>
          </a:p>
          <a:p>
            <a:pPr marL="0" indent="0">
              <a:buNone/>
            </a:pPr>
            <a:r>
              <a:rPr lang="en-US" sz="1600" dirty="0"/>
              <a:t>	3</a:t>
            </a:r>
          </a:p>
          <a:p>
            <a:pPr marL="0" indent="0">
              <a:buNone/>
            </a:pPr>
            <a:r>
              <a:rPr lang="en-US" sz="1600" dirty="0"/>
              <a:t>	4</a:t>
            </a:r>
          </a:p>
        </p:txBody>
      </p:sp>
      <p:pic>
        <p:nvPicPr>
          <p:cNvPr id="1026" name="Picture 2" descr="http://mathworld.wolfram.com/images/eps-gif/TowersOfHanoi_10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53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38600"/>
            <a:ext cx="4086225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3429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       B                 C</a:t>
            </a:r>
          </a:p>
        </p:txBody>
      </p:sp>
    </p:spTree>
    <p:extLst>
      <p:ext uri="{BB962C8B-B14F-4D97-AF65-F5344CB8AC3E}">
        <p14:creationId xmlns:p14="http://schemas.microsoft.com/office/powerpoint/2010/main" val="3883144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disks:</a:t>
            </a:r>
          </a:p>
          <a:p>
            <a:pPr lvl="1"/>
            <a:r>
              <a:rPr lang="en-US" dirty="0"/>
              <a:t>Move n-1 disks from A to C, with B as temporary</a:t>
            </a:r>
          </a:p>
          <a:p>
            <a:pPr lvl="1"/>
            <a:r>
              <a:rPr lang="en-US" dirty="0"/>
              <a:t>Move disk n from A to B</a:t>
            </a:r>
          </a:p>
          <a:p>
            <a:pPr lvl="1"/>
            <a:r>
              <a:rPr lang="en-US" dirty="0"/>
              <a:t>Move n-1 disks from C to B, with A as temporary</a:t>
            </a:r>
          </a:p>
          <a:p>
            <a:pPr marL="0" indent="0">
              <a:buNone/>
            </a:pPr>
            <a:r>
              <a:rPr lang="en-US" dirty="0"/>
              <a:t>A = origin</a:t>
            </a:r>
          </a:p>
          <a:p>
            <a:pPr marL="0" indent="0">
              <a:buNone/>
            </a:pPr>
            <a:r>
              <a:rPr lang="en-US" dirty="0"/>
              <a:t>B = destination</a:t>
            </a:r>
          </a:p>
          <a:p>
            <a:pPr marL="0" indent="0">
              <a:buNone/>
            </a:pPr>
            <a:r>
              <a:rPr lang="en-US" dirty="0"/>
              <a:t>C = temporary</a:t>
            </a:r>
          </a:p>
        </p:txBody>
      </p:sp>
    </p:spTree>
    <p:extLst>
      <p:ext uri="{BB962C8B-B14F-4D97-AF65-F5344CB8AC3E}">
        <p14:creationId xmlns:p14="http://schemas.microsoft.com/office/powerpoint/2010/main" val="2285560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disks:</a:t>
            </a:r>
          </a:p>
          <a:p>
            <a:pPr lvl="1"/>
            <a:r>
              <a:rPr lang="en-US" dirty="0"/>
              <a:t>Move n-1 disks from origin to temporary</a:t>
            </a:r>
          </a:p>
          <a:p>
            <a:pPr lvl="1"/>
            <a:r>
              <a:rPr lang="en-US" dirty="0"/>
              <a:t>Move disk n from origin to destination</a:t>
            </a:r>
          </a:p>
          <a:p>
            <a:pPr lvl="1"/>
            <a:r>
              <a:rPr lang="en-US" dirty="0"/>
              <a:t>Move n-1 disks from temporary to destination</a:t>
            </a:r>
          </a:p>
          <a:p>
            <a:pPr marL="0" indent="0">
              <a:buNone/>
            </a:pPr>
            <a:r>
              <a:rPr lang="en-US" dirty="0"/>
              <a:t>A = origin</a:t>
            </a:r>
          </a:p>
          <a:p>
            <a:pPr marL="0" indent="0">
              <a:buNone/>
            </a:pPr>
            <a:r>
              <a:rPr lang="en-US" dirty="0"/>
              <a:t>B = destination</a:t>
            </a:r>
          </a:p>
          <a:p>
            <a:pPr marL="0" indent="0">
              <a:buNone/>
            </a:pPr>
            <a:r>
              <a:rPr lang="en-US" dirty="0"/>
              <a:t>C = temporary</a:t>
            </a:r>
          </a:p>
        </p:txBody>
      </p:sp>
    </p:spTree>
    <p:extLst>
      <p:ext uri="{BB962C8B-B14F-4D97-AF65-F5344CB8AC3E}">
        <p14:creationId xmlns:p14="http://schemas.microsoft.com/office/powerpoint/2010/main" val="4037521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static String move(</a:t>
            </a:r>
            <a:r>
              <a:rPr lang="en-US" sz="2400" dirty="0" err="1"/>
              <a:t>int</a:t>
            </a:r>
            <a:r>
              <a:rPr lang="en-US" sz="2400" dirty="0"/>
              <a:t> n, char </a:t>
            </a:r>
            <a:r>
              <a:rPr lang="en-US" sz="2400" dirty="0" err="1"/>
              <a:t>orig</a:t>
            </a:r>
            <a:r>
              <a:rPr lang="en-US" sz="2400" dirty="0"/>
              <a:t>, char </a:t>
            </a:r>
            <a:r>
              <a:rPr lang="en-US" sz="2400" dirty="0" err="1"/>
              <a:t>dest</a:t>
            </a:r>
            <a:r>
              <a:rPr lang="en-US" sz="2400" dirty="0"/>
              <a:t>, char temp){</a:t>
            </a:r>
          </a:p>
          <a:p>
            <a:pPr marL="0" indent="0">
              <a:buNone/>
            </a:pPr>
            <a:r>
              <a:rPr lang="en-US" sz="2800" dirty="0"/>
              <a:t>	final String DIRECT_MOVE=“Move disk “+ n +” from “ + 					     </a:t>
            </a:r>
            <a:r>
              <a:rPr lang="en-US" sz="2800" dirty="0" err="1"/>
              <a:t>orig</a:t>
            </a:r>
            <a:r>
              <a:rPr lang="en-US" sz="2800" dirty="0"/>
              <a:t> + “ to “ + </a:t>
            </a:r>
            <a:r>
              <a:rPr lang="en-US" sz="2800" dirty="0" err="1"/>
              <a:t>dest</a:t>
            </a:r>
            <a:r>
              <a:rPr lang="en-US" sz="2800" dirty="0"/>
              <a:t> + “\n”;</a:t>
            </a:r>
          </a:p>
          <a:p>
            <a:pPr marL="0" indent="0">
              <a:buNone/>
            </a:pPr>
            <a:r>
              <a:rPr lang="en-US" sz="2800" dirty="0"/>
              <a:t>	if(n==1) return DIRECT_MOVE;</a:t>
            </a:r>
          </a:p>
          <a:p>
            <a:pPr marL="0" indent="0">
              <a:buNone/>
            </a:pPr>
            <a:r>
              <a:rPr lang="en-US" sz="2800" dirty="0"/>
              <a:t>	String result=move(n-1,orig,temp,dest);</a:t>
            </a:r>
          </a:p>
          <a:p>
            <a:pPr marL="0" indent="0">
              <a:buNone/>
            </a:pPr>
            <a:r>
              <a:rPr lang="en-US" sz="2800" dirty="0"/>
              <a:t>	result+=DIRECT_MOVE;</a:t>
            </a:r>
          </a:p>
          <a:p>
            <a:pPr marL="0" indent="0">
              <a:buNone/>
            </a:pPr>
            <a:r>
              <a:rPr lang="en-US" sz="2800" dirty="0"/>
              <a:t>	result+= move(n-1,temp,dest,orig);</a:t>
            </a:r>
          </a:p>
          <a:p>
            <a:pPr marL="0" indent="0">
              <a:buNone/>
            </a:pPr>
            <a:r>
              <a:rPr lang="en-US" sz="2800" dirty="0"/>
              <a:t>	return result;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3671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Autofit/>
          </a:bodyPr>
          <a:lstStyle/>
          <a:p>
            <a:r>
              <a:rPr lang="en-US" sz="2800" dirty="0" err="1"/>
              <a:t>worstTime</a:t>
            </a:r>
            <a:r>
              <a:rPr lang="en-US" sz="2800" dirty="0"/>
              <a:t>(n) for a recursive function is directly proportional to the number of recursive calls</a:t>
            </a:r>
          </a:p>
          <a:p>
            <a:r>
              <a:rPr lang="en-US" sz="2800" dirty="0"/>
              <a:t>Number of steps to complete any game = 2</a:t>
            </a:r>
            <a:r>
              <a:rPr lang="en-US" sz="2800" baseline="30000" dirty="0"/>
              <a:t>n</a:t>
            </a:r>
            <a:r>
              <a:rPr lang="en-US" sz="2800" dirty="0"/>
              <a:t> -1</a:t>
            </a:r>
          </a:p>
          <a:p>
            <a:r>
              <a:rPr lang="en-US" sz="2800" dirty="0" err="1"/>
              <a:t>worstTime</a:t>
            </a:r>
            <a:r>
              <a:rPr lang="en-US" sz="2800" dirty="0"/>
              <a:t>(n) is exponential!</a:t>
            </a:r>
          </a:p>
          <a:p>
            <a:pPr lvl="1"/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Intractable problem</a:t>
            </a:r>
          </a:p>
        </p:txBody>
      </p:sp>
    </p:spTree>
    <p:extLst>
      <p:ext uri="{BB962C8B-B14F-4D97-AF65-F5344CB8AC3E}">
        <p14:creationId xmlns:p14="http://schemas.microsoft.com/office/powerpoint/2010/main" val="978019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2791619"/>
            <a:ext cx="3190875" cy="2143125"/>
          </a:xfrm>
        </p:spPr>
      </p:pic>
    </p:spTree>
    <p:extLst>
      <p:ext uri="{BB962C8B-B14F-4D97-AF65-F5344CB8AC3E}">
        <p14:creationId xmlns:p14="http://schemas.microsoft.com/office/powerpoint/2010/main" val="435901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an array is easy</a:t>
            </a:r>
          </a:p>
          <a:p>
            <a:r>
              <a:rPr lang="en-US" dirty="0"/>
              <a:t>Start at the beginning, look at every element until you find a match</a:t>
            </a:r>
          </a:p>
          <a:p>
            <a:r>
              <a:rPr lang="en-US" dirty="0"/>
              <a:t>Return that index</a:t>
            </a:r>
          </a:p>
          <a:p>
            <a:endParaRPr lang="en-US" dirty="0"/>
          </a:p>
          <a:p>
            <a:r>
              <a:rPr lang="en-US" dirty="0"/>
              <a:t>What if the target is at the end?</a:t>
            </a:r>
          </a:p>
          <a:p>
            <a:pPr lvl="1"/>
            <a:r>
              <a:rPr lang="en-US" dirty="0" err="1"/>
              <a:t>worstTime</a:t>
            </a:r>
            <a:r>
              <a:rPr lang="en-US" dirty="0"/>
              <a:t>(n) is linear, O(n)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813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/>
              <a:t>Worst Time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aboveMeanCount</a:t>
            </a:r>
            <a:r>
              <a:rPr lang="en-US" dirty="0"/>
              <a:t>(double[] a, 							double mean){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count=0;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a.length;i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if(a[</a:t>
            </a:r>
            <a:r>
              <a:rPr lang="en-US" dirty="0" err="1"/>
              <a:t>i</a:t>
            </a:r>
            <a:r>
              <a:rPr lang="en-US" dirty="0"/>
              <a:t>]&gt;mean){</a:t>
            </a:r>
          </a:p>
          <a:p>
            <a:pPr marL="0" indent="0">
              <a:buNone/>
            </a:pPr>
            <a:r>
              <a:rPr lang="en-US" dirty="0"/>
              <a:t>			count++;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count;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is the problem size?</a:t>
            </a:r>
          </a:p>
          <a:p>
            <a:r>
              <a:rPr lang="en-US" dirty="0"/>
              <a:t>What is the </a:t>
            </a:r>
            <a:r>
              <a:rPr lang="en-US" dirty="0" err="1"/>
              <a:t>worstTime</a:t>
            </a:r>
            <a:r>
              <a:rPr lang="en-US" dirty="0"/>
              <a:t>(n)?</a:t>
            </a:r>
          </a:p>
        </p:txBody>
      </p:sp>
    </p:spTree>
    <p:extLst>
      <p:ext uri="{BB962C8B-B14F-4D97-AF65-F5344CB8AC3E}">
        <p14:creationId xmlns:p14="http://schemas.microsoft.com/office/powerpoint/2010/main" val="2612986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r>
              <a:rPr lang="en-US" dirty="0"/>
              <a:t>Assume sorted collection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the collection</a:t>
            </a:r>
          </a:p>
          <a:p>
            <a:pPr lvl="1"/>
            <a:r>
              <a:rPr lang="en-US" dirty="0"/>
              <a:t>smallest index (0)</a:t>
            </a:r>
          </a:p>
          <a:p>
            <a:pPr lvl="1"/>
            <a:r>
              <a:rPr lang="en-US" dirty="0"/>
              <a:t>largest index</a:t>
            </a:r>
          </a:p>
          <a:p>
            <a:pPr lvl="1"/>
            <a:r>
              <a:rPr lang="en-US" dirty="0"/>
              <a:t>key (target)</a:t>
            </a:r>
          </a:p>
        </p:txBody>
      </p:sp>
    </p:spTree>
    <p:extLst>
      <p:ext uri="{BB962C8B-B14F-4D97-AF65-F5344CB8AC3E}">
        <p14:creationId xmlns:p14="http://schemas.microsoft.com/office/powerpoint/2010/main" val="1495512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midpoint of collection</a:t>
            </a:r>
          </a:p>
          <a:p>
            <a:r>
              <a:rPr lang="en-US" dirty="0"/>
              <a:t>Compare that to key</a:t>
            </a:r>
          </a:p>
          <a:p>
            <a:r>
              <a:rPr lang="en-US" dirty="0"/>
              <a:t>If greater, search the first half</a:t>
            </a:r>
          </a:p>
          <a:p>
            <a:r>
              <a:rPr lang="en-US" dirty="0"/>
              <a:t>If lesser, search the last half</a:t>
            </a:r>
          </a:p>
          <a:p>
            <a:r>
              <a:rPr lang="en-US" dirty="0"/>
              <a:t>If equal, you are done!</a:t>
            </a:r>
          </a:p>
          <a:p>
            <a:endParaRPr lang="en-US" dirty="0"/>
          </a:p>
          <a:p>
            <a:r>
              <a:rPr lang="en-US" dirty="0"/>
              <a:t>Return the index where the key was found</a:t>
            </a:r>
          </a:p>
        </p:txBody>
      </p:sp>
    </p:spTree>
    <p:extLst>
      <p:ext uri="{BB962C8B-B14F-4D97-AF65-F5344CB8AC3E}">
        <p14:creationId xmlns:p14="http://schemas.microsoft.com/office/powerpoint/2010/main" val="1756328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Comparable{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//Return less than zero if this is less than </a:t>
            </a:r>
            <a:r>
              <a:rPr lang="en-US" sz="2400" dirty="0" err="1"/>
              <a:t>obj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//Return greater than zero if this is greater than </a:t>
            </a:r>
            <a:r>
              <a:rPr lang="en-US" sz="2400" dirty="0" err="1"/>
              <a:t>obj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//Return zero if this is equal to </a:t>
            </a:r>
            <a:r>
              <a:rPr lang="en-US" sz="2400" dirty="0" err="1"/>
              <a:t>obj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s = “hello”;</a:t>
            </a:r>
          </a:p>
          <a:p>
            <a:pPr marL="0" indent="0">
              <a:buNone/>
            </a:pPr>
            <a:r>
              <a:rPr lang="en-US" dirty="0" err="1"/>
              <a:t>s.compareTo</a:t>
            </a:r>
            <a:r>
              <a:rPr lang="en-US" dirty="0"/>
              <a:t>(“world”);	//return less than zero</a:t>
            </a:r>
          </a:p>
          <a:p>
            <a:pPr marL="0" indent="0">
              <a:buNone/>
            </a:pPr>
            <a:r>
              <a:rPr lang="en-US" dirty="0"/>
              <a:t>Integer </a:t>
            </a:r>
            <a:r>
              <a:rPr lang="en-US" dirty="0" err="1"/>
              <a:t>i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 err="1"/>
              <a:t>i.compareTo</a:t>
            </a:r>
            <a:r>
              <a:rPr lang="en-US" dirty="0"/>
              <a:t>(3);	//return greater than zero</a:t>
            </a:r>
          </a:p>
        </p:txBody>
      </p:sp>
    </p:spTree>
    <p:extLst>
      <p:ext uri="{BB962C8B-B14F-4D97-AF65-F5344CB8AC3E}">
        <p14:creationId xmlns:p14="http://schemas.microsoft.com/office/powerpoint/2010/main" val="3221212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3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method calling itself</a:t>
            </a:r>
          </a:p>
          <a:p>
            <a:r>
              <a:rPr lang="en-US" dirty="0"/>
              <a:t>Iterative solutions are preferable to recursive solutions</a:t>
            </a:r>
          </a:p>
          <a:p>
            <a:pPr lvl="1"/>
            <a:r>
              <a:rPr lang="en-US" dirty="0"/>
              <a:t>If the problem complexity can be reduced to simpler cases in the same form</a:t>
            </a:r>
          </a:p>
          <a:p>
            <a:pPr lvl="1"/>
            <a:r>
              <a:rPr lang="en-US" dirty="0"/>
              <a:t>Simplest case can be solved directly</a:t>
            </a:r>
          </a:p>
          <a:p>
            <a:r>
              <a:rPr lang="en-US" dirty="0"/>
              <a:t>Any recursive method can be made iterative</a:t>
            </a:r>
          </a:p>
          <a:p>
            <a:pPr lvl="1"/>
            <a:r>
              <a:rPr lang="en-US" dirty="0"/>
              <a:t>Its not always better!</a:t>
            </a:r>
          </a:p>
        </p:txBody>
      </p:sp>
    </p:spTree>
    <p:extLst>
      <p:ext uri="{BB962C8B-B14F-4D97-AF65-F5344CB8AC3E}">
        <p14:creationId xmlns:p14="http://schemas.microsoft.com/office/powerpoint/2010/main" val="3831619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/>
              <a:t>Worst Time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aboveMeanCount</a:t>
            </a:r>
            <a:r>
              <a:rPr lang="en-US" dirty="0"/>
              <a:t>(double[] a, 		//1,1					double mean){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count=0;	//1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a.length;i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	if(a[</a:t>
            </a:r>
            <a:r>
              <a:rPr lang="en-US" dirty="0" err="1"/>
              <a:t>i</a:t>
            </a:r>
            <a:r>
              <a:rPr lang="en-US" dirty="0"/>
              <a:t>]&gt;mean){	//n</a:t>
            </a:r>
          </a:p>
          <a:p>
            <a:pPr marL="0" indent="0">
              <a:buNone/>
            </a:pPr>
            <a:r>
              <a:rPr lang="en-US" dirty="0"/>
              <a:t>			count++;	//n-1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count;	//1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worstTime</a:t>
            </a:r>
            <a:r>
              <a:rPr lang="en-US" dirty="0"/>
              <a:t>(n)=5+(n+1)+</a:t>
            </a:r>
            <a:r>
              <a:rPr lang="en-US" dirty="0" err="1"/>
              <a:t>n+n</a:t>
            </a:r>
            <a:r>
              <a:rPr lang="en-US" dirty="0"/>
              <a:t>+(n-1)=4n+5</a:t>
            </a:r>
          </a:p>
        </p:txBody>
      </p:sp>
    </p:spTree>
    <p:extLst>
      <p:ext uri="{BB962C8B-B14F-4D97-AF65-F5344CB8AC3E}">
        <p14:creationId xmlns:p14="http://schemas.microsoft.com/office/powerpoint/2010/main" val="11098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/>
              <a:t>Average Time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aboveMeanCount</a:t>
            </a:r>
            <a:r>
              <a:rPr lang="en-US" dirty="0"/>
              <a:t>(double[] a, 		//1,1					double mean){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count=0;	//1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a.length;i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	if(a[</a:t>
            </a:r>
            <a:r>
              <a:rPr lang="en-US" dirty="0" err="1"/>
              <a:t>i</a:t>
            </a:r>
            <a:r>
              <a:rPr lang="en-US" dirty="0"/>
              <a:t>]&gt;mean){	//n</a:t>
            </a:r>
          </a:p>
          <a:p>
            <a:pPr marL="0" indent="0">
              <a:buNone/>
            </a:pPr>
            <a:r>
              <a:rPr lang="en-US" dirty="0"/>
              <a:t>			count++;	//n/2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count;	//1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averageTime</a:t>
            </a:r>
            <a:r>
              <a:rPr lang="en-US" dirty="0"/>
              <a:t>(n)=5+(n+1)+n/2+n+(n-1)=3.5n+5</a:t>
            </a:r>
          </a:p>
        </p:txBody>
      </p:sp>
    </p:spTree>
    <p:extLst>
      <p:ext uri="{BB962C8B-B14F-4D97-AF65-F5344CB8AC3E}">
        <p14:creationId xmlns:p14="http://schemas.microsoft.com/office/powerpoint/2010/main" val="40127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/>
              <a:t>Best Time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aboveMeanCount</a:t>
            </a:r>
            <a:r>
              <a:rPr lang="en-US" dirty="0"/>
              <a:t>(double[] a, 		//1,1					double mean){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count=0;	//1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a.length;i</a:t>
            </a:r>
            <a:r>
              <a:rPr lang="en-US" dirty="0"/>
              <a:t>++){	//1,n+1,n</a:t>
            </a:r>
          </a:p>
          <a:p>
            <a:pPr marL="0" indent="0">
              <a:buNone/>
            </a:pPr>
            <a:r>
              <a:rPr lang="en-US" dirty="0"/>
              <a:t>		if(a[</a:t>
            </a:r>
            <a:r>
              <a:rPr lang="en-US" dirty="0" err="1"/>
              <a:t>i</a:t>
            </a:r>
            <a:r>
              <a:rPr lang="en-US" dirty="0"/>
              <a:t>]&gt;mean){	//n</a:t>
            </a:r>
          </a:p>
          <a:p>
            <a:pPr marL="0" indent="0">
              <a:buNone/>
            </a:pPr>
            <a:r>
              <a:rPr lang="en-US" dirty="0"/>
              <a:t>			count++;	//1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count;	//1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bestTime</a:t>
            </a:r>
            <a:r>
              <a:rPr lang="en-US" dirty="0"/>
              <a:t>(n)=6+(n+1)+n+(n-1)=3n+6</a:t>
            </a:r>
          </a:p>
        </p:txBody>
      </p:sp>
    </p:spTree>
    <p:extLst>
      <p:ext uri="{BB962C8B-B14F-4D97-AF65-F5344CB8AC3E}">
        <p14:creationId xmlns:p14="http://schemas.microsoft.com/office/powerpoint/2010/main" val="296792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1239</Words>
  <Application>Microsoft Office PowerPoint</Application>
  <PresentationFormat>On-screen Show (4:3)</PresentationFormat>
  <Paragraphs>477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Office Theme</vt:lpstr>
      <vt:lpstr>INFSCI 2500 Lecture 3 Analysis of Algorithms and Recursion</vt:lpstr>
      <vt:lpstr>Today’s Goals</vt:lpstr>
      <vt:lpstr>Homework 1 Review</vt:lpstr>
      <vt:lpstr>Effectiveness vs Efficiency</vt:lpstr>
      <vt:lpstr>Running Time</vt:lpstr>
      <vt:lpstr>Worst Time Example</vt:lpstr>
      <vt:lpstr>Worst Time Example</vt:lpstr>
      <vt:lpstr>Average Time Example</vt:lpstr>
      <vt:lpstr>Best Time Example</vt:lpstr>
      <vt:lpstr>Big-O Notation</vt:lpstr>
      <vt:lpstr>Big-O Definition</vt:lpstr>
      <vt:lpstr>Big-O Simplified</vt:lpstr>
      <vt:lpstr>Big-O Example</vt:lpstr>
      <vt:lpstr>Big-O Example</vt:lpstr>
      <vt:lpstr>Big-O Example</vt:lpstr>
      <vt:lpstr>Common Big-O Values</vt:lpstr>
      <vt:lpstr>Growth Rate</vt:lpstr>
      <vt:lpstr>Finding Big-O Quickly</vt:lpstr>
      <vt:lpstr>Big-O Example 1</vt:lpstr>
      <vt:lpstr>Big-O Example 1</vt:lpstr>
      <vt:lpstr>Big-O Example 2</vt:lpstr>
      <vt:lpstr>Big-O Example 2</vt:lpstr>
      <vt:lpstr>Big-O Example 3</vt:lpstr>
      <vt:lpstr>Big-O Example 3</vt:lpstr>
      <vt:lpstr>Big-O Example 4</vt:lpstr>
      <vt:lpstr>Big-O Example 4</vt:lpstr>
      <vt:lpstr>Big-O Example 5</vt:lpstr>
      <vt:lpstr>Big-O Example 5</vt:lpstr>
      <vt:lpstr>Big-O Example 6</vt:lpstr>
      <vt:lpstr>Big-O Example 6</vt:lpstr>
      <vt:lpstr>Other Big-O Values</vt:lpstr>
      <vt:lpstr>Growth Rate</vt:lpstr>
      <vt:lpstr>Runtime Analysis</vt:lpstr>
      <vt:lpstr>Recursion</vt:lpstr>
      <vt:lpstr>When To Use Recursion</vt:lpstr>
      <vt:lpstr>Recursion Example - Factorials</vt:lpstr>
      <vt:lpstr>Recursion Example - Factorials</vt:lpstr>
      <vt:lpstr>Recursion Example - Factorials</vt:lpstr>
      <vt:lpstr>Execution Frames</vt:lpstr>
      <vt:lpstr>PowerPoint Presentation</vt:lpstr>
      <vt:lpstr>Time Analysis of factorial()</vt:lpstr>
      <vt:lpstr>Time Analysis of factorial()</vt:lpstr>
      <vt:lpstr>Iterative v Recursive</vt:lpstr>
      <vt:lpstr>Iterative Factorial</vt:lpstr>
      <vt:lpstr>Iterative Factorial</vt:lpstr>
      <vt:lpstr>Decimal to Binary</vt:lpstr>
      <vt:lpstr>Decimal to Binary</vt:lpstr>
      <vt:lpstr>Decimal to Binary</vt:lpstr>
      <vt:lpstr>getBinary</vt:lpstr>
      <vt:lpstr>getBinary</vt:lpstr>
      <vt:lpstr>getBinaryIterative</vt:lpstr>
      <vt:lpstr>Towers of Hanoi</vt:lpstr>
      <vt:lpstr>Towers of Hanoi</vt:lpstr>
      <vt:lpstr>Towers of Hanoi</vt:lpstr>
      <vt:lpstr>Towers of Hanoi</vt:lpstr>
      <vt:lpstr>Towers of Hanoi</vt:lpstr>
      <vt:lpstr>Towers of Hanoi Time Analysis</vt:lpstr>
      <vt:lpstr>Towers of Hanoi</vt:lpstr>
      <vt:lpstr>Array Searching</vt:lpstr>
      <vt:lpstr>Binary Search</vt:lpstr>
      <vt:lpstr>Binary Search</vt:lpstr>
      <vt:lpstr>Comparable Interface</vt:lpstr>
      <vt:lpstr>Build Binary Search</vt:lpstr>
      <vt:lpstr>Conclusion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3</dc:title>
  <dc:creator>William Garrard</dc:creator>
  <cp:lastModifiedBy>Garrard, William</cp:lastModifiedBy>
  <cp:revision>41</cp:revision>
  <dcterms:created xsi:type="dcterms:W3CDTF">2006-08-16T00:00:00Z</dcterms:created>
  <dcterms:modified xsi:type="dcterms:W3CDTF">2018-09-12T12:35:46Z</dcterms:modified>
</cp:coreProperties>
</file>