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8" r:id="rId4"/>
    <p:sldId id="259" r:id="rId5"/>
    <p:sldId id="272" r:id="rId6"/>
    <p:sldId id="273" r:id="rId7"/>
    <p:sldId id="260" r:id="rId8"/>
    <p:sldId id="274" r:id="rId9"/>
    <p:sldId id="261" r:id="rId10"/>
    <p:sldId id="275" r:id="rId11"/>
    <p:sldId id="278" r:id="rId12"/>
    <p:sldId id="283" r:id="rId13"/>
    <p:sldId id="284" r:id="rId14"/>
    <p:sldId id="277" r:id="rId15"/>
    <p:sldId id="285" r:id="rId16"/>
    <p:sldId id="276" r:id="rId17"/>
    <p:sldId id="286" r:id="rId18"/>
    <p:sldId id="282" r:id="rId19"/>
    <p:sldId id="281" r:id="rId20"/>
    <p:sldId id="280" r:id="rId21"/>
    <p:sldId id="300" r:id="rId22"/>
    <p:sldId id="279" r:id="rId23"/>
    <p:sldId id="301" r:id="rId24"/>
    <p:sldId id="287" r:id="rId25"/>
    <p:sldId id="302" r:id="rId26"/>
    <p:sldId id="263" r:id="rId27"/>
    <p:sldId id="288" r:id="rId28"/>
    <p:sldId id="262" r:id="rId29"/>
    <p:sldId id="295" r:id="rId30"/>
    <p:sldId id="296" r:id="rId31"/>
    <p:sldId id="297" r:id="rId32"/>
    <p:sldId id="299" r:id="rId33"/>
    <p:sldId id="264" r:id="rId34"/>
    <p:sldId id="289" r:id="rId35"/>
    <p:sldId id="290" r:id="rId36"/>
    <p:sldId id="303" r:id="rId37"/>
    <p:sldId id="265" r:id="rId38"/>
    <p:sldId id="291" r:id="rId39"/>
    <p:sldId id="292" r:id="rId40"/>
    <p:sldId id="266" r:id="rId41"/>
    <p:sldId id="267" r:id="rId42"/>
    <p:sldId id="293" r:id="rId43"/>
    <p:sldId id="26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INFSCI 2500</a:t>
            </a:r>
            <a:br>
              <a:rPr lang="en-US" dirty="0"/>
            </a:br>
            <a:r>
              <a:rPr lang="en-US" dirty="0"/>
              <a:t>Lecture 4</a:t>
            </a:r>
            <a:br>
              <a:rPr lang="en-US"/>
            </a:br>
            <a:r>
              <a:rPr lang="en-US"/>
              <a:t>Array 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68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Method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an array</a:t>
            </a:r>
          </a:p>
          <a:p>
            <a:pPr marL="457200" lvl="1" indent="0">
              <a:buNone/>
            </a:pPr>
            <a:r>
              <a:rPr lang="en-US" dirty="0"/>
              <a:t>String[] xyz = new String[100];</a:t>
            </a:r>
          </a:p>
          <a:p>
            <a:endParaRPr lang="en-US" dirty="0"/>
          </a:p>
          <a:p>
            <a:r>
              <a:rPr lang="en-US" dirty="0"/>
              <a:t>Dissimilar to an array</a:t>
            </a:r>
          </a:p>
          <a:p>
            <a:pPr marL="457200" lvl="1" indent="0">
              <a:buNone/>
            </a:pPr>
            <a:r>
              <a:rPr lang="en-US" dirty="0"/>
              <a:t>String[] xyz = {“</a:t>
            </a:r>
            <a:r>
              <a:rPr lang="en-US" dirty="0" err="1"/>
              <a:t>x”,”y”,”z</a:t>
            </a:r>
            <a:r>
              <a:rPr lang="en-US" dirty="0"/>
              <a:t>”};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862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Method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5344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Copy Constructor</a:t>
            </a:r>
          </a:p>
          <a:p>
            <a:pPr marL="0" indent="0">
              <a:buNone/>
            </a:pPr>
            <a:r>
              <a:rPr lang="en-US" dirty="0"/>
              <a:t>public ArrayList(Collection&lt;? extends E&gt; 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ArrayList&lt;String&gt; </a:t>
            </a:r>
            <a:r>
              <a:rPr lang="en-US" dirty="0" err="1"/>
              <a:t>myList</a:t>
            </a:r>
            <a:r>
              <a:rPr lang="en-US" dirty="0"/>
              <a:t> = new ArrayList&lt;String&gt;();</a:t>
            </a:r>
          </a:p>
          <a:p>
            <a:pPr marL="0" indent="0">
              <a:buNone/>
            </a:pPr>
            <a:r>
              <a:rPr lang="en-US" dirty="0" err="1"/>
              <a:t>myList.add</a:t>
            </a:r>
            <a:r>
              <a:rPr lang="en-US" dirty="0"/>
              <a:t>(“x”);</a:t>
            </a:r>
          </a:p>
          <a:p>
            <a:pPr marL="0" indent="0">
              <a:buNone/>
            </a:pPr>
            <a:r>
              <a:rPr lang="en-US" dirty="0" err="1"/>
              <a:t>myList.add</a:t>
            </a:r>
            <a:r>
              <a:rPr lang="en-US" dirty="0"/>
              <a:t>(“y”);</a:t>
            </a:r>
          </a:p>
          <a:p>
            <a:pPr marL="0" indent="0">
              <a:buNone/>
            </a:pPr>
            <a:r>
              <a:rPr lang="en-US" dirty="0" err="1"/>
              <a:t>myList.add</a:t>
            </a:r>
            <a:r>
              <a:rPr lang="en-US" dirty="0"/>
              <a:t>(“z”);</a:t>
            </a:r>
          </a:p>
          <a:p>
            <a:pPr marL="0" indent="0">
              <a:buNone/>
            </a:pPr>
            <a:r>
              <a:rPr lang="en-US" sz="2600" dirty="0"/>
              <a:t>ArrayList&lt;String&gt; myList2 = new ArrayList&lt;String&gt;(</a:t>
            </a:r>
            <a:r>
              <a:rPr lang="en-US" sz="2600" dirty="0" err="1"/>
              <a:t>myList</a:t>
            </a:r>
            <a:r>
              <a:rPr lang="en-US" sz="2600" dirty="0"/>
              <a:t>);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Size is 110% of original ArrayList</a:t>
            </a:r>
          </a:p>
        </p:txBody>
      </p:sp>
    </p:spTree>
    <p:extLst>
      <p:ext uri="{BB962C8B-B14F-4D97-AF65-F5344CB8AC3E}">
        <p14:creationId xmlns:p14="http://schemas.microsoft.com/office/powerpoint/2010/main" val="1513103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Method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/>
              <a:t>Copy Constructor</a:t>
            </a:r>
          </a:p>
          <a:p>
            <a:pPr marL="0" indent="0">
              <a:buNone/>
            </a:pPr>
            <a:r>
              <a:rPr lang="en-US" dirty="0"/>
              <a:t>public ArrayList(Collection&lt;? extends E&gt; c)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parameter c can be any class implementing Collection</a:t>
            </a:r>
          </a:p>
          <a:p>
            <a:r>
              <a:rPr lang="en-US" dirty="0"/>
              <a:t>&lt;? extends E&gt; means element type of collection to be copied must be same or subclass of ArrayList element type</a:t>
            </a:r>
          </a:p>
        </p:txBody>
      </p:sp>
    </p:spTree>
    <p:extLst>
      <p:ext uri="{BB962C8B-B14F-4D97-AF65-F5344CB8AC3E}">
        <p14:creationId xmlns:p14="http://schemas.microsoft.com/office/powerpoint/2010/main" val="2535660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Method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/>
              <a:t>Copy Constructor</a:t>
            </a:r>
          </a:p>
          <a:p>
            <a:pPr marL="0" indent="0">
              <a:buNone/>
            </a:pPr>
            <a:r>
              <a:rPr lang="en-US" dirty="0"/>
              <a:t>public ArrayList(Collection&lt;? extends E&gt; c)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New ArrayList contains copies of references, not elements.</a:t>
            </a:r>
          </a:p>
          <a:p>
            <a:pPr lvl="1"/>
            <a:r>
              <a:rPr lang="en-US" dirty="0"/>
              <a:t>Shallow copy</a:t>
            </a:r>
          </a:p>
          <a:p>
            <a:r>
              <a:rPr lang="en-US" dirty="0"/>
              <a:t>Similar to </a:t>
            </a:r>
            <a:r>
              <a:rPr lang="en-US" dirty="0" err="1"/>
              <a:t>System.arraycopy</a:t>
            </a:r>
            <a:endParaRPr lang="en-US" dirty="0"/>
          </a:p>
          <a:p>
            <a:r>
              <a:rPr lang="en-US" dirty="0"/>
              <a:t>Operates in O(n) time</a:t>
            </a:r>
          </a:p>
        </p:txBody>
      </p:sp>
    </p:spTree>
    <p:extLst>
      <p:ext uri="{BB962C8B-B14F-4D97-AF65-F5344CB8AC3E}">
        <p14:creationId xmlns:p14="http://schemas.microsoft.com/office/powerpoint/2010/main" val="23335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Method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add(E element) //O(n)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Always returns true</a:t>
            </a:r>
          </a:p>
          <a:p>
            <a:pPr lvl="1"/>
            <a:r>
              <a:rPr lang="en-US" dirty="0"/>
              <a:t>dictated by implementing the Collection interface</a:t>
            </a:r>
          </a:p>
          <a:p>
            <a:pPr lvl="1"/>
            <a:r>
              <a:rPr lang="en-US" dirty="0"/>
              <a:t>other classes might return false (duplicates)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ArrayList&lt;String&gt; </a:t>
            </a:r>
            <a:r>
              <a:rPr lang="en-US" dirty="0" err="1"/>
              <a:t>myList</a:t>
            </a:r>
            <a:r>
              <a:rPr lang="en-US" dirty="0"/>
              <a:t> = new ArrayList&lt;String&gt;();</a:t>
            </a:r>
          </a:p>
          <a:p>
            <a:pPr marL="0" indent="0">
              <a:buNone/>
            </a:pPr>
            <a:r>
              <a:rPr lang="en-US" dirty="0" err="1"/>
              <a:t>myList.add</a:t>
            </a:r>
            <a:r>
              <a:rPr lang="en-US" dirty="0"/>
              <a:t>(“x”);</a:t>
            </a:r>
          </a:p>
          <a:p>
            <a:pPr marL="0" indent="0">
              <a:buNone/>
            </a:pPr>
            <a:r>
              <a:rPr lang="en-US" dirty="0" err="1"/>
              <a:t>myList.add</a:t>
            </a:r>
            <a:r>
              <a:rPr lang="en-US" dirty="0"/>
              <a:t>(“y”);</a:t>
            </a:r>
          </a:p>
          <a:p>
            <a:pPr marL="0" indent="0">
              <a:buNone/>
            </a:pPr>
            <a:r>
              <a:rPr lang="en-US" dirty="0" err="1"/>
              <a:t>myList.add</a:t>
            </a:r>
            <a:r>
              <a:rPr lang="en-US" dirty="0"/>
              <a:t>(“z”);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021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Method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add(E element) //O(n)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Dissimilar to an array</a:t>
            </a:r>
          </a:p>
          <a:p>
            <a:pPr lvl="1"/>
            <a:r>
              <a:rPr lang="en-US" dirty="0"/>
              <a:t>no index required </a:t>
            </a:r>
          </a:p>
          <a:p>
            <a:pPr marL="457200" lvl="1" indent="0">
              <a:buNone/>
            </a:pPr>
            <a:r>
              <a:rPr lang="en-US" dirty="0"/>
              <a:t>String[] xyz = new String[10];</a:t>
            </a:r>
          </a:p>
          <a:p>
            <a:pPr marL="457200" lvl="1" indent="0">
              <a:buNone/>
            </a:pPr>
            <a:r>
              <a:rPr lang="en-US" dirty="0"/>
              <a:t>xyz[0]=“x”;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275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Method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size()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ArrayList&lt;String&gt; </a:t>
            </a:r>
            <a:r>
              <a:rPr lang="en-US" sz="2800" dirty="0" err="1"/>
              <a:t>myList</a:t>
            </a:r>
            <a:r>
              <a:rPr lang="en-US" sz="2800" dirty="0"/>
              <a:t> = new ArrayList&lt;String&gt;();</a:t>
            </a:r>
          </a:p>
          <a:p>
            <a:pPr marL="0" indent="0">
              <a:buNone/>
            </a:pPr>
            <a:r>
              <a:rPr lang="en-US" dirty="0" err="1"/>
              <a:t>myList.add</a:t>
            </a:r>
            <a:r>
              <a:rPr lang="en-US" dirty="0"/>
              <a:t>(“x”);</a:t>
            </a:r>
          </a:p>
          <a:p>
            <a:pPr marL="0" indent="0">
              <a:buNone/>
            </a:pPr>
            <a:r>
              <a:rPr lang="en-US" dirty="0" err="1"/>
              <a:t>myList.add</a:t>
            </a:r>
            <a:r>
              <a:rPr lang="en-US" dirty="0"/>
              <a:t>(“y”);</a:t>
            </a:r>
          </a:p>
          <a:p>
            <a:pPr marL="0" indent="0">
              <a:buNone/>
            </a:pPr>
            <a:r>
              <a:rPr lang="en-US" dirty="0" err="1"/>
              <a:t>myList.add</a:t>
            </a:r>
            <a:r>
              <a:rPr lang="en-US" dirty="0"/>
              <a:t>(“z”);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myList.size</a:t>
            </a:r>
            <a:r>
              <a:rPr lang="en-US" dirty="0"/>
              <a:t>();	//3</a:t>
            </a:r>
          </a:p>
        </p:txBody>
      </p:sp>
    </p:spTree>
    <p:extLst>
      <p:ext uri="{BB962C8B-B14F-4D97-AF65-F5344CB8AC3E}">
        <p14:creationId xmlns:p14="http://schemas.microsoft.com/office/powerpoint/2010/main" val="1857725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Method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size()</a:t>
            </a:r>
          </a:p>
          <a:p>
            <a:endParaRPr lang="en-US" dirty="0"/>
          </a:p>
          <a:p>
            <a:r>
              <a:rPr lang="en-US" dirty="0"/>
              <a:t>Dissimilar to an array</a:t>
            </a:r>
          </a:p>
          <a:p>
            <a:pPr lvl="1"/>
            <a:r>
              <a:rPr lang="en-US" dirty="0"/>
              <a:t>size gives number of elements or occupied spots</a:t>
            </a:r>
          </a:p>
          <a:p>
            <a:pPr lvl="1"/>
            <a:r>
              <a:rPr lang="en-US" dirty="0" err="1"/>
              <a:t>array.length</a:t>
            </a:r>
            <a:r>
              <a:rPr lang="en-US" dirty="0"/>
              <a:t> gives total </a:t>
            </a:r>
            <a:r>
              <a:rPr lang="en-US" dirty="0" err="1"/>
              <a:t>numer</a:t>
            </a:r>
            <a:r>
              <a:rPr lang="en-US" dirty="0"/>
              <a:t> of spots</a:t>
            </a:r>
          </a:p>
        </p:txBody>
      </p:sp>
    </p:spTree>
    <p:extLst>
      <p:ext uri="{BB962C8B-B14F-4D97-AF65-F5344CB8AC3E}">
        <p14:creationId xmlns:p14="http://schemas.microsoft.com/office/powerpoint/2010/main" val="3844672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Method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public E get (</a:t>
            </a:r>
            <a:r>
              <a:rPr lang="en-US" dirty="0" err="1"/>
              <a:t>int</a:t>
            </a:r>
            <a:r>
              <a:rPr lang="en-US" dirty="0"/>
              <a:t> index)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myList.get</a:t>
            </a:r>
            <a:r>
              <a:rPr lang="en-US" dirty="0"/>
              <a:t>(2);	//”z”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Similar to an array</a:t>
            </a:r>
          </a:p>
          <a:p>
            <a:pPr lvl="1"/>
            <a:r>
              <a:rPr lang="en-US" dirty="0" err="1"/>
              <a:t>myArray</a:t>
            </a:r>
            <a:r>
              <a:rPr lang="en-US" dirty="0"/>
              <a:t>[2]</a:t>
            </a:r>
          </a:p>
          <a:p>
            <a:r>
              <a:rPr lang="en-US" dirty="0"/>
              <a:t>Dissimilar to an array</a:t>
            </a:r>
          </a:p>
          <a:p>
            <a:pPr lvl="1"/>
            <a:r>
              <a:rPr lang="en-US" dirty="0" err="1"/>
              <a:t>myArray</a:t>
            </a:r>
            <a:r>
              <a:rPr lang="en-US" dirty="0"/>
              <a:t>[2]=“a”	//Legal</a:t>
            </a:r>
          </a:p>
          <a:p>
            <a:pPr lvl="1"/>
            <a:r>
              <a:rPr lang="en-US" dirty="0" err="1"/>
              <a:t>myList.get</a:t>
            </a:r>
            <a:r>
              <a:rPr lang="en-US" dirty="0"/>
              <a:t>(2) = “a”	//illegal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53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Method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public E set(</a:t>
            </a:r>
            <a:r>
              <a:rPr lang="en-US" dirty="0" err="1"/>
              <a:t>int</a:t>
            </a:r>
            <a:r>
              <a:rPr lang="en-US" dirty="0"/>
              <a:t> index, E element)</a:t>
            </a:r>
          </a:p>
          <a:p>
            <a:pPr marL="0" indent="0">
              <a:buNone/>
            </a:pPr>
            <a:r>
              <a:rPr lang="en-US" dirty="0" err="1"/>
              <a:t>myList.add</a:t>
            </a:r>
            <a:r>
              <a:rPr lang="en-US" dirty="0"/>
              <a:t>(“x”);</a:t>
            </a:r>
          </a:p>
          <a:p>
            <a:pPr marL="0" indent="0">
              <a:buNone/>
            </a:pPr>
            <a:r>
              <a:rPr lang="en-US" dirty="0" err="1"/>
              <a:t>myList.add</a:t>
            </a:r>
            <a:r>
              <a:rPr lang="en-US" dirty="0"/>
              <a:t>(“y”);</a:t>
            </a:r>
          </a:p>
          <a:p>
            <a:pPr marL="0" indent="0">
              <a:buNone/>
            </a:pPr>
            <a:r>
              <a:rPr lang="en-US" dirty="0" err="1"/>
              <a:t>myList.add</a:t>
            </a:r>
            <a:r>
              <a:rPr lang="en-US" dirty="0"/>
              <a:t>(“z”);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myList.set</a:t>
            </a:r>
            <a:r>
              <a:rPr lang="en-US" dirty="0"/>
              <a:t>(2,”x”);</a:t>
            </a:r>
          </a:p>
          <a:p>
            <a:pPr marL="0" indent="0">
              <a:buNone/>
            </a:pPr>
            <a:r>
              <a:rPr lang="en-US" dirty="0"/>
              <a:t>	//replaces “z” with “x”, returns “z”</a:t>
            </a:r>
          </a:p>
          <a:p>
            <a:r>
              <a:rPr lang="en-US" dirty="0"/>
              <a:t>Similar to an array</a:t>
            </a:r>
          </a:p>
          <a:p>
            <a:pPr marL="457200" lvl="1" indent="0">
              <a:buNone/>
            </a:pPr>
            <a:r>
              <a:rPr lang="en-US" dirty="0"/>
              <a:t>array[2]=“x”;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05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methods in the List interface</a:t>
            </a:r>
          </a:p>
          <a:p>
            <a:r>
              <a:rPr lang="en-US" dirty="0"/>
              <a:t>Understand how to use an ArrayList</a:t>
            </a:r>
          </a:p>
          <a:p>
            <a:r>
              <a:rPr lang="en-US" dirty="0"/>
              <a:t>Look under the hood of </a:t>
            </a:r>
            <a:r>
              <a:rPr lang="en-US"/>
              <a:t>ArrayList class</a:t>
            </a:r>
            <a:endParaRPr lang="en-US" dirty="0"/>
          </a:p>
          <a:p>
            <a:r>
              <a:rPr lang="en-US" dirty="0"/>
              <a:t>Understand how an ArrayList is useful</a:t>
            </a:r>
          </a:p>
          <a:p>
            <a:r>
              <a:rPr lang="en-US" dirty="0"/>
              <a:t>Build the </a:t>
            </a:r>
            <a:r>
              <a:rPr lang="en-US" dirty="0" err="1"/>
              <a:t>VeryLongInt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1166270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Method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public void add(</a:t>
            </a:r>
            <a:r>
              <a:rPr lang="en-US" dirty="0" err="1"/>
              <a:t>int</a:t>
            </a:r>
            <a:r>
              <a:rPr lang="en-US" dirty="0"/>
              <a:t> index, E element)</a:t>
            </a:r>
          </a:p>
          <a:p>
            <a:pPr lvl="1"/>
            <a:r>
              <a:rPr lang="en-US" dirty="0"/>
              <a:t>inserts the element and pushes other elements down the line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myList.add</a:t>
            </a:r>
            <a:r>
              <a:rPr lang="en-US" dirty="0"/>
              <a:t>(“x”);</a:t>
            </a:r>
          </a:p>
          <a:p>
            <a:pPr marL="0" indent="0">
              <a:buNone/>
            </a:pPr>
            <a:r>
              <a:rPr lang="en-US" dirty="0" err="1"/>
              <a:t>myList.add</a:t>
            </a:r>
            <a:r>
              <a:rPr lang="en-US" dirty="0"/>
              <a:t>(“y”);</a:t>
            </a:r>
          </a:p>
          <a:p>
            <a:pPr marL="0" indent="0">
              <a:buNone/>
            </a:pPr>
            <a:r>
              <a:rPr lang="en-US" dirty="0" err="1"/>
              <a:t>myList.add</a:t>
            </a:r>
            <a:r>
              <a:rPr lang="en-US" dirty="0"/>
              <a:t>(“z”);</a:t>
            </a:r>
          </a:p>
          <a:p>
            <a:pPr marL="0" indent="0">
              <a:buNone/>
            </a:pPr>
            <a:r>
              <a:rPr lang="en-US" dirty="0" err="1"/>
              <a:t>myList.add</a:t>
            </a:r>
            <a:r>
              <a:rPr lang="en-US" dirty="0"/>
              <a:t>(1,”a”);</a:t>
            </a:r>
          </a:p>
          <a:p>
            <a:pPr marL="0" indent="0">
              <a:buNone/>
            </a:pPr>
            <a:r>
              <a:rPr lang="en-US" dirty="0"/>
              <a:t>//”</a:t>
            </a:r>
            <a:r>
              <a:rPr lang="en-US" dirty="0" err="1"/>
              <a:t>x”,”a”,”y”,”z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733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Method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void add(</a:t>
            </a:r>
            <a:r>
              <a:rPr lang="en-US" dirty="0" err="1"/>
              <a:t>int</a:t>
            </a:r>
            <a:r>
              <a:rPr lang="en-US" dirty="0"/>
              <a:t> index, E element)</a:t>
            </a:r>
          </a:p>
          <a:p>
            <a:endParaRPr lang="en-US" dirty="0"/>
          </a:p>
          <a:p>
            <a:r>
              <a:rPr lang="en-US" dirty="0"/>
              <a:t>Dissimilar to an array</a:t>
            </a:r>
          </a:p>
          <a:p>
            <a:pPr lvl="1"/>
            <a:r>
              <a:rPr lang="en-US" dirty="0"/>
              <a:t>Expansion and rearrangement handled automatically</a:t>
            </a:r>
          </a:p>
        </p:txBody>
      </p:sp>
    </p:spTree>
    <p:extLst>
      <p:ext uri="{BB962C8B-B14F-4D97-AF65-F5344CB8AC3E}">
        <p14:creationId xmlns:p14="http://schemas.microsoft.com/office/powerpoint/2010/main" val="519649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Method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E remove(</a:t>
            </a:r>
            <a:r>
              <a:rPr lang="en-US" dirty="0" err="1"/>
              <a:t>int</a:t>
            </a:r>
            <a:r>
              <a:rPr lang="en-US" dirty="0"/>
              <a:t> index)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myList.add</a:t>
            </a:r>
            <a:r>
              <a:rPr lang="en-US" dirty="0"/>
              <a:t>(“x”);</a:t>
            </a:r>
          </a:p>
          <a:p>
            <a:pPr marL="0" indent="0">
              <a:buNone/>
            </a:pPr>
            <a:r>
              <a:rPr lang="en-US" dirty="0" err="1"/>
              <a:t>myList.add</a:t>
            </a:r>
            <a:r>
              <a:rPr lang="en-US" dirty="0"/>
              <a:t>(“y”);</a:t>
            </a:r>
          </a:p>
          <a:p>
            <a:pPr marL="0" indent="0">
              <a:buNone/>
            </a:pPr>
            <a:r>
              <a:rPr lang="en-US" dirty="0" err="1"/>
              <a:t>myList.add</a:t>
            </a:r>
            <a:r>
              <a:rPr lang="en-US" dirty="0"/>
              <a:t>(“z”);</a:t>
            </a:r>
          </a:p>
          <a:p>
            <a:pPr marL="0" indent="0">
              <a:buNone/>
            </a:pPr>
            <a:r>
              <a:rPr lang="en-US" dirty="0" err="1"/>
              <a:t>myList.remove</a:t>
            </a:r>
            <a:r>
              <a:rPr lang="en-US" dirty="0"/>
              <a:t>(1);</a:t>
            </a:r>
          </a:p>
          <a:p>
            <a:pPr marL="0" indent="0">
              <a:buNone/>
            </a:pPr>
            <a:r>
              <a:rPr lang="en-US" dirty="0"/>
              <a:t>//”</a:t>
            </a:r>
            <a:r>
              <a:rPr lang="en-US" dirty="0" err="1"/>
              <a:t>x”,”z</a:t>
            </a:r>
            <a:r>
              <a:rPr lang="en-US" dirty="0"/>
              <a:t>” </a:t>
            </a:r>
            <a:r>
              <a:rPr lang="en-US" dirty="0" err="1"/>
              <a:t>returns”y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28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Method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E remove(</a:t>
            </a:r>
            <a:r>
              <a:rPr lang="en-US" dirty="0" err="1"/>
              <a:t>int</a:t>
            </a:r>
            <a:r>
              <a:rPr lang="en-US" dirty="0"/>
              <a:t> index)</a:t>
            </a:r>
          </a:p>
          <a:p>
            <a:endParaRPr lang="en-US" dirty="0"/>
          </a:p>
          <a:p>
            <a:r>
              <a:rPr lang="en-US" dirty="0"/>
              <a:t>Dissimilar to an array</a:t>
            </a:r>
          </a:p>
          <a:p>
            <a:pPr lvl="1"/>
            <a:r>
              <a:rPr lang="en-US" dirty="0"/>
              <a:t>Automatically handles rearrangement</a:t>
            </a:r>
          </a:p>
          <a:p>
            <a:pPr lvl="1"/>
            <a:r>
              <a:rPr lang="en-US" dirty="0"/>
              <a:t>No contraction</a:t>
            </a:r>
          </a:p>
        </p:txBody>
      </p:sp>
    </p:spTree>
    <p:extLst>
      <p:ext uri="{BB962C8B-B14F-4D97-AF65-F5344CB8AC3E}">
        <p14:creationId xmlns:p14="http://schemas.microsoft.com/office/powerpoint/2010/main" val="2063257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Method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indexOf</a:t>
            </a:r>
            <a:r>
              <a:rPr lang="en-US" dirty="0"/>
              <a:t>(Object element)</a:t>
            </a:r>
          </a:p>
          <a:p>
            <a:pPr lvl="1"/>
            <a:r>
              <a:rPr lang="en-US" dirty="0"/>
              <a:t>finds first occurrence of matching element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myList.add</a:t>
            </a:r>
            <a:r>
              <a:rPr lang="en-US" dirty="0"/>
              <a:t>(“x”);</a:t>
            </a:r>
          </a:p>
          <a:p>
            <a:pPr marL="0" indent="0">
              <a:buNone/>
            </a:pPr>
            <a:r>
              <a:rPr lang="en-US" dirty="0" err="1"/>
              <a:t>myList.add</a:t>
            </a:r>
            <a:r>
              <a:rPr lang="en-US" dirty="0"/>
              <a:t>(“y”);</a:t>
            </a:r>
          </a:p>
          <a:p>
            <a:pPr marL="0" indent="0">
              <a:buNone/>
            </a:pPr>
            <a:r>
              <a:rPr lang="en-US" dirty="0" err="1"/>
              <a:t>myList.add</a:t>
            </a:r>
            <a:r>
              <a:rPr lang="en-US" dirty="0"/>
              <a:t>(“z”);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x=</a:t>
            </a:r>
            <a:r>
              <a:rPr lang="en-US" dirty="0" err="1"/>
              <a:t>myList.indexOf</a:t>
            </a:r>
            <a:r>
              <a:rPr lang="en-US" dirty="0"/>
              <a:t>(“z”);	//x=2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x=</a:t>
            </a:r>
            <a:r>
              <a:rPr lang="en-US" dirty="0" err="1"/>
              <a:t>myList.indexOf</a:t>
            </a:r>
            <a:r>
              <a:rPr lang="en-US" dirty="0"/>
              <a:t>(“a”);	//x=-1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548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Method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indexOf</a:t>
            </a:r>
            <a:r>
              <a:rPr lang="en-US" dirty="0"/>
              <a:t>(Object element)</a:t>
            </a:r>
          </a:p>
          <a:p>
            <a:pPr lvl="1"/>
            <a:r>
              <a:rPr lang="en-US" dirty="0"/>
              <a:t>finds first occurrence of matching element</a:t>
            </a:r>
          </a:p>
          <a:p>
            <a:endParaRPr lang="en-US" dirty="0"/>
          </a:p>
          <a:p>
            <a:r>
              <a:rPr lang="en-US" dirty="0"/>
              <a:t>Dissimilar to an array</a:t>
            </a:r>
          </a:p>
          <a:p>
            <a:pPr lvl="1"/>
            <a:r>
              <a:rPr lang="en-US" dirty="0"/>
              <a:t>No need to explicitly search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74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Heading And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class ArrayList&lt;E&gt; extends </a:t>
            </a:r>
            <a:r>
              <a:rPr lang="en-US" dirty="0" err="1"/>
              <a:t>AbstractList</a:t>
            </a:r>
            <a:r>
              <a:rPr lang="en-US" dirty="0"/>
              <a:t>&lt;E&gt; 	implements List&lt;E&gt;, </a:t>
            </a:r>
            <a:r>
              <a:rPr lang="en-US" dirty="0" err="1"/>
              <a:t>RandomAccess</a:t>
            </a:r>
            <a:r>
              <a:rPr lang="en-US" dirty="0"/>
              <a:t>, 			</a:t>
            </a:r>
            <a:r>
              <a:rPr lang="en-US" dirty="0" err="1"/>
              <a:t>Clonable</a:t>
            </a:r>
            <a:r>
              <a:rPr lang="en-US" dirty="0"/>
              <a:t>, </a:t>
            </a:r>
            <a:r>
              <a:rPr lang="en-US" dirty="0" err="1"/>
              <a:t>java.io.Serializable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124200"/>
            <a:ext cx="5447951" cy="353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00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Heading And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transient E[] </a:t>
            </a:r>
            <a:r>
              <a:rPr lang="en-US" dirty="0" err="1"/>
              <a:t>elementData</a:t>
            </a:r>
            <a:r>
              <a:rPr lang="en-US" dirty="0"/>
              <a:t>;	</a:t>
            </a:r>
          </a:p>
          <a:p>
            <a:pPr lvl="1"/>
            <a:r>
              <a:rPr lang="en-US" dirty="0"/>
              <a:t>array not preserved in serialization</a:t>
            </a:r>
          </a:p>
          <a:p>
            <a:r>
              <a:rPr lang="en-US" dirty="0"/>
              <a:t>private </a:t>
            </a:r>
            <a:r>
              <a:rPr lang="en-US" dirty="0" err="1"/>
              <a:t>int</a:t>
            </a:r>
            <a:r>
              <a:rPr lang="en-US" dirty="0"/>
              <a:t> size;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Users never touch these!</a:t>
            </a:r>
          </a:p>
        </p:txBody>
      </p:sp>
    </p:spTree>
    <p:extLst>
      <p:ext uri="{BB962C8B-B14F-4D97-AF65-F5344CB8AC3E}">
        <p14:creationId xmlns:p14="http://schemas.microsoft.com/office/powerpoint/2010/main" val="2937405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ALExample.java</a:t>
            </a:r>
          </a:p>
        </p:txBody>
      </p:sp>
    </p:spTree>
    <p:extLst>
      <p:ext uri="{BB962C8B-B14F-4D97-AF65-F5344CB8AC3E}">
        <p14:creationId xmlns:p14="http://schemas.microsoft.com/office/powerpoint/2010/main" val="2907960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ArrayList&lt;Character&gt; letters = new 							ArrayList&lt;Character&gt;();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letters.add</a:t>
            </a:r>
            <a:r>
              <a:rPr lang="en-US" dirty="0"/>
              <a:t>(‘f’);</a:t>
            </a:r>
          </a:p>
          <a:p>
            <a:pPr marL="0" indent="0">
              <a:buNone/>
            </a:pPr>
            <a:r>
              <a:rPr lang="en-US" dirty="0" err="1"/>
              <a:t>letters.add</a:t>
            </a:r>
            <a:r>
              <a:rPr lang="en-US" dirty="0"/>
              <a:t>(1,’i’);</a:t>
            </a:r>
          </a:p>
          <a:p>
            <a:pPr marL="0" indent="0">
              <a:buNone/>
            </a:pPr>
            <a:r>
              <a:rPr lang="en-US" dirty="0" err="1"/>
              <a:t>letters.add</a:t>
            </a:r>
            <a:r>
              <a:rPr lang="en-US" dirty="0"/>
              <a:t>(‘e’);</a:t>
            </a:r>
          </a:p>
          <a:p>
            <a:pPr marL="0" indent="0">
              <a:buNone/>
            </a:pPr>
            <a:r>
              <a:rPr lang="en-US" dirty="0" err="1"/>
              <a:t>letters.add</a:t>
            </a:r>
            <a:r>
              <a:rPr lang="en-US" dirty="0"/>
              <a:t>(1,’r’);</a:t>
            </a:r>
          </a:p>
          <a:p>
            <a:pPr marL="0" indent="0">
              <a:buNone/>
            </a:pPr>
            <a:r>
              <a:rPr lang="en-US" dirty="0" err="1"/>
              <a:t>letters.add</a:t>
            </a:r>
            <a:r>
              <a:rPr lang="en-US" dirty="0"/>
              <a:t>(‘e’);</a:t>
            </a:r>
          </a:p>
          <a:p>
            <a:pPr marL="0" indent="0">
              <a:buNone/>
            </a:pPr>
            <a:r>
              <a:rPr lang="en-US" dirty="0" err="1"/>
              <a:t>letters.add</a:t>
            </a:r>
            <a:r>
              <a:rPr lang="en-US" dirty="0"/>
              <a:t>(4,’z’);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(letters);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909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on HW2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50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letters.remove</a:t>
            </a:r>
            <a:r>
              <a:rPr lang="en-US" dirty="0"/>
              <a:t>((Character)‘</a:t>
            </a:r>
            <a:r>
              <a:rPr lang="en-US" dirty="0" err="1"/>
              <a:t>i</a:t>
            </a:r>
            <a:r>
              <a:rPr lang="en-US" dirty="0"/>
              <a:t>’);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index = </a:t>
            </a:r>
            <a:r>
              <a:rPr lang="en-US" dirty="0" err="1"/>
              <a:t>letters.indexOf</a:t>
            </a:r>
            <a:r>
              <a:rPr lang="en-US" dirty="0"/>
              <a:t>(‘e’);</a:t>
            </a:r>
          </a:p>
          <a:p>
            <a:pPr marL="0" indent="0">
              <a:buNone/>
            </a:pPr>
            <a:r>
              <a:rPr lang="en-US" dirty="0" err="1"/>
              <a:t>letters.remove</a:t>
            </a:r>
            <a:r>
              <a:rPr lang="en-US" dirty="0"/>
              <a:t>(index);</a:t>
            </a:r>
          </a:p>
          <a:p>
            <a:pPr marL="0" indent="0">
              <a:buNone/>
            </a:pPr>
            <a:r>
              <a:rPr lang="en-US" dirty="0" err="1"/>
              <a:t>letters.add</a:t>
            </a:r>
            <a:r>
              <a:rPr lang="en-US" dirty="0"/>
              <a:t>(2,’o’);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(letters);</a:t>
            </a:r>
          </a:p>
        </p:txBody>
      </p:sp>
    </p:spTree>
    <p:extLst>
      <p:ext uri="{BB962C8B-B14F-4D97-AF65-F5344CB8AC3E}">
        <p14:creationId xmlns:p14="http://schemas.microsoft.com/office/powerpoint/2010/main" val="3420351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ArrayList&lt;String&gt; list = new ArrayList()&lt;String&gt;;</a:t>
            </a:r>
          </a:p>
          <a:p>
            <a:pPr marL="0" indent="0">
              <a:buNone/>
            </a:pPr>
            <a:r>
              <a:rPr lang="en-US" dirty="0" err="1"/>
              <a:t>list.add</a:t>
            </a:r>
            <a:r>
              <a:rPr lang="en-US" dirty="0"/>
              <a:t>(“ONE”);</a:t>
            </a:r>
            <a:br>
              <a:rPr lang="en-US" dirty="0"/>
            </a:br>
            <a:r>
              <a:rPr lang="en-US" dirty="0" err="1"/>
              <a:t>list.add</a:t>
            </a:r>
            <a:r>
              <a:rPr lang="en-US" dirty="0"/>
              <a:t>(“FOUR”);</a:t>
            </a:r>
            <a:br>
              <a:rPr lang="en-US" dirty="0"/>
            </a:br>
            <a:r>
              <a:rPr lang="en-US" dirty="0" err="1"/>
              <a:t>list.add</a:t>
            </a:r>
            <a:r>
              <a:rPr lang="en-US" dirty="0"/>
              <a:t>(2,”THREE”);</a:t>
            </a:r>
            <a:br>
              <a:rPr lang="en-US" dirty="0"/>
            </a:br>
            <a:r>
              <a:rPr lang="en-US" dirty="0" err="1"/>
              <a:t>list.add</a:t>
            </a:r>
            <a:r>
              <a:rPr lang="en-US" dirty="0"/>
              <a:t>(2,”TWO”);</a:t>
            </a:r>
            <a:br>
              <a:rPr lang="en-US" dirty="0"/>
            </a:br>
            <a:r>
              <a:rPr lang="en-US" dirty="0" err="1"/>
              <a:t>list.add</a:t>
            </a:r>
            <a:r>
              <a:rPr lang="en-US"/>
              <a:t>(2,”FIVE”);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(list);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475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ArrayList&lt;String&gt; names = new ArrayList&lt;String&gt;();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 err="1"/>
              <a:t>names.add</a:t>
            </a:r>
            <a:r>
              <a:rPr lang="en-US" dirty="0"/>
              <a:t>("Karen");</a:t>
            </a:r>
          </a:p>
          <a:p>
            <a:pPr marL="0" indent="0">
              <a:buNone/>
            </a:pPr>
            <a:r>
              <a:rPr lang="en-US" dirty="0" err="1"/>
              <a:t>names.add</a:t>
            </a:r>
            <a:r>
              <a:rPr lang="en-US" dirty="0"/>
              <a:t>("Don");</a:t>
            </a:r>
          </a:p>
          <a:p>
            <a:pPr marL="0" indent="0">
              <a:buNone/>
            </a:pPr>
            <a:r>
              <a:rPr lang="en-US" dirty="0" err="1"/>
              <a:t>names.add</a:t>
            </a:r>
            <a:r>
              <a:rPr lang="en-US" dirty="0"/>
              <a:t>("Mark");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ArrayList&lt;String&gt; temp = new ArrayList&lt;String&gt; (names);</a:t>
            </a:r>
          </a:p>
          <a:p>
            <a:pPr marL="0" indent="0">
              <a:buNone/>
            </a:pPr>
            <a:r>
              <a:rPr lang="en-US" dirty="0"/>
              <a:t>ArrayList&lt;String&gt; </a:t>
            </a:r>
            <a:r>
              <a:rPr lang="en-US" dirty="0" err="1"/>
              <a:t>sameList</a:t>
            </a:r>
            <a:r>
              <a:rPr lang="en-US" dirty="0"/>
              <a:t> = names;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 err="1"/>
              <a:t>names.add</a:t>
            </a:r>
            <a:r>
              <a:rPr lang="en-US" dirty="0"/>
              <a:t>(1,"Courtney");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("names: "+names);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("temp: "+temp);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sameList</a:t>
            </a:r>
            <a:r>
              <a:rPr lang="en-US" dirty="0"/>
              <a:t>: "+</a:t>
            </a:r>
            <a:r>
              <a:rPr lang="en-US" dirty="0" err="1"/>
              <a:t>sameList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21524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Method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add(E element){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ensureCapacity</a:t>
            </a:r>
            <a:r>
              <a:rPr lang="en-US" dirty="0"/>
              <a:t>(size+1);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elementData</a:t>
            </a:r>
            <a:r>
              <a:rPr lang="en-US" dirty="0"/>
              <a:t>[size++]=element;</a:t>
            </a:r>
          </a:p>
          <a:p>
            <a:pPr marL="0" indent="0">
              <a:buNone/>
            </a:pPr>
            <a:r>
              <a:rPr lang="en-US" dirty="0"/>
              <a:t>		//inserted at size, then incremented</a:t>
            </a:r>
          </a:p>
          <a:p>
            <a:pPr marL="0" indent="0">
              <a:buNone/>
            </a:pPr>
            <a:r>
              <a:rPr lang="en-US" dirty="0"/>
              <a:t>	return true;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5092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Method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public void </a:t>
            </a:r>
            <a:r>
              <a:rPr lang="en-US" dirty="0" err="1"/>
              <a:t>ensureCapacity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minCapacity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modCount</a:t>
            </a:r>
            <a:r>
              <a:rPr lang="en-US" dirty="0"/>
              <a:t>++;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oldCapacity</a:t>
            </a:r>
            <a:r>
              <a:rPr lang="en-US" dirty="0"/>
              <a:t>=</a:t>
            </a:r>
            <a:r>
              <a:rPr lang="en-US" dirty="0" err="1"/>
              <a:t>elementData.length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if(</a:t>
            </a:r>
            <a:r>
              <a:rPr lang="en-US" dirty="0" err="1"/>
              <a:t>minCapacity</a:t>
            </a:r>
            <a:r>
              <a:rPr lang="en-US" dirty="0"/>
              <a:t> &gt; </a:t>
            </a:r>
            <a:r>
              <a:rPr lang="en-US" dirty="0" err="1"/>
              <a:t>oldCapacity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		E </a:t>
            </a:r>
            <a:r>
              <a:rPr lang="en-US" dirty="0" err="1"/>
              <a:t>oldData</a:t>
            </a:r>
            <a:r>
              <a:rPr lang="en-US" dirty="0"/>
              <a:t>[]=</a:t>
            </a:r>
            <a:r>
              <a:rPr lang="en-US" dirty="0" err="1"/>
              <a:t>elementData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newCapacity</a:t>
            </a:r>
            <a:r>
              <a:rPr lang="en-US" dirty="0"/>
              <a:t>=(</a:t>
            </a:r>
            <a:r>
              <a:rPr lang="en-US" dirty="0" err="1"/>
              <a:t>oldCapacity</a:t>
            </a:r>
            <a:r>
              <a:rPr lang="en-US" dirty="0"/>
              <a:t>*3)/2 +1</a:t>
            </a:r>
          </a:p>
          <a:p>
            <a:pPr marL="0" indent="0">
              <a:buNone/>
            </a:pPr>
            <a:r>
              <a:rPr lang="en-US" dirty="0"/>
              <a:t>		if(</a:t>
            </a:r>
            <a:r>
              <a:rPr lang="en-US" dirty="0" err="1"/>
              <a:t>newCapacity</a:t>
            </a:r>
            <a:r>
              <a:rPr lang="en-US" dirty="0"/>
              <a:t>&lt;</a:t>
            </a:r>
            <a:r>
              <a:rPr lang="en-US" dirty="0" err="1"/>
              <a:t>minCapacity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newCapacity</a:t>
            </a:r>
            <a:r>
              <a:rPr lang="en-US" dirty="0"/>
              <a:t>=</a:t>
            </a:r>
            <a:r>
              <a:rPr lang="en-US" dirty="0" err="1"/>
              <a:t>minCapacity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elementData</a:t>
            </a:r>
            <a:r>
              <a:rPr lang="en-US" dirty="0"/>
              <a:t> = (E[]) new Object[</a:t>
            </a:r>
            <a:r>
              <a:rPr lang="en-US" dirty="0" err="1"/>
              <a:t>newCapacity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System.arraycopy</a:t>
            </a:r>
            <a:r>
              <a:rPr lang="en-US" dirty="0"/>
              <a:t>(oldData,0,elementData,0,size);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990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Method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board example</a:t>
            </a:r>
          </a:p>
        </p:txBody>
      </p:sp>
    </p:spTree>
    <p:extLst>
      <p:ext uri="{BB962C8B-B14F-4D97-AF65-F5344CB8AC3E}">
        <p14:creationId xmlns:p14="http://schemas.microsoft.com/office/powerpoint/2010/main" val="9861229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F7D68-E49A-4B9D-9389-F11D9465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</a:t>
            </a:r>
            <a:r>
              <a:rPr lang="en-US" dirty="0" err="1"/>
              <a:t>ArrayListDemo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2E858-4DFF-4B23-891F-51A3FFE87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ArrayListDemo.java</a:t>
            </a:r>
          </a:p>
        </p:txBody>
      </p:sp>
    </p:spTree>
    <p:extLst>
      <p:ext uri="{BB962C8B-B14F-4D97-AF65-F5344CB8AC3E}">
        <p14:creationId xmlns:p14="http://schemas.microsoft.com/office/powerpoint/2010/main" val="40262013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Precision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of ArrayList class</a:t>
            </a:r>
          </a:p>
          <a:p>
            <a:r>
              <a:rPr lang="en-US" dirty="0"/>
              <a:t>Public key cryptography</a:t>
            </a:r>
          </a:p>
          <a:p>
            <a:r>
              <a:rPr lang="en-US" dirty="0"/>
              <a:t>Keys are composed of large prime numbers</a:t>
            </a:r>
          </a:p>
          <a:p>
            <a:pPr lvl="1"/>
            <a:r>
              <a:rPr lang="en-US" dirty="0"/>
              <a:t>100 digits or more</a:t>
            </a:r>
          </a:p>
          <a:p>
            <a:r>
              <a:rPr lang="en-US" dirty="0"/>
              <a:t>Creating a number is easy O(n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  <a:p>
            <a:r>
              <a:rPr lang="en-US" dirty="0"/>
              <a:t>Factoring a number is </a:t>
            </a:r>
          </a:p>
          <a:p>
            <a:pPr marL="0" indent="0">
              <a:buNone/>
            </a:pPr>
            <a:r>
              <a:rPr lang="en-US" dirty="0"/>
              <a:t>			HARD O(10</a:t>
            </a:r>
            <a:r>
              <a:rPr lang="en-US" baseline="30000" dirty="0"/>
              <a:t>n/2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http://www.examcollection.com/design/wikipic/25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429000"/>
            <a:ext cx="2381250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2984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Precision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Generate p and q, two large primes</a:t>
            </a:r>
          </a:p>
          <a:p>
            <a:r>
              <a:rPr lang="en-US" dirty="0"/>
              <a:t>Generate e, greater than p * q</a:t>
            </a:r>
          </a:p>
          <a:p>
            <a:endParaRPr lang="en-US" dirty="0"/>
          </a:p>
          <a:p>
            <a:r>
              <a:rPr lang="en-US" dirty="0"/>
              <a:t>Public key is p*q (</a:t>
            </a:r>
            <a:r>
              <a:rPr lang="en-US" dirty="0" err="1"/>
              <a:t>modulous</a:t>
            </a:r>
            <a:r>
              <a:rPr lang="en-US" dirty="0"/>
              <a:t>) and e (exponent).</a:t>
            </a:r>
          </a:p>
          <a:p>
            <a:r>
              <a:rPr lang="en-US" dirty="0"/>
              <a:t>Private key is p and q</a:t>
            </a:r>
          </a:p>
          <a:p>
            <a:endParaRPr lang="en-US" dirty="0"/>
          </a:p>
          <a:p>
            <a:r>
              <a:rPr lang="en-US" dirty="0"/>
              <a:t>Treat the message with public key to send it</a:t>
            </a:r>
          </a:p>
          <a:p>
            <a:pPr lvl="1"/>
            <a:r>
              <a:rPr lang="en-US" dirty="0"/>
              <a:t>Plaintext -&gt; ciphertext</a:t>
            </a:r>
          </a:p>
          <a:p>
            <a:r>
              <a:rPr lang="en-US" dirty="0"/>
              <a:t>Treat the message with private key to read it</a:t>
            </a:r>
          </a:p>
          <a:p>
            <a:pPr lvl="1"/>
            <a:r>
              <a:rPr lang="en-US" dirty="0"/>
              <a:t>-ciphertext -&gt; plaintext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6023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Precision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message M is split into characters M</a:t>
            </a:r>
            <a:r>
              <a:rPr lang="en-US" baseline="-25000" dirty="0"/>
              <a:t>1</a:t>
            </a:r>
            <a:r>
              <a:rPr lang="en-US" dirty="0"/>
              <a:t>…</a:t>
            </a:r>
            <a:r>
              <a:rPr lang="en-US" dirty="0" err="1"/>
              <a:t>M</a:t>
            </a:r>
            <a:r>
              <a:rPr lang="en-US" baseline="-25000" dirty="0" err="1"/>
              <a:t>i</a:t>
            </a:r>
            <a:endParaRPr lang="en-US" baseline="-25000" dirty="0"/>
          </a:p>
          <a:p>
            <a:r>
              <a:rPr lang="en-US" dirty="0"/>
              <a:t>M sequence is turned into V sequence by concatenation of bits</a:t>
            </a:r>
          </a:p>
          <a:p>
            <a:pPr lvl="1"/>
            <a:r>
              <a:rPr lang="en-US" dirty="0"/>
              <a:t>Very long integer</a:t>
            </a:r>
          </a:p>
          <a:p>
            <a:r>
              <a:rPr lang="en-US" dirty="0"/>
              <a:t>Encrypted integer V</a:t>
            </a:r>
            <a:r>
              <a:rPr lang="en-US" baseline="-25000" dirty="0"/>
              <a:t>i</a:t>
            </a:r>
            <a:r>
              <a:rPr lang="en-US" dirty="0"/>
              <a:t> = V</a:t>
            </a:r>
            <a:r>
              <a:rPr lang="en-US" baseline="-25000" dirty="0"/>
              <a:t>i</a:t>
            </a:r>
            <a:r>
              <a:rPr lang="en-US" baseline="30000" dirty="0"/>
              <a:t>e</a:t>
            </a:r>
            <a:r>
              <a:rPr lang="en-US" dirty="0"/>
              <a:t> % (p*q)</a:t>
            </a:r>
          </a:p>
          <a:p>
            <a:pPr lvl="1"/>
            <a:r>
              <a:rPr lang="en-US" dirty="0"/>
              <a:t>Raise V</a:t>
            </a:r>
            <a:r>
              <a:rPr lang="en-US" baseline="-25000" dirty="0"/>
              <a:t>i </a:t>
            </a:r>
            <a:r>
              <a:rPr lang="en-US" dirty="0"/>
              <a:t>to e, then mod (p*q)</a:t>
            </a:r>
          </a:p>
          <a:p>
            <a:endParaRPr lang="en-US" dirty="0"/>
          </a:p>
          <a:p>
            <a:r>
              <a:rPr lang="en-US" dirty="0"/>
              <a:t>This requires precision beyond built-in functionality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112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Extends the Collection interface</a:t>
            </a:r>
          </a:p>
          <a:p>
            <a:r>
              <a:rPr lang="en-US" dirty="0"/>
              <a:t>Support for indexes</a:t>
            </a:r>
          </a:p>
          <a:p>
            <a:endParaRPr lang="en-US" dirty="0"/>
          </a:p>
          <a:p>
            <a:r>
              <a:rPr lang="en-US" dirty="0"/>
              <a:t>All lists store things in sequence</a:t>
            </a:r>
          </a:p>
          <a:p>
            <a:endParaRPr lang="en-US" dirty="0"/>
          </a:p>
          <a:p>
            <a:r>
              <a:rPr lang="en-US" dirty="0"/>
              <a:t>Methods all utilize indexes as parameters or return types</a:t>
            </a:r>
          </a:p>
        </p:txBody>
      </p:sp>
    </p:spTree>
    <p:extLst>
      <p:ext uri="{BB962C8B-B14F-4D97-AF65-F5344CB8AC3E}">
        <p14:creationId xmlns:p14="http://schemas.microsoft.com/office/powerpoint/2010/main" val="4998236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VeryLongInt</a:t>
            </a:r>
            <a:r>
              <a:rPr lang="en-US" dirty="0"/>
              <a:t> 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from a String</a:t>
            </a:r>
          </a:p>
          <a:p>
            <a:pPr marL="457200" lvl="1" indent="0">
              <a:buNone/>
            </a:pPr>
            <a:r>
              <a:rPr lang="en-US" dirty="0"/>
              <a:t>public </a:t>
            </a:r>
            <a:r>
              <a:rPr lang="en-US" dirty="0" err="1"/>
              <a:t>VeryLongInt</a:t>
            </a:r>
            <a:r>
              <a:rPr lang="en-US" dirty="0"/>
              <a:t>(String s)</a:t>
            </a:r>
          </a:p>
          <a:p>
            <a:r>
              <a:rPr lang="en-US" dirty="0"/>
              <a:t>Turn into a String</a:t>
            </a:r>
          </a:p>
          <a:p>
            <a:pPr marL="457200" lvl="1" indent="0">
              <a:buNone/>
            </a:pPr>
            <a:r>
              <a:rPr lang="en-US" dirty="0"/>
              <a:t>public String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r>
              <a:rPr lang="en-US" dirty="0"/>
              <a:t>Add to another </a:t>
            </a:r>
            <a:r>
              <a:rPr lang="en-US" dirty="0" err="1"/>
              <a:t>VeryLongInt</a:t>
            </a:r>
            <a:r>
              <a:rPr lang="en-US" dirty="0"/>
              <a:t> (addition, not 						‘adding’)</a:t>
            </a:r>
          </a:p>
          <a:p>
            <a:pPr marL="457200" lvl="1" indent="0">
              <a:buNone/>
            </a:pPr>
            <a:r>
              <a:rPr lang="en-US" dirty="0"/>
              <a:t>public void add(</a:t>
            </a:r>
            <a:r>
              <a:rPr lang="en-US" dirty="0" err="1"/>
              <a:t>VeryLongInt</a:t>
            </a:r>
            <a:r>
              <a:rPr lang="en-US" dirty="0"/>
              <a:t> </a:t>
            </a:r>
            <a:r>
              <a:rPr lang="en-US" dirty="0" err="1"/>
              <a:t>otherVeryLong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921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VeryLongInt</a:t>
            </a:r>
            <a:r>
              <a:rPr lang="en-US" dirty="0"/>
              <a:t> Class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Has-a or is-a?</a:t>
            </a:r>
          </a:p>
          <a:p>
            <a:endParaRPr lang="en-US" dirty="0"/>
          </a:p>
          <a:p>
            <a:r>
              <a:rPr lang="en-US" dirty="0" err="1"/>
              <a:t>VeryLongInt</a:t>
            </a:r>
            <a:r>
              <a:rPr lang="en-US" dirty="0"/>
              <a:t> performs addition</a:t>
            </a:r>
          </a:p>
          <a:p>
            <a:pPr lvl="1"/>
            <a:r>
              <a:rPr lang="en-US" dirty="0"/>
              <a:t>dissimilar to ArrayList function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ArrayLists</a:t>
            </a:r>
            <a:r>
              <a:rPr lang="en-US" dirty="0"/>
              <a:t>, not extend 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protected ArrayList&lt;Integer&gt; digits;</a:t>
            </a:r>
          </a:p>
        </p:txBody>
      </p:sp>
    </p:spTree>
    <p:extLst>
      <p:ext uri="{BB962C8B-B14F-4D97-AF65-F5344CB8AC3E}">
        <p14:creationId xmlns:p14="http://schemas.microsoft.com/office/powerpoint/2010/main" val="12042063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VeryLongInt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VeryLongInt.java</a:t>
            </a:r>
          </a:p>
        </p:txBody>
      </p:sp>
    </p:spTree>
    <p:extLst>
      <p:ext uri="{BB962C8B-B14F-4D97-AF65-F5344CB8AC3E}">
        <p14:creationId xmlns:p14="http://schemas.microsoft.com/office/powerpoint/2010/main" val="3767981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interface extends Collection interface</a:t>
            </a:r>
          </a:p>
          <a:p>
            <a:pPr lvl="1"/>
            <a:r>
              <a:rPr lang="en-US" dirty="0"/>
              <a:t>Index based methods</a:t>
            </a:r>
          </a:p>
          <a:p>
            <a:r>
              <a:rPr lang="en-US" dirty="0"/>
              <a:t>ArrayList implements List</a:t>
            </a:r>
          </a:p>
          <a:p>
            <a:pPr lvl="1"/>
            <a:r>
              <a:rPr lang="en-US" dirty="0"/>
              <a:t>Allows random access</a:t>
            </a:r>
          </a:p>
          <a:p>
            <a:pPr lvl="1"/>
            <a:r>
              <a:rPr lang="en-US" dirty="0"/>
              <a:t>Automatically resizable</a:t>
            </a:r>
          </a:p>
          <a:p>
            <a:pPr lvl="1"/>
            <a:r>
              <a:rPr lang="en-US" dirty="0"/>
              <a:t>Much easier to utilize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175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 get(</a:t>
            </a:r>
            <a:r>
              <a:rPr lang="en-US" dirty="0" err="1"/>
              <a:t>int</a:t>
            </a:r>
            <a:r>
              <a:rPr lang="en-US" dirty="0"/>
              <a:t> index)</a:t>
            </a:r>
          </a:p>
          <a:p>
            <a:r>
              <a:rPr lang="en-US" dirty="0"/>
              <a:t>E set(</a:t>
            </a:r>
            <a:r>
              <a:rPr lang="en-US" dirty="0" err="1"/>
              <a:t>int</a:t>
            </a:r>
            <a:r>
              <a:rPr lang="en-US" dirty="0"/>
              <a:t> index, E element)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indexOf</a:t>
            </a:r>
            <a:r>
              <a:rPr lang="en-US" dirty="0"/>
              <a:t>(Object element)</a:t>
            </a:r>
          </a:p>
          <a:p>
            <a:r>
              <a:rPr lang="en-US" dirty="0"/>
              <a:t>void add(</a:t>
            </a:r>
            <a:r>
              <a:rPr lang="en-US" dirty="0" err="1"/>
              <a:t>int</a:t>
            </a:r>
            <a:r>
              <a:rPr lang="en-US" dirty="0"/>
              <a:t> index, E element)</a:t>
            </a:r>
          </a:p>
          <a:p>
            <a:r>
              <a:rPr lang="en-US" dirty="0"/>
              <a:t>E remove(</a:t>
            </a:r>
            <a:r>
              <a:rPr lang="en-US" dirty="0" err="1"/>
              <a:t>int</a:t>
            </a:r>
            <a:r>
              <a:rPr lang="en-US" dirty="0"/>
              <a:t> index)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305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 get(</a:t>
            </a:r>
            <a:r>
              <a:rPr lang="en-US" dirty="0" err="1"/>
              <a:t>int</a:t>
            </a:r>
            <a:r>
              <a:rPr lang="en-US" dirty="0"/>
              <a:t> index)</a:t>
            </a:r>
          </a:p>
          <a:p>
            <a:r>
              <a:rPr lang="en-US" dirty="0"/>
              <a:t>E set(</a:t>
            </a:r>
            <a:r>
              <a:rPr lang="en-US" dirty="0" err="1"/>
              <a:t>int</a:t>
            </a:r>
            <a:r>
              <a:rPr lang="en-US" dirty="0"/>
              <a:t> index, E element)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indexOf</a:t>
            </a:r>
            <a:r>
              <a:rPr lang="en-US" dirty="0"/>
              <a:t>(Object element)</a:t>
            </a:r>
          </a:p>
          <a:p>
            <a:r>
              <a:rPr lang="en-US" dirty="0"/>
              <a:t>void add(</a:t>
            </a:r>
            <a:r>
              <a:rPr lang="en-US" dirty="0" err="1"/>
              <a:t>int</a:t>
            </a:r>
            <a:r>
              <a:rPr lang="en-US" dirty="0"/>
              <a:t> index, E element)</a:t>
            </a:r>
          </a:p>
          <a:p>
            <a:r>
              <a:rPr lang="en-US" dirty="0"/>
              <a:t>E remove(</a:t>
            </a:r>
            <a:r>
              <a:rPr lang="en-US" dirty="0" err="1"/>
              <a:t>int</a:t>
            </a:r>
            <a:r>
              <a:rPr lang="en-US" dirty="0"/>
              <a:t> index)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376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Improved  one-dimensional array</a:t>
            </a:r>
          </a:p>
          <a:p>
            <a:endParaRPr lang="en-US" dirty="0"/>
          </a:p>
          <a:p>
            <a:r>
              <a:rPr lang="en-US" dirty="0"/>
              <a:t>Supports random access</a:t>
            </a:r>
          </a:p>
          <a:p>
            <a:endParaRPr lang="en-US" dirty="0"/>
          </a:p>
          <a:p>
            <a:r>
              <a:rPr lang="en-US" dirty="0"/>
              <a:t>Size maintained automatically</a:t>
            </a:r>
          </a:p>
          <a:p>
            <a:endParaRPr lang="en-US" dirty="0"/>
          </a:p>
          <a:p>
            <a:r>
              <a:rPr lang="en-US" dirty="0"/>
              <a:t>insert and delete handled automatically</a:t>
            </a:r>
          </a:p>
        </p:txBody>
      </p:sp>
    </p:spTree>
    <p:extLst>
      <p:ext uri="{BB962C8B-B14F-4D97-AF65-F5344CB8AC3E}">
        <p14:creationId xmlns:p14="http://schemas.microsoft.com/office/powerpoint/2010/main" val="516529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Sequential</a:t>
            </a:r>
          </a:p>
          <a:p>
            <a:endParaRPr lang="en-US" dirty="0"/>
          </a:p>
          <a:p>
            <a:r>
              <a:rPr lang="en-US" dirty="0"/>
              <a:t>Parameterized</a:t>
            </a:r>
          </a:p>
          <a:p>
            <a:pPr marL="457200" lvl="1" indent="0">
              <a:buNone/>
            </a:pPr>
            <a:r>
              <a:rPr lang="en-US" dirty="0"/>
              <a:t>ArrayList&lt;E&gt;</a:t>
            </a:r>
          </a:p>
          <a:p>
            <a:pPr marL="457200" lvl="1" indent="0">
              <a:buNone/>
            </a:pPr>
            <a:r>
              <a:rPr lang="en-US" dirty="0"/>
              <a:t>ArrayList&lt;String&gt; </a:t>
            </a:r>
            <a:r>
              <a:rPr lang="en-US" dirty="0" err="1"/>
              <a:t>myList</a:t>
            </a:r>
            <a:r>
              <a:rPr lang="en-US" dirty="0"/>
              <a:t> = new ArrayList&lt;String&gt;();</a:t>
            </a:r>
          </a:p>
          <a:p>
            <a:endParaRPr lang="en-US" dirty="0"/>
          </a:p>
          <a:p>
            <a:r>
              <a:rPr lang="en-US" dirty="0"/>
              <a:t>No primitives</a:t>
            </a:r>
          </a:p>
          <a:p>
            <a:pPr lvl="1"/>
            <a:r>
              <a:rPr lang="en-US" dirty="0"/>
              <a:t>Wrappers allowed</a:t>
            </a:r>
          </a:p>
        </p:txBody>
      </p:sp>
    </p:spTree>
    <p:extLst>
      <p:ext uri="{BB962C8B-B14F-4D97-AF65-F5344CB8AC3E}">
        <p14:creationId xmlns:p14="http://schemas.microsoft.com/office/powerpoint/2010/main" val="612024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Method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Constructors</a:t>
            </a:r>
          </a:p>
          <a:p>
            <a:pPr marL="0" indent="0">
              <a:buNone/>
            </a:pPr>
            <a:r>
              <a:rPr lang="en-US" dirty="0"/>
              <a:t>public ArrayList(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initialCapacity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public ArrayList()</a:t>
            </a:r>
          </a:p>
          <a:p>
            <a:pPr marL="0" indent="0">
              <a:buNone/>
            </a:pPr>
            <a:r>
              <a:rPr lang="en-US" dirty="0"/>
              <a:t>	ArrayList&lt;String&gt; xyz = new ArrayList(100);</a:t>
            </a:r>
          </a:p>
          <a:p>
            <a:pPr marL="0" indent="0">
              <a:buNone/>
            </a:pPr>
            <a:r>
              <a:rPr lang="en-US" dirty="0"/>
              <a:t>		//100 spots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ArrayList&lt;String&gt; xyz = new ArrayList();</a:t>
            </a:r>
          </a:p>
          <a:p>
            <a:pPr marL="0" indent="0">
              <a:buNone/>
            </a:pPr>
            <a:r>
              <a:rPr lang="en-US" dirty="0"/>
              <a:t>		//10 spots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844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1178</Words>
  <Application>Microsoft Office PowerPoint</Application>
  <PresentationFormat>On-screen Show (4:3)</PresentationFormat>
  <Paragraphs>305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Arial</vt:lpstr>
      <vt:lpstr>Calibri</vt:lpstr>
      <vt:lpstr>Office Theme</vt:lpstr>
      <vt:lpstr>INFSCI 2500 Lecture 4 Array Lists</vt:lpstr>
      <vt:lpstr>Today’s Plan</vt:lpstr>
      <vt:lpstr>Questions on HW2</vt:lpstr>
      <vt:lpstr>List Interface</vt:lpstr>
      <vt:lpstr>List Interface</vt:lpstr>
      <vt:lpstr>List Interface</vt:lpstr>
      <vt:lpstr>ArrayList Class</vt:lpstr>
      <vt:lpstr>ArrayList Class</vt:lpstr>
      <vt:lpstr>ArrayList Method Examples</vt:lpstr>
      <vt:lpstr>ArrayList Method Examples</vt:lpstr>
      <vt:lpstr>ArrayList Method Examples</vt:lpstr>
      <vt:lpstr>ArrayList Method Examples</vt:lpstr>
      <vt:lpstr>ArrayList Method Examples</vt:lpstr>
      <vt:lpstr>ArrayList Method Examples</vt:lpstr>
      <vt:lpstr>ArrayList Method Examples</vt:lpstr>
      <vt:lpstr>ArrayList Method Examples</vt:lpstr>
      <vt:lpstr>ArrayList Method Examples</vt:lpstr>
      <vt:lpstr>ArrayList Method Examples</vt:lpstr>
      <vt:lpstr>ArrayList Method Examples</vt:lpstr>
      <vt:lpstr>ArrayList Method Examples</vt:lpstr>
      <vt:lpstr>ArrayList Method Examples</vt:lpstr>
      <vt:lpstr>ArrayList Method Examples</vt:lpstr>
      <vt:lpstr>ArrayList Method Examples</vt:lpstr>
      <vt:lpstr>ArrayList Method Examples</vt:lpstr>
      <vt:lpstr>ArrayList Method Examples</vt:lpstr>
      <vt:lpstr>ArrayList Heading And Fields</vt:lpstr>
      <vt:lpstr>ArrayList Heading And Fields</vt:lpstr>
      <vt:lpstr>ArrayList Usage</vt:lpstr>
      <vt:lpstr>Exercise 1</vt:lpstr>
      <vt:lpstr>Exercise 2</vt:lpstr>
      <vt:lpstr>Exercise 3</vt:lpstr>
      <vt:lpstr>Exercise 4</vt:lpstr>
      <vt:lpstr>add Method Detail</vt:lpstr>
      <vt:lpstr>add Method Detail</vt:lpstr>
      <vt:lpstr>add Method Detail</vt:lpstr>
      <vt:lpstr>Build ArrayListDemo</vt:lpstr>
      <vt:lpstr>High Precision Arithmetic</vt:lpstr>
      <vt:lpstr>High Precision Arithmetic</vt:lpstr>
      <vt:lpstr>High Precision Arithmetic</vt:lpstr>
      <vt:lpstr>VeryLongInt Class Methods</vt:lpstr>
      <vt:lpstr>VeryLongInt Class Fields</vt:lpstr>
      <vt:lpstr>VeryLongInt Implementation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INFSCI 2500 Lecture 4</dc:title>
  <dc:creator>William Garrard</dc:creator>
  <cp:lastModifiedBy>Garrard, William</cp:lastModifiedBy>
  <cp:revision>42</cp:revision>
  <dcterms:created xsi:type="dcterms:W3CDTF">2006-08-16T00:00:00Z</dcterms:created>
  <dcterms:modified xsi:type="dcterms:W3CDTF">2018-09-18T14:45:21Z</dcterms:modified>
</cp:coreProperties>
</file>