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4" r:id="rId6"/>
    <p:sldId id="261" r:id="rId7"/>
    <p:sldId id="275" r:id="rId8"/>
    <p:sldId id="26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62" r:id="rId17"/>
    <p:sldId id="283" r:id="rId18"/>
    <p:sldId id="285" r:id="rId19"/>
    <p:sldId id="286" r:id="rId20"/>
    <p:sldId id="287" r:id="rId21"/>
    <p:sldId id="284" r:id="rId22"/>
    <p:sldId id="288" r:id="rId23"/>
    <p:sldId id="263" r:id="rId24"/>
    <p:sldId id="264" r:id="rId25"/>
    <p:sldId id="268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6" r:id="rId34"/>
    <p:sldId id="303" r:id="rId35"/>
    <p:sldId id="304" r:id="rId36"/>
    <p:sldId id="305" r:id="rId37"/>
    <p:sldId id="307" r:id="rId38"/>
    <p:sldId id="308" r:id="rId39"/>
    <p:sldId id="309" r:id="rId40"/>
    <p:sldId id="310" r:id="rId41"/>
    <p:sldId id="311" r:id="rId42"/>
    <p:sldId id="314" r:id="rId43"/>
    <p:sldId id="293" r:id="rId44"/>
    <p:sldId id="312" r:id="rId45"/>
    <p:sldId id="313" r:id="rId46"/>
    <p:sldId id="270" r:id="rId47"/>
    <p:sldId id="291" r:id="rId48"/>
    <p:sldId id="273" r:id="rId49"/>
    <p:sldId id="25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INFSCI 2500</a:t>
            </a:r>
            <a:br>
              <a:rPr lang="en-US" dirty="0" smtClean="0"/>
            </a:br>
            <a:r>
              <a:rPr lang="en-US" smtClean="0"/>
              <a:t>Lecture </a:t>
            </a:r>
            <a:r>
              <a:rPr lang="en-US" smtClean="0"/>
              <a:t>5</a:t>
            </a:r>
            <a:br>
              <a:rPr lang="en-US" smtClean="0"/>
            </a:br>
            <a:r>
              <a:rPr lang="en-US" smtClean="0"/>
              <a:t>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</a:t>
            </a:r>
            <a:r>
              <a:rPr lang="en-US" dirty="0" err="1"/>
              <a:t>SinglyLinkedList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SinglyLinkedList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      head=null;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Creates empty </a:t>
            </a:r>
            <a:r>
              <a:rPr lang="en-US" dirty="0" err="1" smtClean="0"/>
              <a:t>SinglyLinkedList</a:t>
            </a:r>
            <a:endParaRPr lang="en-US" dirty="0" smtClean="0"/>
          </a:p>
          <a:p>
            <a:r>
              <a:rPr lang="en-US" dirty="0" smtClean="0"/>
              <a:t>Initialize head to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4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public boolean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public boolean </a:t>
            </a:r>
            <a:r>
              <a:rPr lang="en-US" dirty="0" err="1"/>
              <a:t>isEmpty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      return head==null;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Head points to nothing?  No elements.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9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public boolean add(E element)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public boolean add(E element){</a:t>
            </a:r>
          </a:p>
          <a:p>
            <a:pPr marL="0" indent="0">
              <a:buNone/>
            </a:pPr>
            <a:r>
              <a:rPr lang="en-US" dirty="0"/>
              <a:t>        Entry&lt;E&gt; </a:t>
            </a:r>
            <a:r>
              <a:rPr lang="en-US" dirty="0" err="1"/>
              <a:t>newEntry</a:t>
            </a:r>
            <a:r>
              <a:rPr lang="en-US" dirty="0"/>
              <a:t> = new Entry&lt;E&gt;();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newEntry.element</a:t>
            </a:r>
            <a:r>
              <a:rPr lang="en-US" dirty="0"/>
              <a:t>=element;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newEntry.next</a:t>
            </a:r>
            <a:r>
              <a:rPr lang="en-US" dirty="0"/>
              <a:t>=head;</a:t>
            </a:r>
          </a:p>
          <a:p>
            <a:pPr marL="0" indent="0">
              <a:buNone/>
            </a:pPr>
            <a:r>
              <a:rPr lang="en-US" dirty="0"/>
              <a:t>        head=</a:t>
            </a:r>
            <a:r>
              <a:rPr lang="en-US" dirty="0" err="1"/>
              <a:t>newEntry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return true;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Adds to the front of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1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size()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count=0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for(Entry&lt;E</a:t>
            </a:r>
            <a:r>
              <a:rPr lang="en-US" dirty="0"/>
              <a:t>&gt; current = head; current!=null; </a:t>
            </a:r>
            <a:r>
              <a:rPr lang="en-US" dirty="0" smtClean="0"/>
              <a:t>					       current=</a:t>
            </a:r>
            <a:r>
              <a:rPr lang="en-US" dirty="0" err="1" smtClean="0"/>
              <a:t>current.next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count++;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return count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O(n), no size field</a:t>
            </a:r>
          </a:p>
        </p:txBody>
      </p:sp>
    </p:spTree>
    <p:extLst>
      <p:ext uri="{BB962C8B-B14F-4D97-AF65-F5344CB8AC3E}">
        <p14:creationId xmlns:p14="http://schemas.microsoft.com/office/powerpoint/2010/main" val="284891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/>
              <a:t>public boolean contains(Object 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public boolean contains(Object </a:t>
            </a:r>
            <a:r>
              <a:rPr lang="en-US" dirty="0" err="1"/>
              <a:t>obj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if(</a:t>
            </a:r>
            <a:r>
              <a:rPr lang="en-US" dirty="0" err="1"/>
              <a:t>obj</a:t>
            </a:r>
            <a:r>
              <a:rPr lang="en-US" dirty="0"/>
              <a:t>==null){</a:t>
            </a:r>
          </a:p>
          <a:p>
            <a:pPr marL="0" indent="0">
              <a:buNone/>
            </a:pPr>
            <a:r>
              <a:rPr lang="en-US" dirty="0"/>
              <a:t>            for(Entry&lt;E&gt; current=</a:t>
            </a:r>
            <a:r>
              <a:rPr lang="en-US" dirty="0" err="1"/>
              <a:t>head;current</a:t>
            </a:r>
            <a:r>
              <a:rPr lang="en-US" dirty="0"/>
              <a:t>!=</a:t>
            </a:r>
            <a:r>
              <a:rPr lang="en-US" dirty="0" err="1"/>
              <a:t>null;current</a:t>
            </a:r>
            <a:r>
              <a:rPr lang="en-US" dirty="0"/>
              <a:t>=</a:t>
            </a:r>
            <a:r>
              <a:rPr lang="en-US" dirty="0" err="1"/>
              <a:t>current.next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  if(</a:t>
            </a:r>
            <a:r>
              <a:rPr lang="en-US" dirty="0" err="1"/>
              <a:t>current.element</a:t>
            </a:r>
            <a:r>
              <a:rPr lang="en-US" dirty="0"/>
              <a:t>==null){</a:t>
            </a:r>
          </a:p>
          <a:p>
            <a:pPr marL="0" indent="0">
              <a:buNone/>
            </a:pPr>
            <a:r>
              <a:rPr lang="en-US" dirty="0"/>
              <a:t>                    return true;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else {</a:t>
            </a:r>
          </a:p>
          <a:p>
            <a:pPr marL="0" indent="0">
              <a:buNone/>
            </a:pPr>
            <a:r>
              <a:rPr lang="en-US" dirty="0"/>
              <a:t>            for(Entry&lt;E&gt; current=</a:t>
            </a:r>
            <a:r>
              <a:rPr lang="en-US" dirty="0" err="1"/>
              <a:t>head;current</a:t>
            </a:r>
            <a:r>
              <a:rPr lang="en-US" dirty="0"/>
              <a:t>!=</a:t>
            </a:r>
            <a:r>
              <a:rPr lang="en-US" dirty="0" err="1"/>
              <a:t>null;current</a:t>
            </a:r>
            <a:r>
              <a:rPr lang="en-US" dirty="0"/>
              <a:t>=</a:t>
            </a:r>
            <a:r>
              <a:rPr lang="en-US" dirty="0" err="1"/>
              <a:t>current.next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  if(</a:t>
            </a:r>
            <a:r>
              <a:rPr lang="en-US" dirty="0" err="1"/>
              <a:t>obj.equals</a:t>
            </a:r>
            <a:r>
              <a:rPr lang="en-US" dirty="0"/>
              <a:t>(</a:t>
            </a:r>
            <a:r>
              <a:rPr lang="en-US" dirty="0" err="1"/>
              <a:t>current.element</a:t>
            </a:r>
            <a:r>
              <a:rPr lang="en-US" dirty="0"/>
              <a:t>)){</a:t>
            </a:r>
          </a:p>
          <a:p>
            <a:pPr marL="0" indent="0">
              <a:buNone/>
            </a:pPr>
            <a:r>
              <a:rPr lang="en-US" dirty="0"/>
              <a:t>                    return true;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return false;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Special case for </a:t>
            </a:r>
            <a:r>
              <a:rPr lang="en-US" dirty="0" err="1" smtClean="0"/>
              <a:t>obj</a:t>
            </a:r>
            <a:r>
              <a:rPr lang="en-US" dirty="0" smtClean="0"/>
              <a:t> == null first to avoid null pointer exception in </a:t>
            </a:r>
            <a:r>
              <a:rPr lang="en-US" dirty="0" err="1" smtClean="0"/>
              <a:t>obj.equals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83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Already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structure</a:t>
            </a:r>
          </a:p>
          <a:p>
            <a:pPr lvl="1"/>
            <a:r>
              <a:rPr lang="en-US" dirty="0" smtClean="0"/>
              <a:t>Size of underlying data structure not needed in advance</a:t>
            </a:r>
          </a:p>
          <a:p>
            <a:pPr lvl="1"/>
            <a:r>
              <a:rPr lang="en-US" dirty="0" smtClean="0"/>
              <a:t>Adding done in O(1)</a:t>
            </a:r>
          </a:p>
          <a:p>
            <a:pPr lvl="1"/>
            <a:endParaRPr lang="en-US" dirty="0"/>
          </a:p>
          <a:p>
            <a:r>
              <a:rPr lang="en-US" dirty="0" smtClean="0"/>
              <a:t>No Random Access</a:t>
            </a:r>
          </a:p>
          <a:p>
            <a:pPr lvl="1"/>
            <a:r>
              <a:rPr lang="en-US" dirty="0" smtClean="0"/>
              <a:t>Selection done in O(n)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60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SinglyLinkedListIterator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use by user</a:t>
            </a:r>
          </a:p>
          <a:p>
            <a:r>
              <a:rPr lang="en-US" dirty="0" smtClean="0"/>
              <a:t>for loops in </a:t>
            </a:r>
            <a:r>
              <a:rPr lang="en-US" dirty="0" err="1" smtClean="0"/>
              <a:t>contains,size</a:t>
            </a:r>
            <a:r>
              <a:rPr lang="en-US" dirty="0" smtClean="0"/>
              <a:t> directly access fields</a:t>
            </a:r>
          </a:p>
          <a:p>
            <a:pPr lvl="1"/>
            <a:r>
              <a:rPr lang="en-US" dirty="0" smtClean="0"/>
              <a:t>No good!</a:t>
            </a:r>
          </a:p>
          <a:p>
            <a:endParaRPr lang="en-US" dirty="0"/>
          </a:p>
          <a:p>
            <a:r>
              <a:rPr lang="en-US" dirty="0" smtClean="0"/>
              <a:t>List interface provides iterator()</a:t>
            </a:r>
          </a:p>
          <a:p>
            <a:pPr lvl="1"/>
            <a:r>
              <a:rPr lang="en-US" dirty="0" smtClean="0"/>
              <a:t>Build iterator class ourselves</a:t>
            </a:r>
          </a:p>
          <a:p>
            <a:pPr lvl="1"/>
            <a:r>
              <a:rPr lang="en-US" dirty="0" smtClean="0"/>
              <a:t>User gets iterator from SLL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35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SinglyLinkedListIterator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protected class </a:t>
            </a:r>
            <a:r>
              <a:rPr lang="en-US" dirty="0" err="1"/>
              <a:t>SinglyLinkedListIterator</a:t>
            </a:r>
            <a:r>
              <a:rPr lang="en-US" dirty="0"/>
              <a:t> implements Iterator&lt;E&gt;{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protected </a:t>
            </a:r>
            <a:r>
              <a:rPr lang="en-US" dirty="0"/>
              <a:t>Entry&lt;E&gt; next</a:t>
            </a:r>
            <a:r>
              <a:rPr lang="en-US" dirty="0" smtClean="0"/>
              <a:t>;	//only field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Methods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SinglyLinkedListIterator</a:t>
            </a:r>
            <a:r>
              <a:rPr lang="en-US" dirty="0" smtClean="0"/>
              <a:t>()	//constructor</a:t>
            </a:r>
          </a:p>
          <a:p>
            <a:pPr marL="0" indent="0">
              <a:buNone/>
            </a:pPr>
            <a:r>
              <a:rPr lang="en-US" dirty="0"/>
              <a:t>public boolean </a:t>
            </a:r>
            <a:r>
              <a:rPr lang="en-US" dirty="0" err="1"/>
              <a:t>hasNext</a:t>
            </a:r>
            <a:r>
              <a:rPr lang="en-US" dirty="0" smtClean="0"/>
              <a:t>()	//is there a next entry?</a:t>
            </a:r>
          </a:p>
          <a:p>
            <a:pPr marL="0" indent="0">
              <a:buNone/>
            </a:pPr>
            <a:r>
              <a:rPr lang="en-US" dirty="0"/>
              <a:t>public E next</a:t>
            </a:r>
            <a:r>
              <a:rPr lang="en-US" dirty="0" smtClean="0"/>
              <a:t>()	//give me the next entry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0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err="1"/>
              <a:t>SinglyLinkedListIterator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SinglyLinkedListIterator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          next=head;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Assigns the iterator’s next field to the List’s head field</a:t>
            </a:r>
          </a:p>
          <a:p>
            <a:r>
              <a:rPr lang="en-US" dirty="0"/>
              <a:t>Nested class, direct 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6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boolean </a:t>
            </a:r>
            <a:r>
              <a:rPr lang="en-US" dirty="0" err="1"/>
              <a:t>hasNext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public boolean </a:t>
            </a:r>
            <a:r>
              <a:rPr lang="en-US" dirty="0" err="1"/>
              <a:t>hasNext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          return next!=null;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Is the reference stored in the iterator’s next field null?</a:t>
            </a:r>
          </a:p>
          <a:p>
            <a:pPr lvl="1"/>
            <a:r>
              <a:rPr lang="en-US" dirty="0" smtClean="0"/>
              <a:t>If yes, end of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0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HW2 Review</a:t>
            </a:r>
          </a:p>
          <a:p>
            <a:r>
              <a:rPr lang="en-US" dirty="0" smtClean="0"/>
              <a:t>Understand what a Singly and Doubly </a:t>
            </a:r>
            <a:r>
              <a:rPr lang="en-US" dirty="0" err="1" smtClean="0"/>
              <a:t>LinkedList</a:t>
            </a:r>
            <a:r>
              <a:rPr lang="en-US" dirty="0" smtClean="0"/>
              <a:t> is</a:t>
            </a:r>
          </a:p>
          <a:p>
            <a:r>
              <a:rPr lang="en-US" dirty="0" smtClean="0"/>
              <a:t>Understand the differences between </a:t>
            </a:r>
            <a:r>
              <a:rPr lang="en-US" dirty="0" err="1" smtClean="0"/>
              <a:t>ArrayLists</a:t>
            </a:r>
            <a:r>
              <a:rPr lang="en-US" dirty="0" smtClean="0"/>
              <a:t> and </a:t>
            </a:r>
            <a:r>
              <a:rPr lang="en-US" dirty="0" err="1" smtClean="0"/>
              <a:t>LinkedLists</a:t>
            </a:r>
            <a:endParaRPr lang="en-US" dirty="0" smtClean="0"/>
          </a:p>
          <a:p>
            <a:r>
              <a:rPr lang="en-US" dirty="0" smtClean="0"/>
              <a:t>Understand when to use </a:t>
            </a:r>
            <a:r>
              <a:rPr lang="en-US" dirty="0" err="1" smtClean="0"/>
              <a:t>LinkedLists</a:t>
            </a:r>
            <a:r>
              <a:rPr lang="en-US" dirty="0" smtClean="0"/>
              <a:t> vs </a:t>
            </a:r>
            <a:r>
              <a:rPr lang="en-US" dirty="0" err="1" smtClean="0"/>
              <a:t>ArrayLists</a:t>
            </a:r>
            <a:endParaRPr lang="en-US" dirty="0"/>
          </a:p>
          <a:p>
            <a:r>
              <a:rPr lang="en-US" dirty="0" smtClean="0"/>
              <a:t>HW3 Assign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E next()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public E next(){</a:t>
            </a:r>
          </a:p>
          <a:p>
            <a:pPr marL="0" indent="0">
              <a:buNone/>
            </a:pPr>
            <a:r>
              <a:rPr lang="en-US" dirty="0"/>
              <a:t>            E </a:t>
            </a:r>
            <a:r>
              <a:rPr lang="en-US" dirty="0" err="1"/>
              <a:t>theElement</a:t>
            </a:r>
            <a:r>
              <a:rPr lang="en-US" dirty="0"/>
              <a:t> = </a:t>
            </a:r>
            <a:r>
              <a:rPr lang="en-US" dirty="0" err="1"/>
              <a:t>next.element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next=</a:t>
            </a:r>
            <a:r>
              <a:rPr lang="en-US" dirty="0" err="1"/>
              <a:t>next.next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return </a:t>
            </a:r>
            <a:r>
              <a:rPr lang="en-US" dirty="0" err="1"/>
              <a:t>theElement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next.element</a:t>
            </a:r>
            <a:r>
              <a:rPr lang="en-US" dirty="0" smtClean="0"/>
              <a:t> is the ‘payload’ of the entry.  Store it in a </a:t>
            </a:r>
            <a:r>
              <a:rPr lang="en-US" dirty="0" err="1" smtClean="0"/>
              <a:t>paramaterized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Then set the iterator next field equal to the next field of the list’s entry being pointed at currently</a:t>
            </a:r>
          </a:p>
          <a:p>
            <a:r>
              <a:rPr lang="en-US" dirty="0" smtClean="0"/>
              <a:t>Then return the object obtained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8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SinglyLinkedListIterator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Meanwhile, back inside </a:t>
            </a:r>
            <a:r>
              <a:rPr lang="en-US" dirty="0" err="1" smtClean="0"/>
              <a:t>SinglyLinkedList</a:t>
            </a:r>
            <a:r>
              <a:rPr lang="en-US" dirty="0" smtClean="0"/>
              <a:t> class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public Iterator&lt;E&gt; iterator() {</a:t>
            </a:r>
          </a:p>
          <a:p>
            <a:pPr marL="0" indent="0">
              <a:buNone/>
            </a:pPr>
            <a:r>
              <a:rPr lang="en-US" dirty="0"/>
              <a:t>        return new </a:t>
            </a:r>
            <a:r>
              <a:rPr lang="en-US" dirty="0" err="1"/>
              <a:t>SinglyLinkedListIterator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2662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SinglyLinkedList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SinglyLinkedList.java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47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DoublyLinkedList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 with references to previous and next entries</a:t>
            </a:r>
          </a:p>
          <a:p>
            <a:r>
              <a:rPr lang="en-US" dirty="0" smtClean="0"/>
              <a:t>Java Collections Framework – </a:t>
            </a:r>
            <a:r>
              <a:rPr lang="en-US" dirty="0" err="1" smtClean="0"/>
              <a:t>LinkedList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Implements List interface – index based methods</a:t>
            </a:r>
            <a:endParaRPr lang="en-US" dirty="0"/>
          </a:p>
          <a:p>
            <a:r>
              <a:rPr lang="en-US" dirty="0" smtClean="0"/>
              <a:t>Much more robust than </a:t>
            </a:r>
            <a:r>
              <a:rPr lang="en-US" dirty="0" err="1" smtClean="0"/>
              <a:t>SinglyLinkedList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Searching is O(n)</a:t>
            </a:r>
          </a:p>
          <a:p>
            <a:r>
              <a:rPr lang="en-US" dirty="0" smtClean="0"/>
              <a:t>Inserting/deleting is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29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vs ArrayList – User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LinkedList</a:t>
            </a:r>
            <a:r>
              <a:rPr lang="en-US" dirty="0" smtClean="0"/>
              <a:t> has no constructor with initial capacity</a:t>
            </a:r>
          </a:p>
          <a:p>
            <a:pPr lvl="1"/>
            <a:r>
              <a:rPr lang="en-US" dirty="0" smtClean="0"/>
              <a:t>Also no </a:t>
            </a:r>
            <a:r>
              <a:rPr lang="en-US" dirty="0" err="1" smtClean="0"/>
              <a:t>ensureCapacity</a:t>
            </a:r>
            <a:r>
              <a:rPr lang="en-US" dirty="0" smtClean="0"/>
              <a:t> or </a:t>
            </a:r>
            <a:r>
              <a:rPr lang="en-US" dirty="0" err="1" smtClean="0"/>
              <a:t>trimToSize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LinkedList</a:t>
            </a:r>
            <a:r>
              <a:rPr lang="en-US" dirty="0" smtClean="0"/>
              <a:t> has methods:</a:t>
            </a:r>
          </a:p>
          <a:p>
            <a:pPr marL="0" indent="0">
              <a:buNone/>
            </a:pPr>
            <a:r>
              <a:rPr lang="en-US" dirty="0" err="1" smtClean="0"/>
              <a:t>addFirst</a:t>
            </a:r>
            <a:r>
              <a:rPr lang="en-US" dirty="0" smtClean="0"/>
              <a:t>(E element)	</a:t>
            </a:r>
            <a:r>
              <a:rPr lang="en-US" dirty="0" err="1" smtClean="0"/>
              <a:t>addLast</a:t>
            </a:r>
            <a:r>
              <a:rPr lang="en-US" dirty="0" smtClean="0"/>
              <a:t>(E element)</a:t>
            </a:r>
          </a:p>
          <a:p>
            <a:pPr marL="0" indent="0">
              <a:buNone/>
            </a:pPr>
            <a:r>
              <a:rPr lang="en-US" dirty="0" err="1" smtClean="0"/>
              <a:t>getFirst</a:t>
            </a:r>
            <a:r>
              <a:rPr lang="en-US" dirty="0" smtClean="0"/>
              <a:t>()			</a:t>
            </a:r>
            <a:r>
              <a:rPr lang="en-US" dirty="0" err="1" smtClean="0"/>
              <a:t>getLast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removeFirst</a:t>
            </a:r>
            <a:r>
              <a:rPr lang="en-US" dirty="0" smtClean="0"/>
              <a:t>()		</a:t>
            </a:r>
            <a:r>
              <a:rPr lang="en-US" dirty="0" err="1" smtClean="0"/>
              <a:t>removeLast</a:t>
            </a:r>
            <a:r>
              <a:rPr lang="en-US" dirty="0" smtClean="0"/>
              <a:t>()	//all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14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68" y="1600200"/>
            <a:ext cx="3942664" cy="4525963"/>
          </a:xfrm>
        </p:spPr>
      </p:pic>
    </p:spTree>
    <p:extLst>
      <p:ext uri="{BB962C8B-B14F-4D97-AF65-F5344CB8AC3E}">
        <p14:creationId xmlns:p14="http://schemas.microsoft.com/office/powerpoint/2010/main" val="3865573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public boolean add(E element)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O(1)</a:t>
            </a:r>
          </a:p>
          <a:p>
            <a:pPr lvl="1"/>
            <a:r>
              <a:rPr lang="en-US" dirty="0" smtClean="0"/>
              <a:t>ArrayList was O(n)</a:t>
            </a:r>
          </a:p>
          <a:p>
            <a:r>
              <a:rPr lang="en-US" dirty="0" smtClean="0"/>
              <a:t>Adds to the back of the list.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LinkedList</a:t>
            </a:r>
            <a:r>
              <a:rPr lang="en-US" dirty="0" smtClean="0"/>
              <a:t>&lt;String&gt; fruits = new </a:t>
            </a:r>
            <a:r>
              <a:rPr lang="en-US" dirty="0" err="1" smtClean="0"/>
              <a:t>LinkedList</a:t>
            </a:r>
            <a:r>
              <a:rPr lang="en-US" dirty="0" smtClean="0"/>
              <a:t>&lt;String&gt;();</a:t>
            </a:r>
          </a:p>
          <a:p>
            <a:pPr marL="0" indent="0">
              <a:buNone/>
            </a:pPr>
            <a:r>
              <a:rPr lang="en-US" dirty="0" err="1" smtClean="0"/>
              <a:t>fruits.add</a:t>
            </a:r>
            <a:r>
              <a:rPr lang="en-US" dirty="0" smtClean="0"/>
              <a:t>(“apples”);</a:t>
            </a:r>
          </a:p>
          <a:p>
            <a:pPr marL="0" indent="0">
              <a:buNone/>
            </a:pPr>
            <a:r>
              <a:rPr lang="en-US" dirty="0" err="1" smtClean="0"/>
              <a:t>fruits.add</a:t>
            </a:r>
            <a:r>
              <a:rPr lang="en-US" dirty="0" smtClean="0"/>
              <a:t>(“grapes”);</a:t>
            </a:r>
          </a:p>
          <a:p>
            <a:pPr marL="0" indent="0">
              <a:buNone/>
            </a:pPr>
            <a:r>
              <a:rPr lang="en-US" dirty="0" err="1" smtClean="0"/>
              <a:t>fruits.add</a:t>
            </a:r>
            <a:r>
              <a:rPr lang="en-US" dirty="0" smtClean="0"/>
              <a:t>(“oranges”);</a:t>
            </a:r>
          </a:p>
          <a:p>
            <a:pPr marL="0" indent="0">
              <a:buNone/>
            </a:pPr>
            <a:r>
              <a:rPr lang="en-US" dirty="0" err="1" smtClean="0"/>
              <a:t>fruits.add</a:t>
            </a:r>
            <a:r>
              <a:rPr lang="en-US" dirty="0" smtClean="0"/>
              <a:t>(“kiwis”);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apples”,”grapes”,”oranges”,”kiwis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63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public </a:t>
            </a:r>
            <a:r>
              <a:rPr lang="en-US" dirty="0" smtClean="0"/>
              <a:t>E get(</a:t>
            </a:r>
            <a:r>
              <a:rPr lang="en-US" dirty="0" err="1" smtClean="0"/>
              <a:t>int</a:t>
            </a:r>
            <a:r>
              <a:rPr lang="en-US" dirty="0" smtClean="0"/>
              <a:t> index)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O(n)</a:t>
            </a:r>
          </a:p>
          <a:p>
            <a:pPr lvl="1"/>
            <a:r>
              <a:rPr lang="en-US" dirty="0" smtClean="0"/>
              <a:t>ArrayList get is O(1)</a:t>
            </a:r>
          </a:p>
          <a:p>
            <a:endParaRPr lang="en-US" dirty="0" smtClean="0"/>
          </a:p>
          <a:p>
            <a:r>
              <a:rPr lang="en-US" dirty="0" smtClean="0"/>
              <a:t>List accesses are time expensive!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fruits.get</a:t>
            </a:r>
            <a:r>
              <a:rPr lang="en-US" dirty="0" smtClean="0"/>
              <a:t>(1) </a:t>
            </a:r>
            <a:r>
              <a:rPr lang="en-US" dirty="0" smtClean="0">
                <a:sym typeface="Wingdings" panose="05000000000000000000" pitchFamily="2" charset="2"/>
              </a:rPr>
              <a:t> “grapes”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04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public </a:t>
            </a:r>
            <a:r>
              <a:rPr lang="en-US" dirty="0" smtClean="0"/>
              <a:t>E set(</a:t>
            </a:r>
            <a:r>
              <a:rPr lang="en-US" dirty="0" err="1" smtClean="0"/>
              <a:t>int</a:t>
            </a:r>
            <a:r>
              <a:rPr lang="en-US" dirty="0" smtClean="0"/>
              <a:t> index, E element)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O(n)</a:t>
            </a:r>
          </a:p>
          <a:p>
            <a:pPr lvl="1"/>
            <a:r>
              <a:rPr lang="en-US" dirty="0" smtClean="0"/>
              <a:t>ArrayList set is O(1)</a:t>
            </a:r>
          </a:p>
          <a:p>
            <a:endParaRPr lang="en-US" dirty="0" smtClean="0"/>
          </a:p>
          <a:p>
            <a:r>
              <a:rPr lang="en-US" dirty="0" smtClean="0"/>
              <a:t>Still have to conduct “get” then alter the contents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fruits.set</a:t>
            </a:r>
            <a:r>
              <a:rPr lang="en-US" dirty="0" smtClean="0"/>
              <a:t>(1,”bananas”) </a:t>
            </a:r>
            <a:r>
              <a:rPr lang="en-US" dirty="0" smtClean="0">
                <a:sym typeface="Wingdings" panose="05000000000000000000" pitchFamily="2" charset="2"/>
              </a:rPr>
              <a:t> “bananas”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10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Essential to using </a:t>
            </a:r>
            <a:r>
              <a:rPr lang="en-US" dirty="0" err="1" smtClean="0"/>
              <a:t>LinkedLists</a:t>
            </a:r>
            <a:endParaRPr lang="en-US" dirty="0" smtClean="0"/>
          </a:p>
          <a:p>
            <a:pPr lvl="1"/>
            <a:r>
              <a:rPr lang="en-US" dirty="0" smtClean="0"/>
              <a:t>No random access</a:t>
            </a:r>
          </a:p>
          <a:p>
            <a:endParaRPr lang="en-US" dirty="0"/>
          </a:p>
          <a:p>
            <a:r>
              <a:rPr lang="en-US" dirty="0" smtClean="0"/>
              <a:t>Bidirectional</a:t>
            </a:r>
          </a:p>
          <a:p>
            <a:endParaRPr lang="en-US" dirty="0"/>
          </a:p>
          <a:p>
            <a:r>
              <a:rPr lang="en-US" dirty="0" err="1" smtClean="0"/>
              <a:t>ListItr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accessed by </a:t>
            </a:r>
            <a:r>
              <a:rPr lang="en-US" dirty="0" err="1" smtClean="0"/>
              <a:t>LinkedList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creates and returns an iterator for a </a:t>
            </a:r>
            <a:r>
              <a:rPr lang="en-US" dirty="0" err="1" smtClean="0"/>
              <a:t>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0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HW2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ListIterator</a:t>
            </a:r>
            <a:r>
              <a:rPr lang="en-US" dirty="0" smtClean="0"/>
              <a:t>&lt;E&gt; </a:t>
            </a:r>
            <a:r>
              <a:rPr lang="en-US" dirty="0" err="1" smtClean="0"/>
              <a:t>listIterator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ListIterator</a:t>
            </a:r>
            <a:r>
              <a:rPr lang="en-US" dirty="0" smtClean="0"/>
              <a:t>&lt;String&gt; itr1 = </a:t>
            </a:r>
            <a:r>
              <a:rPr lang="en-US" dirty="0" err="1" smtClean="0"/>
              <a:t>fruits.listIterator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itr1 is a </a:t>
            </a:r>
            <a:r>
              <a:rPr lang="en-US" dirty="0" err="1" smtClean="0"/>
              <a:t>listItr</a:t>
            </a:r>
            <a:r>
              <a:rPr lang="en-US" dirty="0" smtClean="0"/>
              <a:t> object (class) descended from 				</a:t>
            </a:r>
            <a:r>
              <a:rPr lang="en-US" dirty="0" err="1" smtClean="0"/>
              <a:t>ListIterator</a:t>
            </a:r>
            <a:r>
              <a:rPr lang="en-US" dirty="0" smtClean="0"/>
              <a:t>(interface)</a:t>
            </a:r>
          </a:p>
          <a:p>
            <a:r>
              <a:rPr lang="en-US" dirty="0" smtClean="0"/>
              <a:t>can move forwards and backwards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ListIterator</a:t>
            </a:r>
            <a:r>
              <a:rPr lang="en-US" dirty="0" smtClean="0"/>
              <a:t>&lt;E&gt; </a:t>
            </a:r>
            <a:r>
              <a:rPr lang="en-US" dirty="0" err="1" smtClean="0"/>
              <a:t>listIterator</a:t>
            </a:r>
            <a:r>
              <a:rPr lang="en-US" dirty="0" smtClean="0"/>
              <a:t>(final </a:t>
            </a:r>
            <a:r>
              <a:rPr lang="en-US" dirty="0" err="1" smtClean="0"/>
              <a:t>int</a:t>
            </a:r>
            <a:r>
              <a:rPr lang="en-US" dirty="0" smtClean="0"/>
              <a:t> index);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ListIterator</a:t>
            </a:r>
            <a:r>
              <a:rPr lang="en-US" dirty="0" smtClean="0"/>
              <a:t>&lt;String&gt; itr2 = </a:t>
            </a:r>
            <a:r>
              <a:rPr lang="en-US" dirty="0" err="1" smtClean="0"/>
              <a:t>fruits.listIterator</a:t>
            </a:r>
            <a:r>
              <a:rPr lang="en-US" dirty="0" smtClean="0"/>
              <a:t>(2);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itr2 is created pointing at index 2 in the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13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Iterating Forwards</a:t>
            </a:r>
          </a:p>
          <a:p>
            <a:pPr lvl="1"/>
            <a:r>
              <a:rPr lang="en-US" dirty="0" err="1" smtClean="0"/>
              <a:t>hasNext</a:t>
            </a:r>
            <a:r>
              <a:rPr lang="en-US" dirty="0" smtClean="0"/>
              <a:t>()/next() or enhanced-for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while(itr1.hasNext</a:t>
            </a:r>
            <a:r>
              <a:rPr lang="en-US" dirty="0"/>
              <a:t>()){</a:t>
            </a:r>
          </a:p>
          <a:p>
            <a:pPr marL="457200" lvl="1" indent="0">
              <a:buNone/>
            </a:pPr>
            <a:r>
              <a:rPr lang="en-US" dirty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(itr1.next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for(String s: fruits){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“</a:t>
            </a:r>
            <a:r>
              <a:rPr lang="en-US" dirty="0" err="1"/>
              <a:t>apples</a:t>
            </a:r>
            <a:r>
              <a:rPr lang="en-US" dirty="0" err="1" smtClean="0"/>
              <a:t>”,”bananas”,”</a:t>
            </a:r>
            <a:r>
              <a:rPr lang="en-US" dirty="0" err="1"/>
              <a:t>oranges”,”kiwis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4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Iterating Backwards</a:t>
            </a:r>
          </a:p>
          <a:p>
            <a:pPr lvl="1"/>
            <a:r>
              <a:rPr lang="en-US" dirty="0" err="1" smtClean="0"/>
              <a:t>hasPrevious</a:t>
            </a:r>
            <a:r>
              <a:rPr lang="en-US" dirty="0" smtClean="0"/>
              <a:t>()/previous()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while(itr2.hasPrevious()){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(itr2.previous());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“bananas”,</a:t>
            </a:r>
            <a:r>
              <a:rPr lang="en-US" dirty="0"/>
              <a:t> “apples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itr2 was positioned at index 2, so it can move backward</a:t>
            </a:r>
          </a:p>
          <a:p>
            <a:r>
              <a:rPr lang="en-US" dirty="0" smtClean="0"/>
              <a:t>If the same was called for itr1, positioned at index 0, </a:t>
            </a:r>
            <a:r>
              <a:rPr lang="en-US" dirty="0" err="1" smtClean="0"/>
              <a:t>hasPrevious</a:t>
            </a:r>
            <a:r>
              <a:rPr lang="en-US" dirty="0" smtClean="0"/>
              <a:t>() would be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24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LinkedList</a:t>
            </a:r>
            <a:r>
              <a:rPr lang="en-US" dirty="0" smtClean="0"/>
              <a:t> Iterators – next vs previous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next() gives the current element then advances to the next index</a:t>
            </a:r>
          </a:p>
          <a:p>
            <a:r>
              <a:rPr lang="en-US" dirty="0" smtClean="0"/>
              <a:t>previous() retreats to the previous index then gives the element at the retreated-to position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96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LinkedList</a:t>
            </a:r>
            <a:r>
              <a:rPr lang="en-US" dirty="0" smtClean="0"/>
              <a:t> Iterators –previous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Iterating backwards across a whole list requires starting beyond the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ListIterator</a:t>
            </a:r>
            <a:r>
              <a:rPr lang="en-US" dirty="0" smtClean="0"/>
              <a:t> </a:t>
            </a:r>
            <a:r>
              <a:rPr lang="en-US" dirty="0" err="1" smtClean="0"/>
              <a:t>itr</a:t>
            </a:r>
            <a:r>
              <a:rPr lang="en-US" dirty="0" smtClean="0"/>
              <a:t> = </a:t>
            </a:r>
            <a:r>
              <a:rPr lang="en-US" dirty="0" err="1" smtClean="0"/>
              <a:t>fruits.listIterator</a:t>
            </a:r>
            <a:r>
              <a:rPr lang="en-US" dirty="0" smtClean="0"/>
              <a:t>(</a:t>
            </a:r>
            <a:r>
              <a:rPr lang="en-US" dirty="0" err="1" smtClean="0"/>
              <a:t>fruits.size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fruits.size</a:t>
            </a:r>
            <a:r>
              <a:rPr lang="en-US" dirty="0" smtClean="0"/>
              <a:t>() is the largest index +1</a:t>
            </a:r>
          </a:p>
          <a:p>
            <a:pPr marL="0" indent="0"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itr.hasPrevious</a:t>
            </a:r>
            <a:r>
              <a:rPr lang="en-US" dirty="0" smtClean="0"/>
              <a:t>()){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itr.previous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“</a:t>
            </a:r>
            <a:r>
              <a:rPr lang="en-US" dirty="0" err="1" smtClean="0"/>
              <a:t>kiwis”,”oranges”,”bananas”,”apples</a:t>
            </a:r>
            <a:r>
              <a:rPr lang="en-US" dirty="0" smtClean="0"/>
              <a:t>”</a:t>
            </a:r>
          </a:p>
          <a:p>
            <a:pPr marL="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19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LinkedList</a:t>
            </a:r>
            <a:r>
              <a:rPr lang="en-US" dirty="0" smtClean="0"/>
              <a:t> Iterators –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iterator object can add Entries to the list</a:t>
            </a:r>
          </a:p>
          <a:p>
            <a:r>
              <a:rPr lang="en-US" dirty="0" smtClean="0"/>
              <a:t>It puts them where the iterator is currently pointing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ListIterator</a:t>
            </a:r>
            <a:r>
              <a:rPr lang="en-US" dirty="0" smtClean="0"/>
              <a:t>&lt;String&gt; </a:t>
            </a:r>
            <a:r>
              <a:rPr lang="en-US" dirty="0" err="1" smtClean="0"/>
              <a:t>itr</a:t>
            </a:r>
            <a:r>
              <a:rPr lang="en-US" dirty="0" smtClean="0"/>
              <a:t> = </a:t>
            </a:r>
            <a:r>
              <a:rPr lang="en-US" dirty="0" err="1" smtClean="0"/>
              <a:t>fruits.listIterator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itr.hasNext</a:t>
            </a:r>
            <a:r>
              <a:rPr lang="en-US" dirty="0" smtClean="0"/>
              <a:t>()){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itr.next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itr.add</a:t>
            </a:r>
            <a:r>
              <a:rPr lang="en-US" dirty="0" smtClean="0"/>
              <a:t>(“pears”);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10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LinkedList</a:t>
            </a:r>
            <a:r>
              <a:rPr lang="en-US" dirty="0" smtClean="0"/>
              <a:t> Iterators –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iterator object can add Entries to the list</a:t>
            </a:r>
          </a:p>
          <a:p>
            <a:r>
              <a:rPr lang="en-US" dirty="0" smtClean="0"/>
              <a:t>It puts them where the iterator is currently pointing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ListIterator</a:t>
            </a:r>
            <a:r>
              <a:rPr lang="en-US" dirty="0" smtClean="0"/>
              <a:t>&lt;String&gt; </a:t>
            </a:r>
            <a:r>
              <a:rPr lang="en-US" dirty="0" err="1" smtClean="0"/>
              <a:t>itr</a:t>
            </a:r>
            <a:r>
              <a:rPr lang="en-US" dirty="0" smtClean="0"/>
              <a:t> = </a:t>
            </a:r>
            <a:r>
              <a:rPr lang="en-US" dirty="0" err="1" smtClean="0"/>
              <a:t>fruits.listIterator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itr.hasNext</a:t>
            </a:r>
            <a:r>
              <a:rPr lang="en-US" dirty="0" smtClean="0"/>
              <a:t>()){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itr.next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itr.add</a:t>
            </a:r>
            <a:r>
              <a:rPr lang="en-US" dirty="0" smtClean="0"/>
              <a:t>(“pears”);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“</a:t>
            </a:r>
            <a:r>
              <a:rPr lang="en-US" dirty="0" err="1"/>
              <a:t>apples”,”pears”,”bananas”,”pears”,”oranges”,”pears</a:t>
            </a:r>
            <a:r>
              <a:rPr lang="en-US" dirty="0"/>
              <a:t>”,</a:t>
            </a:r>
          </a:p>
          <a:p>
            <a:pPr marL="0" lvl="1" indent="0">
              <a:buNone/>
            </a:pPr>
            <a:r>
              <a:rPr lang="en-US" dirty="0"/>
              <a:t>						”</a:t>
            </a:r>
            <a:r>
              <a:rPr lang="en-US" dirty="0" err="1"/>
              <a:t>kiwis”,”pears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14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LinkedList</a:t>
            </a:r>
            <a:r>
              <a:rPr lang="en-US" dirty="0" smtClean="0"/>
              <a:t> Iterators –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iterator object can remove Entries to the list</a:t>
            </a:r>
          </a:p>
          <a:p>
            <a:r>
              <a:rPr lang="en-US" dirty="0" smtClean="0"/>
              <a:t>It removes the Entry returned by the most recent call to next/previous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ListIterator</a:t>
            </a:r>
            <a:r>
              <a:rPr lang="en-US" dirty="0" smtClean="0"/>
              <a:t>&lt;String&gt; </a:t>
            </a:r>
            <a:r>
              <a:rPr lang="en-US" dirty="0" err="1" smtClean="0"/>
              <a:t>itr</a:t>
            </a:r>
            <a:r>
              <a:rPr lang="en-US" dirty="0" smtClean="0"/>
              <a:t> = </a:t>
            </a:r>
            <a:r>
              <a:rPr lang="en-US" dirty="0" err="1" smtClean="0"/>
              <a:t>fruits.listIterator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itr.hasNext</a:t>
            </a:r>
            <a:r>
              <a:rPr lang="en-US" dirty="0" smtClean="0"/>
              <a:t>()){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itr.next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itr.remove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itr.hasNext</a:t>
            </a:r>
            <a:r>
              <a:rPr lang="en-US" dirty="0" smtClean="0"/>
              <a:t>()){</a:t>
            </a:r>
            <a:r>
              <a:rPr lang="en-US" dirty="0" err="1" smtClean="0"/>
              <a:t>itr.next</a:t>
            </a:r>
            <a:r>
              <a:rPr lang="en-US" dirty="0" smtClean="0"/>
              <a:t>();}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98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LinkedList</a:t>
            </a:r>
            <a:r>
              <a:rPr lang="en-US" dirty="0" smtClean="0"/>
              <a:t> Iterators –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iterator object can remove Entries to the list</a:t>
            </a:r>
          </a:p>
          <a:p>
            <a:r>
              <a:rPr lang="en-US" dirty="0" smtClean="0"/>
              <a:t>It removes the Entry returned by the most recent call to next/previous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ListIterator</a:t>
            </a:r>
            <a:r>
              <a:rPr lang="en-US" dirty="0" smtClean="0"/>
              <a:t>&lt;String&gt; </a:t>
            </a:r>
            <a:r>
              <a:rPr lang="en-US" dirty="0" err="1" smtClean="0"/>
              <a:t>itr</a:t>
            </a:r>
            <a:r>
              <a:rPr lang="en-US" dirty="0" smtClean="0"/>
              <a:t> = </a:t>
            </a:r>
            <a:r>
              <a:rPr lang="en-US" dirty="0" err="1" smtClean="0"/>
              <a:t>fruits.listIterator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itr.hasNext</a:t>
            </a:r>
            <a:r>
              <a:rPr lang="en-US" dirty="0" smtClean="0"/>
              <a:t>()){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itr.next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itr.remove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itr.hasNext</a:t>
            </a:r>
            <a:r>
              <a:rPr lang="en-US" dirty="0" smtClean="0"/>
              <a:t>()){</a:t>
            </a:r>
            <a:r>
              <a:rPr lang="en-US" dirty="0" err="1" smtClean="0"/>
              <a:t>itr.next</a:t>
            </a:r>
            <a:r>
              <a:rPr lang="en-US" dirty="0" smtClean="0"/>
              <a:t>();}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“</a:t>
            </a:r>
            <a:r>
              <a:rPr lang="en-US" dirty="0" err="1"/>
              <a:t>apples</a:t>
            </a:r>
            <a:r>
              <a:rPr lang="en-US" dirty="0" err="1" smtClean="0"/>
              <a:t>”,”</a:t>
            </a:r>
            <a:r>
              <a:rPr lang="en-US" dirty="0" err="1"/>
              <a:t>bananas</a:t>
            </a:r>
            <a:r>
              <a:rPr lang="en-US" dirty="0" err="1" smtClean="0"/>
              <a:t>”,”</a:t>
            </a:r>
            <a:r>
              <a:rPr lang="en-US" dirty="0" err="1"/>
              <a:t>oranges</a:t>
            </a:r>
            <a:r>
              <a:rPr lang="en-US" dirty="0" err="1" smtClean="0"/>
              <a:t>”,”kiwis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9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Collections Framework</a:t>
            </a:r>
          </a:p>
          <a:p>
            <a:r>
              <a:rPr lang="en-US" dirty="0" smtClean="0"/>
              <a:t>Implements List interface</a:t>
            </a:r>
          </a:p>
          <a:p>
            <a:r>
              <a:rPr lang="en-US" dirty="0" err="1" smtClean="0"/>
              <a:t>Paramaterized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random access</a:t>
            </a:r>
          </a:p>
          <a:p>
            <a:pPr lvl="1"/>
            <a:r>
              <a:rPr lang="en-US" dirty="0" smtClean="0"/>
              <a:t>Non sequential storage</a:t>
            </a:r>
          </a:p>
          <a:p>
            <a:r>
              <a:rPr lang="en-US" dirty="0" smtClean="0"/>
              <a:t>Constant time insertion/deletion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LinkedList</a:t>
            </a:r>
            <a:r>
              <a:rPr lang="en-US" dirty="0" smtClean="0"/>
              <a:t> Iterators –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iterator object can modify Entries in the list</a:t>
            </a:r>
          </a:p>
          <a:p>
            <a:r>
              <a:rPr lang="en-US" dirty="0" smtClean="0"/>
              <a:t>It removes the Entry returned by the most recent call to next/previous and replaces it with the input parameter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ListIterator</a:t>
            </a:r>
            <a:r>
              <a:rPr lang="en-US" dirty="0" smtClean="0"/>
              <a:t>&lt;String&gt; </a:t>
            </a:r>
            <a:r>
              <a:rPr lang="en-US" dirty="0" err="1" smtClean="0"/>
              <a:t>itr</a:t>
            </a:r>
            <a:r>
              <a:rPr lang="en-US" dirty="0" smtClean="0"/>
              <a:t> = </a:t>
            </a:r>
            <a:r>
              <a:rPr lang="en-US" dirty="0" err="1" smtClean="0"/>
              <a:t>fruits.listIterator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itr.hasNext</a:t>
            </a:r>
            <a:r>
              <a:rPr lang="en-US" dirty="0" smtClean="0"/>
              <a:t>()){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aFruit</a:t>
            </a:r>
            <a:r>
              <a:rPr lang="en-US" dirty="0" smtClean="0"/>
              <a:t> = </a:t>
            </a:r>
            <a:r>
              <a:rPr lang="en-US" dirty="0" err="1" smtClean="0"/>
              <a:t>itr.next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first = </a:t>
            </a:r>
            <a:r>
              <a:rPr lang="en-US" dirty="0" err="1" smtClean="0"/>
              <a:t>aFruit.toUpperCase</a:t>
            </a:r>
            <a:r>
              <a:rPr lang="en-US" dirty="0" smtClean="0"/>
              <a:t>().</a:t>
            </a:r>
            <a:r>
              <a:rPr lang="en-US" dirty="0" err="1" smtClean="0"/>
              <a:t>charAt</a:t>
            </a:r>
            <a:r>
              <a:rPr lang="en-US" dirty="0" smtClean="0"/>
              <a:t>(0);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aFruit</a:t>
            </a:r>
            <a:r>
              <a:rPr lang="en-US" dirty="0" smtClean="0"/>
              <a:t>=</a:t>
            </a:r>
            <a:r>
              <a:rPr lang="en-US" dirty="0" err="1" smtClean="0"/>
              <a:t>first+aFruit.substring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itr.set</a:t>
            </a:r>
            <a:r>
              <a:rPr lang="en-US" dirty="0" smtClean="0"/>
              <a:t>(</a:t>
            </a:r>
            <a:r>
              <a:rPr lang="en-US" dirty="0" err="1" smtClean="0"/>
              <a:t>aFruit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17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LinkedList</a:t>
            </a:r>
            <a:r>
              <a:rPr lang="en-US" dirty="0" smtClean="0"/>
              <a:t> Iterators –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iterator object can modify Entries in the list</a:t>
            </a:r>
          </a:p>
          <a:p>
            <a:r>
              <a:rPr lang="en-US" dirty="0" smtClean="0"/>
              <a:t>It removes the Entry returned by the most recent call to next/previous and replaces it with the input parameter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ListIterator</a:t>
            </a:r>
            <a:r>
              <a:rPr lang="en-US" dirty="0" smtClean="0"/>
              <a:t>&lt;String&gt; </a:t>
            </a:r>
            <a:r>
              <a:rPr lang="en-US" dirty="0" err="1" smtClean="0"/>
              <a:t>itr</a:t>
            </a:r>
            <a:r>
              <a:rPr lang="en-US" dirty="0" smtClean="0"/>
              <a:t> = </a:t>
            </a:r>
            <a:r>
              <a:rPr lang="en-US" dirty="0" err="1" smtClean="0"/>
              <a:t>fruits.listIterator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itr.hasNext</a:t>
            </a:r>
            <a:r>
              <a:rPr lang="en-US" dirty="0" smtClean="0"/>
              <a:t>()){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 </a:t>
            </a:r>
            <a:r>
              <a:rPr lang="en-US" dirty="0" err="1" smtClean="0"/>
              <a:t>aFruit</a:t>
            </a:r>
            <a:r>
              <a:rPr lang="en-US" dirty="0" smtClean="0"/>
              <a:t> = </a:t>
            </a:r>
            <a:r>
              <a:rPr lang="en-US" dirty="0" err="1" smtClean="0"/>
              <a:t>itr.next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first = </a:t>
            </a:r>
            <a:r>
              <a:rPr lang="en-US" dirty="0" err="1" smtClean="0"/>
              <a:t>aFruit.toUpperCase</a:t>
            </a:r>
            <a:r>
              <a:rPr lang="en-US" dirty="0" smtClean="0"/>
              <a:t>().</a:t>
            </a:r>
            <a:r>
              <a:rPr lang="en-US" dirty="0" err="1" smtClean="0"/>
              <a:t>charAt</a:t>
            </a:r>
            <a:r>
              <a:rPr lang="en-US" dirty="0" smtClean="0"/>
              <a:t>(0);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aFruit</a:t>
            </a:r>
            <a:r>
              <a:rPr lang="en-US" dirty="0" smtClean="0"/>
              <a:t>=</a:t>
            </a:r>
            <a:r>
              <a:rPr lang="en-US" dirty="0" err="1" smtClean="0"/>
              <a:t>first+aFruit.substring</a:t>
            </a:r>
            <a:r>
              <a:rPr lang="en-US" dirty="0" smtClean="0"/>
              <a:t>(1);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itr.set</a:t>
            </a:r>
            <a:r>
              <a:rPr lang="en-US" dirty="0" smtClean="0"/>
              <a:t>(</a:t>
            </a:r>
            <a:r>
              <a:rPr lang="en-US" dirty="0" err="1" smtClean="0"/>
              <a:t>aFruit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“</a:t>
            </a:r>
            <a:r>
              <a:rPr lang="en-US" dirty="0" err="1" smtClean="0"/>
              <a:t>Apples”,”Bananas”,”Oranges”,”Kiwis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01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LLIterator.java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12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 - </a:t>
            </a:r>
            <a:r>
              <a:rPr lang="en-US" dirty="0" err="1" smtClean="0"/>
              <a:t>LinkedList</a:t>
            </a:r>
            <a:r>
              <a:rPr lang="en-US" dirty="0" smtClean="0"/>
              <a:t>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LinkedList</a:t>
            </a:r>
            <a:r>
              <a:rPr lang="en-US" dirty="0" smtClean="0"/>
              <a:t>&lt;E&gt; extends 						</a:t>
            </a:r>
            <a:r>
              <a:rPr lang="en-US" dirty="0" err="1" smtClean="0"/>
              <a:t>AbstractSequentialList</a:t>
            </a:r>
            <a:r>
              <a:rPr lang="en-US" dirty="0" smtClean="0"/>
              <a:t>&lt;E&gt;, </a:t>
            </a:r>
          </a:p>
          <a:p>
            <a:pPr marL="0" indent="0">
              <a:buNone/>
            </a:pPr>
            <a:r>
              <a:rPr lang="en-US" dirty="0" smtClean="0"/>
              <a:t>				implements List&lt;E&gt;, 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Clonable</a:t>
            </a:r>
            <a:r>
              <a:rPr lang="en-US" dirty="0" smtClean="0"/>
              <a:t>, Serializable</a:t>
            </a:r>
          </a:p>
          <a:p>
            <a:pPr marL="0" indent="0">
              <a:buNone/>
            </a:pPr>
            <a:r>
              <a:rPr lang="en-US" dirty="0" smtClean="0"/>
              <a:t>private transient </a:t>
            </a:r>
            <a:r>
              <a:rPr lang="en-US" dirty="0" err="1" smtClean="0"/>
              <a:t>int</a:t>
            </a:r>
            <a:r>
              <a:rPr lang="en-US" dirty="0" smtClean="0"/>
              <a:t> size=0;</a:t>
            </a:r>
          </a:p>
          <a:p>
            <a:pPr marL="0" indent="0">
              <a:buNone/>
            </a:pPr>
            <a:r>
              <a:rPr lang="en-US" dirty="0" smtClean="0"/>
              <a:t>private transient Entry&lt;E&gt; header=new Entry&lt;E&gt;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(</a:t>
            </a:r>
            <a:r>
              <a:rPr lang="en-US" dirty="0" err="1" smtClean="0"/>
              <a:t>null,null,null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09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 - </a:t>
            </a:r>
            <a:r>
              <a:rPr lang="en-US" dirty="0" err="1" smtClean="0"/>
              <a:t>LinkedList</a:t>
            </a:r>
            <a:r>
              <a:rPr lang="en-US" dirty="0" smtClean="0"/>
              <a:t>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private static class Entry&lt;E&gt;{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 element;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Entry&lt;E&gt; next;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Entry&lt;E&gt; previous;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Entry(E element, Entry&lt;E&gt; next,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Entry&lt;E&gt; previous){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this.element</a:t>
            </a:r>
            <a:r>
              <a:rPr lang="en-US" dirty="0" smtClean="0"/>
              <a:t>=element;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this.next</a:t>
            </a:r>
            <a:r>
              <a:rPr lang="en-US" dirty="0" smtClean="0"/>
              <a:t>=next;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this.previous</a:t>
            </a:r>
            <a:r>
              <a:rPr lang="en-US" dirty="0" smtClean="0"/>
              <a:t>=previous;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69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header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is created as a dummy entry</a:t>
            </a:r>
          </a:p>
          <a:p>
            <a:pPr lvl="1"/>
            <a:r>
              <a:rPr lang="en-US" dirty="0" smtClean="0"/>
              <a:t>element is always null</a:t>
            </a:r>
          </a:p>
          <a:p>
            <a:pPr lvl="2"/>
            <a:r>
              <a:rPr lang="en-US" dirty="0" smtClean="0"/>
              <a:t>pointed at by last entry’s next field</a:t>
            </a:r>
          </a:p>
          <a:p>
            <a:pPr lvl="1"/>
            <a:r>
              <a:rPr lang="en-US" dirty="0" smtClean="0"/>
              <a:t>next points to the first entry in the list</a:t>
            </a:r>
          </a:p>
          <a:p>
            <a:pPr lvl="1"/>
            <a:r>
              <a:rPr lang="en-US" dirty="0" smtClean="0"/>
              <a:t>previous points to the last entry in the list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5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 </a:t>
            </a:r>
            <a:r>
              <a:rPr lang="en-US" smtClean="0"/>
              <a:t>the Hood - Two </a:t>
            </a:r>
            <a:r>
              <a:rPr lang="en-US" dirty="0" smtClean="0"/>
              <a:t>Parameter add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public void add(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index,E</a:t>
            </a:r>
            <a:r>
              <a:rPr lang="en-US" dirty="0" smtClean="0"/>
              <a:t> element)</a:t>
            </a:r>
          </a:p>
          <a:p>
            <a:r>
              <a:rPr lang="en-US" dirty="0" smtClean="0"/>
              <a:t>First find a reference to the Entry at index</a:t>
            </a:r>
          </a:p>
          <a:p>
            <a:pPr lvl="1"/>
            <a:r>
              <a:rPr lang="en-US" dirty="0" smtClean="0"/>
              <a:t>search backwards or forwards depending if index&lt;size/2</a:t>
            </a:r>
          </a:p>
          <a:p>
            <a:r>
              <a:rPr lang="en-US" dirty="0" smtClean="0"/>
              <a:t>Then, create a new entry with element</a:t>
            </a:r>
          </a:p>
          <a:p>
            <a:r>
              <a:rPr lang="en-US" dirty="0" smtClean="0"/>
              <a:t>Next, set </a:t>
            </a:r>
            <a:r>
              <a:rPr lang="en-US" dirty="0" err="1" smtClean="0"/>
              <a:t>newEntry.previous.next</a:t>
            </a:r>
            <a:r>
              <a:rPr lang="en-US" dirty="0" smtClean="0"/>
              <a:t> to </a:t>
            </a:r>
            <a:r>
              <a:rPr lang="en-US" dirty="0" err="1" smtClean="0"/>
              <a:t>newEntry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newEntry.next.previous</a:t>
            </a:r>
            <a:r>
              <a:rPr lang="en-US" dirty="0" smtClean="0"/>
              <a:t> to </a:t>
            </a:r>
            <a:r>
              <a:rPr lang="en-US" dirty="0" err="1" smtClean="0"/>
              <a:t>newEntry</a:t>
            </a:r>
            <a:endParaRPr lang="en-US" dirty="0" smtClean="0"/>
          </a:p>
          <a:p>
            <a:r>
              <a:rPr lang="en-US" dirty="0" smtClean="0"/>
              <a:t>Increment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06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LinkedList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77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LinkedLists</a:t>
            </a:r>
            <a:r>
              <a:rPr lang="en-US" dirty="0" smtClean="0"/>
              <a:t> have:</a:t>
            </a:r>
          </a:p>
          <a:p>
            <a:pPr lvl="1"/>
            <a:r>
              <a:rPr lang="en-US" dirty="0" smtClean="0"/>
              <a:t>Constant time inserts and deletes</a:t>
            </a:r>
          </a:p>
          <a:p>
            <a:pPr lvl="1"/>
            <a:r>
              <a:rPr lang="en-US" dirty="0" smtClean="0"/>
              <a:t>Linear time searches/accesses</a:t>
            </a:r>
          </a:p>
          <a:p>
            <a:pPr lvl="1"/>
            <a:r>
              <a:rPr lang="en-US" dirty="0" smtClean="0"/>
              <a:t>No predefined size</a:t>
            </a:r>
          </a:p>
          <a:p>
            <a:pPr lvl="1"/>
            <a:r>
              <a:rPr lang="en-US" dirty="0" smtClean="0"/>
              <a:t>linked storage</a:t>
            </a:r>
          </a:p>
          <a:p>
            <a:r>
              <a:rPr lang="en-US" dirty="0" smtClean="0"/>
              <a:t>If the program requires iterating and making insertions/deletions during the iterations, </a:t>
            </a:r>
            <a:r>
              <a:rPr lang="en-US" dirty="0" err="1" smtClean="0"/>
              <a:t>LinkedLists</a:t>
            </a:r>
            <a:r>
              <a:rPr lang="en-US" dirty="0" smtClean="0"/>
              <a:t> are best</a:t>
            </a:r>
          </a:p>
          <a:p>
            <a:r>
              <a:rPr lang="en-US" dirty="0" smtClean="0"/>
              <a:t>If the program requires accessing and modifying entries at varying indexes, </a:t>
            </a:r>
            <a:r>
              <a:rPr lang="en-US" dirty="0" err="1" smtClean="0"/>
              <a:t>ArrayLists</a:t>
            </a:r>
            <a:r>
              <a:rPr lang="en-US" dirty="0" smtClean="0"/>
              <a:t> are best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733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HW3 Assign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6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is comprised of Entries</a:t>
            </a:r>
          </a:p>
          <a:p>
            <a:endParaRPr lang="en-US" dirty="0"/>
          </a:p>
          <a:p>
            <a:r>
              <a:rPr lang="en-US" dirty="0" smtClean="0"/>
              <a:t>Each entry has a reference (link)</a:t>
            </a:r>
          </a:p>
          <a:p>
            <a:pPr lvl="1"/>
            <a:r>
              <a:rPr lang="en-US" dirty="0" smtClean="0"/>
              <a:t>Points to next entry</a:t>
            </a:r>
          </a:p>
          <a:p>
            <a:pPr lvl="1"/>
            <a:r>
              <a:rPr lang="en-US" dirty="0" smtClean="0"/>
              <a:t>Points to previous entry (2 links)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SinglyLinkedList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powerful, simplified version</a:t>
            </a:r>
          </a:p>
          <a:p>
            <a:endParaRPr lang="en-US" dirty="0"/>
          </a:p>
          <a:p>
            <a:r>
              <a:rPr lang="en-US" dirty="0" smtClean="0"/>
              <a:t>Not in Java Collections Framework</a:t>
            </a:r>
          </a:p>
          <a:p>
            <a:endParaRPr lang="en-US" dirty="0"/>
          </a:p>
          <a:p>
            <a:r>
              <a:rPr lang="en-US" dirty="0" smtClean="0"/>
              <a:t>We will build it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4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protected class Entry&lt;E&gt;{</a:t>
            </a:r>
          </a:p>
          <a:p>
            <a:pPr marL="0" indent="0">
              <a:buNone/>
            </a:pPr>
            <a:r>
              <a:rPr lang="en-US" dirty="0"/>
              <a:t>	protected E element;		//element</a:t>
            </a:r>
          </a:p>
          <a:p>
            <a:pPr marL="0" indent="0">
              <a:buNone/>
            </a:pPr>
            <a:r>
              <a:rPr lang="en-US" dirty="0"/>
              <a:t>	protected Entry&lt;E&gt; next;	//link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Element is the “payload”</a:t>
            </a:r>
          </a:p>
          <a:p>
            <a:r>
              <a:rPr lang="en-US" dirty="0" smtClean="0"/>
              <a:t>Nested within </a:t>
            </a:r>
            <a:r>
              <a:rPr lang="en-US" dirty="0" err="1" smtClean="0"/>
              <a:t>SinglyLinkedList</a:t>
            </a:r>
            <a:endParaRPr lang="en-US" dirty="0" smtClean="0"/>
          </a:p>
          <a:p>
            <a:pPr lvl="1"/>
            <a:r>
              <a:rPr lang="en-US" dirty="0" smtClean="0"/>
              <a:t>Direct field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SinglyLinkedList</a:t>
            </a:r>
            <a:r>
              <a:rPr lang="en-US" dirty="0" smtClean="0"/>
              <a:t>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protected Entry&lt;E&gt; head;	//reference to the </a:t>
            </a:r>
            <a:r>
              <a:rPr lang="en-US" dirty="0" smtClean="0"/>
              <a:t>						first </a:t>
            </a:r>
            <a:r>
              <a:rPr lang="en-US" dirty="0"/>
              <a:t>entry</a:t>
            </a:r>
          </a:p>
        </p:txBody>
      </p:sp>
    </p:spTree>
    <p:extLst>
      <p:ext uri="{BB962C8B-B14F-4D97-AF65-F5344CB8AC3E}">
        <p14:creationId xmlns:p14="http://schemas.microsoft.com/office/powerpoint/2010/main" val="14626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SinglyLinkedListMethods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Implementing List means a lot of methods</a:t>
            </a:r>
          </a:p>
          <a:p>
            <a:pPr lvl="1"/>
            <a:r>
              <a:rPr lang="en-US" dirty="0" smtClean="0"/>
              <a:t>Most will be undefined for this demo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public </a:t>
            </a:r>
            <a:r>
              <a:rPr lang="en-US" dirty="0" err="1"/>
              <a:t>SinglyLinkedList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public boolean </a:t>
            </a:r>
            <a:r>
              <a:rPr lang="en-US" dirty="0" err="1"/>
              <a:t>isEmpty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public boolean add(E </a:t>
            </a:r>
            <a:r>
              <a:rPr lang="en-US" dirty="0" smtClean="0"/>
              <a:t>element)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size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public boolean contains(Object </a:t>
            </a:r>
            <a:r>
              <a:rPr lang="en-US" dirty="0" err="1"/>
              <a:t>obj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1310</Words>
  <Application>Microsoft Office PowerPoint</Application>
  <PresentationFormat>On-screen Show (4:3)</PresentationFormat>
  <Paragraphs>361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INFSCI 2500 Lecture 5 Linked Lists</vt:lpstr>
      <vt:lpstr>Today’s Plan</vt:lpstr>
      <vt:lpstr>HW2 Review</vt:lpstr>
      <vt:lpstr>What is a LinkedList</vt:lpstr>
      <vt:lpstr>What is a LinkedList</vt:lpstr>
      <vt:lpstr>SinglyLinkedList</vt:lpstr>
      <vt:lpstr>Entries</vt:lpstr>
      <vt:lpstr>SinglyLinkedList Fields</vt:lpstr>
      <vt:lpstr>SinglyLinkedListMethods</vt:lpstr>
      <vt:lpstr>public SinglyLinkedList()</vt:lpstr>
      <vt:lpstr>public boolean isEmpty()</vt:lpstr>
      <vt:lpstr>public boolean add(E element)</vt:lpstr>
      <vt:lpstr>public int size()</vt:lpstr>
      <vt:lpstr>public boolean contains(Object obj)</vt:lpstr>
      <vt:lpstr>Differences Already</vt:lpstr>
      <vt:lpstr>SinglyLinkedListIterator</vt:lpstr>
      <vt:lpstr>SinglyLinkedListIterator</vt:lpstr>
      <vt:lpstr>public SinglyLinkedListIterator()</vt:lpstr>
      <vt:lpstr>public boolean hasNext()</vt:lpstr>
      <vt:lpstr>public E next()</vt:lpstr>
      <vt:lpstr>SinglyLinkedListIterator</vt:lpstr>
      <vt:lpstr>SinglyLinkedList Example</vt:lpstr>
      <vt:lpstr>DoublyLinkedList</vt:lpstr>
      <vt:lpstr>LinkedList vs ArrayList – User View</vt:lpstr>
      <vt:lpstr>LinkedList Methods</vt:lpstr>
      <vt:lpstr>public boolean add(E element)</vt:lpstr>
      <vt:lpstr>public E get(int index)</vt:lpstr>
      <vt:lpstr>public E set(int index, E element)</vt:lpstr>
      <vt:lpstr>LinkedList Iterators</vt:lpstr>
      <vt:lpstr>LinkedList Iterators</vt:lpstr>
      <vt:lpstr>LinkedList Iterators</vt:lpstr>
      <vt:lpstr>LinkedList Iterators</vt:lpstr>
      <vt:lpstr>LinkedList Iterators</vt:lpstr>
      <vt:lpstr>LinkedList Iterators – next vs previous</vt:lpstr>
      <vt:lpstr>LinkedList Iterators –previous</vt:lpstr>
      <vt:lpstr>LinkedList Iterators – add</vt:lpstr>
      <vt:lpstr>LinkedList Iterators – add</vt:lpstr>
      <vt:lpstr>LinkedList Iterators – remove</vt:lpstr>
      <vt:lpstr>LinkedList Iterators – remove</vt:lpstr>
      <vt:lpstr>LinkedList Iterators – set</vt:lpstr>
      <vt:lpstr>LinkedList Iterators – set</vt:lpstr>
      <vt:lpstr>PowerPoint Presentation</vt:lpstr>
      <vt:lpstr>Under the Hood - LinkedList Fields</vt:lpstr>
      <vt:lpstr>Under the Hood - LinkedList Fields</vt:lpstr>
      <vt:lpstr>LinkedList header field</vt:lpstr>
      <vt:lpstr>Under the Hood - Two Parameter add method</vt:lpstr>
      <vt:lpstr>Simple LinkedList Example</vt:lpstr>
      <vt:lpstr>Conclusion</vt:lpstr>
      <vt:lpstr>HW3 Assign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INFSCI 2500 Lecture 5</dc:title>
  <dc:creator>William Garrard</dc:creator>
  <cp:lastModifiedBy>William</cp:lastModifiedBy>
  <cp:revision>35</cp:revision>
  <dcterms:created xsi:type="dcterms:W3CDTF">2006-08-16T00:00:00Z</dcterms:created>
  <dcterms:modified xsi:type="dcterms:W3CDTF">2016-10-05T21:56:54Z</dcterms:modified>
</cp:coreProperties>
</file>