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81" r:id="rId16"/>
    <p:sldId id="272" r:id="rId17"/>
    <p:sldId id="273" r:id="rId18"/>
    <p:sldId id="278" r:id="rId19"/>
    <p:sldId id="274" r:id="rId20"/>
    <p:sldId id="279" r:id="rId21"/>
    <p:sldId id="275" r:id="rId22"/>
    <p:sldId id="276" r:id="rId23"/>
    <p:sldId id="280" r:id="rId24"/>
    <p:sldId id="277" r:id="rId25"/>
    <p:sldId id="283" r:id="rId26"/>
    <p:sldId id="284" r:id="rId27"/>
    <p:sldId id="285" r:id="rId28"/>
    <p:sldId id="286" r:id="rId29"/>
    <p:sldId id="26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B5550-ACA2-4AF0-8216-3CBFBC958A67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DCBCE-C1FC-4422-ACFC-BAE55198D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8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6DFA-4D7A-4291-9671-377F35E2F6FA}" type="datetime1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C2B1-1F06-485B-86FD-9F6BD1224ACB}" type="datetime1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A815-60C8-4E82-9F17-5B9ED2BDB23E}" type="datetime1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1DE1-31C1-4B58-99C2-3F907FDF6C0E}" type="datetime1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080E-9E6B-423A-B1F4-9804952DCFF2}" type="datetime1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9716-9089-431F-99B0-F4F273FA6081}" type="datetime1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8313-2C63-4F05-AA5D-7DE7E80AEAED}" type="datetime1">
              <a:rPr lang="en-US" smtClean="0"/>
              <a:t>10/21/2016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083B-DF3A-45DE-B0D0-3DE92B5CD430}" type="datetime1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3DCA-E3CC-4529-A5EA-7B890A168211}" type="datetime1">
              <a:rPr lang="en-US" smtClean="0"/>
              <a:t>10/21/2016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69374-9E58-44F7-82A1-87D2E0D9E270}" type="datetime1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D338C-7C48-4B13-94F4-B1A68EBE1053}" type="datetime1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AB63B-9147-44D0-902D-9885A20FCEF7}" type="datetime1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INFSCI </a:t>
            </a:r>
            <a:r>
              <a:rPr lang="en-US" dirty="0"/>
              <a:t>2500</a:t>
            </a:r>
            <a:br>
              <a:rPr lang="en-US" dirty="0"/>
            </a:br>
            <a:r>
              <a:rPr lang="en-US" dirty="0"/>
              <a:t>Lecture 6</a:t>
            </a:r>
            <a:br>
              <a:rPr lang="en-US" dirty="0"/>
            </a:br>
            <a:r>
              <a:rPr lang="en-US" dirty="0"/>
              <a:t>Stacks and </a:t>
            </a:r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3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Linked-Based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Store the elements in a singly linked list</a:t>
            </a:r>
          </a:p>
          <a:p>
            <a:endParaRPr lang="en-US" dirty="0"/>
          </a:p>
          <a:p>
            <a:r>
              <a:rPr lang="en-US" dirty="0" smtClean="0"/>
              <a:t>Each entry in the list has a reference to the next lowest entry in the stack</a:t>
            </a:r>
          </a:p>
          <a:p>
            <a:endParaRPr lang="en-US" dirty="0"/>
          </a:p>
          <a:p>
            <a:r>
              <a:rPr lang="en-US" dirty="0" smtClean="0"/>
              <a:t>Top will point to the top of the stack</a:t>
            </a:r>
          </a:p>
          <a:p>
            <a:endParaRPr lang="en-US" dirty="0"/>
          </a:p>
          <a:p>
            <a:r>
              <a:rPr lang="en-US" dirty="0" smtClean="0"/>
              <a:t>Size field keeps track of number of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13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a Linked-Based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LinkedPureStack.java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19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in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</a:t>
            </a:r>
          </a:p>
          <a:p>
            <a:pPr lvl="1"/>
            <a:r>
              <a:rPr lang="en-US" dirty="0" smtClean="0"/>
              <a:t>Array is worst time O(n), average time O(1)</a:t>
            </a:r>
          </a:p>
          <a:p>
            <a:pPr lvl="1"/>
            <a:r>
              <a:rPr lang="en-US" dirty="0" smtClean="0"/>
              <a:t>Linked is worst/average time O(1)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7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JCF Stack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public class Stack&lt;E&gt; extends Vector&lt;E&gt;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Vector is a thread-safe ArrayList</a:t>
            </a:r>
          </a:p>
          <a:p>
            <a:r>
              <a:rPr lang="en-US" dirty="0" smtClean="0"/>
              <a:t>Top of stack is at size()-1</a:t>
            </a:r>
          </a:p>
          <a:p>
            <a:endParaRPr lang="en-US" dirty="0"/>
          </a:p>
          <a:p>
            <a:r>
              <a:rPr lang="en-US" dirty="0" smtClean="0"/>
              <a:t>Underlying data structure has random access</a:t>
            </a:r>
          </a:p>
          <a:p>
            <a:pPr lvl="1"/>
            <a:r>
              <a:rPr lang="en-US" dirty="0" smtClean="0"/>
              <a:t>get(</a:t>
            </a:r>
            <a:r>
              <a:rPr lang="en-US" dirty="0" err="1" smtClean="0"/>
              <a:t>int</a:t>
            </a:r>
            <a:r>
              <a:rPr lang="en-US" dirty="0" smtClean="0"/>
              <a:t> index), add(</a:t>
            </a:r>
            <a:r>
              <a:rPr lang="en-US" dirty="0" err="1" smtClean="0"/>
              <a:t>int</a:t>
            </a:r>
            <a:r>
              <a:rPr lang="en-US" dirty="0" smtClean="0"/>
              <a:t> index, E element)</a:t>
            </a:r>
          </a:p>
          <a:p>
            <a:pPr lvl="1"/>
            <a:r>
              <a:rPr lang="en-US" dirty="0" smtClean="0"/>
              <a:t>This violates the definition of a stack!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95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Stack Application: Implementing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Activation record are used to keep track of recursive methods</a:t>
            </a:r>
          </a:p>
          <a:p>
            <a:endParaRPr lang="en-US" dirty="0"/>
          </a:p>
          <a:p>
            <a:r>
              <a:rPr lang="en-US" dirty="0" smtClean="0"/>
              <a:t>Any method call stores a return address</a:t>
            </a:r>
          </a:p>
          <a:p>
            <a:pPr lvl="1"/>
            <a:r>
              <a:rPr lang="en-US" dirty="0" smtClean="0"/>
              <a:t>Also stores local variables</a:t>
            </a:r>
          </a:p>
          <a:p>
            <a:endParaRPr lang="en-US" dirty="0" smtClean="0"/>
          </a:p>
          <a:p>
            <a:r>
              <a:rPr lang="en-US" dirty="0" smtClean="0"/>
              <a:t>Activation records are pushed onto main memory stack when a method is called</a:t>
            </a:r>
          </a:p>
          <a:p>
            <a:r>
              <a:rPr lang="en-US" dirty="0" smtClean="0"/>
              <a:t>Records are popped when execution is complete</a:t>
            </a:r>
          </a:p>
          <a:p>
            <a:r>
              <a:rPr lang="en-US" dirty="0" smtClean="0"/>
              <a:t>getBinary.java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84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Stack Application: Implementing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getBinary.java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45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Finite sequence of elements</a:t>
            </a:r>
          </a:p>
          <a:p>
            <a:pPr lvl="1"/>
            <a:r>
              <a:rPr lang="en-US" dirty="0" smtClean="0"/>
              <a:t>Insertion at the back (</a:t>
            </a:r>
            <a:r>
              <a:rPr lang="en-US" dirty="0" err="1" smtClean="0"/>
              <a:t>enqueue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Removal at the front (</a:t>
            </a:r>
            <a:r>
              <a:rPr lang="en-US" dirty="0" err="1" smtClean="0"/>
              <a:t>dequeue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Front </a:t>
            </a:r>
            <a:r>
              <a:rPr lang="en-US" dirty="0" smtClean="0">
                <a:sym typeface="Wingdings" panose="05000000000000000000" pitchFamily="2" charset="2"/>
              </a:rPr>
              <a:t> first element in the queue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Chronological order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First in, first out (FIFO)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Waiting in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11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PureQueue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Describes queues abstractly</a:t>
            </a:r>
          </a:p>
          <a:p>
            <a:pPr lvl="1"/>
            <a:r>
              <a:rPr lang="en-US" dirty="0" smtClean="0"/>
              <a:t>Queue is an interface, so is </a:t>
            </a:r>
            <a:r>
              <a:rPr lang="en-US" dirty="0" err="1" smtClean="0"/>
              <a:t>PureQueue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Methods:</a:t>
            </a:r>
          </a:p>
          <a:p>
            <a:pPr lvl="1"/>
            <a:r>
              <a:rPr lang="en-US" dirty="0" err="1" smtClean="0"/>
              <a:t>enqueue</a:t>
            </a:r>
            <a:endParaRPr lang="en-US" dirty="0" smtClean="0"/>
          </a:p>
          <a:p>
            <a:pPr lvl="1"/>
            <a:r>
              <a:rPr lang="en-US" dirty="0" err="1" smtClean="0"/>
              <a:t>dequeue</a:t>
            </a:r>
            <a:endParaRPr lang="en-US" dirty="0" smtClean="0"/>
          </a:p>
          <a:p>
            <a:pPr lvl="1"/>
            <a:r>
              <a:rPr lang="en-US" dirty="0" smtClean="0"/>
              <a:t>front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err="1" smtClean="0"/>
              <a:t>isEmpty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21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PureQueue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public interface </a:t>
            </a:r>
            <a:r>
              <a:rPr lang="en-US" dirty="0" err="1" smtClean="0"/>
              <a:t>PureQueue</a:t>
            </a:r>
            <a:r>
              <a:rPr lang="en-US" dirty="0" smtClean="0"/>
              <a:t>&lt;E&gt;{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size();</a:t>
            </a:r>
          </a:p>
          <a:p>
            <a:pPr marL="0" indent="0">
              <a:buNone/>
            </a:pPr>
            <a:r>
              <a:rPr lang="en-US" dirty="0" smtClean="0"/>
              <a:t>	boolean </a:t>
            </a:r>
            <a:r>
              <a:rPr lang="en-US" dirty="0" err="1" smtClean="0"/>
              <a:t>isEmpty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 err="1" smtClean="0"/>
              <a:t>enqueue</a:t>
            </a:r>
            <a:r>
              <a:rPr lang="en-US" dirty="0" smtClean="0"/>
              <a:t>(E element);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 </a:t>
            </a:r>
            <a:r>
              <a:rPr lang="en-US" dirty="0" err="1" smtClean="0"/>
              <a:t>dequeue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 front();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Utilize a linked collection or contiguous collection?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98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LinkedList </a:t>
            </a:r>
            <a:r>
              <a:rPr lang="en-US" dirty="0" err="1" smtClean="0"/>
              <a:t>PureQueue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use a linked list?</a:t>
            </a:r>
          </a:p>
          <a:p>
            <a:pPr lvl="1"/>
            <a:r>
              <a:rPr lang="en-US" dirty="0" smtClean="0"/>
              <a:t>Front and back insertions in constant time</a:t>
            </a:r>
          </a:p>
          <a:p>
            <a:pPr lvl="1"/>
            <a:r>
              <a:rPr lang="en-US" dirty="0" smtClean="0"/>
              <a:t>Contiguous collections are O(n)</a:t>
            </a:r>
          </a:p>
          <a:p>
            <a:endParaRPr lang="en-US" dirty="0"/>
          </a:p>
          <a:p>
            <a:r>
              <a:rPr lang="en-US" dirty="0" smtClean="0"/>
              <a:t>A queue has-a linked list field</a:t>
            </a:r>
          </a:p>
          <a:p>
            <a:pPr lvl="1"/>
            <a:r>
              <a:rPr lang="en-US" dirty="0" smtClean="0"/>
              <a:t>Opposed to is-a linked list, due to mass overriding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7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stacks</a:t>
            </a:r>
          </a:p>
          <a:p>
            <a:r>
              <a:rPr lang="en-US" dirty="0" smtClean="0"/>
              <a:t>Understand queues</a:t>
            </a:r>
          </a:p>
          <a:p>
            <a:r>
              <a:rPr lang="en-US" dirty="0" smtClean="0"/>
              <a:t>Compare implementations of </a:t>
            </a:r>
            <a:r>
              <a:rPr lang="en-US" dirty="0" err="1" smtClean="0"/>
              <a:t>PureStack</a:t>
            </a:r>
            <a:r>
              <a:rPr lang="en-US" dirty="0" smtClean="0"/>
              <a:t> and </a:t>
            </a:r>
            <a:r>
              <a:rPr lang="en-US" dirty="0" err="1" smtClean="0"/>
              <a:t>PureQueue</a:t>
            </a:r>
            <a:r>
              <a:rPr lang="en-US" dirty="0" smtClean="0"/>
              <a:t> interfaces</a:t>
            </a:r>
          </a:p>
          <a:p>
            <a:r>
              <a:rPr lang="en-US" dirty="0" smtClean="0"/>
              <a:t>Discuss flaws in Stack class and Queue interface</a:t>
            </a:r>
          </a:p>
          <a:p>
            <a:r>
              <a:rPr lang="en-US" dirty="0" smtClean="0"/>
              <a:t>Explore uses of stacks and queues</a:t>
            </a:r>
          </a:p>
          <a:p>
            <a:r>
              <a:rPr lang="en-US" dirty="0" smtClean="0"/>
              <a:t>Discuss the midterm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70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LinkedList </a:t>
            </a:r>
            <a:r>
              <a:rPr lang="en-US" dirty="0" err="1"/>
              <a:t>PureQueue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LinkedListPureQueue.java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58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JCF Queue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Implements Collection interface</a:t>
            </a:r>
          </a:p>
          <a:p>
            <a:pPr lvl="1"/>
            <a:r>
              <a:rPr lang="en-US" dirty="0" smtClean="0"/>
              <a:t>Allows for methods like remove(</a:t>
            </a:r>
            <a:r>
              <a:rPr lang="en-US" dirty="0" err="1" smtClean="0"/>
              <a:t>Obj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Violates how a queue works</a:t>
            </a:r>
          </a:p>
          <a:p>
            <a:pPr lvl="1"/>
            <a:endParaRPr lang="en-US" dirty="0"/>
          </a:p>
          <a:p>
            <a:r>
              <a:rPr lang="en-US" dirty="0" smtClean="0"/>
              <a:t>Useful for realistic situation</a:t>
            </a:r>
          </a:p>
          <a:p>
            <a:pPr lvl="1"/>
            <a:r>
              <a:rPr lang="en-US" dirty="0" smtClean="0"/>
              <a:t>Person in line gets fed up and leaves</a:t>
            </a:r>
          </a:p>
          <a:p>
            <a:pPr lvl="1"/>
            <a:endParaRPr lang="en-US" dirty="0"/>
          </a:p>
          <a:p>
            <a:r>
              <a:rPr lang="en-US" dirty="0" smtClean="0"/>
              <a:t>Technically, no longer a queue, a list should be used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04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Contiguous Implementation of </a:t>
            </a:r>
            <a:r>
              <a:rPr lang="en-US" dirty="0" err="1" smtClean="0"/>
              <a:t>PureQueue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ArrayPureQueue.java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13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Contiguous Implementation of </a:t>
            </a:r>
            <a:r>
              <a:rPr lang="en-US" dirty="0" err="1" smtClean="0"/>
              <a:t>PureQueue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Enqueue</a:t>
            </a:r>
            <a:r>
              <a:rPr lang="en-US" dirty="0" smtClean="0"/>
              <a:t> now O(n) instead of O(1)</a:t>
            </a:r>
          </a:p>
          <a:p>
            <a:r>
              <a:rPr lang="en-US" dirty="0" smtClean="0"/>
              <a:t>Average time is constant for </a:t>
            </a:r>
            <a:r>
              <a:rPr lang="en-US" dirty="0" err="1" smtClean="0"/>
              <a:t>enqueue</a:t>
            </a:r>
            <a:r>
              <a:rPr lang="en-US" dirty="0" smtClean="0"/>
              <a:t> and </a:t>
            </a:r>
            <a:r>
              <a:rPr lang="en-US" dirty="0" err="1" smtClean="0"/>
              <a:t>dequeue</a:t>
            </a:r>
            <a:endParaRPr lang="en-US" dirty="0"/>
          </a:p>
          <a:p>
            <a:r>
              <a:rPr lang="en-US" dirty="0" smtClean="0"/>
              <a:t>Wasted space when </a:t>
            </a:r>
            <a:r>
              <a:rPr lang="en-US" dirty="0" err="1" smtClean="0"/>
              <a:t>dequeueing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Way more difficult to develop!</a:t>
            </a:r>
          </a:p>
          <a:p>
            <a:endParaRPr lang="en-US" dirty="0"/>
          </a:p>
          <a:p>
            <a:r>
              <a:rPr lang="en-US" dirty="0" smtClean="0"/>
              <a:t>If max size known in advance, there is a space advantage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81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Queue Application: Simulate a Car Wash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Problem:</a:t>
            </a:r>
          </a:p>
          <a:p>
            <a:r>
              <a:rPr lang="en-US" dirty="0" smtClean="0"/>
              <a:t>Given the arrival times at a car wash, calculate the average wait time per car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28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Queue Application: Simulate a Car Wash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Conditions:</a:t>
            </a:r>
          </a:p>
          <a:p>
            <a:r>
              <a:rPr lang="en-US" dirty="0"/>
              <a:t>One wash, one line.</a:t>
            </a:r>
          </a:p>
          <a:p>
            <a:r>
              <a:rPr lang="en-US" dirty="0"/>
              <a:t>10 minutes per wash.</a:t>
            </a:r>
          </a:p>
          <a:p>
            <a:r>
              <a:rPr lang="en-US" dirty="0"/>
              <a:t>Max five cars in line.</a:t>
            </a:r>
          </a:p>
          <a:p>
            <a:pPr lvl="1"/>
            <a:r>
              <a:rPr lang="en-US" dirty="0"/>
              <a:t>Sixth is turned away</a:t>
            </a:r>
          </a:p>
          <a:p>
            <a:r>
              <a:rPr lang="en-US" dirty="0" smtClean="0"/>
              <a:t>If cars arrive and leave at the same time, process the leaving first</a:t>
            </a:r>
          </a:p>
          <a:p>
            <a:r>
              <a:rPr lang="en-US" dirty="0" smtClean="0"/>
              <a:t>If line is empty, car goes straight into wash</a:t>
            </a:r>
          </a:p>
          <a:p>
            <a:r>
              <a:rPr lang="en-US" dirty="0" smtClean="0"/>
              <a:t>Cars leave the line when being washed.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50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Queue Application: Simulate a Car Wash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 Input: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5 5 7 12 12 13 14 18 19 25 -1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-1 is a sentinel indicating to end input and begin the simulation.</a:t>
            </a:r>
          </a:p>
          <a:p>
            <a:r>
              <a:rPr lang="en-US" dirty="0" smtClean="0"/>
              <a:t>Waiting time = time enter wash - arrival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45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Queue Application: Simulate a Car Wash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8000" dirty="0" smtClean="0"/>
              <a:t>Example Output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Time	Event		</a:t>
            </a:r>
            <a:r>
              <a:rPr lang="en-US" dirty="0" smtClean="0"/>
              <a:t>Waiting </a:t>
            </a:r>
            <a:r>
              <a:rPr lang="en-US" dirty="0"/>
              <a:t>Time</a:t>
            </a:r>
          </a:p>
          <a:p>
            <a:pPr marL="0" indent="0">
              <a:buNone/>
            </a:pPr>
            <a:r>
              <a:rPr lang="en-US" dirty="0"/>
              <a:t>5	Arrival</a:t>
            </a:r>
          </a:p>
          <a:p>
            <a:pPr marL="0" indent="0">
              <a:buNone/>
            </a:pPr>
            <a:r>
              <a:rPr lang="en-US" dirty="0"/>
              <a:t>5	Arrival</a:t>
            </a:r>
          </a:p>
          <a:p>
            <a:pPr marL="0" indent="0">
              <a:buNone/>
            </a:pPr>
            <a:r>
              <a:rPr lang="en-US" dirty="0"/>
              <a:t>7	Arrival</a:t>
            </a:r>
          </a:p>
          <a:p>
            <a:pPr marL="0" indent="0">
              <a:buNone/>
            </a:pPr>
            <a:r>
              <a:rPr lang="en-US" dirty="0"/>
              <a:t>12	Arrival</a:t>
            </a:r>
          </a:p>
          <a:p>
            <a:pPr marL="0" indent="0">
              <a:buNone/>
            </a:pPr>
            <a:r>
              <a:rPr lang="en-US" dirty="0"/>
              <a:t>12	Arrival</a:t>
            </a:r>
          </a:p>
          <a:p>
            <a:pPr marL="0" indent="0">
              <a:buNone/>
            </a:pPr>
            <a:r>
              <a:rPr lang="en-US" dirty="0"/>
              <a:t>13	Arrival</a:t>
            </a:r>
          </a:p>
          <a:p>
            <a:pPr marL="0" indent="0">
              <a:buNone/>
            </a:pPr>
            <a:r>
              <a:rPr lang="en-US" dirty="0"/>
              <a:t>14	Arrival(Overflow)</a:t>
            </a:r>
          </a:p>
          <a:p>
            <a:pPr marL="0" indent="0">
              <a:buNone/>
            </a:pPr>
            <a:r>
              <a:rPr lang="en-US" dirty="0"/>
              <a:t>15	Departure		0</a:t>
            </a:r>
          </a:p>
          <a:p>
            <a:pPr marL="0" indent="0">
              <a:buNone/>
            </a:pPr>
            <a:r>
              <a:rPr lang="en-US" dirty="0"/>
              <a:t>18	Arrival</a:t>
            </a:r>
          </a:p>
          <a:p>
            <a:pPr marL="0" indent="0">
              <a:buNone/>
            </a:pPr>
            <a:r>
              <a:rPr lang="en-US" dirty="0"/>
              <a:t>19	Arrival(Overflow)</a:t>
            </a:r>
          </a:p>
          <a:p>
            <a:pPr marL="0" indent="0">
              <a:buNone/>
            </a:pPr>
            <a:r>
              <a:rPr lang="en-US" dirty="0"/>
              <a:t>25	Departure		10</a:t>
            </a:r>
          </a:p>
          <a:p>
            <a:pPr marL="0" indent="0">
              <a:buNone/>
            </a:pPr>
            <a:r>
              <a:rPr lang="en-US" dirty="0"/>
              <a:t>25	Arrival</a:t>
            </a:r>
          </a:p>
          <a:p>
            <a:pPr marL="0" indent="0">
              <a:buNone/>
            </a:pPr>
            <a:r>
              <a:rPr lang="en-US" dirty="0"/>
              <a:t>35	Departure		18</a:t>
            </a:r>
          </a:p>
          <a:p>
            <a:pPr marL="0" indent="0">
              <a:buNone/>
            </a:pPr>
            <a:r>
              <a:rPr lang="en-US" dirty="0"/>
              <a:t>45	Departure		23</a:t>
            </a:r>
          </a:p>
          <a:p>
            <a:pPr marL="0" indent="0">
              <a:buNone/>
            </a:pPr>
            <a:r>
              <a:rPr lang="en-US" dirty="0"/>
              <a:t>55	Departure		33</a:t>
            </a:r>
          </a:p>
          <a:p>
            <a:pPr marL="0" indent="0">
              <a:buNone/>
            </a:pPr>
            <a:r>
              <a:rPr lang="en-US" dirty="0"/>
              <a:t>65	Departure		42</a:t>
            </a:r>
          </a:p>
          <a:p>
            <a:pPr marL="0" indent="0">
              <a:buNone/>
            </a:pPr>
            <a:r>
              <a:rPr lang="en-US" dirty="0"/>
              <a:t>75	Departure		47</a:t>
            </a:r>
          </a:p>
          <a:p>
            <a:pPr marL="0" indent="0">
              <a:buNone/>
            </a:pPr>
            <a:r>
              <a:rPr lang="en-US" dirty="0"/>
              <a:t>85	Departure		50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Average wait time(m) was: 27.875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80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Queue Application: Simulate a Car Wash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Carwash.java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89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notes</a:t>
            </a:r>
          </a:p>
          <a:p>
            <a:endParaRPr lang="en-US" dirty="0"/>
          </a:p>
          <a:p>
            <a:r>
              <a:rPr lang="en-US" smtClean="0"/>
              <a:t>Open book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Closed computer/Internet</a:t>
            </a:r>
          </a:p>
          <a:p>
            <a:endParaRPr lang="en-US" dirty="0"/>
          </a:p>
          <a:p>
            <a:r>
              <a:rPr lang="en-US" dirty="0" smtClean="0"/>
              <a:t>Multiple choice/short answer based on material covered in lecture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9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data structure</a:t>
            </a:r>
          </a:p>
          <a:p>
            <a:r>
              <a:rPr lang="en-US" dirty="0" smtClean="0"/>
              <a:t>Sequence of elements</a:t>
            </a:r>
          </a:p>
          <a:p>
            <a:r>
              <a:rPr lang="en-US" dirty="0" smtClean="0"/>
              <a:t>Only removable element is the most recently inserted</a:t>
            </a:r>
          </a:p>
          <a:p>
            <a:pPr lvl="1"/>
            <a:r>
              <a:rPr lang="en-US" dirty="0" smtClean="0"/>
              <a:t>Top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Plates at a buffet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4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“</a:t>
            </a:r>
            <a:r>
              <a:rPr lang="en-US" dirty="0" smtClean="0"/>
              <a:t>First in, last out” – FILO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Inserting </a:t>
            </a:r>
            <a:r>
              <a:rPr lang="en-US" dirty="0" smtClean="0">
                <a:sym typeface="Wingdings" panose="05000000000000000000" pitchFamily="2" charset="2"/>
              </a:rPr>
              <a:t> “Push”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Removal  “Pop”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Looking  “Peek”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9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PureStack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Describes stacks abstractly</a:t>
            </a:r>
          </a:p>
          <a:p>
            <a:pPr lvl="1"/>
            <a:r>
              <a:rPr lang="en-US" dirty="0" smtClean="0"/>
              <a:t>Stack is a class, </a:t>
            </a:r>
            <a:r>
              <a:rPr lang="en-US" dirty="0" err="1" smtClean="0"/>
              <a:t>PureStack</a:t>
            </a:r>
            <a:r>
              <a:rPr lang="en-US" dirty="0" smtClean="0"/>
              <a:t> is an interface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err="1" smtClean="0"/>
              <a:t>isEmpty</a:t>
            </a:r>
            <a:endParaRPr lang="en-US" dirty="0" smtClean="0"/>
          </a:p>
          <a:p>
            <a:pPr lvl="1"/>
            <a:r>
              <a:rPr lang="en-US" dirty="0" smtClean="0"/>
              <a:t>push</a:t>
            </a:r>
          </a:p>
          <a:p>
            <a:pPr lvl="1"/>
            <a:r>
              <a:rPr lang="en-US" dirty="0" smtClean="0"/>
              <a:t>pop</a:t>
            </a:r>
          </a:p>
          <a:p>
            <a:pPr lvl="1"/>
            <a:r>
              <a:rPr lang="en-US" dirty="0" smtClean="0"/>
              <a:t>peek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6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PureStack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public interface </a:t>
            </a:r>
            <a:r>
              <a:rPr lang="en-US" dirty="0" err="1" smtClean="0"/>
              <a:t>PureStack</a:t>
            </a:r>
            <a:r>
              <a:rPr lang="en-US" dirty="0" smtClean="0"/>
              <a:t>&lt;E&gt;{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size();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boolean </a:t>
            </a:r>
            <a:r>
              <a:rPr lang="en-US" dirty="0" err="1" smtClean="0"/>
              <a:t>isEmpty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push(E element);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 pop();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 peek();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1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PureStack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Implementations of </a:t>
            </a:r>
            <a:r>
              <a:rPr lang="en-US" dirty="0" err="1" smtClean="0"/>
              <a:t>PureStack</a:t>
            </a:r>
            <a:r>
              <a:rPr lang="en-US" dirty="0" smtClean="0"/>
              <a:t> need those methods defined</a:t>
            </a:r>
          </a:p>
          <a:p>
            <a:endParaRPr lang="en-US" dirty="0"/>
          </a:p>
          <a:p>
            <a:r>
              <a:rPr lang="en-US" dirty="0" smtClean="0"/>
              <a:t>Also need default constructor and copy constructor</a:t>
            </a:r>
          </a:p>
          <a:p>
            <a:endParaRPr lang="en-US" dirty="0"/>
          </a:p>
          <a:p>
            <a:r>
              <a:rPr lang="en-US" dirty="0" smtClean="0"/>
              <a:t>Many different ways to do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1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Array-Based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Store the elements in an array</a:t>
            </a:r>
          </a:p>
          <a:p>
            <a:endParaRPr lang="en-US" dirty="0"/>
          </a:p>
          <a:p>
            <a:r>
              <a:rPr lang="en-US" dirty="0" smtClean="0"/>
              <a:t>Which index of the array will be the top?</a:t>
            </a:r>
          </a:p>
          <a:p>
            <a:pPr lvl="1"/>
            <a:r>
              <a:rPr lang="en-US" dirty="0" smtClean="0"/>
              <a:t>0 or size?</a:t>
            </a:r>
          </a:p>
          <a:p>
            <a:endParaRPr lang="en-US" dirty="0"/>
          </a:p>
          <a:p>
            <a:r>
              <a:rPr lang="en-US" dirty="0" smtClean="0"/>
              <a:t>Pushing at 0 will always be O(n)</a:t>
            </a:r>
          </a:p>
          <a:p>
            <a:r>
              <a:rPr lang="en-US" dirty="0" smtClean="0"/>
              <a:t>Pushing at size can be done more efficiently</a:t>
            </a:r>
          </a:p>
          <a:p>
            <a:pPr lvl="1"/>
            <a:r>
              <a:rPr lang="en-US" dirty="0" smtClean="0"/>
              <a:t>Expand by 2x when full, then constant time after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3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an Array Based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ArrayPureStack.java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72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736</Words>
  <Application>Microsoft Office PowerPoint</Application>
  <PresentationFormat>On-screen Show (4:3)</PresentationFormat>
  <Paragraphs>229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INFSCI 2500 Lecture 6 Stacks and Queues</vt:lpstr>
      <vt:lpstr>Today’s Plan</vt:lpstr>
      <vt:lpstr>Stack</vt:lpstr>
      <vt:lpstr>Stack</vt:lpstr>
      <vt:lpstr>PureStack Interface</vt:lpstr>
      <vt:lpstr>PureStack Interface</vt:lpstr>
      <vt:lpstr>PureStack Interface</vt:lpstr>
      <vt:lpstr>Array-Based Implementation</vt:lpstr>
      <vt:lpstr>Build an Array Based Implementation</vt:lpstr>
      <vt:lpstr>Linked-Based Implementation</vt:lpstr>
      <vt:lpstr>Build a Linked-Based Implementation</vt:lpstr>
      <vt:lpstr>Differences in Implementations</vt:lpstr>
      <vt:lpstr>JCF Stack Class</vt:lpstr>
      <vt:lpstr>Stack Application: Implementing Recursion</vt:lpstr>
      <vt:lpstr>Stack Application: Implementing Recursion</vt:lpstr>
      <vt:lpstr>Queues</vt:lpstr>
      <vt:lpstr>PureQueue Interface</vt:lpstr>
      <vt:lpstr>PureQueue Interface</vt:lpstr>
      <vt:lpstr>LinkedList PureQueue</vt:lpstr>
      <vt:lpstr>LinkedList PureQueue</vt:lpstr>
      <vt:lpstr>JCF Queue Interface</vt:lpstr>
      <vt:lpstr>Contiguous Implementation of PureQueue</vt:lpstr>
      <vt:lpstr>Contiguous Implementation of PureQueue</vt:lpstr>
      <vt:lpstr>Queue Application: Simulate a Car Wash</vt:lpstr>
      <vt:lpstr>Queue Application: Simulate a Car Wash</vt:lpstr>
      <vt:lpstr>Queue Application: Simulate a Car Wash</vt:lpstr>
      <vt:lpstr>Queue Application: Simulate a Car Wash</vt:lpstr>
      <vt:lpstr>Queue Application: Simulate a Car Wash</vt:lpstr>
      <vt:lpstr>Midterm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INFSCI 2500</dc:title>
  <dc:creator>William Garrard</dc:creator>
  <cp:lastModifiedBy>William Garrard</cp:lastModifiedBy>
  <cp:revision>38</cp:revision>
  <dcterms:created xsi:type="dcterms:W3CDTF">2006-08-16T00:00:00Z</dcterms:created>
  <dcterms:modified xsi:type="dcterms:W3CDTF">2016-10-21T15:11:24Z</dcterms:modified>
</cp:coreProperties>
</file>