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63" r:id="rId22"/>
    <p:sldId id="284" r:id="rId23"/>
    <p:sldId id="285" r:id="rId24"/>
    <p:sldId id="286" r:id="rId25"/>
    <p:sldId id="287" r:id="rId26"/>
    <p:sldId id="264" r:id="rId27"/>
    <p:sldId id="288" r:id="rId28"/>
    <p:sldId id="265" r:id="rId29"/>
    <p:sldId id="289" r:id="rId30"/>
    <p:sldId id="291" r:id="rId31"/>
    <p:sldId id="292" r:id="rId32"/>
    <p:sldId id="293" r:id="rId33"/>
    <p:sldId id="294" r:id="rId34"/>
    <p:sldId id="296" r:id="rId35"/>
    <p:sldId id="295" r:id="rId36"/>
    <p:sldId id="297" r:id="rId37"/>
    <p:sldId id="266" r:id="rId38"/>
    <p:sldId id="298" r:id="rId39"/>
    <p:sldId id="300" r:id="rId40"/>
    <p:sldId id="299" r:id="rId41"/>
    <p:sldId id="26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INFSCI 2500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– X is parent of Y and Z (ex 6)</a:t>
            </a:r>
          </a:p>
          <a:p>
            <a:r>
              <a:rPr lang="en-US" dirty="0" smtClean="0"/>
              <a:t>Left child – Y is left child of X</a:t>
            </a:r>
          </a:p>
          <a:p>
            <a:r>
              <a:rPr lang="en-US" dirty="0" smtClean="0"/>
              <a:t>Right child – Z is right child of X</a:t>
            </a:r>
          </a:p>
          <a:p>
            <a:endParaRPr lang="en-US" dirty="0" smtClean="0"/>
          </a:p>
          <a:p>
            <a:r>
              <a:rPr lang="en-US" dirty="0" smtClean="0"/>
              <a:t>Each element has 0,1, or 2 children</a:t>
            </a:r>
          </a:p>
          <a:p>
            <a:r>
              <a:rPr lang="en-US" dirty="0" smtClean="0"/>
              <a:t>Each element has 0 or 1 parent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Ancestor – A is an ancestor of B if B is in the subtree with root A</a:t>
            </a:r>
          </a:p>
          <a:p>
            <a:r>
              <a:rPr lang="en-US" dirty="0" smtClean="0"/>
              <a:t>Descendant – B is a descendant of A if A is the root of the subtree B is in.</a:t>
            </a:r>
          </a:p>
          <a:p>
            <a:pPr lvl="1"/>
            <a:r>
              <a:rPr lang="en-US" dirty="0" smtClean="0"/>
              <a:t>If A is ancestor of B, B is descendant of A</a:t>
            </a:r>
          </a:p>
          <a:p>
            <a:endParaRPr lang="en-US" dirty="0"/>
          </a:p>
          <a:p>
            <a:r>
              <a:rPr lang="en-US" dirty="0" smtClean="0"/>
              <a:t>Path – If A is ancestor of B, path from A to B is the sequence where each element is the parent of the next in sequence (ex 4)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– Number of branches between root and farthest leaf. (ex 7)</a:t>
            </a:r>
          </a:p>
          <a:p>
            <a:pPr lvl="1"/>
            <a:r>
              <a:rPr lang="en-US" dirty="0" smtClean="0"/>
              <a:t>AKA 1 plus height of tallest subtree</a:t>
            </a:r>
          </a:p>
          <a:p>
            <a:pPr lvl="1"/>
            <a:r>
              <a:rPr lang="en-US" dirty="0" smtClean="0"/>
              <a:t>Root only tree has height=0</a:t>
            </a:r>
          </a:p>
          <a:p>
            <a:pPr lvl="1"/>
            <a:r>
              <a:rPr lang="en-US" dirty="0" smtClean="0"/>
              <a:t>Therefore empty tree has height = -1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2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Recursive definition of height pseudocode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height(t)= -1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lvl="1" indent="0">
              <a:buNone/>
            </a:pPr>
            <a:r>
              <a:rPr lang="en-US" dirty="0" smtClean="0"/>
              <a:t>       height(t) = 		1+max[height(</a:t>
            </a:r>
            <a:r>
              <a:rPr lang="en-US" dirty="0" err="1" smtClean="0"/>
              <a:t>leftTree</a:t>
            </a:r>
            <a:r>
              <a:rPr lang="en-US" dirty="0" smtClean="0"/>
              <a:t>(t)),height(</a:t>
            </a:r>
            <a:r>
              <a:rPr lang="en-US" dirty="0" err="1" smtClean="0"/>
              <a:t>rightTree</a:t>
            </a:r>
            <a:r>
              <a:rPr lang="en-US" dirty="0" smtClean="0"/>
              <a:t>(t))]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describes the whole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Level partially describes an element’s position</a:t>
            </a:r>
          </a:p>
          <a:p>
            <a:pPr lvl="1"/>
            <a:r>
              <a:rPr lang="en-US" dirty="0" smtClean="0"/>
              <a:t>level(e)  = # of branches between root and e (ex 7)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definition of level pseudocode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 is the root element,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level(x) = 0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 smtClean="0"/>
              <a:t>	level(x)=1+level(parent(x))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Two-tree</a:t>
            </a:r>
          </a:p>
          <a:p>
            <a:pPr lvl="1"/>
            <a:r>
              <a:rPr lang="en-US" dirty="0" smtClean="0"/>
              <a:t>binary tree that is empty or each </a:t>
            </a:r>
            <a:r>
              <a:rPr lang="en-US" dirty="0" err="1" smtClean="0"/>
              <a:t>nonleaf</a:t>
            </a:r>
            <a:r>
              <a:rPr lang="en-US" dirty="0" smtClean="0"/>
              <a:t> has two branches (ex 8)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Binary Tree t is a two-tree if:</a:t>
            </a:r>
          </a:p>
          <a:p>
            <a:pPr marL="0" indent="0">
              <a:buNone/>
            </a:pPr>
            <a:r>
              <a:rPr lang="en-US" dirty="0" smtClean="0"/>
              <a:t> t is empty</a:t>
            </a:r>
          </a:p>
          <a:p>
            <a:pPr marL="0" indent="0">
              <a:buNone/>
            </a:pPr>
            <a:r>
              <a:rPr lang="en-US" dirty="0" smtClean="0"/>
              <a:t>OR 	</a:t>
            </a:r>
          </a:p>
          <a:p>
            <a:pPr marL="0" indent="0">
              <a:buNone/>
            </a:pPr>
            <a:r>
              <a:rPr lang="en-US" dirty="0" smtClean="0"/>
              <a:t>both subtrees of t are empty or</a:t>
            </a:r>
          </a:p>
          <a:p>
            <a:pPr marL="0" indent="0">
              <a:buNone/>
            </a:pPr>
            <a:r>
              <a:rPr lang="en-US" dirty="0" smtClean="0"/>
              <a:t>	both subtrees of t are nonempty two-trees</a:t>
            </a: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tree – binary tree t is full if it is a two-tree with all leaves on same level (ex 9)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Binary tree t is full if t is empty 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t’s left and right subtrees have the same height and are both full</a:t>
            </a: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4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elements </a:t>
            </a:r>
            <a:r>
              <a:rPr lang="en-US" dirty="0" smtClean="0"/>
              <a:t>n(t) in </a:t>
            </a:r>
            <a:r>
              <a:rPr lang="en-US" dirty="0" smtClean="0"/>
              <a:t>a full binary tree is proportional to height(t)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(t)=2</a:t>
            </a:r>
            <a:r>
              <a:rPr lang="en-US" baseline="30000" dirty="0" smtClean="0"/>
              <a:t>k+1</a:t>
            </a:r>
            <a:r>
              <a:rPr lang="en-US" dirty="0" smtClean="0"/>
              <a:t>-1</a:t>
            </a:r>
            <a:r>
              <a:rPr lang="en-US" dirty="0" smtClean="0"/>
              <a:t>, k&gt;=1</a:t>
            </a:r>
          </a:p>
          <a:p>
            <a:pPr lvl="1"/>
            <a:r>
              <a:rPr lang="en-US" dirty="0" smtClean="0"/>
              <a:t>k=height(t), n = # elements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 t is empty,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n(t)=0</a:t>
            </a:r>
          </a:p>
          <a:p>
            <a:pPr marL="457200" lvl="1" indent="0">
              <a:buNone/>
            </a:pP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n(t) = 1+n(</a:t>
            </a:r>
            <a:r>
              <a:rPr lang="en-US" dirty="0" err="1" smtClean="0"/>
              <a:t>leftTree</a:t>
            </a:r>
            <a:r>
              <a:rPr lang="en-US" dirty="0" smtClean="0"/>
              <a:t>(t))+n(</a:t>
            </a:r>
            <a:r>
              <a:rPr lang="en-US" dirty="0" err="1" smtClean="0"/>
              <a:t>rightTree</a:t>
            </a:r>
            <a:r>
              <a:rPr lang="en-US" dirty="0" smtClean="0"/>
              <a:t>(t))		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1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– If tree t is full through to the next-to-lowest level and leaves are on the left.</a:t>
            </a:r>
          </a:p>
          <a:p>
            <a:endParaRPr lang="en-US" dirty="0"/>
          </a:p>
          <a:p>
            <a:r>
              <a:rPr lang="en-US" dirty="0" smtClean="0"/>
              <a:t>All full binary trees are complete</a:t>
            </a:r>
          </a:p>
          <a:p>
            <a:pPr lvl="1"/>
            <a:r>
              <a:rPr lang="en-US" dirty="0" smtClean="0"/>
              <a:t>reverse not true (ex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3 review</a:t>
            </a:r>
          </a:p>
          <a:p>
            <a:r>
              <a:rPr lang="en-US" dirty="0" smtClean="0"/>
              <a:t>Midterm review</a:t>
            </a:r>
          </a:p>
          <a:p>
            <a:r>
              <a:rPr lang="en-US" dirty="0" smtClean="0"/>
              <a:t>Understand what binary trees are</a:t>
            </a:r>
          </a:p>
          <a:p>
            <a:r>
              <a:rPr lang="en-US" dirty="0" smtClean="0"/>
              <a:t>Binary </a:t>
            </a:r>
            <a:r>
              <a:rPr lang="en-US" dirty="0"/>
              <a:t>T</a:t>
            </a:r>
            <a:r>
              <a:rPr lang="en-US" dirty="0" smtClean="0"/>
              <a:t>ree Theorem</a:t>
            </a:r>
          </a:p>
          <a:p>
            <a:r>
              <a:rPr lang="en-US" dirty="0" smtClean="0"/>
              <a:t>External Path Length Theorem</a:t>
            </a:r>
          </a:p>
          <a:p>
            <a:r>
              <a:rPr lang="en-US" dirty="0" smtClean="0"/>
              <a:t>HW 4 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Position – we can assign position numbers to elements in a complete binary tree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Root = 0</a:t>
            </a:r>
          </a:p>
          <a:p>
            <a:pPr marL="0" indent="0">
              <a:buNone/>
            </a:pPr>
            <a:r>
              <a:rPr lang="en-US" dirty="0" smtClean="0"/>
              <a:t>If element at position </a:t>
            </a:r>
            <a:r>
              <a:rPr lang="en-US" dirty="0" err="1" smtClean="0"/>
              <a:t>i</a:t>
            </a:r>
            <a:r>
              <a:rPr lang="en-US" dirty="0" smtClean="0"/>
              <a:t> has children,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left child position = 2i+1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child position = 2i+2 (ex11)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parent position = (i-1)/2 	//</a:t>
            </a:r>
            <a:r>
              <a:rPr lang="en-US" dirty="0" err="1" smtClean="0"/>
              <a:t>int</a:t>
            </a:r>
            <a:r>
              <a:rPr lang="en-US" dirty="0" smtClean="0"/>
              <a:t> division</a:t>
            </a:r>
          </a:p>
          <a:p>
            <a:endParaRPr lang="en-US" dirty="0" smtClean="0"/>
          </a:p>
          <a:p>
            <a:r>
              <a:rPr lang="en-US" dirty="0" smtClean="0"/>
              <a:t>We can use position to implement binary trees with arrays (element at position </a:t>
            </a:r>
            <a:r>
              <a:rPr lang="en-US" dirty="0" err="1" smtClean="0"/>
              <a:t>i</a:t>
            </a:r>
            <a:r>
              <a:rPr lang="en-US" dirty="0" smtClean="0"/>
              <a:t> stored at index </a:t>
            </a:r>
            <a:r>
              <a:rPr lang="en-US" dirty="0" err="1" smtClean="0"/>
              <a:t>i</a:t>
            </a:r>
            <a:r>
              <a:rPr lang="en-US" dirty="0" smtClean="0"/>
              <a:t>)			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binary tree t,</a:t>
            </a:r>
          </a:p>
          <a:p>
            <a:pPr marL="0" indent="0">
              <a:buNone/>
            </a:pPr>
            <a:r>
              <a:rPr lang="en-US" dirty="0" smtClean="0"/>
              <a:t>leaves(t)&lt;= n(t) and leaves(t)=n(t)</a:t>
            </a:r>
          </a:p>
          <a:p>
            <a:pPr marL="0" indent="0">
              <a:buNone/>
            </a:pPr>
            <a:r>
              <a:rPr lang="en-US" dirty="0" smtClean="0"/>
              <a:t>IFF</a:t>
            </a:r>
          </a:p>
          <a:p>
            <a:pPr marL="0" indent="0">
              <a:buNone/>
            </a:pPr>
            <a:r>
              <a:rPr lang="en-US" dirty="0" smtClean="0"/>
              <a:t>t is empty or t only has one element</a:t>
            </a:r>
          </a:p>
        </p:txBody>
      </p:sp>
    </p:spTree>
    <p:extLst>
      <p:ext uri="{BB962C8B-B14F-4D97-AF65-F5344CB8AC3E}">
        <p14:creationId xmlns:p14="http://schemas.microsoft.com/office/powerpoint/2010/main" val="27054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nonempty binary tree t</a:t>
            </a:r>
          </a:p>
          <a:p>
            <a:pPr marL="514350" indent="-514350">
              <a:buAutoNum type="arabicPeriod"/>
            </a:pPr>
            <a:r>
              <a:rPr lang="en-US" dirty="0" smtClean="0"/>
              <a:t>leaves(t) &lt;= [n(t)+1]/2.0	//float division (ex 12)</a:t>
            </a:r>
          </a:p>
          <a:p>
            <a:pPr marL="514350" indent="-514350">
              <a:buAutoNum type="arabicPeriod"/>
            </a:pPr>
            <a:r>
              <a:rPr lang="en-US" dirty="0" smtClean="0"/>
              <a:t>[n(t)+1]/2.0 &lt;= 2</a:t>
            </a:r>
            <a:r>
              <a:rPr lang="en-US" baseline="30000" dirty="0" smtClean="0"/>
              <a:t>height(t)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Equality holds in 1 IFF t is a two-tree (ex 13)</a:t>
            </a:r>
          </a:p>
          <a:p>
            <a:pPr marL="514350" indent="-514350">
              <a:buAutoNum type="arabicPeriod"/>
            </a:pPr>
            <a:r>
              <a:rPr lang="en-US" dirty="0" smtClean="0"/>
              <a:t>Equality holds in 2 IFF t is full (ex 13)</a:t>
            </a:r>
          </a:p>
        </p:txBody>
      </p:sp>
    </p:spTree>
    <p:extLst>
      <p:ext uri="{BB962C8B-B14F-4D97-AF65-F5344CB8AC3E}">
        <p14:creationId xmlns:p14="http://schemas.microsoft.com/office/powerpoint/2010/main" val="176213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Logic lesson – IFF implies a bi-conditional relationship.</a:t>
            </a:r>
          </a:p>
          <a:p>
            <a:pPr marL="0" indent="0">
              <a:buNone/>
            </a:pPr>
            <a:r>
              <a:rPr lang="en-US" dirty="0" smtClean="0"/>
              <a:t>Part 1 - </a:t>
            </a:r>
            <a:r>
              <a:rPr lang="en-US" dirty="0"/>
              <a:t>leaves(t) &lt;= [n(t)+1]/2.0</a:t>
            </a:r>
          </a:p>
          <a:p>
            <a:pPr marL="0" indent="0">
              <a:buNone/>
            </a:pPr>
            <a:r>
              <a:rPr lang="en-US" dirty="0" smtClean="0"/>
              <a:t>Part 3 - </a:t>
            </a:r>
            <a:r>
              <a:rPr lang="en-US" dirty="0"/>
              <a:t>Equality holds in 1 IFF t is a two-tree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 is a nonempty two-tree </a:t>
            </a:r>
          </a:p>
          <a:p>
            <a:pPr marL="0" indent="0">
              <a:buNone/>
            </a:pPr>
            <a:r>
              <a:rPr lang="en-US" dirty="0" smtClean="0"/>
              <a:t>THEN leaves(t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[n(t)+1]/</a:t>
            </a:r>
            <a:r>
              <a:rPr lang="en-US" dirty="0" smtClean="0"/>
              <a:t>2.0</a:t>
            </a:r>
          </a:p>
          <a:p>
            <a:pPr marL="0" indent="0">
              <a:buNone/>
            </a:pPr>
            <a:r>
              <a:rPr lang="en-US" dirty="0" smtClean="0"/>
              <a:t>AND if </a:t>
            </a:r>
            <a:r>
              <a:rPr lang="en-US" dirty="0"/>
              <a:t>leaves(t) </a:t>
            </a:r>
            <a:r>
              <a:rPr lang="en-US" dirty="0" smtClean="0"/>
              <a:t>= </a:t>
            </a:r>
            <a:r>
              <a:rPr lang="en-US" dirty="0"/>
              <a:t>[n(t)+1]/</a:t>
            </a:r>
            <a:r>
              <a:rPr lang="en-US" dirty="0" smtClean="0"/>
              <a:t>2.0</a:t>
            </a:r>
          </a:p>
          <a:p>
            <a:pPr marL="0" indent="0">
              <a:buNone/>
            </a:pPr>
            <a:r>
              <a:rPr lang="en-US" dirty="0" smtClean="0"/>
              <a:t>THEN t must be a nonempty two-tree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63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part 4:</a:t>
            </a:r>
          </a:p>
          <a:p>
            <a:pPr marL="0" indent="0">
              <a:buNone/>
            </a:pPr>
            <a:r>
              <a:rPr lang="en-US" dirty="0"/>
              <a:t>[n(t)+1]/2.0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height(t)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eight(t)=log</a:t>
            </a:r>
            <a:r>
              <a:rPr lang="en-US" baseline="-25000" dirty="0" smtClean="0"/>
              <a:t>2</a:t>
            </a:r>
            <a:r>
              <a:rPr lang="en-US" dirty="0" smtClean="0"/>
              <a:t>([n(t</a:t>
            </a:r>
            <a:r>
              <a:rPr lang="en-US" dirty="0"/>
              <a:t>)+1]/</a:t>
            </a:r>
            <a:r>
              <a:rPr lang="en-US" dirty="0" smtClean="0"/>
              <a:t>2.0)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=log</a:t>
            </a:r>
            <a:r>
              <a:rPr lang="en-US" baseline="-25000" dirty="0" smtClean="0"/>
              <a:t>2</a:t>
            </a:r>
            <a:r>
              <a:rPr lang="en-US" dirty="0" smtClean="0"/>
              <a:t>(n(t)+1)-1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Therefore height(t) for a full tree grows logarithmically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 grow linearly!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91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Chain – binary tree where each </a:t>
            </a:r>
            <a:r>
              <a:rPr lang="en-US" dirty="0" err="1" smtClean="0"/>
              <a:t>nonleaf</a:t>
            </a:r>
            <a:r>
              <a:rPr lang="en-US" dirty="0" smtClean="0"/>
              <a:t> has one child (ex 14)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Height(t) grows linearly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we maintain </a:t>
            </a:r>
            <a:r>
              <a:rPr lang="en-US" dirty="0" err="1" smtClean="0"/>
              <a:t>nonchain</a:t>
            </a:r>
            <a:r>
              <a:rPr lang="en-US" dirty="0" smtClean="0"/>
              <a:t> trees, then inserting and removing will be O(log(n))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/</a:t>
            </a:r>
            <a:r>
              <a:rPr lang="en-US" dirty="0" err="1" smtClean="0"/>
              <a:t>linkedlist</a:t>
            </a:r>
            <a:r>
              <a:rPr lang="en-US" dirty="0" smtClean="0"/>
              <a:t> inserting/removing at index is O(n)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777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Path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nonempty binary tree t,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external path length of t, E(t), is the sum of the depths(levels) of the leaves in t (ex 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10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Path Length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 binary tree t with k&gt;0 leaves,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E(t) &gt;= (k/2) floor(log</a:t>
            </a:r>
            <a:r>
              <a:rPr lang="en-US" baseline="-25000" dirty="0" smtClean="0"/>
              <a:t>2</a:t>
            </a:r>
            <a:r>
              <a:rPr lang="en-US" dirty="0" smtClean="0"/>
              <a:t>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Lower bound on external path length</a:t>
            </a:r>
          </a:p>
        </p:txBody>
      </p:sp>
    </p:spTree>
    <p:extLst>
      <p:ext uri="{BB962C8B-B14F-4D97-AF65-F5344CB8AC3E}">
        <p14:creationId xmlns:p14="http://schemas.microsoft.com/office/powerpoint/2010/main" val="327122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Traversal – algorithm which processes each element in binary tree t exactly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inOrder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postOrder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preOrder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breadthFirst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6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Left-Root-Right</a:t>
            </a:r>
          </a:p>
          <a:p>
            <a:pPr lvl="1"/>
            <a:r>
              <a:rPr lang="en-US" dirty="0" smtClean="0"/>
              <a:t>First process left subtree, then root, then right subtree</a:t>
            </a:r>
          </a:p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(t){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if(t is not empty){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leftTree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process root of 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rightTree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 (ex 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7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HW3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binary search tree, </a:t>
            </a:r>
            <a:r>
              <a:rPr lang="en-US" dirty="0" err="1" smtClean="0"/>
              <a:t>inOrder</a:t>
            </a:r>
            <a:r>
              <a:rPr lang="en-US" dirty="0" smtClean="0"/>
              <a:t> processes elements in order (ex 17)</a:t>
            </a:r>
          </a:p>
          <a:p>
            <a:endParaRPr lang="en-US" dirty="0"/>
          </a:p>
          <a:p>
            <a:r>
              <a:rPr lang="en-US" dirty="0" smtClean="0"/>
              <a:t>Binary Search Tree (BST) – all elements in left subtree are less than the root, which is less than all elements in the right subtree.  Also both subtrees are BST’s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78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Left-Right-Root</a:t>
            </a:r>
          </a:p>
          <a:p>
            <a:pPr lvl="1"/>
            <a:r>
              <a:rPr lang="en-US" dirty="0"/>
              <a:t>First process left subtree, </a:t>
            </a:r>
            <a:r>
              <a:rPr lang="en-US" dirty="0" smtClean="0"/>
              <a:t>then </a:t>
            </a:r>
            <a:r>
              <a:rPr lang="en-US" dirty="0"/>
              <a:t>right </a:t>
            </a:r>
            <a:r>
              <a:rPr lang="en-US" dirty="0" smtClean="0"/>
              <a:t>subtree, </a:t>
            </a:r>
            <a:r>
              <a:rPr lang="en-US" dirty="0"/>
              <a:t>then </a:t>
            </a:r>
            <a:r>
              <a:rPr lang="en-US" dirty="0" smtClean="0"/>
              <a:t>root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(t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if(t is not empty){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leftTree</a:t>
            </a:r>
            <a:r>
              <a:rPr lang="en-US" dirty="0" smtClean="0"/>
              <a:t>(t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rightTree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r>
              <a:rPr lang="en-US" dirty="0" smtClean="0"/>
              <a:t>		process </a:t>
            </a:r>
            <a:r>
              <a:rPr lang="en-US" dirty="0"/>
              <a:t>root of 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(ex </a:t>
            </a:r>
            <a:r>
              <a:rPr lang="en-US" dirty="0" smtClean="0"/>
              <a:t>18)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 expression tree, </a:t>
            </a:r>
            <a:r>
              <a:rPr lang="en-US" dirty="0" err="1" smtClean="0"/>
              <a:t>postOrder</a:t>
            </a:r>
            <a:r>
              <a:rPr lang="en-US" dirty="0" smtClean="0"/>
              <a:t> produces </a:t>
            </a:r>
            <a:r>
              <a:rPr lang="en-US" dirty="0" err="1" smtClean="0"/>
              <a:t>postFix</a:t>
            </a:r>
            <a:r>
              <a:rPr lang="en-US" dirty="0" smtClean="0"/>
              <a:t> notation (reverse polish notation)</a:t>
            </a:r>
          </a:p>
          <a:p>
            <a:endParaRPr lang="en-US" dirty="0"/>
          </a:p>
          <a:p>
            <a:r>
              <a:rPr lang="en-US" dirty="0" smtClean="0"/>
              <a:t>Expression tree – Each </a:t>
            </a:r>
            <a:r>
              <a:rPr lang="en-US" dirty="0" err="1" smtClean="0"/>
              <a:t>nonleaf</a:t>
            </a:r>
            <a:r>
              <a:rPr lang="en-US" dirty="0" smtClean="0"/>
              <a:t> is a binary operator with operands in left and right subtrees.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9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Root-Left-Right</a:t>
            </a:r>
          </a:p>
          <a:p>
            <a:pPr lvl="1"/>
            <a:r>
              <a:rPr lang="en-US" dirty="0" smtClean="0"/>
              <a:t>First process root, then left subtree, then right subtree</a:t>
            </a:r>
          </a:p>
          <a:p>
            <a:pPr marL="0" indent="0">
              <a:buNone/>
            </a:pPr>
            <a:r>
              <a:rPr lang="en-US" dirty="0" err="1" smtClean="0"/>
              <a:t>preOrder</a:t>
            </a:r>
            <a:r>
              <a:rPr lang="en-US" dirty="0" smtClean="0"/>
              <a:t>(t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if(t is not empty){</a:t>
            </a:r>
          </a:p>
          <a:p>
            <a:pPr marL="0" indent="0">
              <a:buNone/>
            </a:pPr>
            <a:r>
              <a:rPr lang="en-US" dirty="0"/>
              <a:t>		process root of 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preOrder</a:t>
            </a:r>
            <a:r>
              <a:rPr lang="en-US" dirty="0" smtClean="0"/>
              <a:t>(</a:t>
            </a:r>
            <a:r>
              <a:rPr lang="en-US" dirty="0" err="1" smtClean="0"/>
              <a:t>leftTree</a:t>
            </a:r>
            <a:r>
              <a:rPr lang="en-US" dirty="0" smtClean="0"/>
              <a:t>(t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preOrder</a:t>
            </a:r>
            <a:r>
              <a:rPr lang="en-US" dirty="0" smtClean="0"/>
              <a:t>(</a:t>
            </a:r>
            <a:r>
              <a:rPr lang="en-US" dirty="0" err="1" smtClean="0"/>
              <a:t>rightTree</a:t>
            </a:r>
            <a:r>
              <a:rPr lang="en-US" dirty="0" smtClean="0"/>
              <a:t>(t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(ex </a:t>
            </a:r>
            <a:r>
              <a:rPr lang="en-US" dirty="0" smtClean="0"/>
              <a:t>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1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an expression tree, </a:t>
            </a:r>
            <a:r>
              <a:rPr lang="en-US" dirty="0" err="1" smtClean="0"/>
              <a:t>preOrder</a:t>
            </a:r>
            <a:r>
              <a:rPr lang="en-US" dirty="0" smtClean="0"/>
              <a:t> </a:t>
            </a:r>
            <a:r>
              <a:rPr lang="en-US" dirty="0"/>
              <a:t>produces </a:t>
            </a:r>
            <a:r>
              <a:rPr lang="en-US" dirty="0" err="1" smtClean="0"/>
              <a:t>preFix</a:t>
            </a:r>
            <a:r>
              <a:rPr lang="en-US" dirty="0" smtClean="0"/>
              <a:t> </a:t>
            </a:r>
            <a:r>
              <a:rPr lang="en-US" dirty="0"/>
              <a:t>notation </a:t>
            </a:r>
            <a:r>
              <a:rPr lang="en-US" dirty="0" smtClean="0"/>
              <a:t>(polish </a:t>
            </a:r>
            <a:r>
              <a:rPr lang="en-US" dirty="0"/>
              <a:t>notation)</a:t>
            </a:r>
          </a:p>
          <a:p>
            <a:endParaRPr lang="en-US" dirty="0" smtClean="0"/>
          </a:p>
          <a:p>
            <a:r>
              <a:rPr lang="en-US" dirty="0" err="1" smtClean="0"/>
              <a:t>preOrder</a:t>
            </a:r>
            <a:r>
              <a:rPr lang="en-US" dirty="0" smtClean="0"/>
              <a:t> is AKA depth-first search</a:t>
            </a:r>
          </a:p>
          <a:p>
            <a:pPr lvl="1"/>
            <a:r>
              <a:rPr lang="en-US" dirty="0" smtClean="0"/>
              <a:t>goes all the way left (down) first, then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breadthFirst</a:t>
            </a:r>
            <a:r>
              <a:rPr lang="en-US" dirty="0" smtClean="0"/>
              <a:t> Traversal (Level by 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Root, then children of root left to right, then grandchildren of the root left to right, etc.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(ex 20)</a:t>
            </a:r>
          </a:p>
          <a:p>
            <a:endParaRPr lang="en-US" dirty="0"/>
          </a:p>
          <a:p>
            <a:r>
              <a:rPr lang="en-US" dirty="0" smtClean="0"/>
              <a:t>Generate level by level a list of nonempty subtrees.  </a:t>
            </a:r>
          </a:p>
          <a:p>
            <a:r>
              <a:rPr lang="en-US" dirty="0" smtClean="0"/>
              <a:t>Retrieve subtrees in the same order they were generated.</a:t>
            </a:r>
          </a:p>
          <a:p>
            <a:r>
              <a:rPr lang="en-US" dirty="0" smtClean="0"/>
              <a:t>What data structure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37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breadthFirst</a:t>
            </a:r>
            <a:r>
              <a:rPr lang="en-US" dirty="0"/>
              <a:t> Traversal (Level by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//queue is a queue of binary trees, tree is a binary tree</a:t>
            </a:r>
          </a:p>
          <a:p>
            <a:pPr marL="0" indent="0">
              <a:buNone/>
            </a:pPr>
            <a:r>
              <a:rPr lang="en-US" dirty="0" err="1" smtClean="0"/>
              <a:t>breadthFirst</a:t>
            </a:r>
            <a:r>
              <a:rPr lang="en-US" dirty="0" smtClean="0"/>
              <a:t>(t){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(t is not empty){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queue.enqueue</a:t>
            </a:r>
            <a:r>
              <a:rPr lang="en-US" dirty="0" smtClean="0"/>
              <a:t>(t);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while(queue not empty){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tree = </a:t>
            </a:r>
            <a:r>
              <a:rPr lang="en-US" dirty="0" err="1" smtClean="0"/>
              <a:t>queue.dequeue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process tree’s root;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if(</a:t>
            </a:r>
            <a:r>
              <a:rPr lang="en-US" dirty="0" err="1" smtClean="0"/>
              <a:t>leftTree</a:t>
            </a:r>
            <a:r>
              <a:rPr lang="en-US" dirty="0" smtClean="0"/>
              <a:t>(tree) is not empty){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queue.enqueue</a:t>
            </a:r>
            <a:r>
              <a:rPr lang="en-US" dirty="0" smtClean="0"/>
              <a:t>(</a:t>
            </a:r>
            <a:r>
              <a:rPr lang="en-US" dirty="0" err="1" smtClean="0"/>
              <a:t>leftTree</a:t>
            </a:r>
            <a:r>
              <a:rPr lang="en-US" dirty="0" smtClean="0"/>
              <a:t>(tree));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if(</a:t>
            </a:r>
            <a:r>
              <a:rPr lang="en-US" dirty="0" err="1" smtClean="0"/>
              <a:t>rightTree</a:t>
            </a:r>
            <a:r>
              <a:rPr lang="en-US" dirty="0" smtClean="0"/>
              <a:t>(tree) is not empty){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queue.enqueue</a:t>
            </a:r>
            <a:r>
              <a:rPr lang="en-US" dirty="0" smtClean="0"/>
              <a:t>(</a:t>
            </a:r>
            <a:r>
              <a:rPr lang="en-US" dirty="0" err="1" smtClean="0"/>
              <a:t>rightTree</a:t>
            </a:r>
            <a:r>
              <a:rPr lang="en-US" dirty="0" smtClean="0"/>
              <a:t>(tree));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}//end while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}//end if</a:t>
            </a:r>
          </a:p>
          <a:p>
            <a:pPr marL="0" indent="0">
              <a:buNone/>
            </a:pPr>
            <a:r>
              <a:rPr lang="en-US" dirty="0" smtClean="0"/>
              <a:t>}//end </a:t>
            </a:r>
            <a:r>
              <a:rPr lang="en-US" dirty="0" err="1" smtClean="0"/>
              <a:t>breadthFirst</a:t>
            </a:r>
            <a:r>
              <a:rPr lang="en-US" dirty="0" smtClean="0"/>
              <a:t>		(ex 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Exercises (ex 22)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root element?</a:t>
            </a:r>
          </a:p>
          <a:p>
            <a:r>
              <a:rPr lang="en-US" dirty="0" smtClean="0"/>
              <a:t>What is n(t)?</a:t>
            </a:r>
          </a:p>
          <a:p>
            <a:r>
              <a:rPr lang="en-US" dirty="0" smtClean="0"/>
              <a:t>What is leaves(t)?</a:t>
            </a:r>
          </a:p>
          <a:p>
            <a:r>
              <a:rPr lang="en-US" dirty="0" smtClean="0"/>
              <a:t>What is height(t)?</a:t>
            </a:r>
          </a:p>
          <a:p>
            <a:r>
              <a:rPr lang="en-US" dirty="0" smtClean="0"/>
              <a:t>What is height(</a:t>
            </a:r>
            <a:r>
              <a:rPr lang="en-US" dirty="0" err="1" smtClean="0"/>
              <a:t>leftTree</a:t>
            </a:r>
            <a:r>
              <a:rPr lang="en-US" dirty="0" smtClean="0"/>
              <a:t>(t))?</a:t>
            </a:r>
          </a:p>
          <a:p>
            <a:r>
              <a:rPr lang="en-US" dirty="0" smtClean="0"/>
              <a:t>What is height(</a:t>
            </a:r>
            <a:r>
              <a:rPr lang="en-US" dirty="0" err="1" smtClean="0"/>
              <a:t>rightTree</a:t>
            </a:r>
            <a:r>
              <a:rPr lang="en-US" dirty="0" smtClean="0"/>
              <a:t>(t))?</a:t>
            </a:r>
          </a:p>
          <a:p>
            <a:r>
              <a:rPr lang="en-US" dirty="0" smtClean="0"/>
              <a:t>What is level of F?</a:t>
            </a:r>
          </a:p>
          <a:p>
            <a:r>
              <a:rPr lang="en-US" dirty="0" smtClean="0"/>
              <a:t>What is depth of 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4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children does C have?</a:t>
            </a:r>
          </a:p>
          <a:p>
            <a:r>
              <a:rPr lang="en-US" dirty="0" smtClean="0"/>
              <a:t>What is the parent of F?</a:t>
            </a:r>
          </a:p>
          <a:p>
            <a:r>
              <a:rPr lang="en-US" dirty="0" smtClean="0"/>
              <a:t>What are the descendants of B?</a:t>
            </a:r>
          </a:p>
          <a:p>
            <a:r>
              <a:rPr lang="en-US" dirty="0" smtClean="0"/>
              <a:t>What are the ancestors of F?</a:t>
            </a:r>
          </a:p>
          <a:p>
            <a:r>
              <a:rPr lang="en-US" dirty="0" smtClean="0"/>
              <a:t>Output of </a:t>
            </a:r>
            <a:r>
              <a:rPr lang="en-US" dirty="0" err="1" smtClean="0"/>
              <a:t>inOrder</a:t>
            </a:r>
            <a:r>
              <a:rPr lang="en-US" dirty="0" smtClean="0"/>
              <a:t> transversal?</a:t>
            </a:r>
          </a:p>
          <a:p>
            <a:r>
              <a:rPr lang="en-US" dirty="0" smtClean="0"/>
              <a:t>Output of </a:t>
            </a:r>
            <a:r>
              <a:rPr lang="en-US" dirty="0" err="1" smtClean="0"/>
              <a:t>postOrder</a:t>
            </a:r>
            <a:r>
              <a:rPr lang="en-US" dirty="0" smtClean="0"/>
              <a:t> transversal?</a:t>
            </a:r>
          </a:p>
          <a:p>
            <a:r>
              <a:rPr lang="en-US" dirty="0" smtClean="0"/>
              <a:t>Output of </a:t>
            </a:r>
            <a:r>
              <a:rPr lang="en-US" dirty="0" err="1" smtClean="0"/>
              <a:t>preOrder</a:t>
            </a:r>
            <a:r>
              <a:rPr lang="en-US" dirty="0" smtClean="0"/>
              <a:t> transversal?</a:t>
            </a:r>
          </a:p>
          <a:p>
            <a:r>
              <a:rPr lang="en-US" dirty="0" smtClean="0"/>
              <a:t>Output of </a:t>
            </a:r>
            <a:r>
              <a:rPr lang="en-US" dirty="0" err="1" smtClean="0"/>
              <a:t>breadthFirst</a:t>
            </a:r>
            <a:r>
              <a:rPr lang="en-US" dirty="0" smtClean="0"/>
              <a:t> transversal?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32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a 2-tree that is not complete</a:t>
            </a:r>
          </a:p>
          <a:p>
            <a:r>
              <a:rPr lang="en-US" dirty="0" smtClean="0"/>
              <a:t>Construct a complete tree that is not a 2-tree</a:t>
            </a:r>
          </a:p>
          <a:p>
            <a:r>
              <a:rPr lang="en-US" dirty="0" smtClean="0"/>
              <a:t>Construct a complete 2-tree that is not full</a:t>
            </a:r>
          </a:p>
          <a:p>
            <a:r>
              <a:rPr lang="en-US" dirty="0" smtClean="0"/>
              <a:t>How many leaves in a 2-tree with 17 elements</a:t>
            </a:r>
          </a:p>
          <a:p>
            <a:r>
              <a:rPr lang="en-US" dirty="0" smtClean="0"/>
              <a:t>How many leaves in a 2-tree with 731 elements</a:t>
            </a:r>
          </a:p>
          <a:p>
            <a:r>
              <a:rPr lang="en-US" dirty="0" smtClean="0"/>
              <a:t>Why must a 2-tree always have an odd number of elements?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7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0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SimpleBinaryTree.java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8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HW4 Assign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binary tree t is either empty or consists of an element, called the root, and two distinct </a:t>
            </a:r>
            <a:r>
              <a:rPr lang="en-US" dirty="0"/>
              <a:t>b</a:t>
            </a:r>
            <a:r>
              <a:rPr lang="en-US" dirty="0" smtClean="0"/>
              <a:t>inary trees called left subtree and right subtree.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leftTree</a:t>
            </a:r>
            <a:r>
              <a:rPr lang="en-US" dirty="0" smtClean="0"/>
              <a:t>(t)</a:t>
            </a:r>
          </a:p>
          <a:p>
            <a:pPr marL="0" indent="0">
              <a:buNone/>
            </a:pPr>
            <a:r>
              <a:rPr lang="en-US" dirty="0" err="1" smtClean="0"/>
              <a:t>rightTree</a:t>
            </a:r>
            <a:r>
              <a:rPr lang="en-US" dirty="0" smtClean="0"/>
              <a:t>(t)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4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is shown at the top</a:t>
            </a:r>
          </a:p>
          <a:p>
            <a:r>
              <a:rPr lang="en-US" dirty="0" smtClean="0"/>
              <a:t>Elements are connected by lines</a:t>
            </a:r>
          </a:p>
          <a:p>
            <a:r>
              <a:rPr lang="en-US" dirty="0" smtClean="0"/>
              <a:t>Subtrees are also binary trees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 1-4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– whole structure</a:t>
            </a:r>
          </a:p>
          <a:p>
            <a:r>
              <a:rPr lang="en-US" dirty="0" smtClean="0"/>
              <a:t>root – topmost element</a:t>
            </a:r>
          </a:p>
          <a:p>
            <a:r>
              <a:rPr lang="en-US" dirty="0" smtClean="0"/>
              <a:t>branch – line from root to subtree</a:t>
            </a:r>
          </a:p>
          <a:p>
            <a:r>
              <a:rPr lang="en-US" dirty="0" smtClean="0"/>
              <a:t>leaf – element with empty subtrees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 of leaves in a tree t (pseudocode)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 is empty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leaves(t) = 0</a:t>
            </a:r>
          </a:p>
          <a:p>
            <a:pPr marL="0" indent="0">
              <a:buNone/>
            </a:pPr>
            <a:r>
              <a:rPr lang="en-US" dirty="0" smtClean="0"/>
              <a:t>else if t consists of root only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leaves(t) = 1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leaves(t)=leaves(</a:t>
            </a:r>
            <a:r>
              <a:rPr lang="en-US" dirty="0" err="1" smtClean="0"/>
              <a:t>leftTree</a:t>
            </a:r>
            <a:r>
              <a:rPr lang="en-US" dirty="0" smtClean="0"/>
              <a:t>(t))+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leaves(</a:t>
            </a:r>
            <a:r>
              <a:rPr lang="en-US" dirty="0" err="1" smtClean="0"/>
              <a:t>rightTree</a:t>
            </a:r>
            <a:r>
              <a:rPr lang="en-US" dirty="0" smtClean="0"/>
              <a:t>(t))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element is uniquely identified by location</a:t>
            </a:r>
          </a:p>
          <a:p>
            <a:pPr marL="457200" lvl="1" indent="0">
              <a:buNone/>
            </a:pPr>
            <a:r>
              <a:rPr lang="en-US" smtClean="0"/>
              <a:t>(ex 5)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element value = “-” at root(t)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element value = “-” at root(</a:t>
            </a:r>
            <a:r>
              <a:rPr lang="en-US" dirty="0" err="1" smtClean="0"/>
              <a:t>rightTree</a:t>
            </a:r>
            <a:r>
              <a:rPr lang="en-US" dirty="0" smtClean="0"/>
              <a:t>(</a:t>
            </a:r>
            <a:r>
              <a:rPr lang="en-US" dirty="0" err="1" smtClean="0"/>
              <a:t>leftTree</a:t>
            </a:r>
            <a:r>
              <a:rPr lang="en-US" dirty="0" smtClean="0"/>
              <a:t>(t)))</a:t>
            </a:r>
          </a:p>
        </p:txBody>
      </p:sp>
    </p:spTree>
    <p:extLst>
      <p:ext uri="{BB962C8B-B14F-4D97-AF65-F5344CB8AC3E}">
        <p14:creationId xmlns:p14="http://schemas.microsoft.com/office/powerpoint/2010/main" val="29445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1198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INFSCI 2500 Lecture 7 Binary Trees</vt:lpstr>
      <vt:lpstr>Today’s Plan</vt:lpstr>
      <vt:lpstr>HW3 Review</vt:lpstr>
      <vt:lpstr>Midterm Review</vt:lpstr>
      <vt:lpstr>Binary Tree Definition</vt:lpstr>
      <vt:lpstr>Binary Tree Definition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Properties</vt:lpstr>
      <vt:lpstr>Binary Tree Theorem</vt:lpstr>
      <vt:lpstr>Binary Tree Theorem</vt:lpstr>
      <vt:lpstr>Binary Tree Theorem</vt:lpstr>
      <vt:lpstr>Binary Tree Theorem</vt:lpstr>
      <vt:lpstr>Binary Tree Theorem</vt:lpstr>
      <vt:lpstr>External Path Length</vt:lpstr>
      <vt:lpstr>External Path Length Theorem</vt:lpstr>
      <vt:lpstr>Binary Tree Traversal</vt:lpstr>
      <vt:lpstr>inOrder Traversal</vt:lpstr>
      <vt:lpstr>inOrder Traversal</vt:lpstr>
      <vt:lpstr>postOrder Traversal</vt:lpstr>
      <vt:lpstr>postOrder Traversal</vt:lpstr>
      <vt:lpstr>preOrder Traversal</vt:lpstr>
      <vt:lpstr>preOrder Traversal</vt:lpstr>
      <vt:lpstr>breadthFirst Traversal (Level by Level)</vt:lpstr>
      <vt:lpstr>breadthFirst Traversal (Level by Level)</vt:lpstr>
      <vt:lpstr>Binary Tree Exercises (ex 22)</vt:lpstr>
      <vt:lpstr>Binary Tree Exercises</vt:lpstr>
      <vt:lpstr>Binary Tree Exercises</vt:lpstr>
      <vt:lpstr>Build SimpleBinaryTree.java</vt:lpstr>
      <vt:lpstr>HW4 Assign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7 Binary Trees</dc:title>
  <dc:creator>William Garrard</dc:creator>
  <cp:lastModifiedBy>William Garrard</cp:lastModifiedBy>
  <cp:revision>53</cp:revision>
  <dcterms:created xsi:type="dcterms:W3CDTF">2006-08-16T00:00:00Z</dcterms:created>
  <dcterms:modified xsi:type="dcterms:W3CDTF">2016-10-19T21:35:52Z</dcterms:modified>
</cp:coreProperties>
</file>