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70" r:id="rId16"/>
    <p:sldId id="271" r:id="rId17"/>
    <p:sldId id="275" r:id="rId18"/>
    <p:sldId id="269" r:id="rId19"/>
    <p:sldId id="273" r:id="rId20"/>
    <p:sldId id="276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1" r:id="rId35"/>
    <p:sldId id="290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INFSCI 2500</a:t>
            </a:r>
            <a:br>
              <a:rPr lang="en-US" dirty="0"/>
            </a:br>
            <a:r>
              <a:rPr lang="en-US" dirty="0"/>
              <a:t>Lecture 8</a:t>
            </a:r>
            <a:br>
              <a:rPr lang="en-US" dirty="0"/>
            </a:br>
            <a:r>
              <a:rPr lang="en-US" smtClean="0"/>
              <a:t>Binary Search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BST is-a Set, so we can extend  </a:t>
            </a:r>
            <a:r>
              <a:rPr lang="en-US" dirty="0" err="1" smtClean="0">
                <a:sym typeface="Wingdings" panose="05000000000000000000" pitchFamily="2" charset="2"/>
              </a:rPr>
              <a:t>AbstractSet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Predefined generic methods for Sets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public class </a:t>
            </a:r>
            <a:r>
              <a:rPr lang="en-US" dirty="0" err="1" smtClean="0">
                <a:sym typeface="Wingdings" panose="05000000000000000000" pitchFamily="2" charset="2"/>
              </a:rPr>
              <a:t>BinarySearchTree</a:t>
            </a:r>
            <a:r>
              <a:rPr lang="en-US" dirty="0" smtClean="0">
                <a:sym typeface="Wingdings" panose="05000000000000000000" pitchFamily="2" charset="2"/>
              </a:rPr>
              <a:t>&lt;E&gt; extends 							</a:t>
            </a:r>
            <a:r>
              <a:rPr lang="en-US" dirty="0" err="1" smtClean="0">
                <a:sym typeface="Wingdings" panose="05000000000000000000" pitchFamily="2" charset="2"/>
              </a:rPr>
              <a:t>AbstractSet</a:t>
            </a:r>
            <a:r>
              <a:rPr lang="en-US" dirty="0" smtClean="0">
                <a:sym typeface="Wingdings" panose="05000000000000000000" pitchFamily="2" charset="2"/>
              </a:rPr>
              <a:t>&lt;E&gt;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need to write methods: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constructors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size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iterator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contains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add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remove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2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BST is-a Set, so we can extend  </a:t>
            </a:r>
            <a:r>
              <a:rPr lang="en-US" dirty="0" err="1" smtClean="0">
                <a:sym typeface="Wingdings" panose="05000000000000000000" pitchFamily="2" charset="2"/>
              </a:rPr>
              <a:t>AbstractSet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Predefined generic methods for Sets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public class </a:t>
            </a:r>
            <a:r>
              <a:rPr lang="en-US" dirty="0" err="1" smtClean="0">
                <a:sym typeface="Wingdings" panose="05000000000000000000" pitchFamily="2" charset="2"/>
              </a:rPr>
              <a:t>BinarySearchTree</a:t>
            </a:r>
            <a:r>
              <a:rPr lang="en-US" dirty="0" smtClean="0">
                <a:sym typeface="Wingdings" panose="05000000000000000000" pitchFamily="2" charset="2"/>
              </a:rPr>
              <a:t>&lt;E&gt; extends 							</a:t>
            </a:r>
            <a:r>
              <a:rPr lang="en-US" dirty="0" err="1" smtClean="0">
                <a:sym typeface="Wingdings" panose="05000000000000000000" pitchFamily="2" charset="2"/>
              </a:rPr>
              <a:t>AbstractSet</a:t>
            </a:r>
            <a:r>
              <a:rPr lang="en-US" dirty="0" smtClean="0">
                <a:sym typeface="Wingdings" panose="05000000000000000000" pitchFamily="2" charset="2"/>
              </a:rPr>
              <a:t>&lt;E&gt;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need to write methods: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constructors -1 liner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size – 1 liner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iterator -1 liner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contains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add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remove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8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Fields and nested classes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Method iterator()  will need to return an object that implements Iterator interface.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TreeIterator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Entry class can work for elements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Value and two child links plus parent link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Fields: Entry root,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size (ex 2)</a:t>
            </a:r>
          </a:p>
        </p:txBody>
      </p:sp>
    </p:spTree>
    <p:extLst>
      <p:ext uri="{BB962C8B-B14F-4D97-AF65-F5344CB8AC3E}">
        <p14:creationId xmlns:p14="http://schemas.microsoft.com/office/powerpoint/2010/main" val="31666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BST class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Entry</a:t>
            </a:r>
          </a:p>
          <a:p>
            <a:r>
              <a:rPr lang="en-US" dirty="0" smtClean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contains(Object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BST stores elements in natural order</a:t>
            </a:r>
          </a:p>
          <a:p>
            <a:r>
              <a:rPr lang="en-US" dirty="0" smtClean="0"/>
              <a:t>We can have some idea of where the element lies in the tree.</a:t>
            </a:r>
          </a:p>
          <a:p>
            <a:r>
              <a:rPr lang="en-US" dirty="0" smtClean="0"/>
              <a:t>We don’t have to look at every element!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Initialize a temp entry pointer to root.</a:t>
            </a:r>
          </a:p>
          <a:p>
            <a:pPr marL="0" indent="0">
              <a:buNone/>
            </a:pPr>
            <a:r>
              <a:rPr lang="en-US" dirty="0" smtClean="0"/>
              <a:t>Compare </a:t>
            </a:r>
            <a:r>
              <a:rPr lang="en-US" dirty="0" err="1" smtClean="0"/>
              <a:t>obj</a:t>
            </a:r>
            <a:r>
              <a:rPr lang="en-US" dirty="0" smtClean="0"/>
              <a:t> to </a:t>
            </a:r>
            <a:r>
              <a:rPr lang="en-US" dirty="0" err="1" smtClean="0"/>
              <a:t>temp.element</a:t>
            </a:r>
            <a:r>
              <a:rPr lang="en-US" dirty="0" smtClean="0"/>
              <a:t> in a loop</a:t>
            </a:r>
          </a:p>
          <a:p>
            <a:pPr marL="0" indent="0">
              <a:buNone/>
            </a:pPr>
            <a:r>
              <a:rPr lang="en-US" dirty="0" smtClean="0"/>
              <a:t>If equal, return true.</a:t>
            </a:r>
          </a:p>
          <a:p>
            <a:pPr marL="0" indent="0">
              <a:buNone/>
            </a:pPr>
            <a:r>
              <a:rPr lang="en-US" dirty="0" smtClean="0"/>
              <a:t>If &lt;0, go left.</a:t>
            </a:r>
          </a:p>
          <a:p>
            <a:pPr marL="0" indent="0">
              <a:buNone/>
            </a:pPr>
            <a:r>
              <a:rPr lang="en-US" dirty="0" smtClean="0"/>
              <a:t>If&gt;0, go right.</a:t>
            </a:r>
          </a:p>
          <a:p>
            <a:pPr marL="0" indent="0">
              <a:buNone/>
            </a:pPr>
            <a:r>
              <a:rPr lang="en-US" dirty="0" smtClean="0"/>
              <a:t>If loop ends, return false. (ex 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contains(Object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Worst case? (ex 4)</a:t>
            </a:r>
          </a:p>
          <a:p>
            <a:pPr lvl="1"/>
            <a:r>
              <a:rPr lang="en-US" dirty="0" smtClean="0"/>
              <a:t>Operating on a chain, seeking the leaf.</a:t>
            </a:r>
          </a:p>
          <a:p>
            <a:pPr lvl="1"/>
            <a:r>
              <a:rPr lang="en-US" dirty="0" smtClean="0"/>
              <a:t>Loop iterations = height(t)</a:t>
            </a:r>
          </a:p>
          <a:p>
            <a:pPr lvl="1"/>
            <a:r>
              <a:rPr lang="en-US" dirty="0" smtClean="0"/>
              <a:t>O(n)</a:t>
            </a:r>
          </a:p>
          <a:p>
            <a:r>
              <a:rPr lang="en-US" dirty="0" smtClean="0"/>
              <a:t>Average case?</a:t>
            </a:r>
          </a:p>
          <a:p>
            <a:pPr lvl="1"/>
            <a:r>
              <a:rPr lang="en-US" dirty="0" smtClean="0"/>
              <a:t>Turns out height(t) of random trees grows at log(n)</a:t>
            </a:r>
          </a:p>
          <a:p>
            <a:pPr lvl="1"/>
            <a:r>
              <a:rPr lang="en-US" dirty="0" smtClean="0"/>
              <a:t>Loop iterations = height(t)</a:t>
            </a:r>
          </a:p>
          <a:p>
            <a:pPr lvl="1"/>
            <a:r>
              <a:rPr lang="en-US" dirty="0" smtClean="0"/>
              <a:t>O(log n) </a:t>
            </a:r>
            <a:r>
              <a:rPr lang="en-US" dirty="0" smtClean="0">
                <a:sym typeface="Wingdings" panose="05000000000000000000" pitchFamily="2" charset="2"/>
              </a:rPr>
              <a:t>better than a list!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contains(Object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does this look like?</a:t>
            </a:r>
          </a:p>
          <a:p>
            <a:pPr lvl="1"/>
            <a:r>
              <a:rPr lang="en-US" dirty="0" smtClean="0"/>
              <a:t>Binary search………….tree!</a:t>
            </a:r>
          </a:p>
          <a:p>
            <a:endParaRPr lang="en-US" dirty="0"/>
          </a:p>
          <a:p>
            <a:r>
              <a:rPr lang="en-US" dirty="0" smtClean="0"/>
              <a:t>In a full BST, contains() operates like binary search on an equivalent array.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contains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add(E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duplicate elements allowed</a:t>
            </a:r>
          </a:p>
          <a:p>
            <a:pPr lvl="1"/>
            <a:r>
              <a:rPr lang="en-US" dirty="0"/>
              <a:t>Performing a contains() type search is part of this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Start at root.</a:t>
            </a:r>
          </a:p>
          <a:p>
            <a:pPr marL="514350" indent="-514350">
              <a:buAutoNum type="arabicPeriod"/>
            </a:pPr>
            <a:r>
              <a:rPr lang="en-US" dirty="0"/>
              <a:t>Search for the element </a:t>
            </a:r>
            <a:r>
              <a:rPr lang="en-US" dirty="0" smtClean="0"/>
              <a:t>being added</a:t>
            </a:r>
          </a:p>
          <a:p>
            <a:pPr marL="514350" indent="-514350">
              <a:buAutoNum type="arabicPeriod"/>
            </a:pPr>
            <a:r>
              <a:rPr lang="en-US" dirty="0" smtClean="0"/>
              <a:t>If it does not exist, add it as a leaf.</a:t>
            </a:r>
          </a:p>
          <a:p>
            <a:pPr marL="400050" lvl="1" indent="0">
              <a:buNone/>
            </a:pPr>
            <a:r>
              <a:rPr lang="en-US" dirty="0" smtClean="0"/>
              <a:t>	-Increment size, return true</a:t>
            </a:r>
          </a:p>
          <a:p>
            <a:pPr marL="514350" indent="-514350">
              <a:buAutoNum type="arabicPeriod"/>
            </a:pPr>
            <a:r>
              <a:rPr lang="en-US" dirty="0" smtClean="0"/>
              <a:t>Else, don’t add it, return false (ex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add(E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Inserted element will always be a leaf</a:t>
            </a:r>
          </a:p>
          <a:p>
            <a:pPr lvl="1"/>
            <a:r>
              <a:rPr lang="en-US" dirty="0" smtClean="0"/>
              <a:t>No rearrangement necessary</a:t>
            </a:r>
          </a:p>
          <a:p>
            <a:endParaRPr lang="en-US" dirty="0"/>
          </a:p>
          <a:p>
            <a:r>
              <a:rPr lang="en-US" dirty="0" smtClean="0"/>
              <a:t>Method features an infinite loop while(true)</a:t>
            </a:r>
          </a:p>
          <a:p>
            <a:pPr lvl="1"/>
            <a:r>
              <a:rPr lang="en-US" dirty="0" smtClean="0"/>
              <a:t>Broken by return true/false statement</a:t>
            </a:r>
          </a:p>
          <a:p>
            <a:pPr lvl="1"/>
            <a:endParaRPr lang="en-US" dirty="0"/>
          </a:p>
          <a:p>
            <a:r>
              <a:rPr lang="en-US" dirty="0" smtClean="0"/>
              <a:t>Same time complexity as contains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Binary Search Trees (BST)</a:t>
            </a:r>
          </a:p>
          <a:p>
            <a:r>
              <a:rPr lang="en-US" dirty="0" smtClean="0"/>
              <a:t>Understand AVL and Red-Black Trees</a:t>
            </a:r>
          </a:p>
          <a:p>
            <a:r>
              <a:rPr lang="en-US" dirty="0" smtClean="0"/>
              <a:t>Build a BST class</a:t>
            </a:r>
          </a:p>
          <a:p>
            <a:r>
              <a:rPr lang="en-US" dirty="0" smtClean="0"/>
              <a:t>Understand rotations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restructuring the tree</a:t>
            </a:r>
          </a:p>
          <a:p>
            <a:pPr lvl="1"/>
            <a:r>
              <a:rPr lang="en-US" dirty="0" smtClean="0"/>
              <a:t>Unless removing a leaf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Get a reference to the element to be removed</a:t>
            </a:r>
          </a:p>
          <a:p>
            <a:pPr marL="514350" indent="-514350">
              <a:buAutoNum type="arabicPeriod"/>
            </a:pPr>
            <a:r>
              <a:rPr lang="en-US" dirty="0" smtClean="0"/>
              <a:t>Delete that element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Restructure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getEntry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just like contains</a:t>
            </a:r>
          </a:p>
          <a:p>
            <a:pPr lvl="1"/>
            <a:r>
              <a:rPr lang="en-US" dirty="0" smtClean="0"/>
              <a:t>Return reference to element when found</a:t>
            </a:r>
          </a:p>
          <a:p>
            <a:pPr lvl="1"/>
            <a:r>
              <a:rPr lang="en-US" dirty="0" smtClean="0"/>
              <a:t>Returns null if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getEntry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deleteEntry</a:t>
            </a:r>
            <a:r>
              <a:rPr lang="en-US" dirty="0" smtClean="0"/>
              <a:t>(Entry&lt;E&gt; 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a leaf means no restructuring</a:t>
            </a:r>
          </a:p>
          <a:p>
            <a:pPr lvl="1"/>
            <a:r>
              <a:rPr lang="en-US" dirty="0" smtClean="0"/>
              <a:t>If leaf is the root, set root to null</a:t>
            </a:r>
          </a:p>
          <a:p>
            <a:pPr lvl="1"/>
            <a:r>
              <a:rPr lang="en-US" dirty="0" smtClean="0"/>
              <a:t>Else it is a left/right child</a:t>
            </a:r>
          </a:p>
          <a:p>
            <a:pPr lvl="2"/>
            <a:r>
              <a:rPr lang="en-US" dirty="0" smtClean="0"/>
              <a:t>Determine which it is and set its parent’s child of that side to null (ex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deleteEntry</a:t>
            </a:r>
            <a:r>
              <a:rPr lang="en-US" dirty="0" smtClean="0"/>
              <a:t>(Entry&lt;E&gt; 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Removal of a </a:t>
            </a:r>
            <a:r>
              <a:rPr lang="en-US" dirty="0" err="1"/>
              <a:t>nonleaf</a:t>
            </a:r>
            <a:r>
              <a:rPr lang="en-US" dirty="0"/>
              <a:t> means we have to restructure the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r>
              <a:rPr lang="en-US" dirty="0" smtClean="0"/>
              <a:t>Case of one child (ex 6)</a:t>
            </a:r>
          </a:p>
          <a:p>
            <a:pPr lvl="1"/>
            <a:r>
              <a:rPr lang="en-US" dirty="0" smtClean="0"/>
              <a:t>Replace removed element with only child</a:t>
            </a:r>
          </a:p>
          <a:p>
            <a:pPr lvl="1"/>
            <a:r>
              <a:rPr lang="en-US" dirty="0" smtClean="0"/>
              <a:t>Link only child to removed element’s parent</a:t>
            </a:r>
          </a:p>
          <a:p>
            <a:pPr lvl="1"/>
            <a:r>
              <a:rPr lang="en-US" dirty="0" smtClean="0"/>
              <a:t>Removed element is either left/right child</a:t>
            </a:r>
          </a:p>
          <a:p>
            <a:pPr lvl="1"/>
            <a:r>
              <a:rPr lang="en-US" dirty="0" smtClean="0"/>
              <a:t>Determine which it is</a:t>
            </a:r>
          </a:p>
          <a:p>
            <a:pPr lvl="1"/>
            <a:r>
              <a:rPr lang="en-US" dirty="0" smtClean="0"/>
              <a:t>Set that side of the removed element’s parent to equal the element’s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deleteEntry</a:t>
            </a:r>
            <a:r>
              <a:rPr lang="en-US" dirty="0"/>
              <a:t>(Entry&lt;E&gt; 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Case of two children</a:t>
            </a:r>
          </a:p>
          <a:p>
            <a:r>
              <a:rPr lang="en-US" dirty="0" smtClean="0"/>
              <a:t>Element must be replaced with something (what?)</a:t>
            </a:r>
          </a:p>
          <a:p>
            <a:endParaRPr lang="en-US" dirty="0" smtClean="0"/>
          </a:p>
          <a:p>
            <a:r>
              <a:rPr lang="en-US" dirty="0" smtClean="0"/>
              <a:t>To preserve BST natural order, choose either immediate predecessor or immediate successor (</a:t>
            </a:r>
            <a:r>
              <a:rPr lang="en-US" dirty="0" err="1" smtClean="0"/>
              <a:t>inOrder</a:t>
            </a:r>
            <a:r>
              <a:rPr lang="en-US" dirty="0" smtClean="0"/>
              <a:t>) (ex 7)</a:t>
            </a:r>
          </a:p>
          <a:p>
            <a:pPr lvl="1"/>
            <a:r>
              <a:rPr lang="en-US" dirty="0" smtClean="0"/>
              <a:t>Any element with 2 children’s successor is the leftmost element in </a:t>
            </a:r>
            <a:r>
              <a:rPr lang="en-US" dirty="0" err="1" smtClean="0"/>
              <a:t>rightTree</a:t>
            </a:r>
            <a:r>
              <a:rPr lang="en-US" dirty="0" smtClean="0"/>
              <a:t>(element)</a:t>
            </a:r>
          </a:p>
          <a:p>
            <a:pPr lvl="1"/>
            <a:r>
              <a:rPr lang="en-US" dirty="0" smtClean="0"/>
              <a:t>Successor’s left child will always be empty!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deleteEntry</a:t>
            </a:r>
            <a:r>
              <a:rPr lang="en-US" dirty="0"/>
              <a:t>(Entry&lt;E&gt; 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of two children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Copy successor element’s value to the position of the deletion</a:t>
            </a:r>
          </a:p>
          <a:p>
            <a:r>
              <a:rPr lang="en-US" dirty="0" smtClean="0"/>
              <a:t>Then handle deletion of the successor element</a:t>
            </a:r>
          </a:p>
        </p:txBody>
      </p:sp>
    </p:spTree>
    <p:extLst>
      <p:ext uri="{BB962C8B-B14F-4D97-AF65-F5344CB8AC3E}">
        <p14:creationId xmlns:p14="http://schemas.microsoft.com/office/powerpoint/2010/main" val="14950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deleteEntry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A BST t is a binary tree such that either t is empty or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Each element in </a:t>
            </a:r>
            <a:r>
              <a:rPr lang="en-US" dirty="0" err="1" smtClean="0"/>
              <a:t>leftTree</a:t>
            </a:r>
            <a:r>
              <a:rPr lang="en-US" dirty="0" smtClean="0"/>
              <a:t>(t) is less than root(t)</a:t>
            </a:r>
          </a:p>
          <a:p>
            <a:pPr marL="514350" indent="-514350">
              <a:buAutoNum type="arabicPeriod"/>
            </a:pPr>
            <a:r>
              <a:rPr lang="en-US" dirty="0" smtClean="0"/>
              <a:t>Each element in </a:t>
            </a:r>
            <a:r>
              <a:rPr lang="en-US" dirty="0" err="1" smtClean="0"/>
              <a:t>rightTree</a:t>
            </a:r>
            <a:r>
              <a:rPr lang="en-US" dirty="0" smtClean="0"/>
              <a:t>(t) is greater than root(t)</a:t>
            </a:r>
          </a:p>
          <a:p>
            <a:pPr marL="514350" indent="-514350">
              <a:buAutoNum type="arabicPeriod"/>
            </a:pPr>
            <a:r>
              <a:rPr lang="en-US" dirty="0" smtClean="0"/>
              <a:t>Both </a:t>
            </a:r>
            <a:r>
              <a:rPr lang="en-US" dirty="0" err="1" smtClean="0"/>
              <a:t>leftTree</a:t>
            </a:r>
            <a:r>
              <a:rPr lang="en-US" dirty="0" smtClean="0"/>
              <a:t>(t) and </a:t>
            </a:r>
            <a:r>
              <a:rPr lang="en-US" dirty="0" err="1" smtClean="0"/>
              <a:t>rightTree</a:t>
            </a:r>
            <a:r>
              <a:rPr lang="en-US" dirty="0" smtClean="0"/>
              <a:t>(t) are BSTs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has a right child</a:t>
            </a:r>
          </a:p>
          <a:p>
            <a:pPr lvl="1"/>
            <a:r>
              <a:rPr lang="en-US" dirty="0" smtClean="0"/>
              <a:t>Leftmost element in right subtree</a:t>
            </a:r>
          </a:p>
          <a:p>
            <a:r>
              <a:rPr lang="en-US" dirty="0" smtClean="0"/>
              <a:t>Case with no right child</a:t>
            </a:r>
          </a:p>
          <a:p>
            <a:pPr lvl="1"/>
            <a:r>
              <a:rPr lang="en-US" dirty="0" smtClean="0"/>
              <a:t>Go up-left as far as possible</a:t>
            </a:r>
          </a:p>
          <a:p>
            <a:pPr lvl="1"/>
            <a:r>
              <a:rPr lang="en-US" dirty="0" smtClean="0"/>
              <a:t>Successor is parent of that element</a:t>
            </a:r>
          </a:p>
          <a:p>
            <a:pPr marL="0" indent="0">
              <a:buNone/>
            </a:pPr>
            <a:r>
              <a:rPr lang="en-US" dirty="0" smtClean="0"/>
              <a:t>(ex 8)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successor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Gives us an elegant way to iterate across a BST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Methods:</a:t>
            </a:r>
          </a:p>
          <a:p>
            <a:pPr marL="0" indent="0">
              <a:buNone/>
            </a:pPr>
            <a:r>
              <a:rPr lang="en-US" dirty="0" err="1" smtClean="0"/>
              <a:t>hasNext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next()</a:t>
            </a:r>
          </a:p>
          <a:p>
            <a:pPr marL="0" indent="0">
              <a:buNone/>
            </a:pPr>
            <a:r>
              <a:rPr lang="en-US" dirty="0" smtClean="0"/>
              <a:t>Remove()</a:t>
            </a:r>
          </a:p>
          <a:p>
            <a:pPr marL="0" indent="0">
              <a:buNone/>
            </a:pPr>
            <a:r>
              <a:rPr lang="en-US" dirty="0" smtClean="0"/>
              <a:t>Fields:</a:t>
            </a:r>
          </a:p>
          <a:p>
            <a:pPr marL="0" indent="0">
              <a:buNone/>
            </a:pPr>
            <a:r>
              <a:rPr lang="en-US" dirty="0" err="1" smtClean="0"/>
              <a:t>lastReturned</a:t>
            </a:r>
            <a:r>
              <a:rPr lang="en-US" dirty="0" smtClean="0"/>
              <a:t> – element that was returned the last time next() was called</a:t>
            </a:r>
          </a:p>
          <a:p>
            <a:pPr marL="0" indent="0">
              <a:buNone/>
            </a:pPr>
            <a:r>
              <a:rPr lang="en-US" dirty="0" smtClean="0"/>
              <a:t>next – element that will be returned the next time next()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traversal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1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traversal to use?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inOrder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BST + </a:t>
            </a:r>
            <a:r>
              <a:rPr lang="en-US" dirty="0" err="1" smtClean="0"/>
              <a:t>inOrder</a:t>
            </a:r>
            <a:r>
              <a:rPr lang="en-US" dirty="0" smtClean="0"/>
              <a:t> traversal means elements are processed in ascending natural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6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TreeIterator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77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Height(t) determines performance of insert/delete/search time</a:t>
            </a:r>
          </a:p>
          <a:p>
            <a:pPr lvl="1"/>
            <a:r>
              <a:rPr lang="en-US" dirty="0" smtClean="0"/>
              <a:t>Average O(log n), worst O(n)</a:t>
            </a:r>
          </a:p>
          <a:p>
            <a:endParaRPr lang="en-US" dirty="0"/>
          </a:p>
          <a:p>
            <a:r>
              <a:rPr lang="en-US" dirty="0" smtClean="0"/>
              <a:t>Keep it balanced – A BST is balanced if height(t) is logarithmic in n (elements in the tree)</a:t>
            </a:r>
          </a:p>
          <a:p>
            <a:r>
              <a:rPr lang="en-US" dirty="0" smtClean="0"/>
              <a:t>Rotation – how to balance a tree</a:t>
            </a:r>
          </a:p>
          <a:p>
            <a:pPr lvl="1"/>
            <a:r>
              <a:rPr lang="en-US" dirty="0" smtClean="0"/>
              <a:t>An adjustment around an element which maintains order but changes structure.</a:t>
            </a:r>
          </a:p>
        </p:txBody>
      </p:sp>
    </p:spTree>
    <p:extLst>
      <p:ext uri="{BB962C8B-B14F-4D97-AF65-F5344CB8AC3E}">
        <p14:creationId xmlns:p14="http://schemas.microsoft.com/office/powerpoint/2010/main" val="1328483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adjustments to an element’s parent and both subtrees</a:t>
            </a:r>
          </a:p>
          <a:p>
            <a:endParaRPr lang="en-US" dirty="0"/>
          </a:p>
          <a:p>
            <a:r>
              <a:rPr lang="en-US" dirty="0" smtClean="0"/>
              <a:t>End result: element moved to left child’s position, right child moved to element’s position (ex 9)</a:t>
            </a:r>
          </a:p>
          <a:p>
            <a:pPr lvl="1"/>
            <a:r>
              <a:rPr lang="en-US" dirty="0" smtClean="0"/>
              <a:t>Elements above the element to be rotated are not affected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36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left rotation around x with right child y,</a:t>
            </a:r>
          </a:p>
          <a:p>
            <a:pPr marL="0" indent="0">
              <a:buNone/>
            </a:pPr>
            <a:r>
              <a:rPr lang="en-US" dirty="0" smtClean="0"/>
              <a:t>	Left subtree of y becomes the right subtree 	of 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03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of a BST gives all elements in increasing order (ex1)</a:t>
            </a:r>
          </a:p>
          <a:p>
            <a:r>
              <a:rPr lang="en-US" dirty="0" smtClean="0"/>
              <a:t>Duplicates not allowed </a:t>
            </a:r>
          </a:p>
          <a:p>
            <a:pPr lvl="1"/>
            <a:r>
              <a:rPr lang="en-US" dirty="0" smtClean="0"/>
              <a:t>based on &lt;,&gt; in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Inverse of left rotation (ex 10)</a:t>
            </a:r>
          </a:p>
          <a:p>
            <a:pPr lvl="1"/>
            <a:r>
              <a:rPr lang="en-US" dirty="0"/>
              <a:t>element moved to </a:t>
            </a:r>
            <a:r>
              <a:rPr lang="en-US" dirty="0" smtClean="0"/>
              <a:t>right child’s </a:t>
            </a:r>
            <a:r>
              <a:rPr lang="en-US" dirty="0"/>
              <a:t>position, </a:t>
            </a:r>
            <a:r>
              <a:rPr lang="en-US" dirty="0" smtClean="0"/>
              <a:t>left child </a:t>
            </a:r>
            <a:r>
              <a:rPr lang="en-US" dirty="0"/>
              <a:t>moved to element’s position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right rotation </a:t>
            </a:r>
            <a:r>
              <a:rPr lang="en-US" dirty="0"/>
              <a:t>around x with </a:t>
            </a:r>
            <a:r>
              <a:rPr lang="en-US" dirty="0" smtClean="0"/>
              <a:t>left </a:t>
            </a:r>
            <a:r>
              <a:rPr lang="en-US" dirty="0"/>
              <a:t>child 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 </a:t>
            </a:r>
            <a:r>
              <a:rPr lang="en-US" dirty="0"/>
              <a:t>subtree of y becomes the </a:t>
            </a:r>
            <a:r>
              <a:rPr lang="en-US" dirty="0" smtClean="0"/>
              <a:t>left </a:t>
            </a:r>
            <a:r>
              <a:rPr lang="en-US" dirty="0"/>
              <a:t>subtree </a:t>
            </a:r>
            <a:r>
              <a:rPr lang="en-US" dirty="0" smtClean="0"/>
              <a:t>of </a:t>
            </a:r>
            <a:r>
              <a:rPr lang="en-US" dirty="0"/>
              <a:t>x</a:t>
            </a:r>
          </a:p>
          <a:p>
            <a:endParaRPr lang="en-US" dirty="0" smtClean="0"/>
          </a:p>
          <a:p>
            <a:r>
              <a:rPr lang="en-US" dirty="0" smtClean="0"/>
              <a:t>Left rotation on element then right rotation around that element’s new parent negate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0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Left/right rotations in ex 9,10 decrease height(t) by 1</a:t>
            </a:r>
          </a:p>
          <a:p>
            <a:endParaRPr lang="en-US" dirty="0" smtClean="0"/>
          </a:p>
          <a:p>
            <a:r>
              <a:rPr lang="en-US" dirty="0" smtClean="0"/>
              <a:t>Not all rotations will work this way (ex 11)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89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rotation around e</a:t>
            </a:r>
            <a:endParaRPr lang="en-US" dirty="0"/>
          </a:p>
          <a:p>
            <a:pPr lvl="1"/>
            <a:r>
              <a:rPr lang="en-US" dirty="0" smtClean="0"/>
              <a:t>Left rotate (left child (e)) + right rotate (e)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Right rotate (right </a:t>
            </a:r>
            <a:r>
              <a:rPr lang="en-US" dirty="0"/>
              <a:t>child (e)) + </a:t>
            </a:r>
            <a:r>
              <a:rPr lang="en-US" dirty="0" smtClean="0"/>
              <a:t>left </a:t>
            </a:r>
            <a:r>
              <a:rPr lang="en-US" dirty="0"/>
              <a:t>rotate (e)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(ex 12)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790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AVL Tree – a BST that is empty OR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heights of left/right subtrees differ by &lt;=1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Left/right subtrees are AVL trees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AVL = Adelson-</a:t>
            </a:r>
            <a:r>
              <a:rPr lang="en-US" dirty="0" err="1" smtClean="0"/>
              <a:t>Velski</a:t>
            </a:r>
            <a:r>
              <a:rPr lang="en-US" dirty="0" smtClean="0"/>
              <a:t> and Landis (1962) (ex 13)</a:t>
            </a:r>
            <a:endParaRPr lang="en-US" dirty="0"/>
          </a:p>
          <a:p>
            <a:pPr marL="514350" indent="-457200"/>
            <a:r>
              <a:rPr lang="en-US" dirty="0" smtClean="0"/>
              <a:t>A type of balanced binary tree</a:t>
            </a:r>
            <a:endParaRPr lang="en-US" dirty="0"/>
          </a:p>
          <a:p>
            <a:pPr marL="914400" lvl="1" indent="-457200"/>
            <a:r>
              <a:rPr lang="en-US" dirty="0" smtClean="0"/>
              <a:t>Maintains height(t) being logarithmic in n</a:t>
            </a:r>
          </a:p>
          <a:p>
            <a:pPr marL="914400" lvl="1" indent="-457200"/>
            <a:r>
              <a:rPr lang="en-US" dirty="0" smtClean="0"/>
              <a:t>If n=1 trillion, log</a:t>
            </a:r>
            <a:r>
              <a:rPr lang="en-US" baseline="-25000" dirty="0" smtClean="0"/>
              <a:t>2</a:t>
            </a:r>
            <a:r>
              <a:rPr lang="en-US" dirty="0" smtClean="0"/>
              <a:t>n&lt;40</a:t>
            </a:r>
          </a:p>
          <a:p>
            <a:pPr marL="514350" indent="-457200"/>
            <a:r>
              <a:rPr lang="en-US" dirty="0" smtClean="0"/>
              <a:t>Worst-case insert/delete will always be O(log n)</a:t>
            </a:r>
          </a:p>
        </p:txBody>
      </p:sp>
    </p:spTree>
    <p:extLst>
      <p:ext uri="{BB962C8B-B14F-4D97-AF65-F5344CB8AC3E}">
        <p14:creationId xmlns:p14="http://schemas.microsoft.com/office/powerpoint/2010/main" val="629301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BST with colors for each element</a:t>
            </a:r>
          </a:p>
          <a:p>
            <a:pPr lvl="1"/>
            <a:r>
              <a:rPr lang="en-US" dirty="0" smtClean="0"/>
              <a:t>Red or black</a:t>
            </a:r>
          </a:p>
          <a:p>
            <a:pPr lvl="1"/>
            <a:endParaRPr lang="en-US" dirty="0"/>
          </a:p>
          <a:p>
            <a:r>
              <a:rPr lang="en-US" dirty="0" smtClean="0"/>
              <a:t>Path – Sequence of elements from A(start) to B(end), each element is the </a:t>
            </a:r>
            <a:r>
              <a:rPr lang="en-US" dirty="0" err="1" smtClean="0"/>
              <a:t>next’s</a:t>
            </a:r>
            <a:r>
              <a:rPr lang="en-US" dirty="0" smtClean="0"/>
              <a:t> parent.</a:t>
            </a:r>
          </a:p>
          <a:p>
            <a:pPr lvl="1"/>
            <a:r>
              <a:rPr lang="en-US" dirty="0" smtClean="0"/>
              <a:t>Identify paths from root to leafs or single-child </a:t>
            </a:r>
            <a:r>
              <a:rPr lang="en-US" dirty="0" err="1" smtClean="0"/>
              <a:t>nonleafs</a:t>
            </a:r>
            <a:r>
              <a:rPr lang="en-US" dirty="0" smtClean="0"/>
              <a:t> (ex 14)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297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Red-Black Tree – A BST that is empty OR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root is black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Every other element is red or black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Colors are assigned with the following rules</a:t>
            </a:r>
          </a:p>
          <a:p>
            <a:pPr marL="857250" lvl="2" indent="0">
              <a:buNone/>
            </a:pPr>
            <a:r>
              <a:rPr lang="en-US" dirty="0" smtClean="0"/>
              <a:t>Red Rule: If an element is red, no children can be red.</a:t>
            </a:r>
          </a:p>
          <a:p>
            <a:pPr marL="857250" lvl="2" indent="0">
              <a:buNone/>
            </a:pPr>
            <a:r>
              <a:rPr lang="en-US" dirty="0" smtClean="0"/>
              <a:t>Path Rule: The number of black elements must be the same in all paths from root to leafs or single-child </a:t>
            </a:r>
            <a:r>
              <a:rPr lang="en-US" dirty="0" err="1" smtClean="0"/>
              <a:t>nonleafs</a:t>
            </a:r>
            <a:endParaRPr lang="en-US" dirty="0"/>
          </a:p>
          <a:p>
            <a:pPr marL="857250" lvl="2" indent="0">
              <a:buNone/>
            </a:pPr>
            <a:r>
              <a:rPr lang="en-US" dirty="0" smtClean="0"/>
              <a:t>	(ex 15)</a:t>
            </a:r>
          </a:p>
        </p:txBody>
      </p:sp>
    </p:spTree>
    <p:extLst>
      <p:ext uri="{BB962C8B-B14F-4D97-AF65-F5344CB8AC3E}">
        <p14:creationId xmlns:p14="http://schemas.microsoft.com/office/powerpoint/2010/main" val="1700097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Coloring shortcuts</a:t>
            </a:r>
          </a:p>
          <a:p>
            <a:pPr lvl="1"/>
            <a:r>
              <a:rPr lang="en-US" dirty="0" smtClean="0"/>
              <a:t>If a red element has children, it must have 2 and they must be black.</a:t>
            </a:r>
          </a:p>
          <a:p>
            <a:pPr lvl="1"/>
            <a:r>
              <a:rPr lang="en-US" dirty="0" smtClean="0"/>
              <a:t>If an element has one child, it must be black and its child must be a red leaf.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38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limit to unbalanced-ness in Red-Black Trees (ex 16)</a:t>
            </a:r>
          </a:p>
          <a:p>
            <a:endParaRPr lang="en-US" dirty="0"/>
          </a:p>
          <a:p>
            <a:r>
              <a:rPr lang="en-US" dirty="0" smtClean="0"/>
              <a:t>The R-B constraints lead us to this: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Height(t) of a Red-Black tree is logarithmic in n(t)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63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trees can always be colored as Red-Black trees</a:t>
            </a:r>
          </a:p>
          <a:p>
            <a:r>
              <a:rPr lang="en-US" dirty="0" smtClean="0"/>
              <a:t>Red-Black trees are not always AVL trees</a:t>
            </a:r>
          </a:p>
          <a:p>
            <a:endParaRPr lang="en-US" dirty="0"/>
          </a:p>
          <a:p>
            <a:r>
              <a:rPr lang="en-US" dirty="0" smtClean="0"/>
              <a:t>Red-Black trees are used as underlying structures in the JCF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0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4 kinds of rotations?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part of the JCF</a:t>
            </a:r>
          </a:p>
          <a:p>
            <a:endParaRPr lang="en-US" dirty="0"/>
          </a:p>
          <a:p>
            <a:r>
              <a:rPr lang="en-US" dirty="0" smtClean="0"/>
              <a:t>Implements Set interface</a:t>
            </a:r>
          </a:p>
          <a:p>
            <a:pPr lvl="1"/>
            <a:r>
              <a:rPr lang="en-US" dirty="0" smtClean="0"/>
              <a:t>No duplicates</a:t>
            </a:r>
          </a:p>
          <a:p>
            <a:r>
              <a:rPr lang="en-US" dirty="0" smtClean="0"/>
              <a:t>Elements must implement Comparable</a:t>
            </a:r>
          </a:p>
          <a:p>
            <a:pPr lvl="1"/>
            <a:r>
              <a:rPr lang="en-US" dirty="0" err="1" smtClean="0"/>
              <a:t>compareTo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Natural order – order imposed by </a:t>
            </a:r>
            <a:r>
              <a:rPr lang="en-US" dirty="0" err="1" smtClean="0"/>
              <a:t>compareTo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Natural order</a:t>
            </a:r>
          </a:p>
          <a:p>
            <a:pPr marL="457200" lvl="1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myInt</a:t>
            </a:r>
            <a:r>
              <a:rPr lang="en-US" dirty="0" smtClean="0"/>
              <a:t> = new Integer(25);</a:t>
            </a:r>
          </a:p>
          <a:p>
            <a:pPr marL="457200" lvl="1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myInt.compareTo</a:t>
            </a:r>
            <a:r>
              <a:rPr lang="en-US" dirty="0" smtClean="0"/>
              <a:t>(107));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Natural order - Integer</a:t>
            </a:r>
          </a:p>
          <a:p>
            <a:pPr marL="457200" lvl="1" indent="0">
              <a:buNone/>
            </a:pPr>
            <a:r>
              <a:rPr lang="en-US" dirty="0" smtClean="0"/>
              <a:t>Integer </a:t>
            </a:r>
            <a:r>
              <a:rPr lang="en-US" dirty="0" err="1" smtClean="0"/>
              <a:t>myInt</a:t>
            </a:r>
            <a:r>
              <a:rPr lang="en-US" dirty="0" smtClean="0"/>
              <a:t> = new Integer(25);</a:t>
            </a:r>
          </a:p>
          <a:p>
            <a:pPr marL="457200" lvl="1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myInt.compareTo</a:t>
            </a:r>
            <a:r>
              <a:rPr lang="en-US" dirty="0" smtClean="0"/>
              <a:t>(107));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Output? </a:t>
            </a:r>
            <a:r>
              <a:rPr lang="en-US" dirty="0" smtClean="0">
                <a:sym typeface="Wingdings" panose="05000000000000000000" pitchFamily="2" charset="2"/>
              </a:rPr>
              <a:t> Less than 0 because 25&lt;107</a:t>
            </a: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7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Natural Order – custom class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What makes sense?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public class Student implements Comparable{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private String name;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private double </a:t>
            </a:r>
            <a:r>
              <a:rPr lang="en-US" dirty="0" err="1" smtClean="0">
                <a:sym typeface="Wingdings" panose="05000000000000000000" pitchFamily="2" charset="2"/>
              </a:rPr>
              <a:t>gpa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how to implement </a:t>
            </a:r>
            <a:r>
              <a:rPr lang="en-US" dirty="0" err="1" smtClean="0">
                <a:sym typeface="Wingdings" panose="05000000000000000000" pitchFamily="2" charset="2"/>
              </a:rPr>
              <a:t>compareTo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06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One way to do it: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First, alphabetical order of name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Second, decreasing </a:t>
            </a:r>
            <a:r>
              <a:rPr lang="en-US" dirty="0" err="1" smtClean="0">
                <a:sym typeface="Wingdings" panose="05000000000000000000" pitchFamily="2" charset="2"/>
              </a:rPr>
              <a:t>gpa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public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compareTo</a:t>
            </a:r>
            <a:r>
              <a:rPr lang="en-US" dirty="0" smtClean="0">
                <a:sym typeface="Wingdings" panose="05000000000000000000" pitchFamily="2" charset="2"/>
              </a:rPr>
              <a:t>(Object </a:t>
            </a:r>
            <a:r>
              <a:rPr lang="en-US" dirty="0" err="1" smtClean="0">
                <a:sym typeface="Wingdings" panose="05000000000000000000" pitchFamily="2" charset="2"/>
              </a:rPr>
              <a:t>obj</a:t>
            </a:r>
            <a:r>
              <a:rPr lang="en-US" dirty="0" smtClean="0">
                <a:sym typeface="Wingdings" panose="05000000000000000000" pitchFamily="2" charset="2"/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Student other = (Student)</a:t>
            </a:r>
            <a:r>
              <a:rPr lang="en-US" dirty="0" err="1" smtClean="0">
                <a:sym typeface="Wingdings" panose="05000000000000000000" pitchFamily="2" charset="2"/>
              </a:rPr>
              <a:t>obj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if(</a:t>
            </a:r>
            <a:r>
              <a:rPr lang="en-US" dirty="0" err="1" smtClean="0">
                <a:sym typeface="Wingdings" panose="05000000000000000000" pitchFamily="2" charset="2"/>
              </a:rPr>
              <a:t>name.compareTo</a:t>
            </a:r>
            <a:r>
              <a:rPr lang="en-US" dirty="0" smtClean="0">
                <a:sym typeface="Wingdings" panose="05000000000000000000" pitchFamily="2" charset="2"/>
              </a:rPr>
              <a:t>(other.name)&lt;0){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return -1;}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if(</a:t>
            </a:r>
            <a:r>
              <a:rPr lang="en-US" dirty="0" err="1" smtClean="0">
                <a:sym typeface="Wingdings" panose="05000000000000000000" pitchFamily="2" charset="2"/>
              </a:rPr>
              <a:t>name.compareTo</a:t>
            </a:r>
            <a:r>
              <a:rPr lang="en-US" dirty="0" smtClean="0">
                <a:sym typeface="Wingdings" panose="05000000000000000000" pitchFamily="2" charset="2"/>
              </a:rPr>
              <a:t>(other.name)&gt;0</a:t>
            </a:r>
            <a:r>
              <a:rPr lang="en-US" dirty="0">
                <a:sym typeface="Wingdings" panose="05000000000000000000" pitchFamily="2" charset="2"/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return </a:t>
            </a:r>
            <a:r>
              <a:rPr lang="en-US" dirty="0" smtClean="0">
                <a:sym typeface="Wingdings" panose="05000000000000000000" pitchFamily="2" charset="2"/>
              </a:rPr>
              <a:t>1;}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if(</a:t>
            </a:r>
            <a:r>
              <a:rPr lang="en-US" dirty="0" err="1" smtClean="0">
                <a:sym typeface="Wingdings" panose="05000000000000000000" pitchFamily="2" charset="2"/>
              </a:rPr>
              <a:t>gpa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  <a:r>
              <a:rPr lang="en-US" dirty="0" err="1" smtClean="0">
                <a:sym typeface="Wingdings" panose="05000000000000000000" pitchFamily="2" charset="2"/>
              </a:rPr>
              <a:t>other.gpa</a:t>
            </a:r>
            <a:r>
              <a:rPr lang="en-US" dirty="0" smtClean="0">
                <a:sym typeface="Wingdings" panose="05000000000000000000" pitchFamily="2" charset="2"/>
              </a:rPr>
              <a:t>){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return -1</a:t>
            </a:r>
            <a:r>
              <a:rPr lang="en-US" dirty="0" smtClean="0">
                <a:sym typeface="Wingdings" panose="05000000000000000000" pitchFamily="2" charset="2"/>
              </a:rPr>
              <a:t>;}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if(</a:t>
            </a:r>
            <a:r>
              <a:rPr lang="en-US" dirty="0" err="1" smtClean="0">
                <a:sym typeface="Wingdings" panose="05000000000000000000" pitchFamily="2" charset="2"/>
              </a:rPr>
              <a:t>gpa</a:t>
            </a:r>
            <a:r>
              <a:rPr lang="en-US" dirty="0" smtClean="0">
                <a:sym typeface="Wingdings" panose="05000000000000000000" pitchFamily="2" charset="2"/>
              </a:rPr>
              <a:t>&lt;</a:t>
            </a:r>
            <a:r>
              <a:rPr lang="en-US" dirty="0" err="1" smtClean="0">
                <a:sym typeface="Wingdings" panose="05000000000000000000" pitchFamily="2" charset="2"/>
              </a:rPr>
              <a:t>other.gpa</a:t>
            </a:r>
            <a:r>
              <a:rPr lang="en-US" dirty="0">
                <a:sym typeface="Wingdings" panose="05000000000000000000" pitchFamily="2" charset="2"/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return </a:t>
            </a:r>
            <a:r>
              <a:rPr lang="en-US" dirty="0" smtClean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;}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return 0;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9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1380</Words>
  <Application>Microsoft Office PowerPoint</Application>
  <PresentationFormat>On-screen Show (4:3)</PresentationFormat>
  <Paragraphs>287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INFSCI 2500 Lecture 8 Binary Search Trees</vt:lpstr>
      <vt:lpstr>Today’s Plan</vt:lpstr>
      <vt:lpstr>Binary Search Tree (BST)</vt:lpstr>
      <vt:lpstr>Binary Search Tree (BST)</vt:lpstr>
      <vt:lpstr>Building BST class</vt:lpstr>
      <vt:lpstr>Building BST class</vt:lpstr>
      <vt:lpstr>Building BST class</vt:lpstr>
      <vt:lpstr>Building BST class</vt:lpstr>
      <vt:lpstr>Building BST class</vt:lpstr>
      <vt:lpstr>Building BST class</vt:lpstr>
      <vt:lpstr>Building BST class</vt:lpstr>
      <vt:lpstr>Building BST class</vt:lpstr>
      <vt:lpstr>Build BST class skeleton</vt:lpstr>
      <vt:lpstr>BST contains(Object obj)</vt:lpstr>
      <vt:lpstr>BST contains(Object obj)</vt:lpstr>
      <vt:lpstr>BST contains(Object obj)</vt:lpstr>
      <vt:lpstr>Build contains</vt:lpstr>
      <vt:lpstr>BST add(E element)</vt:lpstr>
      <vt:lpstr>BST add(E element)</vt:lpstr>
      <vt:lpstr>Build add</vt:lpstr>
      <vt:lpstr>BST remove(Object obj)</vt:lpstr>
      <vt:lpstr>Build remove</vt:lpstr>
      <vt:lpstr>getEntry(Object obj)</vt:lpstr>
      <vt:lpstr>Build getEntry</vt:lpstr>
      <vt:lpstr>deleteEntry(Entry&lt;E&gt; p)</vt:lpstr>
      <vt:lpstr>deleteEntry(Entry&lt;E&gt; p)</vt:lpstr>
      <vt:lpstr>deleteEntry(Entry&lt;E&gt; p)</vt:lpstr>
      <vt:lpstr>deleteEntry(Entry&lt;E&gt; p)</vt:lpstr>
      <vt:lpstr>Build deleteEntry</vt:lpstr>
      <vt:lpstr>successor()</vt:lpstr>
      <vt:lpstr>Build successor</vt:lpstr>
      <vt:lpstr>TreeIterator</vt:lpstr>
      <vt:lpstr>TreeIterator</vt:lpstr>
      <vt:lpstr>TreeIterator</vt:lpstr>
      <vt:lpstr>Build TreeIterator</vt:lpstr>
      <vt:lpstr>Balanced BST</vt:lpstr>
      <vt:lpstr>Left Rotation</vt:lpstr>
      <vt:lpstr>Left Rotation</vt:lpstr>
      <vt:lpstr>Build Left Rotation</vt:lpstr>
      <vt:lpstr>Right Rotation</vt:lpstr>
      <vt:lpstr>Rotations</vt:lpstr>
      <vt:lpstr>Double Rotation</vt:lpstr>
      <vt:lpstr>AVL Tree</vt:lpstr>
      <vt:lpstr>Red-Black Trees</vt:lpstr>
      <vt:lpstr>Red-Black Trees</vt:lpstr>
      <vt:lpstr>Red-Black Trees</vt:lpstr>
      <vt:lpstr>Red-Black Trees</vt:lpstr>
      <vt:lpstr>Comparison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2500 Lecture 7 Binary Trees</dc:title>
  <dc:creator>William Garrard</dc:creator>
  <cp:lastModifiedBy>William</cp:lastModifiedBy>
  <cp:revision>102</cp:revision>
  <dcterms:created xsi:type="dcterms:W3CDTF">2006-08-16T00:00:00Z</dcterms:created>
  <dcterms:modified xsi:type="dcterms:W3CDTF">2016-10-26T23:39:44Z</dcterms:modified>
</cp:coreProperties>
</file>