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8" r:id="rId7"/>
    <p:sldId id="260" r:id="rId8"/>
    <p:sldId id="269" r:id="rId9"/>
    <p:sldId id="266" r:id="rId10"/>
    <p:sldId id="261" r:id="rId11"/>
    <p:sldId id="262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Results of the Hash Function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190981335666376"/>
          <c:y val="0.14718253968253969"/>
          <c:w val="0.81105314960629926"/>
          <c:h val="0.58848581427321589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Curve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Feuil1!$A$2:$A$6</c:f>
              <c:numCache>
                <c:formatCode>General</c:formatCode>
                <c:ptCount val="5"/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0.8</c:v>
                </c:pt>
                <c:pt idx="1">
                  <c:v>1</c:v>
                </c:pt>
                <c:pt idx="2">
                  <c:v>0.9</c:v>
                </c:pt>
                <c:pt idx="3">
                  <c:v>10</c:v>
                </c:pt>
                <c:pt idx="4">
                  <c:v>36.1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06-400E-8916-4073CDCFB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7975695"/>
        <c:axId val="1417969871"/>
      </c:lineChart>
      <c:catAx>
        <c:axId val="1417975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Numbers of same zeros</a:t>
                </a:r>
              </a:p>
              <a:p>
                <a:pPr>
                  <a:defRPr/>
                </a:pPr>
                <a:endParaRPr lang="fr-BE"/>
              </a:p>
            </c:rich>
          </c:tx>
          <c:layout>
            <c:manualLayout>
              <c:xMode val="edge"/>
              <c:yMode val="edge"/>
              <c:x val="0.41890620443277926"/>
              <c:y val="0.81583333333333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7969871"/>
        <c:crosses val="autoZero"/>
        <c:auto val="1"/>
        <c:lblAlgn val="ctr"/>
        <c:lblOffset val="100"/>
        <c:noMultiLvlLbl val="0"/>
      </c:catAx>
      <c:valAx>
        <c:axId val="141796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79756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46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68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9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211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364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51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3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639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76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87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1916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C4D63D3-811D-469A-827C-E07AB590B77F}" type="datetimeFigureOut">
              <a:rPr lang="fr-BE" smtClean="0"/>
              <a:t>29-05-18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732CF2C-F459-42A0-905E-4F49266D8E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1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Block Chain</a:t>
            </a:r>
            <a:endParaRPr lang="fr-B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Digital Square Matrix - Video Backgroun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02470" y="2767280"/>
            <a:ext cx="6587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Block Chain</a:t>
            </a:r>
            <a:endParaRPr lang="fr-BE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555013" y="651867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University Of Luxembourg</a:t>
            </a:r>
            <a:endParaRPr lang="fr-BE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472" y="9525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Authors</a:t>
            </a:r>
            <a:r>
              <a:rPr lang="fr-BE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  <a:p>
            <a:r>
              <a:rPr lang="fr-BE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Sean </a:t>
            </a:r>
            <a:r>
              <a:rPr lang="fr-BE" sz="1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Achtatou</a:t>
            </a:r>
            <a:endParaRPr lang="fr-BE" sz="1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fr-BE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Sergei </a:t>
            </a:r>
            <a:r>
              <a:rPr lang="fr-BE" sz="1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Tichomirov</a:t>
            </a:r>
            <a:endParaRPr lang="fr-BE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48789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All Right Reserved </a:t>
            </a:r>
            <a:r>
              <a:rPr lang="fr-BE" sz="1600" b="1" dirty="0" smtClean="0">
                <a:solidFill>
                  <a:schemeClr val="bg1"/>
                </a:solidFill>
                <a:latin typeface="+mj-lt"/>
              </a:rPr>
              <a:t>®</a:t>
            </a:r>
            <a:endParaRPr lang="fr-BE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17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repeatCount="300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9796" y="2879109"/>
            <a:ext cx="83365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Projects testing and results</a:t>
            </a:r>
            <a:endParaRPr lang="fr-BE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8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56" y="122620"/>
            <a:ext cx="5203669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Hash Function project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5" y="1352550"/>
            <a:ext cx="4687977" cy="4858167"/>
          </a:xfrm>
          <a:prstGeom prst="rect">
            <a:avLst/>
          </a:prstGeom>
        </p:spPr>
      </p:pic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288930455"/>
              </p:ext>
            </p:extLst>
          </p:nvPr>
        </p:nvGraphicFramePr>
        <p:xfrm>
          <a:off x="5857875" y="2567195"/>
          <a:ext cx="5486400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66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07" y="84034"/>
            <a:ext cx="5711820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Digital Signature project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345" y="1328632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Authentication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2266" y="1758048"/>
            <a:ext cx="1899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-Non-repudiation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7980" y="2246092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-Integrity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pic 3_digital signature process_4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47" y="1134955"/>
            <a:ext cx="7237006" cy="361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32954" y="3777031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Total Break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2954" y="4207029"/>
            <a:ext cx="2106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Selective Forgery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2954" y="4620048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Existential Forgery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25" y="915031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Properties :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334" y="3364012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Attacks :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9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07" y="84034"/>
            <a:ext cx="5747086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local Block Chain project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7" y="1472038"/>
            <a:ext cx="5155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2.JSON file ( Unconfirmed and Blocks )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15599"/>
            <a:ext cx="53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Five blocks already in the Block Chain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635849"/>
            <a:ext cx="2638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 Implementation :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9916" y="2757671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AddToUnconfirmed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3858" y="3174989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MineBlock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8864" y="5848653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Get_Block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1870" y="6254032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Find_tx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5940" y="376361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Height 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5558" y="446632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2.3. Nonce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940" y="482090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2.4.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Prev_Hash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65940" y="5185250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2.5. Merkle Tree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65940" y="5517251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2.6. Transactions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65940" y="4101001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Hash ( prev_hash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+ Merkle Root + nonce &lt; target )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57195" y="0"/>
            <a:ext cx="6127901" cy="12411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unconfirmed = {}</a:t>
            </a:r>
            <a:b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unconfirmed[</a:t>
            </a:r>
            <a:r>
              <a:rPr lang="en-CA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"Unconfirmed"</a:t>
            </a: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[]</a:t>
            </a:r>
            <a:b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 = {}</a:t>
            </a:r>
            <a:b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[]</a:t>
            </a:r>
            <a:endParaRPr lang="fr-B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927674" y="1998571"/>
            <a:ext cx="5416572" cy="9079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with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"w"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i: 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Put all the data in a data.txt file#</a:t>
            </a:r>
            <a:b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json.dump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indent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json.dump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indent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i.close</a:t>
            </a:r>
            <a:r>
              <a:rPr kumimoji="0" lang="en-CA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kumimoji="0" lang="en-CA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5128" y="3071542"/>
            <a:ext cx="6096000" cy="325319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0"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0"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0"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1"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1"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"Have 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1"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"See 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2"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2"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2"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sparta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3"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3"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3"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groot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4"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4"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"is it 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4"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looking 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5"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5"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"doesn't 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"Blocks"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897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"Block 5"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].append(hashlib.sha256(</a:t>
            </a:r>
            <a:r>
              <a:rPr lang="en-CA" sz="8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"that </a:t>
            </a:r>
            <a:r>
              <a:rPr lang="en-CA" sz="800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way"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.encode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CA" sz="800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hexdigest</a:t>
            </a:r>
            <a:r>
              <a:rPr lang="en-CA" sz="8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fr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026" y="956025"/>
            <a:ext cx="5963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1.Create two lists ( Unconfirmed and Blocks )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316394" y="-39765"/>
            <a:ext cx="3833870" cy="815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New_Transaction_Unconfirmed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(a):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#Append a new transaction unconfirmed to the Unconfirmed#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"Unconfirmed"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].append(a)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"[Success] Your transaction has been add to the unconfirmed transactions."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CA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358880" y="1434657"/>
            <a:ext cx="6797407" cy="52168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Mine_Block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global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#Look in the unconfirmed if a transaction doesn't already exist in the blocks#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Txs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count = -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"Unconfirmed"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count +=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 == j: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"[Warning] An unconfirmed transaction contains a transaction already found in a block, this transaction is being deleted from the unconfirmed."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del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"Unconfirmed"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][count]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if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"Unconfirmed"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== []: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"[Error] No transactions in the Unconfirmed, no block has been created."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block = {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{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"Hash"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Prev_Has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c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"Nonce"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d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MerkleRoot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Txs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[]}}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].append(block)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"Unconfirmed"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Txs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].append(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BlockChain.unconfirmed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"Unconfirmed"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 []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Read previous block hash#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Prev_Has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][nbB-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(nbB-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"Hash"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Calculate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MerkleRoot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of transaction#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MerkleRoot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Merkle_Tree_Function.Merkle_Tree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Txs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Find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nounce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Cst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MerkleRoot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 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Prev_Has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 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"Nonce"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Tcs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hashlib.sha256(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Cst.encode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()).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hexdigest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abs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hash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Tcs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&gt; Target: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"Nonce"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+=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Cst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MerkleRoot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 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Prev_Has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 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"Nonce"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Tcs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hashlib.sha256(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Cst.encode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()).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hexdigest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abs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hash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Tcs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"Hash"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Tcs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+=</a:t>
            </a:r>
            <a:r>
              <a:rPr kumimoji="0" lang="en-CA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kumimoji="0" lang="en-CA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917531" y="1312974"/>
            <a:ext cx="6274659" cy="5078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Create the blocks#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 = {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{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"Hash"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b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Prev_Has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c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"Nonce"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d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MerkleRoot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e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Txs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:[]}}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blocks[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].append(block)</a:t>
            </a:r>
            <a:endParaRPr kumimoji="0" lang="en-CA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6360977" y="1740707"/>
            <a:ext cx="4549966" cy="14311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Search_Block_Contents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(a):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Informations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for the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Block"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":"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(a)][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+a])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"[Success] The contents for the Block"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 been displayed."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"[Error] The Block Height you entered doesn't exist."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#Read for each block the height, once found, print the block contents#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endParaRPr kumimoji="0" lang="en-CA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6105203" y="4132946"/>
            <a:ext cx="5585552" cy="17389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Search_Transaction_Hash_Block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(a):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nbB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Txs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 == hashlib.sha256(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a.encode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()).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hexdigest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"[Success] Transaction found in the Block"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"Hash of the Block"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":"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BlockChain.blocks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"Blocks"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"Block"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)][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"Hash"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else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"[Error] The transaction hasn't been found in any Blocks."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CA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None</a:t>
            </a:r>
            <a:endParaRPr kumimoji="0" lang="en-CA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61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2941" cy="6965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92971" y="2974870"/>
            <a:ext cx="35012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fr-BE" sz="60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1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</p:spPr>
      </p:pic>
      <p:sp>
        <p:nvSpPr>
          <p:cNvPr id="5" name="ZoneTexte 4"/>
          <p:cNvSpPr txBox="1"/>
          <p:nvPr/>
        </p:nvSpPr>
        <p:spPr>
          <a:xfrm>
            <a:off x="132202" y="99424"/>
            <a:ext cx="5032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What is the Block Chain ?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7224" y="1339503"/>
            <a:ext cx="566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It is a Chain of connected Blocks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4" y="2400591"/>
            <a:ext cx="574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It is a </a:t>
            </a:r>
            <a:r>
              <a:rPr lang="fr-BE" sz="4000" dirty="0" err="1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hare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Data in Peer to Peer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4" y="3520738"/>
            <a:ext cx="5319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It is an Highly </a:t>
            </a:r>
            <a:r>
              <a:rPr lang="fr-BE" sz="4000" dirty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ecured </a:t>
            </a:r>
            <a:r>
              <a:rPr lang="fr-BE" sz="4000" dirty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ystem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4" y="4714513"/>
            <a:ext cx="4807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It is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used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in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many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societies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7224" y="5831170"/>
            <a:ext cx="4246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Future of the Security ?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60" y="622832"/>
            <a:ext cx="2095500" cy="55721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4" y="1847329"/>
            <a:ext cx="5226000" cy="27001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12" y="2538048"/>
            <a:ext cx="4513004" cy="254253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43" y="1260738"/>
            <a:ext cx="3354742" cy="90892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08" y="2695562"/>
            <a:ext cx="2163760" cy="148434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47" y="4707682"/>
            <a:ext cx="3602734" cy="180136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97" y="2247620"/>
            <a:ext cx="5824250" cy="27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2" y="-119338"/>
            <a:ext cx="12382941" cy="7056466"/>
          </a:xfrm>
          <a:prstGeom prst="rect">
            <a:avLst/>
          </a:prstGeom>
        </p:spPr>
      </p:pic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05" y="1255923"/>
            <a:ext cx="2543182" cy="3097466"/>
          </a:xfrm>
        </p:spPr>
      </p:pic>
      <p:sp>
        <p:nvSpPr>
          <p:cNvPr id="5" name="ZoneTexte 4"/>
          <p:cNvSpPr txBox="1"/>
          <p:nvPr/>
        </p:nvSpPr>
        <p:spPr>
          <a:xfrm>
            <a:off x="0" y="-20186"/>
            <a:ext cx="963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What compose the Block Chain [different parts] :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7224" y="1339503"/>
            <a:ext cx="314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An Hash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function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4" y="2400591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A </a:t>
            </a:r>
            <a:r>
              <a:rPr lang="fr-BE" sz="4000" dirty="0">
                <a:solidFill>
                  <a:schemeClr val="bg1"/>
                </a:solidFill>
                <a:latin typeface="Agency FB" panose="020B0503020202020204" pitchFamily="34" charset="0"/>
              </a:rPr>
              <a:t>D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igital Signature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4" y="3520738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A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Merkle</a:t>
            </a:r>
            <a:r>
              <a:rPr lang="fr-BE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BE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Tree</a:t>
            </a:r>
            <a:endParaRPr lang="fr-BE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46" y="4882081"/>
            <a:ext cx="5295440" cy="16019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4" y="1339503"/>
            <a:ext cx="4083578" cy="27632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00" y="1467024"/>
            <a:ext cx="7722282" cy="38611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27" y="885548"/>
            <a:ext cx="7535378" cy="47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74" y="3023547"/>
            <a:ext cx="11611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 Function, Digital Signature and local Block Chain in details</a:t>
            </a:r>
            <a:endParaRPr lang="fr-BE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0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41" y="0"/>
            <a:ext cx="12382941" cy="70564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56" y="122620"/>
            <a:ext cx="3690434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Hash Function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082" y="1080536"/>
            <a:ext cx="2079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 Two Classes 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82" y="3460298"/>
            <a:ext cx="4004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Two 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types of Hash Function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6880" y="1682386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1.1. Unkeyed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6880" y="257818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1.2. Keyed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5245" y="2143090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Modification Detection Code (MDC)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9350" y="3043825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Message Authentication Code (MAC)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412172" y="1603948"/>
            <a:ext cx="4912077" cy="405917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0511" y="4100159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Cryptographic (SHA)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0511" y="6103244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Non-Cryptographic (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SeaHash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8208" y="458093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Deterministic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8208" y="49137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One-way function (pre-image resistant)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2742" y="5586804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Second pre-image resistant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2742" y="5249444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Collision resistant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4"/>
            <a:ext cx="12382941" cy="70564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56" y="21420"/>
            <a:ext cx="3690434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Hash Function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82" y="1080536"/>
            <a:ext cx="1843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 Algorithm 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7640" y="1516881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3.1. XOR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68" y="2472807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3.3. Complement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93668" y="2965227"/>
            <a:ext cx="2451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3.4. Bit shift left/right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3668" y="1980387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.2. Or/And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3668" y="3454839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3.5. Modulo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290" y="6179326"/>
            <a:ext cx="9084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43" y="943443"/>
            <a:ext cx="2502029" cy="20702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943444"/>
            <a:ext cx="3707032" cy="207020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916243" y="3324775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 Bit shift left &lt;&lt; : U*2^N             Exemple N = 3 : 101011010 * 8 = 011010000</a:t>
            </a:r>
          </a:p>
          <a:p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 Bit shift right &gt;&gt; : U/2^N          Exemple N =3  : 101011010 / 8 = 000101011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916243" y="4401584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= 4</a:t>
            </a:r>
          </a:p>
          <a:p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 = 5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797132" y="4540083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Modulo 6 : A+B </a:t>
            </a:r>
            <a:r>
              <a:rPr lang="fr-BE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mod</a:t>
            </a:r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6 = (4+5)</a:t>
            </a:r>
            <a:r>
              <a:rPr lang="fr-BE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mod</a:t>
            </a:r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6 = 9 </a:t>
            </a:r>
            <a:r>
              <a:rPr lang="fr-BE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mod</a:t>
            </a:r>
            <a:r>
              <a:rPr lang="fr-BE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6 = 3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2941" cy="705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07" y="84034"/>
            <a:ext cx="4198585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Digital Signature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2" y="915031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 Properties 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842" y="2958465"/>
            <a:ext cx="3918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Three different algorithms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7640" y="1516881"/>
            <a:ext cx="2025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1.1. Authentication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7640" y="1984549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1.2. Non-repudiation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7640" y="3481227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Key generation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7640" y="463234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Signing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5337" y="3962006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Public Key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95337" y="429482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Private Key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7640" y="2459894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1.3. Integrity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7640" y="5095830"/>
            <a:ext cx="2720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2.3. Signature Verification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842" y="5499886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 Two types of signature schemes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Imag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6362394" y="2011680"/>
            <a:ext cx="5111688" cy="300908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470390" y="5961040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3.1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Appendix (DSA)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0721" y="6326542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3.2. Message recovery (RSA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 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40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2941" cy="70564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07" y="84034"/>
            <a:ext cx="4198585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Digital Signature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656" y="1170968"/>
            <a:ext cx="407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4. Types of attacks on the DSA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6449" y="1824034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Total Break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6449" y="2263432"/>
            <a:ext cx="2106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Selective Forgery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6449" y="2681910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 Existential Forgery 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00"/>
            <a:ext cx="12382941" cy="705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07" y="84034"/>
            <a:ext cx="4354077" cy="830997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local Block Chain</a:t>
            </a:r>
            <a:endParaRPr lang="fr-BE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6799" y="1211414"/>
            <a:ext cx="4378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Hash Function and Merkle Tree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207" y="2680839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Functions it must provide :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1619" y="1711064"/>
            <a:ext cx="5243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JSON file ( Unconfirmed and Blocks )</a:t>
            </a:r>
            <a:endParaRPr lang="fr-BE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0878" y="2803949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AddToUnconfirmed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0878" y="3262123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 MineBlock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2061" y="5826946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Get_Block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4443" y="62893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4. </a:t>
            </a:r>
            <a:r>
              <a:rPr lang="en-US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Find_tx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  <a:endParaRPr lang="fr-BE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32733" y="3692227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2.1. Height 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32733" y="4029614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2.2. Hash ( prev_hash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+ Merkle Root + nonce &lt; target )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2351" y="439494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2.3. Nonce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2733" y="4749517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2.4. </a:t>
            </a:r>
            <a:r>
              <a:rPr lang="en-US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Prev_Hash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2733" y="5113863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2.5. Merkle Tree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2733" y="5445864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2.6. Transactions</a:t>
            </a:r>
            <a:endParaRPr lang="fr-BE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4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454</TotalTime>
  <Words>574</Words>
  <Application>Microsoft Office PowerPoint</Application>
  <PresentationFormat>Grand écran</PresentationFormat>
  <Paragraphs>114</Paragraphs>
  <Slides>14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Arial Unicode MS</vt:lpstr>
      <vt:lpstr>Calibri</vt:lpstr>
      <vt:lpstr>Calibri Light</vt:lpstr>
      <vt:lpstr>Courier New</vt:lpstr>
      <vt:lpstr>Times New Roman</vt:lpstr>
      <vt:lpstr>Métropolitain</vt:lpstr>
      <vt:lpstr>The Block Chain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God</dc:creator>
  <cp:lastModifiedBy>God</cp:lastModifiedBy>
  <cp:revision>66</cp:revision>
  <dcterms:created xsi:type="dcterms:W3CDTF">2018-04-30T12:44:02Z</dcterms:created>
  <dcterms:modified xsi:type="dcterms:W3CDTF">2018-05-29T12:51:13Z</dcterms:modified>
</cp:coreProperties>
</file>