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349" r:id="rId2"/>
    <p:sldId id="350" r:id="rId3"/>
    <p:sldId id="293" r:id="rId4"/>
    <p:sldId id="295" r:id="rId5"/>
    <p:sldId id="297" r:id="rId6"/>
    <p:sldId id="296" r:id="rId7"/>
    <p:sldId id="298" r:id="rId8"/>
    <p:sldId id="299" r:id="rId9"/>
    <p:sldId id="300" r:id="rId10"/>
    <p:sldId id="301" r:id="rId11"/>
    <p:sldId id="302" r:id="rId12"/>
    <p:sldId id="303" r:id="rId13"/>
    <p:sldId id="306" r:id="rId14"/>
    <p:sldId id="305" r:id="rId15"/>
    <p:sldId id="304" r:id="rId16"/>
    <p:sldId id="294" r:id="rId17"/>
    <p:sldId id="351" r:id="rId18"/>
    <p:sldId id="307" r:id="rId19"/>
    <p:sldId id="308" r:id="rId20"/>
    <p:sldId id="310" r:id="rId21"/>
    <p:sldId id="309" r:id="rId22"/>
    <p:sldId id="348" r:id="rId23"/>
    <p:sldId id="311" r:id="rId24"/>
    <p:sldId id="321" r:id="rId25"/>
    <p:sldId id="320" r:id="rId26"/>
    <p:sldId id="319" r:id="rId27"/>
    <p:sldId id="318" r:id="rId28"/>
    <p:sldId id="317" r:id="rId29"/>
    <p:sldId id="352" r:id="rId30"/>
    <p:sldId id="354" r:id="rId31"/>
    <p:sldId id="312" r:id="rId32"/>
    <p:sldId id="314" r:id="rId33"/>
    <p:sldId id="316" r:id="rId34"/>
    <p:sldId id="322" r:id="rId35"/>
    <p:sldId id="315" r:id="rId36"/>
    <p:sldId id="324" r:id="rId37"/>
    <p:sldId id="327" r:id="rId38"/>
    <p:sldId id="325" r:id="rId39"/>
    <p:sldId id="328" r:id="rId40"/>
    <p:sldId id="353" r:id="rId41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0FA42-9DB9-447F-91A9-3D873309267F}" type="datetimeFigureOut">
              <a:rPr lang="es-CO" smtClean="0"/>
              <a:t>23/08/2019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8BDE37-54E7-4BCB-B204-BF2987CD8D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8733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787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272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003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831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904FD-D185-43AE-97F4-41E359D65350}" type="datetimeFigureOut">
              <a:rPr lang="es-CO" smtClean="0"/>
              <a:t>23/08/2019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84A1-C185-4EFB-A465-5C3CE76C79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957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904FD-D185-43AE-97F4-41E359D65350}" type="datetimeFigureOut">
              <a:rPr lang="es-CO" smtClean="0"/>
              <a:t>23/08/2019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84A1-C185-4EFB-A465-5C3CE76C79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1444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904FD-D185-43AE-97F4-41E359D65350}" type="datetimeFigureOut">
              <a:rPr lang="es-CO" smtClean="0"/>
              <a:t>23/08/2019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84A1-C185-4EFB-A465-5C3CE76C79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534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904FD-D185-43AE-97F4-41E359D65350}" type="datetimeFigureOut">
              <a:rPr lang="es-CO" smtClean="0"/>
              <a:t>23/08/2019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84A1-C185-4EFB-A465-5C3CE76C79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7235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904FD-D185-43AE-97F4-41E359D65350}" type="datetimeFigureOut">
              <a:rPr lang="es-CO" smtClean="0"/>
              <a:t>23/08/2019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84A1-C185-4EFB-A465-5C3CE76C79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632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904FD-D185-43AE-97F4-41E359D65350}" type="datetimeFigureOut">
              <a:rPr lang="es-CO" smtClean="0"/>
              <a:t>23/08/2019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84A1-C185-4EFB-A465-5C3CE76C79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6711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904FD-D185-43AE-97F4-41E359D65350}" type="datetimeFigureOut">
              <a:rPr lang="es-CO" smtClean="0"/>
              <a:t>23/08/2019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84A1-C185-4EFB-A465-5C3CE76C79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3300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904FD-D185-43AE-97F4-41E359D65350}" type="datetimeFigureOut">
              <a:rPr lang="es-CO" smtClean="0"/>
              <a:t>23/08/2019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84A1-C185-4EFB-A465-5C3CE76C79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319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904FD-D185-43AE-97F4-41E359D65350}" type="datetimeFigureOut">
              <a:rPr lang="es-CO" smtClean="0"/>
              <a:t>23/08/2019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84A1-C185-4EFB-A465-5C3CE76C79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893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904FD-D185-43AE-97F4-41E359D65350}" type="datetimeFigureOut">
              <a:rPr lang="es-CO" smtClean="0"/>
              <a:t>23/08/2019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84A1-C185-4EFB-A465-5C3CE76C79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9304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904FD-D185-43AE-97F4-41E359D65350}" type="datetimeFigureOut">
              <a:rPr lang="es-CO" smtClean="0"/>
              <a:t>23/08/2019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84A1-C185-4EFB-A465-5C3CE76C79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267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904FD-D185-43AE-97F4-41E359D65350}" type="datetimeFigureOut">
              <a:rPr lang="es-CO" smtClean="0"/>
              <a:t>23/08/2019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284A1-C185-4EFB-A465-5C3CE76C79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8271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32760" y="2453706"/>
            <a:ext cx="46708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Requerimientos</a:t>
            </a:r>
            <a:endParaRPr lang="en-US" sz="2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Parte 2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Jorge Luis Bacca Acosta, 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Ph.D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Agosto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 2019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BF9ABBA-CCB8-4F5D-B22F-35F75A98150A}"/>
              </a:ext>
            </a:extLst>
          </p:cNvPr>
          <p:cNvSpPr txBox="1"/>
          <p:nvPr/>
        </p:nvSpPr>
        <p:spPr>
          <a:xfrm>
            <a:off x="8227575" y="638132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91FDFB2-0228-41E6-921C-5F444EF70BC7}" type="slidenum">
              <a:rPr lang="es-CO" smtClean="0"/>
              <a:pPr algn="ctr"/>
              <a:t>1</a:t>
            </a:fld>
            <a:endParaRPr lang="es-CO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080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1DC0-F63C-4CFD-A8F4-1B3B2C3D90D2}" type="slidenum">
              <a:rPr lang="es-CO" smtClean="0"/>
              <a:pPr/>
              <a:t>10</a:t>
            </a:fld>
            <a:endParaRPr lang="es-CO"/>
          </a:p>
        </p:txBody>
      </p:sp>
      <p:sp>
        <p:nvSpPr>
          <p:cNvPr id="13" name="12 CuadroTexto"/>
          <p:cNvSpPr txBox="1"/>
          <p:nvPr/>
        </p:nvSpPr>
        <p:spPr>
          <a:xfrm>
            <a:off x="562296" y="1017347"/>
            <a:ext cx="8073008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b="1" dirty="0" smtClean="0"/>
              <a:t>Requerimientos NO funcionales:</a:t>
            </a:r>
            <a:endParaRPr lang="es-CO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6083076" y="1416942"/>
            <a:ext cx="2552228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O" dirty="0" smtClean="0"/>
              <a:t>Atributos de calidad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dirty="0" smtClean="0"/>
              <a:t>Restricciones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dirty="0" smtClean="0"/>
              <a:t>Interfaces externas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dirty="0" smtClean="0"/>
              <a:t>Interfaces de usuario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dirty="0" smtClean="0"/>
              <a:t>Control de errores</a:t>
            </a:r>
            <a:endParaRPr lang="es-CO" dirty="0"/>
          </a:p>
        </p:txBody>
      </p:sp>
      <p:sp>
        <p:nvSpPr>
          <p:cNvPr id="6" name="5 CuadroTexto"/>
          <p:cNvSpPr txBox="1"/>
          <p:nvPr/>
        </p:nvSpPr>
        <p:spPr>
          <a:xfrm>
            <a:off x="562296" y="1700808"/>
            <a:ext cx="235352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b="1" dirty="0" smtClean="0"/>
              <a:t>Interfaces Externas:</a:t>
            </a:r>
            <a:endParaRPr lang="es-CO" b="1" dirty="0"/>
          </a:p>
        </p:txBody>
      </p:sp>
      <p:sp>
        <p:nvSpPr>
          <p:cNvPr id="16" name="15 CuadroTexto"/>
          <p:cNvSpPr txBox="1"/>
          <p:nvPr/>
        </p:nvSpPr>
        <p:spPr>
          <a:xfrm>
            <a:off x="606446" y="2222540"/>
            <a:ext cx="5377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El SW a veces debe </a:t>
            </a:r>
            <a:r>
              <a:rPr lang="es-CO" dirty="0" err="1" smtClean="0"/>
              <a:t>interoperar</a:t>
            </a:r>
            <a:r>
              <a:rPr lang="es-CO" dirty="0" smtClean="0"/>
              <a:t> con otras aplicaciones del cliente.</a:t>
            </a:r>
          </a:p>
        </p:txBody>
      </p:sp>
      <p:sp>
        <p:nvSpPr>
          <p:cNvPr id="4" name="3 Flecha abajo"/>
          <p:cNvSpPr/>
          <p:nvPr/>
        </p:nvSpPr>
        <p:spPr>
          <a:xfrm rot="16200000">
            <a:off x="5560750" y="1925328"/>
            <a:ext cx="327027" cy="5200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6 Rectángulo"/>
          <p:cNvSpPr/>
          <p:nvPr/>
        </p:nvSpPr>
        <p:spPr>
          <a:xfrm>
            <a:off x="6083076" y="1988840"/>
            <a:ext cx="2529484" cy="314129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5 CuadroTexto"/>
          <p:cNvSpPr txBox="1"/>
          <p:nvPr/>
        </p:nvSpPr>
        <p:spPr>
          <a:xfrm>
            <a:off x="521463" y="3140968"/>
            <a:ext cx="81420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Las interfaces pueden ser de HW, SW o de comunicaciones.</a:t>
            </a:r>
          </a:p>
          <a:p>
            <a:endParaRPr lang="es-CO" b="1" dirty="0"/>
          </a:p>
          <a:p>
            <a:r>
              <a:rPr lang="es-CO" b="1" dirty="0" err="1" smtClean="0"/>
              <a:t>Ej</a:t>
            </a:r>
            <a:r>
              <a:rPr lang="es-CO" b="1" dirty="0" smtClean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dirty="0" smtClean="0"/>
              <a:t>La aplicación debe ser compatible con el servidor web </a:t>
            </a:r>
            <a:r>
              <a:rPr lang="es-CO" dirty="0" err="1" smtClean="0"/>
              <a:t>Jboss</a:t>
            </a:r>
            <a:r>
              <a:rPr lang="es-CO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dirty="0" smtClean="0"/>
              <a:t>La aplicación debe invocar los servicios tipo REST de la empresa y procesar sus resultados.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dirty="0" smtClean="0"/>
              <a:t>El formato de intercambio de datos con la aplicación del cliente debe ser XML.</a:t>
            </a:r>
          </a:p>
        </p:txBody>
      </p:sp>
      <p:pic>
        <p:nvPicPr>
          <p:cNvPr id="2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23" name="TextBox 4">
            <a:extLst>
              <a:ext uri="{FF2B5EF4-FFF2-40B4-BE49-F238E27FC236}">
                <a16:creationId xmlns:a16="http://schemas.microsoft.com/office/drawing/2014/main" id="{940178F6-96B2-4F1E-8888-BC09734F5150}"/>
              </a:ext>
            </a:extLst>
          </p:cNvPr>
          <p:cNvSpPr txBox="1"/>
          <p:nvPr/>
        </p:nvSpPr>
        <p:spPr>
          <a:xfrm>
            <a:off x="398208" y="344382"/>
            <a:ext cx="6910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</a:rPr>
              <a:t>Introducción al análisis de requerimientos</a:t>
            </a:r>
          </a:p>
          <a:p>
            <a:endParaRPr lang="es-CO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68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1DC0-F63C-4CFD-A8F4-1B3B2C3D90D2}" type="slidenum">
              <a:rPr lang="es-CO" smtClean="0"/>
              <a:pPr/>
              <a:t>11</a:t>
            </a:fld>
            <a:endParaRPr lang="es-CO"/>
          </a:p>
        </p:txBody>
      </p:sp>
      <p:sp>
        <p:nvSpPr>
          <p:cNvPr id="13" name="12 CuadroTexto"/>
          <p:cNvSpPr txBox="1"/>
          <p:nvPr/>
        </p:nvSpPr>
        <p:spPr>
          <a:xfrm>
            <a:off x="562296" y="1017347"/>
            <a:ext cx="8073008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b="1" dirty="0" smtClean="0"/>
              <a:t>Requerimientos NO funcionales:</a:t>
            </a:r>
            <a:endParaRPr lang="es-CO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6083076" y="1416942"/>
            <a:ext cx="2552228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O" dirty="0" smtClean="0"/>
              <a:t>Atributos de calidad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dirty="0" smtClean="0"/>
              <a:t>Restricciones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dirty="0" smtClean="0"/>
              <a:t>Interfaces externas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dirty="0" smtClean="0"/>
              <a:t>Interfaces de usuario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dirty="0" smtClean="0"/>
              <a:t>Control de errores</a:t>
            </a:r>
            <a:endParaRPr lang="es-CO" dirty="0"/>
          </a:p>
        </p:txBody>
      </p:sp>
      <p:sp>
        <p:nvSpPr>
          <p:cNvPr id="6" name="5 CuadroTexto"/>
          <p:cNvSpPr txBox="1"/>
          <p:nvPr/>
        </p:nvSpPr>
        <p:spPr>
          <a:xfrm>
            <a:off x="562296" y="1700808"/>
            <a:ext cx="235352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b="1" dirty="0" smtClean="0"/>
              <a:t>Interfaces de usuario:</a:t>
            </a:r>
            <a:endParaRPr lang="es-CO" b="1" dirty="0"/>
          </a:p>
        </p:txBody>
      </p:sp>
      <p:sp>
        <p:nvSpPr>
          <p:cNvPr id="16" name="15 CuadroTexto"/>
          <p:cNvSpPr txBox="1"/>
          <p:nvPr/>
        </p:nvSpPr>
        <p:spPr>
          <a:xfrm>
            <a:off x="606446" y="2222540"/>
            <a:ext cx="47590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El diseño de las interfaces de usuario a veces se considera como una tarea en la fase de requerimientos</a:t>
            </a:r>
          </a:p>
        </p:txBody>
      </p:sp>
      <p:sp>
        <p:nvSpPr>
          <p:cNvPr id="4" name="3 Flecha abajo"/>
          <p:cNvSpPr/>
          <p:nvPr/>
        </p:nvSpPr>
        <p:spPr>
          <a:xfrm rot="16200000">
            <a:off x="5560750" y="2180348"/>
            <a:ext cx="327027" cy="5200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6 Rectángulo"/>
          <p:cNvSpPr/>
          <p:nvPr/>
        </p:nvSpPr>
        <p:spPr>
          <a:xfrm>
            <a:off x="6083076" y="2276872"/>
            <a:ext cx="2529484" cy="314129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15 CuadroTexto"/>
          <p:cNvSpPr txBox="1"/>
          <p:nvPr/>
        </p:nvSpPr>
        <p:spPr>
          <a:xfrm>
            <a:off x="667088" y="3269615"/>
            <a:ext cx="7968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El diseño de interfaces en borrador (</a:t>
            </a:r>
            <a:r>
              <a:rPr lang="es-CO" dirty="0" err="1" smtClean="0"/>
              <a:t>wireframes</a:t>
            </a:r>
            <a:r>
              <a:rPr lang="es-CO" dirty="0" smtClean="0"/>
              <a:t>, </a:t>
            </a:r>
            <a:r>
              <a:rPr lang="es-CO" dirty="0" err="1" smtClean="0"/>
              <a:t>mockups</a:t>
            </a:r>
            <a:r>
              <a:rPr lang="es-CO" dirty="0" smtClean="0"/>
              <a:t> y prototipos) sirven para que el cliente pueda expresar de una mejor manera lo que quiere.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562" y="4006768"/>
            <a:ext cx="2273762" cy="253214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723" y="4061439"/>
            <a:ext cx="3387689" cy="2371382"/>
          </a:xfrm>
          <a:prstGeom prst="rect">
            <a:avLst/>
          </a:prstGeom>
        </p:spPr>
      </p:pic>
      <p:pic>
        <p:nvPicPr>
          <p:cNvPr id="18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23" name="TextBox 4">
            <a:extLst>
              <a:ext uri="{FF2B5EF4-FFF2-40B4-BE49-F238E27FC236}">
                <a16:creationId xmlns:a16="http://schemas.microsoft.com/office/drawing/2014/main" id="{940178F6-96B2-4F1E-8888-BC09734F5150}"/>
              </a:ext>
            </a:extLst>
          </p:cNvPr>
          <p:cNvSpPr txBox="1"/>
          <p:nvPr/>
        </p:nvSpPr>
        <p:spPr>
          <a:xfrm>
            <a:off x="398208" y="344382"/>
            <a:ext cx="6910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</a:rPr>
              <a:t>Introducción al análisis de requerimientos</a:t>
            </a:r>
          </a:p>
          <a:p>
            <a:endParaRPr lang="es-CO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23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1DC0-F63C-4CFD-A8F4-1B3B2C3D90D2}" type="slidenum">
              <a:rPr lang="es-CO" smtClean="0"/>
              <a:pPr/>
              <a:t>12</a:t>
            </a:fld>
            <a:endParaRPr lang="es-CO"/>
          </a:p>
        </p:txBody>
      </p:sp>
      <p:sp>
        <p:nvSpPr>
          <p:cNvPr id="13" name="12 CuadroTexto"/>
          <p:cNvSpPr txBox="1"/>
          <p:nvPr/>
        </p:nvSpPr>
        <p:spPr>
          <a:xfrm>
            <a:off x="562296" y="1017347"/>
            <a:ext cx="8073008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b="1" dirty="0" smtClean="0"/>
              <a:t>Requerimientos NO funcionales:</a:t>
            </a:r>
            <a:endParaRPr lang="es-CO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6083076" y="1416942"/>
            <a:ext cx="2552228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O" dirty="0" smtClean="0"/>
              <a:t>Atributos de calidad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dirty="0" smtClean="0"/>
              <a:t>Restricciones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dirty="0" smtClean="0"/>
              <a:t>Interfaces externas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dirty="0" smtClean="0"/>
              <a:t>Interfaces de usuario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dirty="0" smtClean="0"/>
              <a:t>Control de errores</a:t>
            </a:r>
            <a:endParaRPr lang="es-CO" dirty="0"/>
          </a:p>
        </p:txBody>
      </p:sp>
      <p:sp>
        <p:nvSpPr>
          <p:cNvPr id="6" name="5 CuadroTexto"/>
          <p:cNvSpPr txBox="1"/>
          <p:nvPr/>
        </p:nvSpPr>
        <p:spPr>
          <a:xfrm>
            <a:off x="562296" y="1700808"/>
            <a:ext cx="235352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b="1" dirty="0" smtClean="0"/>
              <a:t>Control de errores:</a:t>
            </a:r>
            <a:endParaRPr lang="es-CO" b="1" dirty="0"/>
          </a:p>
        </p:txBody>
      </p:sp>
      <p:sp>
        <p:nvSpPr>
          <p:cNvPr id="16" name="15 CuadroTexto"/>
          <p:cNvSpPr txBox="1"/>
          <p:nvPr/>
        </p:nvSpPr>
        <p:spPr>
          <a:xfrm>
            <a:off x="606446" y="2222540"/>
            <a:ext cx="47590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Este tipo de requerimientos indica cómo la aplicación debe responder a los diferentes errores que se puedan presentar.</a:t>
            </a:r>
          </a:p>
        </p:txBody>
      </p:sp>
      <p:sp>
        <p:nvSpPr>
          <p:cNvPr id="4" name="3 Flecha abajo"/>
          <p:cNvSpPr/>
          <p:nvPr/>
        </p:nvSpPr>
        <p:spPr>
          <a:xfrm rot="16200000">
            <a:off x="5560750" y="2429383"/>
            <a:ext cx="327027" cy="5200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6 Rectángulo"/>
          <p:cNvSpPr/>
          <p:nvPr/>
        </p:nvSpPr>
        <p:spPr>
          <a:xfrm>
            <a:off x="6083076" y="2564904"/>
            <a:ext cx="2529484" cy="314129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15 CuadroTexto"/>
          <p:cNvSpPr txBox="1"/>
          <p:nvPr/>
        </p:nvSpPr>
        <p:spPr>
          <a:xfrm>
            <a:off x="667088" y="3269615"/>
            <a:ext cx="79682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Por ejemplo: </a:t>
            </a:r>
          </a:p>
          <a:p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¿Cómo debe actuar la aplicación si recibe un mensaje de otra aplicación indicando que el formato del mensaje enviado es inválido?.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¿Cómo debe actuar la aplicación si encuentra un error grave?</a:t>
            </a:r>
          </a:p>
          <a:p>
            <a:endParaRPr lang="es-CO" dirty="0"/>
          </a:p>
          <a:p>
            <a:endParaRPr lang="es-CO" dirty="0" smtClean="0"/>
          </a:p>
        </p:txBody>
      </p:sp>
      <p:pic>
        <p:nvPicPr>
          <p:cNvPr id="1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23" name="TextBox 4">
            <a:extLst>
              <a:ext uri="{FF2B5EF4-FFF2-40B4-BE49-F238E27FC236}">
                <a16:creationId xmlns:a16="http://schemas.microsoft.com/office/drawing/2014/main" id="{940178F6-96B2-4F1E-8888-BC09734F5150}"/>
              </a:ext>
            </a:extLst>
          </p:cNvPr>
          <p:cNvSpPr txBox="1"/>
          <p:nvPr/>
        </p:nvSpPr>
        <p:spPr>
          <a:xfrm>
            <a:off x="398208" y="344382"/>
            <a:ext cx="6910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</a:rPr>
              <a:t>Introducción al análisis de requerimientos</a:t>
            </a:r>
          </a:p>
          <a:p>
            <a:endParaRPr lang="es-CO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13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1DC0-F63C-4CFD-A8F4-1B3B2C3D90D2}" type="slidenum">
              <a:rPr lang="es-CO" smtClean="0"/>
              <a:pPr/>
              <a:t>13</a:t>
            </a:fld>
            <a:endParaRPr lang="es-CO"/>
          </a:p>
        </p:txBody>
      </p:sp>
      <p:sp>
        <p:nvSpPr>
          <p:cNvPr id="3" name="CuadroTexto 2"/>
          <p:cNvSpPr txBox="1"/>
          <p:nvPr/>
        </p:nvSpPr>
        <p:spPr>
          <a:xfrm>
            <a:off x="3563888" y="1056726"/>
            <a:ext cx="169976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s-CO" b="1" dirty="0" smtClean="0"/>
              <a:t>Requerimientos</a:t>
            </a:r>
            <a:endParaRPr lang="es-CO" b="1" dirty="0"/>
          </a:p>
        </p:txBody>
      </p:sp>
      <p:cxnSp>
        <p:nvCxnSpPr>
          <p:cNvPr id="5" name="Conector angular 4"/>
          <p:cNvCxnSpPr>
            <a:stCxn id="3" idx="2"/>
            <a:endCxn id="11" idx="0"/>
          </p:cNvCxnSpPr>
          <p:nvPr/>
        </p:nvCxnSpPr>
        <p:spPr>
          <a:xfrm rot="5400000">
            <a:off x="2816380" y="313365"/>
            <a:ext cx="484697" cy="27100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angular 6"/>
          <p:cNvCxnSpPr>
            <a:stCxn id="3" idx="2"/>
            <a:endCxn id="12" idx="0"/>
          </p:cNvCxnSpPr>
          <p:nvPr/>
        </p:nvCxnSpPr>
        <p:spPr>
          <a:xfrm rot="16200000" flipH="1">
            <a:off x="5557848" y="281978"/>
            <a:ext cx="484697" cy="27728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/>
          <p:cNvSpPr txBox="1"/>
          <p:nvPr/>
        </p:nvSpPr>
        <p:spPr>
          <a:xfrm>
            <a:off x="611560" y="1052736"/>
            <a:ext cx="105426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CO" dirty="0" smtClean="0"/>
              <a:t>Resumen</a:t>
            </a:r>
            <a:endParaRPr lang="es-CO" dirty="0"/>
          </a:p>
        </p:txBody>
      </p:sp>
      <p:pic>
        <p:nvPicPr>
          <p:cNvPr id="1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16" name="TextBox 4">
            <a:extLst>
              <a:ext uri="{FF2B5EF4-FFF2-40B4-BE49-F238E27FC236}">
                <a16:creationId xmlns:a16="http://schemas.microsoft.com/office/drawing/2014/main" id="{940178F6-96B2-4F1E-8888-BC09734F5150}"/>
              </a:ext>
            </a:extLst>
          </p:cNvPr>
          <p:cNvSpPr txBox="1"/>
          <p:nvPr/>
        </p:nvSpPr>
        <p:spPr>
          <a:xfrm>
            <a:off x="398208" y="344382"/>
            <a:ext cx="6910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</a:rPr>
              <a:t>Introducción al análisis de requerimientos</a:t>
            </a:r>
          </a:p>
          <a:p>
            <a:endParaRPr lang="es-CO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95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1DC0-F63C-4CFD-A8F4-1B3B2C3D90D2}" type="slidenum">
              <a:rPr lang="es-CO" smtClean="0"/>
              <a:pPr/>
              <a:t>14</a:t>
            </a:fld>
            <a:endParaRPr lang="es-CO"/>
          </a:p>
        </p:txBody>
      </p:sp>
      <p:sp>
        <p:nvSpPr>
          <p:cNvPr id="3" name="CuadroTexto 2"/>
          <p:cNvSpPr txBox="1"/>
          <p:nvPr/>
        </p:nvSpPr>
        <p:spPr>
          <a:xfrm>
            <a:off x="3563888" y="1056726"/>
            <a:ext cx="169976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s-CO" b="1" dirty="0" smtClean="0"/>
              <a:t>Requerimientos</a:t>
            </a:r>
            <a:endParaRPr lang="es-CO" b="1" dirty="0"/>
          </a:p>
        </p:txBody>
      </p:sp>
      <p:sp>
        <p:nvSpPr>
          <p:cNvPr id="11" name="CuadroTexto 10"/>
          <p:cNvSpPr txBox="1"/>
          <p:nvPr/>
        </p:nvSpPr>
        <p:spPr>
          <a:xfrm>
            <a:off x="827584" y="1910755"/>
            <a:ext cx="1752203" cy="64633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Requerimientos de Alto nivel</a:t>
            </a:r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6310522" y="1910755"/>
            <a:ext cx="1752203" cy="64633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Requerimientos Detallados</a:t>
            </a:r>
            <a:endParaRPr lang="es-CO" dirty="0"/>
          </a:p>
        </p:txBody>
      </p:sp>
      <p:cxnSp>
        <p:nvCxnSpPr>
          <p:cNvPr id="5" name="Conector angular 4"/>
          <p:cNvCxnSpPr>
            <a:stCxn id="3" idx="2"/>
            <a:endCxn id="11" idx="0"/>
          </p:cNvCxnSpPr>
          <p:nvPr/>
        </p:nvCxnSpPr>
        <p:spPr>
          <a:xfrm rot="5400000">
            <a:off x="2816380" y="313365"/>
            <a:ext cx="484697" cy="27100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angular 6"/>
          <p:cNvCxnSpPr>
            <a:stCxn id="3" idx="2"/>
            <a:endCxn id="12" idx="0"/>
          </p:cNvCxnSpPr>
          <p:nvPr/>
        </p:nvCxnSpPr>
        <p:spPr>
          <a:xfrm rot="16200000" flipH="1">
            <a:off x="5557848" y="281978"/>
            <a:ext cx="484697" cy="27728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18" name="TextBox 4">
            <a:extLst>
              <a:ext uri="{FF2B5EF4-FFF2-40B4-BE49-F238E27FC236}">
                <a16:creationId xmlns:a16="http://schemas.microsoft.com/office/drawing/2014/main" id="{940178F6-96B2-4F1E-8888-BC09734F5150}"/>
              </a:ext>
            </a:extLst>
          </p:cNvPr>
          <p:cNvSpPr txBox="1"/>
          <p:nvPr/>
        </p:nvSpPr>
        <p:spPr>
          <a:xfrm>
            <a:off x="398208" y="344382"/>
            <a:ext cx="6910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</a:rPr>
              <a:t>Introducción al análisis de requerimientos</a:t>
            </a:r>
          </a:p>
          <a:p>
            <a:endParaRPr lang="es-CO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64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1DC0-F63C-4CFD-A8F4-1B3B2C3D90D2}" type="slidenum">
              <a:rPr lang="es-CO" smtClean="0"/>
              <a:pPr/>
              <a:t>15</a:t>
            </a:fld>
            <a:endParaRPr lang="es-CO"/>
          </a:p>
        </p:txBody>
      </p:sp>
      <p:sp>
        <p:nvSpPr>
          <p:cNvPr id="3" name="CuadroTexto 2"/>
          <p:cNvSpPr txBox="1"/>
          <p:nvPr/>
        </p:nvSpPr>
        <p:spPr>
          <a:xfrm>
            <a:off x="3563888" y="1056726"/>
            <a:ext cx="169976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s-CO" b="1" dirty="0" smtClean="0"/>
              <a:t>Requerimientos</a:t>
            </a:r>
            <a:endParaRPr lang="es-CO" b="1" dirty="0"/>
          </a:p>
        </p:txBody>
      </p:sp>
      <p:sp>
        <p:nvSpPr>
          <p:cNvPr id="11" name="CuadroTexto 10"/>
          <p:cNvSpPr txBox="1"/>
          <p:nvPr/>
        </p:nvSpPr>
        <p:spPr>
          <a:xfrm>
            <a:off x="827584" y="1910755"/>
            <a:ext cx="1752203" cy="64633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Requerimientos de Alto nivel</a:t>
            </a:r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6310522" y="1910755"/>
            <a:ext cx="1752203" cy="64633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Requerimientos Detallados</a:t>
            </a:r>
            <a:endParaRPr lang="es-CO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348765" y="3119486"/>
            <a:ext cx="1752203" cy="64633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Requerimientos Funcionales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4552181" y="3119485"/>
            <a:ext cx="1752203" cy="64633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Requerimientos NO Funcionales</a:t>
            </a:r>
            <a:endParaRPr lang="es-CO" dirty="0"/>
          </a:p>
        </p:txBody>
      </p:sp>
      <p:cxnSp>
        <p:nvCxnSpPr>
          <p:cNvPr id="5" name="Conector angular 4"/>
          <p:cNvCxnSpPr>
            <a:stCxn id="3" idx="2"/>
            <a:endCxn id="11" idx="0"/>
          </p:cNvCxnSpPr>
          <p:nvPr/>
        </p:nvCxnSpPr>
        <p:spPr>
          <a:xfrm rot="5400000">
            <a:off x="2816380" y="313365"/>
            <a:ext cx="484697" cy="27100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angular 6"/>
          <p:cNvCxnSpPr>
            <a:stCxn id="3" idx="2"/>
            <a:endCxn id="12" idx="0"/>
          </p:cNvCxnSpPr>
          <p:nvPr/>
        </p:nvCxnSpPr>
        <p:spPr>
          <a:xfrm rot="16200000" flipH="1">
            <a:off x="5557848" y="281978"/>
            <a:ext cx="484697" cy="27728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angular 23"/>
          <p:cNvCxnSpPr>
            <a:stCxn id="11" idx="2"/>
            <a:endCxn id="12" idx="2"/>
          </p:cNvCxnSpPr>
          <p:nvPr/>
        </p:nvCxnSpPr>
        <p:spPr>
          <a:xfrm rot="16200000" flipH="1">
            <a:off x="4445155" y="-184383"/>
            <a:ext cx="12700" cy="5482938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angular 26"/>
          <p:cNvCxnSpPr>
            <a:endCxn id="13" idx="0"/>
          </p:cNvCxnSpPr>
          <p:nvPr/>
        </p:nvCxnSpPr>
        <p:spPr>
          <a:xfrm rot="10800000" flipV="1">
            <a:off x="3224867" y="2780928"/>
            <a:ext cx="1226638" cy="3385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angular 30"/>
          <p:cNvCxnSpPr>
            <a:endCxn id="16" idx="0"/>
          </p:cNvCxnSpPr>
          <p:nvPr/>
        </p:nvCxnSpPr>
        <p:spPr>
          <a:xfrm rot="16200000" flipH="1">
            <a:off x="5259004" y="2950205"/>
            <a:ext cx="33855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23" name="TextBox 4">
            <a:extLst>
              <a:ext uri="{FF2B5EF4-FFF2-40B4-BE49-F238E27FC236}">
                <a16:creationId xmlns:a16="http://schemas.microsoft.com/office/drawing/2014/main" id="{940178F6-96B2-4F1E-8888-BC09734F5150}"/>
              </a:ext>
            </a:extLst>
          </p:cNvPr>
          <p:cNvSpPr txBox="1"/>
          <p:nvPr/>
        </p:nvSpPr>
        <p:spPr>
          <a:xfrm>
            <a:off x="398208" y="344382"/>
            <a:ext cx="6910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</a:rPr>
              <a:t>Introducción al análisis de requerimientos</a:t>
            </a:r>
          </a:p>
          <a:p>
            <a:endParaRPr lang="es-CO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05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1DC0-F63C-4CFD-A8F4-1B3B2C3D90D2}" type="slidenum">
              <a:rPr lang="es-CO" smtClean="0"/>
              <a:pPr/>
              <a:t>16</a:t>
            </a:fld>
            <a:endParaRPr lang="es-CO"/>
          </a:p>
        </p:txBody>
      </p:sp>
      <p:sp>
        <p:nvSpPr>
          <p:cNvPr id="3" name="CuadroTexto 2"/>
          <p:cNvSpPr txBox="1"/>
          <p:nvPr/>
        </p:nvSpPr>
        <p:spPr>
          <a:xfrm>
            <a:off x="3563888" y="1056726"/>
            <a:ext cx="169976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s-CO" b="1" dirty="0" smtClean="0"/>
              <a:t>Requerimientos</a:t>
            </a:r>
            <a:endParaRPr lang="es-CO" b="1" dirty="0"/>
          </a:p>
        </p:txBody>
      </p:sp>
      <p:sp>
        <p:nvSpPr>
          <p:cNvPr id="11" name="CuadroTexto 10"/>
          <p:cNvSpPr txBox="1"/>
          <p:nvPr/>
        </p:nvSpPr>
        <p:spPr>
          <a:xfrm>
            <a:off x="827584" y="1910755"/>
            <a:ext cx="1752203" cy="64633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Requerimientos de Alto nivel</a:t>
            </a:r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6310522" y="1910755"/>
            <a:ext cx="1752203" cy="64633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Requerimientos Detallados</a:t>
            </a:r>
            <a:endParaRPr lang="es-CO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348765" y="3119486"/>
            <a:ext cx="1752203" cy="64633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Requerimientos Funcionales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4552181" y="3119485"/>
            <a:ext cx="1752203" cy="64633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Requerimientos NO Funcionales</a:t>
            </a:r>
            <a:endParaRPr lang="es-CO" dirty="0"/>
          </a:p>
        </p:txBody>
      </p:sp>
      <p:sp>
        <p:nvSpPr>
          <p:cNvPr id="21" name="4 CuadroTexto"/>
          <p:cNvSpPr txBox="1"/>
          <p:nvPr/>
        </p:nvSpPr>
        <p:spPr>
          <a:xfrm>
            <a:off x="5980212" y="4112312"/>
            <a:ext cx="2552228" cy="14773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O" dirty="0" smtClean="0"/>
              <a:t>Atributos de calidad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dirty="0" smtClean="0"/>
              <a:t>Restricciones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dirty="0" smtClean="0"/>
              <a:t>Interfaces externas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dirty="0" smtClean="0"/>
              <a:t>Interfaces de usuario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dirty="0" smtClean="0"/>
              <a:t>Control de errores</a:t>
            </a:r>
            <a:endParaRPr lang="es-CO" dirty="0"/>
          </a:p>
        </p:txBody>
      </p:sp>
      <p:cxnSp>
        <p:nvCxnSpPr>
          <p:cNvPr id="5" name="Conector angular 4"/>
          <p:cNvCxnSpPr>
            <a:stCxn id="3" idx="2"/>
            <a:endCxn id="11" idx="0"/>
          </p:cNvCxnSpPr>
          <p:nvPr/>
        </p:nvCxnSpPr>
        <p:spPr>
          <a:xfrm rot="5400000">
            <a:off x="2816380" y="313365"/>
            <a:ext cx="484697" cy="27100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angular 6"/>
          <p:cNvCxnSpPr>
            <a:stCxn id="3" idx="2"/>
            <a:endCxn id="12" idx="0"/>
          </p:cNvCxnSpPr>
          <p:nvPr/>
        </p:nvCxnSpPr>
        <p:spPr>
          <a:xfrm rot="16200000" flipH="1">
            <a:off x="5557848" y="281978"/>
            <a:ext cx="484697" cy="27728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angular 23"/>
          <p:cNvCxnSpPr>
            <a:stCxn id="11" idx="2"/>
            <a:endCxn id="12" idx="2"/>
          </p:cNvCxnSpPr>
          <p:nvPr/>
        </p:nvCxnSpPr>
        <p:spPr>
          <a:xfrm rot="16200000" flipH="1">
            <a:off x="4445155" y="-184383"/>
            <a:ext cx="12700" cy="5482938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angular 26"/>
          <p:cNvCxnSpPr>
            <a:endCxn id="13" idx="0"/>
          </p:cNvCxnSpPr>
          <p:nvPr/>
        </p:nvCxnSpPr>
        <p:spPr>
          <a:xfrm rot="10800000" flipV="1">
            <a:off x="3224867" y="2780928"/>
            <a:ext cx="1226638" cy="3385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angular 30"/>
          <p:cNvCxnSpPr>
            <a:endCxn id="16" idx="0"/>
          </p:cNvCxnSpPr>
          <p:nvPr/>
        </p:nvCxnSpPr>
        <p:spPr>
          <a:xfrm rot="16200000" flipH="1">
            <a:off x="5259004" y="2950205"/>
            <a:ext cx="33855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r 32"/>
          <p:cNvCxnSpPr>
            <a:stCxn id="16" idx="2"/>
            <a:endCxn id="21" idx="1"/>
          </p:cNvCxnSpPr>
          <p:nvPr/>
        </p:nvCxnSpPr>
        <p:spPr>
          <a:xfrm rot="16200000" flipH="1">
            <a:off x="5161667" y="4032431"/>
            <a:ext cx="1085160" cy="5519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25" name="TextBox 4">
            <a:extLst>
              <a:ext uri="{FF2B5EF4-FFF2-40B4-BE49-F238E27FC236}">
                <a16:creationId xmlns:a16="http://schemas.microsoft.com/office/drawing/2014/main" id="{940178F6-96B2-4F1E-8888-BC09734F5150}"/>
              </a:ext>
            </a:extLst>
          </p:cNvPr>
          <p:cNvSpPr txBox="1"/>
          <p:nvPr/>
        </p:nvSpPr>
        <p:spPr>
          <a:xfrm>
            <a:off x="398208" y="344382"/>
            <a:ext cx="6910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</a:rPr>
              <a:t>Introducción al análisis de requerimientos</a:t>
            </a:r>
          </a:p>
          <a:p>
            <a:endParaRPr lang="es-CO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1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0" y="3198167"/>
            <a:ext cx="4089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Análisis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requerimientos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de alto 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nivel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FF7939F-67AF-49A0-89C6-DCD2ADBD3569}"/>
              </a:ext>
            </a:extLst>
          </p:cNvPr>
          <p:cNvSpPr txBox="1"/>
          <p:nvPr/>
        </p:nvSpPr>
        <p:spPr>
          <a:xfrm>
            <a:off x="8227575" y="638132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91FDFB2-0228-41E6-921C-5F444EF70BC7}" type="slidenum">
              <a:rPr lang="es-CO" smtClean="0"/>
              <a:pPr algn="ctr"/>
              <a:t>17</a:t>
            </a:fld>
            <a:endParaRPr lang="es-CO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083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1DC0-F63C-4CFD-A8F4-1B3B2C3D90D2}" type="slidenum">
              <a:rPr lang="es-CO" smtClean="0"/>
              <a:pPr/>
              <a:t>18</a:t>
            </a:fld>
            <a:endParaRPr lang="es-CO"/>
          </a:p>
        </p:txBody>
      </p:sp>
      <p:sp>
        <p:nvSpPr>
          <p:cNvPr id="11" name="CuadroTexto 10"/>
          <p:cNvSpPr txBox="1"/>
          <p:nvPr/>
        </p:nvSpPr>
        <p:spPr>
          <a:xfrm>
            <a:off x="3563888" y="1848414"/>
            <a:ext cx="169976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s-CO" b="1" dirty="0" smtClean="0"/>
              <a:t>Requerimientos</a:t>
            </a:r>
            <a:endParaRPr lang="es-CO" b="1" dirty="0"/>
          </a:p>
        </p:txBody>
      </p:sp>
      <p:sp>
        <p:nvSpPr>
          <p:cNvPr id="12" name="CuadroTexto 11"/>
          <p:cNvSpPr txBox="1"/>
          <p:nvPr/>
        </p:nvSpPr>
        <p:spPr>
          <a:xfrm>
            <a:off x="827584" y="2702443"/>
            <a:ext cx="1752203" cy="64633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Requerimientos de Alto nivel</a:t>
            </a:r>
            <a:endParaRPr lang="es-CO" dirty="0"/>
          </a:p>
        </p:txBody>
      </p:sp>
      <p:sp>
        <p:nvSpPr>
          <p:cNvPr id="13" name="CuadroTexto 12"/>
          <p:cNvSpPr txBox="1"/>
          <p:nvPr/>
        </p:nvSpPr>
        <p:spPr>
          <a:xfrm>
            <a:off x="6310522" y="2702443"/>
            <a:ext cx="1752203" cy="646331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Requerimientos Detallados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2348765" y="3911174"/>
            <a:ext cx="1752203" cy="646331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Requerimientos Funcionales</a:t>
            </a:r>
            <a:endParaRPr lang="es-CO" dirty="0"/>
          </a:p>
        </p:txBody>
      </p:sp>
      <p:sp>
        <p:nvSpPr>
          <p:cNvPr id="18" name="CuadroTexto 17"/>
          <p:cNvSpPr txBox="1"/>
          <p:nvPr/>
        </p:nvSpPr>
        <p:spPr>
          <a:xfrm>
            <a:off x="4552181" y="3911173"/>
            <a:ext cx="1752203" cy="646331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Requerimientos NO Funcionales</a:t>
            </a:r>
            <a:endParaRPr lang="es-CO" dirty="0"/>
          </a:p>
        </p:txBody>
      </p:sp>
      <p:sp>
        <p:nvSpPr>
          <p:cNvPr id="21" name="4 CuadroTexto"/>
          <p:cNvSpPr txBox="1"/>
          <p:nvPr/>
        </p:nvSpPr>
        <p:spPr>
          <a:xfrm>
            <a:off x="5980212" y="4904000"/>
            <a:ext cx="2552228" cy="147732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O" dirty="0" smtClean="0"/>
              <a:t>Atributos de calidad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dirty="0" smtClean="0"/>
              <a:t>Restricciones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dirty="0" smtClean="0"/>
              <a:t>Interfaces externas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dirty="0" smtClean="0"/>
              <a:t>Interfaces de usuario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dirty="0" smtClean="0"/>
              <a:t>Control de errores</a:t>
            </a:r>
            <a:endParaRPr lang="es-CO" dirty="0"/>
          </a:p>
        </p:txBody>
      </p:sp>
      <p:cxnSp>
        <p:nvCxnSpPr>
          <p:cNvPr id="23" name="Conector angular 22"/>
          <p:cNvCxnSpPr>
            <a:stCxn id="11" idx="2"/>
            <a:endCxn id="12" idx="0"/>
          </p:cNvCxnSpPr>
          <p:nvPr/>
        </p:nvCxnSpPr>
        <p:spPr>
          <a:xfrm rot="5400000">
            <a:off x="2816380" y="1105053"/>
            <a:ext cx="484697" cy="27100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angular 23"/>
          <p:cNvCxnSpPr>
            <a:stCxn id="11" idx="2"/>
            <a:endCxn id="13" idx="0"/>
          </p:cNvCxnSpPr>
          <p:nvPr/>
        </p:nvCxnSpPr>
        <p:spPr>
          <a:xfrm rot="16200000" flipH="1">
            <a:off x="5557848" y="1073666"/>
            <a:ext cx="484697" cy="27728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angular 24"/>
          <p:cNvCxnSpPr>
            <a:stCxn id="12" idx="2"/>
            <a:endCxn id="13" idx="2"/>
          </p:cNvCxnSpPr>
          <p:nvPr/>
        </p:nvCxnSpPr>
        <p:spPr>
          <a:xfrm rot="16200000" flipH="1">
            <a:off x="4445155" y="607305"/>
            <a:ext cx="12700" cy="5482938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angular 26"/>
          <p:cNvCxnSpPr>
            <a:endCxn id="16" idx="0"/>
          </p:cNvCxnSpPr>
          <p:nvPr/>
        </p:nvCxnSpPr>
        <p:spPr>
          <a:xfrm rot="10800000" flipV="1">
            <a:off x="3224867" y="3572616"/>
            <a:ext cx="1226638" cy="3385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angular 27"/>
          <p:cNvCxnSpPr>
            <a:endCxn id="18" idx="0"/>
          </p:cNvCxnSpPr>
          <p:nvPr/>
        </p:nvCxnSpPr>
        <p:spPr>
          <a:xfrm rot="16200000" flipH="1">
            <a:off x="5259004" y="3741893"/>
            <a:ext cx="33855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r 28"/>
          <p:cNvCxnSpPr>
            <a:stCxn id="18" idx="2"/>
            <a:endCxn id="21" idx="1"/>
          </p:cNvCxnSpPr>
          <p:nvPr/>
        </p:nvCxnSpPr>
        <p:spPr>
          <a:xfrm rot="16200000" flipH="1">
            <a:off x="5161667" y="4824119"/>
            <a:ext cx="1085160" cy="5519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/>
          <p:cNvSpPr/>
          <p:nvPr/>
        </p:nvSpPr>
        <p:spPr>
          <a:xfrm>
            <a:off x="652504" y="2583954"/>
            <a:ext cx="2191304" cy="877748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33" name="TextBox 4">
            <a:extLst>
              <a:ext uri="{FF2B5EF4-FFF2-40B4-BE49-F238E27FC236}">
                <a16:creationId xmlns:a16="http://schemas.microsoft.com/office/drawing/2014/main" id="{940178F6-96B2-4F1E-8888-BC09734F5150}"/>
              </a:ext>
            </a:extLst>
          </p:cNvPr>
          <p:cNvSpPr txBox="1"/>
          <p:nvPr/>
        </p:nvSpPr>
        <p:spPr>
          <a:xfrm>
            <a:off x="398208" y="344382"/>
            <a:ext cx="6910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</a:rPr>
              <a:t>Análisis de Requerimientos de Alto Nivel</a:t>
            </a:r>
          </a:p>
          <a:p>
            <a:endParaRPr lang="es-CO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75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1DC0-F63C-4CFD-A8F4-1B3B2C3D90D2}" type="slidenum">
              <a:rPr lang="es-CO" smtClean="0"/>
              <a:pPr/>
              <a:t>19</a:t>
            </a:fld>
            <a:endParaRPr lang="es-CO"/>
          </a:p>
        </p:txBody>
      </p:sp>
      <p:sp>
        <p:nvSpPr>
          <p:cNvPr id="2" name="CuadroTexto 1"/>
          <p:cNvSpPr txBox="1"/>
          <p:nvPr/>
        </p:nvSpPr>
        <p:spPr>
          <a:xfrm>
            <a:off x="683568" y="1196752"/>
            <a:ext cx="275979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CO" dirty="0" smtClean="0"/>
              <a:t>El concepto de </a:t>
            </a:r>
            <a:r>
              <a:rPr lang="es-CO" b="1" dirty="0" err="1" smtClean="0"/>
              <a:t>Stakeholder</a:t>
            </a:r>
            <a:endParaRPr lang="es-CO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3635896" y="1772816"/>
            <a:ext cx="2516395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CO" dirty="0" smtClean="0"/>
              <a:t>¿Qué es un </a:t>
            </a:r>
            <a:r>
              <a:rPr lang="es-CO" dirty="0" err="1" smtClean="0"/>
              <a:t>Stakeholder</a:t>
            </a:r>
            <a:r>
              <a:rPr lang="es-CO" dirty="0" smtClean="0"/>
              <a:t>?</a:t>
            </a:r>
            <a:endParaRPr lang="es-CO" dirty="0"/>
          </a:p>
        </p:txBody>
      </p:sp>
      <p:pic>
        <p:nvPicPr>
          <p:cNvPr id="30" name="1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281" y="2636912"/>
            <a:ext cx="2592288" cy="2592288"/>
          </a:xfrm>
          <a:prstGeom prst="rect">
            <a:avLst/>
          </a:prstGeom>
        </p:spPr>
      </p:pic>
      <p:pic>
        <p:nvPicPr>
          <p:cNvPr id="1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18" name="TextBox 4">
            <a:extLst>
              <a:ext uri="{FF2B5EF4-FFF2-40B4-BE49-F238E27FC236}">
                <a16:creationId xmlns:a16="http://schemas.microsoft.com/office/drawing/2014/main" id="{940178F6-96B2-4F1E-8888-BC09734F5150}"/>
              </a:ext>
            </a:extLst>
          </p:cNvPr>
          <p:cNvSpPr txBox="1"/>
          <p:nvPr/>
        </p:nvSpPr>
        <p:spPr>
          <a:xfrm>
            <a:off x="398208" y="344382"/>
            <a:ext cx="6910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</a:rPr>
              <a:t>Análisis de Requerimientos de Alto Nivel</a:t>
            </a:r>
          </a:p>
          <a:p>
            <a:endParaRPr lang="es-CO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39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0" y="3198167"/>
            <a:ext cx="4089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Requerimientos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no 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funcionales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FF7939F-67AF-49A0-89C6-DCD2ADBD3569}"/>
              </a:ext>
            </a:extLst>
          </p:cNvPr>
          <p:cNvSpPr txBox="1"/>
          <p:nvPr/>
        </p:nvSpPr>
        <p:spPr>
          <a:xfrm>
            <a:off x="8227575" y="638132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91FDFB2-0228-41E6-921C-5F444EF70BC7}" type="slidenum">
              <a:rPr lang="es-CO" smtClean="0"/>
              <a:pPr algn="ctr"/>
              <a:t>2</a:t>
            </a:fld>
            <a:endParaRPr lang="es-CO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763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1DC0-F63C-4CFD-A8F4-1B3B2C3D90D2}" type="slidenum">
              <a:rPr lang="es-CO" smtClean="0"/>
              <a:pPr/>
              <a:t>20</a:t>
            </a:fld>
            <a:endParaRPr lang="es-CO"/>
          </a:p>
        </p:txBody>
      </p:sp>
      <p:sp>
        <p:nvSpPr>
          <p:cNvPr id="2" name="CuadroTexto 1"/>
          <p:cNvSpPr txBox="1"/>
          <p:nvPr/>
        </p:nvSpPr>
        <p:spPr>
          <a:xfrm>
            <a:off x="683568" y="1196752"/>
            <a:ext cx="275979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CO" dirty="0" smtClean="0"/>
              <a:t>El concepto de </a:t>
            </a:r>
            <a:r>
              <a:rPr lang="es-CO" b="1" dirty="0" err="1" smtClean="0"/>
              <a:t>Stakeholder</a:t>
            </a:r>
            <a:endParaRPr lang="es-CO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683568" y="1844824"/>
            <a:ext cx="78889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Se le denomina </a:t>
            </a:r>
            <a:r>
              <a:rPr lang="es-CO" b="1" dirty="0" err="1" smtClean="0"/>
              <a:t>stakeholder</a:t>
            </a:r>
            <a:r>
              <a:rPr lang="es-CO" dirty="0" smtClean="0"/>
              <a:t> a todas las personas que están directa o indirectamente vinculadas a un desarrollo de SW.</a:t>
            </a:r>
          </a:p>
          <a:p>
            <a:endParaRPr lang="es-CO" dirty="0"/>
          </a:p>
          <a:p>
            <a:r>
              <a:rPr lang="es-CO" dirty="0" smtClean="0"/>
              <a:t>Los </a:t>
            </a:r>
            <a:r>
              <a:rPr lang="es-CO" b="1" dirty="0" err="1" smtClean="0"/>
              <a:t>stakeholders</a:t>
            </a:r>
            <a:r>
              <a:rPr lang="es-CO" dirty="0" smtClean="0"/>
              <a:t> pueden ser: Los usuarios finales, los desarrolladores, los lideres de proyecto, las personas de marketing, las personas de pruebas, los auditores externos, etc.</a:t>
            </a:r>
          </a:p>
        </p:txBody>
      </p:sp>
      <p:pic>
        <p:nvPicPr>
          <p:cNvPr id="1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940178F6-96B2-4F1E-8888-BC09734F5150}"/>
              </a:ext>
            </a:extLst>
          </p:cNvPr>
          <p:cNvSpPr txBox="1"/>
          <p:nvPr/>
        </p:nvSpPr>
        <p:spPr>
          <a:xfrm>
            <a:off x="398208" y="344382"/>
            <a:ext cx="6910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</a:rPr>
              <a:t>Análisis de Requerimientos de Alto Nivel</a:t>
            </a:r>
          </a:p>
          <a:p>
            <a:endParaRPr lang="es-CO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57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1DC0-F63C-4CFD-A8F4-1B3B2C3D90D2}" type="slidenum">
              <a:rPr lang="es-CO" smtClean="0"/>
              <a:pPr/>
              <a:t>21</a:t>
            </a:fld>
            <a:endParaRPr lang="es-CO"/>
          </a:p>
        </p:txBody>
      </p:sp>
      <p:sp>
        <p:nvSpPr>
          <p:cNvPr id="2" name="CuadroTexto 1"/>
          <p:cNvSpPr txBox="1"/>
          <p:nvPr/>
        </p:nvSpPr>
        <p:spPr>
          <a:xfrm>
            <a:off x="683568" y="1196752"/>
            <a:ext cx="275979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CO" dirty="0" smtClean="0"/>
              <a:t>El concepto de </a:t>
            </a:r>
            <a:r>
              <a:rPr lang="es-CO" b="1" dirty="0" err="1" smtClean="0"/>
              <a:t>Stakeholder</a:t>
            </a:r>
            <a:endParaRPr lang="es-CO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683568" y="1844824"/>
            <a:ext cx="78889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Se le denomina </a:t>
            </a:r>
            <a:r>
              <a:rPr lang="es-CO" b="1" dirty="0" err="1" smtClean="0"/>
              <a:t>stakeholder</a:t>
            </a:r>
            <a:r>
              <a:rPr lang="es-CO" dirty="0" smtClean="0"/>
              <a:t> a todas las personas que están directa o indirectamente vinculadas a un desarrollo de SW.</a:t>
            </a:r>
          </a:p>
          <a:p>
            <a:endParaRPr lang="es-CO" dirty="0"/>
          </a:p>
          <a:p>
            <a:r>
              <a:rPr lang="es-CO" dirty="0" smtClean="0"/>
              <a:t>Los </a:t>
            </a:r>
            <a:r>
              <a:rPr lang="es-CO" b="1" dirty="0" err="1" smtClean="0"/>
              <a:t>stakeholders</a:t>
            </a:r>
            <a:r>
              <a:rPr lang="es-CO" dirty="0" smtClean="0"/>
              <a:t> pueden ser: Los usuarios finales, los desarrolladores, los lideres de proyecto, las personas de marketing, las personas de pruebas, los auditores externos, etc.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683568" y="3861048"/>
            <a:ext cx="7632848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CO" dirty="0" smtClean="0"/>
              <a:t>El </a:t>
            </a:r>
            <a:r>
              <a:rPr lang="es-CO" dirty="0"/>
              <a:t>líder del proyecto de SW debe encargarse de seleccionar cuidadosamente los </a:t>
            </a:r>
            <a:r>
              <a:rPr lang="es-CO" b="1" dirty="0" err="1"/>
              <a:t>stakeholders</a:t>
            </a:r>
            <a:r>
              <a:rPr lang="es-CO" dirty="0"/>
              <a:t> que participarán en la definición de requerimientos para que los requerimientos que se definan se puedan implementar dentro del presupuesto definido para el proyecto.</a:t>
            </a:r>
          </a:p>
        </p:txBody>
      </p:sp>
      <p:pic>
        <p:nvPicPr>
          <p:cNvPr id="1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13" name="TextBox 4">
            <a:extLst>
              <a:ext uri="{FF2B5EF4-FFF2-40B4-BE49-F238E27FC236}">
                <a16:creationId xmlns:a16="http://schemas.microsoft.com/office/drawing/2014/main" id="{940178F6-96B2-4F1E-8888-BC09734F5150}"/>
              </a:ext>
            </a:extLst>
          </p:cNvPr>
          <p:cNvSpPr txBox="1"/>
          <p:nvPr/>
        </p:nvSpPr>
        <p:spPr>
          <a:xfrm>
            <a:off x="398208" y="344382"/>
            <a:ext cx="6910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</a:rPr>
              <a:t>Análisis de Requerimientos de Alto Nivel</a:t>
            </a:r>
          </a:p>
          <a:p>
            <a:endParaRPr lang="es-CO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49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1DC0-F63C-4CFD-A8F4-1B3B2C3D90D2}" type="slidenum">
              <a:rPr lang="es-CO" smtClean="0"/>
              <a:pPr/>
              <a:t>22</a:t>
            </a:fld>
            <a:endParaRPr lang="es-CO"/>
          </a:p>
        </p:txBody>
      </p:sp>
      <p:sp>
        <p:nvSpPr>
          <p:cNvPr id="3" name="CuadroTexto 2"/>
          <p:cNvSpPr txBox="1"/>
          <p:nvPr/>
        </p:nvSpPr>
        <p:spPr>
          <a:xfrm>
            <a:off x="683568" y="1340768"/>
            <a:ext cx="78889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Una de las formas de recopilar requerimientos es utilizando </a:t>
            </a:r>
            <a:r>
              <a:rPr lang="es-CO" b="1" dirty="0" smtClean="0"/>
              <a:t>entrevistas.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Las entrevistas se deben realizar a </a:t>
            </a:r>
            <a:r>
              <a:rPr lang="es-CO" dirty="0" err="1" smtClean="0"/>
              <a:t>stakeholders</a:t>
            </a:r>
            <a:r>
              <a:rPr lang="es-CO" dirty="0" smtClean="0"/>
              <a:t> clave. Sin embargo diferentes </a:t>
            </a:r>
            <a:r>
              <a:rPr lang="es-CO" dirty="0" err="1" smtClean="0"/>
              <a:t>stakeholders</a:t>
            </a:r>
            <a:r>
              <a:rPr lang="es-CO" dirty="0" smtClean="0"/>
              <a:t> podrían tener ideas contradictorias por lo que se recomienda elegir a algunos </a:t>
            </a:r>
            <a:r>
              <a:rPr lang="es-CO" dirty="0" err="1" smtClean="0"/>
              <a:t>stakeholders</a:t>
            </a:r>
            <a:r>
              <a:rPr lang="es-CO" dirty="0"/>
              <a:t> </a:t>
            </a:r>
            <a:r>
              <a:rPr lang="es-CO" dirty="0" smtClean="0"/>
              <a:t>clave y entrevistar a los demás posteriormente.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Se recomienda que hayan dos entrevistadores por cada entrevista.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 smtClean="0"/>
          </a:p>
          <a:p>
            <a:endParaRPr lang="es-CO" b="1" dirty="0"/>
          </a:p>
          <a:p>
            <a:endParaRPr lang="es-CO" b="1" dirty="0" smtClean="0"/>
          </a:p>
        </p:txBody>
      </p:sp>
      <p:pic>
        <p:nvPicPr>
          <p:cNvPr id="1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940178F6-96B2-4F1E-8888-BC09734F5150}"/>
              </a:ext>
            </a:extLst>
          </p:cNvPr>
          <p:cNvSpPr txBox="1"/>
          <p:nvPr/>
        </p:nvSpPr>
        <p:spPr>
          <a:xfrm>
            <a:off x="398208" y="344382"/>
            <a:ext cx="6910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</a:rPr>
              <a:t>Análisis de Requerimientos de Alto Nivel</a:t>
            </a:r>
          </a:p>
          <a:p>
            <a:endParaRPr lang="es-CO" sz="2400" b="1" dirty="0">
              <a:solidFill>
                <a:schemeClr val="bg1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95536" y="908720"/>
            <a:ext cx="288258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CO" dirty="0" smtClean="0"/>
              <a:t>Recopilando Requerimientos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376713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1DC0-F63C-4CFD-A8F4-1B3B2C3D90D2}" type="slidenum">
              <a:rPr lang="es-CO" smtClean="0"/>
              <a:pPr/>
              <a:t>23</a:t>
            </a:fld>
            <a:endParaRPr lang="es-CO"/>
          </a:p>
        </p:txBody>
      </p:sp>
      <p:sp>
        <p:nvSpPr>
          <p:cNvPr id="2" name="CuadroTexto 1"/>
          <p:cNvSpPr txBox="1"/>
          <p:nvPr/>
        </p:nvSpPr>
        <p:spPr>
          <a:xfrm>
            <a:off x="395536" y="1027532"/>
            <a:ext cx="288258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CO" dirty="0" smtClean="0"/>
              <a:t>Recopilando Requerimientos</a:t>
            </a:r>
            <a:endParaRPr lang="es-CO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683568" y="1340768"/>
            <a:ext cx="788893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Una de las formas de recopilar requerimientos es utilizando </a:t>
            </a:r>
            <a:r>
              <a:rPr lang="es-CO" b="1" dirty="0" smtClean="0"/>
              <a:t>entrevistas.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Las entrevistas se deben realizar a </a:t>
            </a:r>
            <a:r>
              <a:rPr lang="es-CO" dirty="0" err="1" smtClean="0"/>
              <a:t>stakeholders</a:t>
            </a:r>
            <a:r>
              <a:rPr lang="es-CO" dirty="0" smtClean="0"/>
              <a:t> clave. Sin embargo diferentes </a:t>
            </a:r>
            <a:r>
              <a:rPr lang="es-CO" dirty="0" err="1" smtClean="0"/>
              <a:t>stakeholders</a:t>
            </a:r>
            <a:r>
              <a:rPr lang="es-CO" dirty="0" smtClean="0"/>
              <a:t> podrían tener ideas contradictorias por lo que se recomienda elegir a algunos </a:t>
            </a:r>
            <a:r>
              <a:rPr lang="es-CO" dirty="0" err="1" smtClean="0"/>
              <a:t>stakeholders</a:t>
            </a:r>
            <a:r>
              <a:rPr lang="es-CO" dirty="0"/>
              <a:t> </a:t>
            </a:r>
            <a:r>
              <a:rPr lang="es-CO" dirty="0" smtClean="0"/>
              <a:t>clave y entrevistar a los demás posteriormente.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Se recomienda que hayan dos entrevistadores por cada entrevista.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Se recomiendan 3 tipos de preguntas: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dirty="0" smtClean="0"/>
              <a:t>Preguntas cerradas: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CO" dirty="0" smtClean="0"/>
              <a:t>¿Cuantas películas espera tener disponibles en la </a:t>
            </a:r>
            <a:r>
              <a:rPr lang="es-CO" dirty="0" err="1" smtClean="0"/>
              <a:t>videotienda</a:t>
            </a:r>
            <a:r>
              <a:rPr lang="es-CO" dirty="0" smtClean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CO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dirty="0" smtClean="0"/>
              <a:t>Preguntas abiertas: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CO" dirty="0" smtClean="0"/>
              <a:t>¿Cuáles son las desventajas de su sistema actual de registro de </a:t>
            </a:r>
            <a:r>
              <a:rPr lang="es-CO" dirty="0" err="1" smtClean="0"/>
              <a:t>peliculas</a:t>
            </a:r>
            <a:r>
              <a:rPr lang="es-CO" dirty="0" smtClean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CO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dirty="0" smtClean="0"/>
              <a:t>Preguntas de Sondeo: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CO" dirty="0" smtClean="0"/>
              <a:t>¿Puede darme un ejemplo de porqué la interfaz gráfica es difícil de usar?</a:t>
            </a:r>
            <a:endParaRPr lang="es-CO" dirty="0"/>
          </a:p>
          <a:p>
            <a:endParaRPr lang="es-CO" b="1" dirty="0"/>
          </a:p>
          <a:p>
            <a:endParaRPr lang="es-CO" b="1" dirty="0" smtClean="0"/>
          </a:p>
        </p:txBody>
      </p:sp>
      <p:pic>
        <p:nvPicPr>
          <p:cNvPr id="1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940178F6-96B2-4F1E-8888-BC09734F5150}"/>
              </a:ext>
            </a:extLst>
          </p:cNvPr>
          <p:cNvSpPr txBox="1"/>
          <p:nvPr/>
        </p:nvSpPr>
        <p:spPr>
          <a:xfrm>
            <a:off x="398208" y="344382"/>
            <a:ext cx="6910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</a:rPr>
              <a:t>Análisis de Requerimientos de Alto Nivel</a:t>
            </a:r>
          </a:p>
          <a:p>
            <a:endParaRPr lang="es-CO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44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1DC0-F63C-4CFD-A8F4-1B3B2C3D90D2}" type="slidenum">
              <a:rPr lang="es-CO" smtClean="0"/>
              <a:pPr/>
              <a:t>24</a:t>
            </a:fld>
            <a:endParaRPr lang="es-CO"/>
          </a:p>
        </p:txBody>
      </p:sp>
      <p:sp>
        <p:nvSpPr>
          <p:cNvPr id="3" name="CuadroTexto 2"/>
          <p:cNvSpPr txBox="1"/>
          <p:nvPr/>
        </p:nvSpPr>
        <p:spPr>
          <a:xfrm>
            <a:off x="571501" y="1325081"/>
            <a:ext cx="79609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Los requerimientos deben ser:</a:t>
            </a:r>
          </a:p>
          <a:p>
            <a:endParaRPr lang="es-CO" dirty="0" smtClean="0"/>
          </a:p>
          <a:p>
            <a:r>
              <a:rPr lang="es-CO" b="1" dirty="0" smtClean="0"/>
              <a:t>Completos: </a:t>
            </a:r>
            <a:r>
              <a:rPr lang="es-CO" dirty="0" smtClean="0"/>
              <a:t>Cada requerimiento debe contener la información necesaria para que el lector pueda entender el requerimiento.</a:t>
            </a:r>
          </a:p>
          <a:p>
            <a:endParaRPr lang="es-CO" dirty="0"/>
          </a:p>
          <a:p>
            <a:endParaRPr lang="es-CO" dirty="0" smtClean="0"/>
          </a:p>
          <a:p>
            <a:endParaRPr lang="es-CO" b="1" dirty="0"/>
          </a:p>
          <a:p>
            <a:endParaRPr lang="es-CO" b="1" dirty="0"/>
          </a:p>
          <a:p>
            <a:endParaRPr lang="es-CO" b="1" dirty="0"/>
          </a:p>
        </p:txBody>
      </p:sp>
      <p:pic>
        <p:nvPicPr>
          <p:cNvPr id="1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940178F6-96B2-4F1E-8888-BC09734F5150}"/>
              </a:ext>
            </a:extLst>
          </p:cNvPr>
          <p:cNvSpPr txBox="1"/>
          <p:nvPr/>
        </p:nvSpPr>
        <p:spPr>
          <a:xfrm>
            <a:off x="398208" y="344382"/>
            <a:ext cx="6910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</a:rPr>
              <a:t>Análisis de Requerimientos de Alto Nivel</a:t>
            </a:r>
          </a:p>
          <a:p>
            <a:endParaRPr lang="es-CO" sz="2400" b="1" dirty="0">
              <a:solidFill>
                <a:schemeClr val="bg1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395536" y="1027532"/>
            <a:ext cx="288258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CO" dirty="0" smtClean="0"/>
              <a:t>Recopilando Requerimientos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285087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1DC0-F63C-4CFD-A8F4-1B3B2C3D90D2}" type="slidenum">
              <a:rPr lang="es-CO" smtClean="0"/>
              <a:pPr/>
              <a:t>25</a:t>
            </a:fld>
            <a:endParaRPr lang="es-CO"/>
          </a:p>
        </p:txBody>
      </p:sp>
      <p:sp>
        <p:nvSpPr>
          <p:cNvPr id="3" name="CuadroTexto 2"/>
          <p:cNvSpPr txBox="1"/>
          <p:nvPr/>
        </p:nvSpPr>
        <p:spPr>
          <a:xfrm>
            <a:off x="571501" y="1325081"/>
            <a:ext cx="79609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Los requerimientos deben ser:</a:t>
            </a:r>
          </a:p>
          <a:p>
            <a:r>
              <a:rPr lang="es-CO" b="1" dirty="0" smtClean="0"/>
              <a:t>Completos: </a:t>
            </a:r>
            <a:r>
              <a:rPr lang="es-CO" dirty="0" smtClean="0"/>
              <a:t>Cada requerimiento debe contener la información necesaria para que el lector pueda entender el requerimiento.</a:t>
            </a:r>
          </a:p>
          <a:p>
            <a:endParaRPr lang="es-CO" dirty="0"/>
          </a:p>
          <a:p>
            <a:r>
              <a:rPr lang="es-CO" b="1" dirty="0" smtClean="0"/>
              <a:t>Correcto: </a:t>
            </a:r>
            <a:r>
              <a:rPr lang="es-CO" dirty="0" smtClean="0"/>
              <a:t>Cada requerimiento debe describir una capacidad que cubrirá alguna necesidad de un </a:t>
            </a:r>
            <a:r>
              <a:rPr lang="es-CO" dirty="0" err="1" smtClean="0"/>
              <a:t>stakeholder</a:t>
            </a:r>
            <a:r>
              <a:rPr lang="es-CO" dirty="0" smtClean="0"/>
              <a:t> y debe describir la funcionalidad que debe ser desarrollada.</a:t>
            </a:r>
          </a:p>
          <a:p>
            <a:endParaRPr lang="es-CO" b="1" dirty="0"/>
          </a:p>
          <a:p>
            <a:endParaRPr lang="es-CO" b="1" dirty="0"/>
          </a:p>
          <a:p>
            <a:endParaRPr lang="es-CO" b="1" dirty="0"/>
          </a:p>
        </p:txBody>
      </p:sp>
      <p:pic>
        <p:nvPicPr>
          <p:cNvPr id="1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13" name="TextBox 4">
            <a:extLst>
              <a:ext uri="{FF2B5EF4-FFF2-40B4-BE49-F238E27FC236}">
                <a16:creationId xmlns:a16="http://schemas.microsoft.com/office/drawing/2014/main" id="{940178F6-96B2-4F1E-8888-BC09734F5150}"/>
              </a:ext>
            </a:extLst>
          </p:cNvPr>
          <p:cNvSpPr txBox="1"/>
          <p:nvPr/>
        </p:nvSpPr>
        <p:spPr>
          <a:xfrm>
            <a:off x="398208" y="344382"/>
            <a:ext cx="6910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</a:rPr>
              <a:t>Análisis de Requerimientos de Alto Nivel</a:t>
            </a:r>
          </a:p>
          <a:p>
            <a:endParaRPr lang="es-CO" sz="2400" b="1" dirty="0">
              <a:solidFill>
                <a:schemeClr val="bg1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395536" y="1027532"/>
            <a:ext cx="288258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CO" dirty="0" smtClean="0"/>
              <a:t>Recopilando Requerimientos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321402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1DC0-F63C-4CFD-A8F4-1B3B2C3D90D2}" type="slidenum">
              <a:rPr lang="es-CO" smtClean="0"/>
              <a:pPr/>
              <a:t>26</a:t>
            </a:fld>
            <a:endParaRPr lang="es-CO"/>
          </a:p>
        </p:txBody>
      </p:sp>
      <p:sp>
        <p:nvSpPr>
          <p:cNvPr id="3" name="CuadroTexto 2"/>
          <p:cNvSpPr txBox="1"/>
          <p:nvPr/>
        </p:nvSpPr>
        <p:spPr>
          <a:xfrm>
            <a:off x="571501" y="1325081"/>
            <a:ext cx="79609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Los requerimientos deben ser:</a:t>
            </a:r>
          </a:p>
          <a:p>
            <a:r>
              <a:rPr lang="es-CO" b="1" dirty="0" smtClean="0"/>
              <a:t>Completos: </a:t>
            </a:r>
            <a:r>
              <a:rPr lang="es-CO" dirty="0" smtClean="0"/>
              <a:t>Cada requerimiento debe contener la información necesaria para que el lector pueda entender el requerimiento.</a:t>
            </a:r>
          </a:p>
          <a:p>
            <a:endParaRPr lang="es-CO" dirty="0"/>
          </a:p>
          <a:p>
            <a:r>
              <a:rPr lang="es-CO" b="1" dirty="0" smtClean="0"/>
              <a:t>Correcto: </a:t>
            </a:r>
            <a:r>
              <a:rPr lang="es-CO" dirty="0" smtClean="0"/>
              <a:t>Cada requerimiento debe describir una capacidad que cubrirá alguna necesidad de un </a:t>
            </a:r>
            <a:r>
              <a:rPr lang="es-CO" dirty="0" err="1" smtClean="0"/>
              <a:t>stakeholder</a:t>
            </a:r>
            <a:r>
              <a:rPr lang="es-CO" dirty="0" smtClean="0"/>
              <a:t> y debe describir la funcionalidad que debe ser desarrollada.</a:t>
            </a:r>
          </a:p>
          <a:p>
            <a:endParaRPr lang="es-CO" b="1" dirty="0"/>
          </a:p>
          <a:p>
            <a:r>
              <a:rPr lang="es-CO" b="1" dirty="0" smtClean="0"/>
              <a:t>Factible: </a:t>
            </a:r>
            <a:r>
              <a:rPr lang="es-CO" dirty="0" smtClean="0"/>
              <a:t>Cada requerimiento que se defina debe ser factible de implementar teniendo en cuenta las capacidades y limitaciones del entorno donde va a funcionar el requerimiento.</a:t>
            </a:r>
          </a:p>
          <a:p>
            <a:endParaRPr lang="es-CO" b="1" dirty="0"/>
          </a:p>
          <a:p>
            <a:endParaRPr lang="es-CO" b="1" dirty="0"/>
          </a:p>
        </p:txBody>
      </p:sp>
      <p:pic>
        <p:nvPicPr>
          <p:cNvPr id="1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17" name="TextBox 4">
            <a:extLst>
              <a:ext uri="{FF2B5EF4-FFF2-40B4-BE49-F238E27FC236}">
                <a16:creationId xmlns:a16="http://schemas.microsoft.com/office/drawing/2014/main" id="{940178F6-96B2-4F1E-8888-BC09734F5150}"/>
              </a:ext>
            </a:extLst>
          </p:cNvPr>
          <p:cNvSpPr txBox="1"/>
          <p:nvPr/>
        </p:nvSpPr>
        <p:spPr>
          <a:xfrm>
            <a:off x="398208" y="344382"/>
            <a:ext cx="6910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</a:rPr>
              <a:t>Análisis de Requerimientos de Alto Nivel</a:t>
            </a:r>
          </a:p>
          <a:p>
            <a:endParaRPr lang="es-CO" sz="2400" b="1" dirty="0">
              <a:solidFill>
                <a:schemeClr val="bg1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395536" y="1027532"/>
            <a:ext cx="281320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CO" dirty="0" smtClean="0"/>
              <a:t>Escribiendo Requerimientos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78329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1DC0-F63C-4CFD-A8F4-1B3B2C3D90D2}" type="slidenum">
              <a:rPr lang="es-CO" smtClean="0"/>
              <a:pPr/>
              <a:t>27</a:t>
            </a:fld>
            <a:endParaRPr lang="es-CO"/>
          </a:p>
        </p:txBody>
      </p:sp>
      <p:sp>
        <p:nvSpPr>
          <p:cNvPr id="3" name="CuadroTexto 2"/>
          <p:cNvSpPr txBox="1"/>
          <p:nvPr/>
        </p:nvSpPr>
        <p:spPr>
          <a:xfrm>
            <a:off x="571501" y="1325081"/>
            <a:ext cx="79609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Los requerimientos deben ser:</a:t>
            </a:r>
          </a:p>
          <a:p>
            <a:r>
              <a:rPr lang="es-CO" b="1" dirty="0" smtClean="0"/>
              <a:t>Completos: </a:t>
            </a:r>
            <a:r>
              <a:rPr lang="es-CO" dirty="0" smtClean="0"/>
              <a:t>Cada requerimiento debe contener la información necesaria para que el lector pueda entender el requerimiento.</a:t>
            </a:r>
          </a:p>
          <a:p>
            <a:endParaRPr lang="es-CO" dirty="0"/>
          </a:p>
          <a:p>
            <a:r>
              <a:rPr lang="es-CO" b="1" dirty="0" smtClean="0"/>
              <a:t>Correcto: </a:t>
            </a:r>
            <a:r>
              <a:rPr lang="es-CO" dirty="0" smtClean="0"/>
              <a:t>Cada requerimiento debe describir una capacidad que cubrirá alguna necesidad de un </a:t>
            </a:r>
            <a:r>
              <a:rPr lang="es-CO" dirty="0" err="1" smtClean="0"/>
              <a:t>stakeholder</a:t>
            </a:r>
            <a:r>
              <a:rPr lang="es-CO" dirty="0" smtClean="0"/>
              <a:t> y debe describir la funcionalidad que debe ser desarrollada.</a:t>
            </a:r>
          </a:p>
          <a:p>
            <a:endParaRPr lang="es-CO" b="1" dirty="0"/>
          </a:p>
          <a:p>
            <a:r>
              <a:rPr lang="es-CO" b="1" dirty="0" smtClean="0"/>
              <a:t>Factible: </a:t>
            </a:r>
            <a:r>
              <a:rPr lang="es-CO" dirty="0" smtClean="0"/>
              <a:t>Cada requerimiento que se defina debe ser factible de implementar teniendo en cuenta las capacidades y limitaciones del entorno donde va a funcionar el requerimiento.</a:t>
            </a:r>
          </a:p>
          <a:p>
            <a:endParaRPr lang="es-CO" b="1" dirty="0"/>
          </a:p>
          <a:p>
            <a:r>
              <a:rPr lang="es-CO" b="1" dirty="0" smtClean="0"/>
              <a:t>No ambiguo: </a:t>
            </a:r>
            <a:r>
              <a:rPr lang="es-CO" dirty="0" smtClean="0"/>
              <a:t>El requerimiento debe significar lo mismo para cualquier persona. No se debe dar la situación en la que el requerimiento sea entendido por una persona de una forma y por otra persona de otra forma diferente. Las inspecciones son necesarias.</a:t>
            </a:r>
          </a:p>
          <a:p>
            <a:endParaRPr lang="es-CO" b="1" dirty="0"/>
          </a:p>
        </p:txBody>
      </p:sp>
      <p:pic>
        <p:nvPicPr>
          <p:cNvPr id="1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940178F6-96B2-4F1E-8888-BC09734F5150}"/>
              </a:ext>
            </a:extLst>
          </p:cNvPr>
          <p:cNvSpPr txBox="1"/>
          <p:nvPr/>
        </p:nvSpPr>
        <p:spPr>
          <a:xfrm>
            <a:off x="398208" y="344382"/>
            <a:ext cx="6910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</a:rPr>
              <a:t>Análisis de Requerimientos de Alto Nivel</a:t>
            </a:r>
          </a:p>
          <a:p>
            <a:endParaRPr lang="es-CO" sz="2400" b="1" dirty="0">
              <a:solidFill>
                <a:schemeClr val="bg1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395536" y="1027532"/>
            <a:ext cx="281320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CO" dirty="0" smtClean="0"/>
              <a:t>Escribiendo Requerimientos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10616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1DC0-F63C-4CFD-A8F4-1B3B2C3D90D2}" type="slidenum">
              <a:rPr lang="es-CO" smtClean="0"/>
              <a:pPr/>
              <a:t>28</a:t>
            </a:fld>
            <a:endParaRPr lang="es-CO"/>
          </a:p>
        </p:txBody>
      </p:sp>
      <p:sp>
        <p:nvSpPr>
          <p:cNvPr id="3" name="CuadroTexto 2"/>
          <p:cNvSpPr txBox="1"/>
          <p:nvPr/>
        </p:nvSpPr>
        <p:spPr>
          <a:xfrm>
            <a:off x="571501" y="1325081"/>
            <a:ext cx="79609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Los requerimientos deben ser:</a:t>
            </a:r>
          </a:p>
          <a:p>
            <a:r>
              <a:rPr lang="es-CO" b="1" dirty="0" smtClean="0"/>
              <a:t>Completos: </a:t>
            </a:r>
            <a:r>
              <a:rPr lang="es-CO" dirty="0" smtClean="0"/>
              <a:t>Cada requerimiento debe contener la información necesaria para que el lector pueda entender el requerimiento.</a:t>
            </a:r>
          </a:p>
          <a:p>
            <a:endParaRPr lang="es-CO" dirty="0"/>
          </a:p>
          <a:p>
            <a:r>
              <a:rPr lang="es-CO" b="1" dirty="0" smtClean="0"/>
              <a:t>Correcto: </a:t>
            </a:r>
            <a:r>
              <a:rPr lang="es-CO" dirty="0" smtClean="0"/>
              <a:t>Cada requerimiento debe describir una capacidad que cubrirá alguna necesidad de un </a:t>
            </a:r>
            <a:r>
              <a:rPr lang="es-CO" dirty="0" err="1" smtClean="0"/>
              <a:t>stakeholder</a:t>
            </a:r>
            <a:r>
              <a:rPr lang="es-CO" dirty="0" smtClean="0"/>
              <a:t> y debe describir la funcionalidad que debe ser desarrollada.</a:t>
            </a:r>
          </a:p>
          <a:p>
            <a:endParaRPr lang="es-CO" b="1" dirty="0"/>
          </a:p>
          <a:p>
            <a:r>
              <a:rPr lang="es-CO" b="1" dirty="0" smtClean="0"/>
              <a:t>Factible: </a:t>
            </a:r>
            <a:r>
              <a:rPr lang="es-CO" dirty="0" smtClean="0"/>
              <a:t>Cada requerimiento que se defina debe ser factible de implementar teniendo en cuenta las capacidades y limitaciones del entorno donde va a funcionar el requerimiento.</a:t>
            </a:r>
          </a:p>
          <a:p>
            <a:endParaRPr lang="es-CO" b="1" dirty="0"/>
          </a:p>
          <a:p>
            <a:r>
              <a:rPr lang="es-CO" b="1" dirty="0" smtClean="0"/>
              <a:t>No ambiguo: </a:t>
            </a:r>
            <a:r>
              <a:rPr lang="es-CO" dirty="0" smtClean="0"/>
              <a:t>El requerimiento debe significar lo mismo para cualquier persona. No se debe dar la situación en la que el requerimiento sea entendido por una persona de una forma y por otra persona de otra forma diferente. Las inspecciones son necesarias.</a:t>
            </a:r>
          </a:p>
          <a:p>
            <a:endParaRPr lang="es-CO" b="1" dirty="0" smtClean="0"/>
          </a:p>
          <a:p>
            <a:r>
              <a:rPr lang="es-CO" b="1" dirty="0" smtClean="0"/>
              <a:t>Verificable: </a:t>
            </a:r>
            <a:r>
              <a:rPr lang="es-CO" dirty="0" smtClean="0"/>
              <a:t>Un requerimiento debe poder ser probado por una persona de pruebas para asegurarse de que el requerimiento está bien implementado.</a:t>
            </a:r>
            <a:endParaRPr lang="es-CO" b="1" dirty="0"/>
          </a:p>
          <a:p>
            <a:endParaRPr lang="es-CO" b="1" dirty="0"/>
          </a:p>
        </p:txBody>
      </p:sp>
      <p:pic>
        <p:nvPicPr>
          <p:cNvPr id="1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940178F6-96B2-4F1E-8888-BC09734F5150}"/>
              </a:ext>
            </a:extLst>
          </p:cNvPr>
          <p:cNvSpPr txBox="1"/>
          <p:nvPr/>
        </p:nvSpPr>
        <p:spPr>
          <a:xfrm>
            <a:off x="398208" y="344382"/>
            <a:ext cx="6910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</a:rPr>
              <a:t>Análisis de Requerimientos de Alto Nivel</a:t>
            </a:r>
          </a:p>
          <a:p>
            <a:endParaRPr lang="es-CO" sz="2400" b="1" dirty="0">
              <a:solidFill>
                <a:schemeClr val="bg1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395536" y="1027532"/>
            <a:ext cx="281320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CO" dirty="0" smtClean="0"/>
              <a:t>Escribiendo Requerimientos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387492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0" y="3198167"/>
            <a:ext cx="4089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Introducción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 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los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casos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uso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FF7939F-67AF-49A0-89C6-DCD2ADBD3569}"/>
              </a:ext>
            </a:extLst>
          </p:cNvPr>
          <p:cNvSpPr txBox="1"/>
          <p:nvPr/>
        </p:nvSpPr>
        <p:spPr>
          <a:xfrm>
            <a:off x="8227575" y="638132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91FDFB2-0228-41E6-921C-5F444EF70BC7}" type="slidenum">
              <a:rPr lang="es-CO" smtClean="0"/>
              <a:pPr algn="ctr"/>
              <a:t>29</a:t>
            </a:fld>
            <a:endParaRPr lang="es-CO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959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1DC0-F63C-4CFD-A8F4-1B3B2C3D90D2}" type="slidenum">
              <a:rPr lang="es-CO" smtClean="0"/>
              <a:pPr/>
              <a:t>3</a:t>
            </a:fld>
            <a:endParaRPr lang="es-CO"/>
          </a:p>
        </p:txBody>
      </p:sp>
      <p:sp>
        <p:nvSpPr>
          <p:cNvPr id="13" name="12 CuadroTexto"/>
          <p:cNvSpPr txBox="1"/>
          <p:nvPr/>
        </p:nvSpPr>
        <p:spPr>
          <a:xfrm>
            <a:off x="539552" y="1196752"/>
            <a:ext cx="8073008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b="1" dirty="0" smtClean="0"/>
              <a:t>Requerimientos NO funcionales:</a:t>
            </a:r>
            <a:endParaRPr lang="es-CO" b="1" dirty="0"/>
          </a:p>
        </p:txBody>
      </p:sp>
      <p:sp>
        <p:nvSpPr>
          <p:cNvPr id="2" name="1 CuadroTexto"/>
          <p:cNvSpPr txBox="1"/>
          <p:nvPr/>
        </p:nvSpPr>
        <p:spPr>
          <a:xfrm>
            <a:off x="539552" y="1844824"/>
            <a:ext cx="807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Los requerimientos NO funcionales a su vez se pueden clasificar en los siguientes tipos: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3131840" y="2690336"/>
            <a:ext cx="2552228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O" dirty="0" smtClean="0"/>
              <a:t>Atributos de calidad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dirty="0" smtClean="0"/>
              <a:t>Restricciones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dirty="0" smtClean="0"/>
              <a:t>Interfaces externas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dirty="0" smtClean="0"/>
              <a:t>Interfaces de usuario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dirty="0" smtClean="0"/>
              <a:t>Control de errores</a:t>
            </a:r>
            <a:endParaRPr lang="es-CO" dirty="0"/>
          </a:p>
        </p:txBody>
      </p:sp>
      <p:sp>
        <p:nvSpPr>
          <p:cNvPr id="6" name="5 CuadroTexto"/>
          <p:cNvSpPr txBox="1"/>
          <p:nvPr/>
        </p:nvSpPr>
        <p:spPr>
          <a:xfrm>
            <a:off x="755577" y="4797152"/>
            <a:ext cx="7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A continuación vamos a ver cada uno de estos tipos de requerimientos NO funcionales.</a:t>
            </a:r>
            <a:endParaRPr lang="es-CO" dirty="0"/>
          </a:p>
        </p:txBody>
      </p:sp>
      <p:pic>
        <p:nvPicPr>
          <p:cNvPr id="1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18" name="TextBox 4">
            <a:extLst>
              <a:ext uri="{FF2B5EF4-FFF2-40B4-BE49-F238E27FC236}">
                <a16:creationId xmlns:a16="http://schemas.microsoft.com/office/drawing/2014/main" id="{940178F6-96B2-4F1E-8888-BC09734F5150}"/>
              </a:ext>
            </a:extLst>
          </p:cNvPr>
          <p:cNvSpPr txBox="1"/>
          <p:nvPr/>
        </p:nvSpPr>
        <p:spPr>
          <a:xfrm>
            <a:off x="398208" y="344382"/>
            <a:ext cx="6910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</a:rPr>
              <a:t>Introducción al análisis de requerimientos</a:t>
            </a:r>
          </a:p>
          <a:p>
            <a:endParaRPr lang="es-CO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19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1DC0-F63C-4CFD-A8F4-1B3B2C3D90D2}" type="slidenum">
              <a:rPr lang="es-CO" smtClean="0"/>
              <a:pPr/>
              <a:t>30</a:t>
            </a:fld>
            <a:endParaRPr lang="es-CO"/>
          </a:p>
        </p:txBody>
      </p:sp>
      <p:sp>
        <p:nvSpPr>
          <p:cNvPr id="2" name="CuadroTexto 1"/>
          <p:cNvSpPr txBox="1"/>
          <p:nvPr/>
        </p:nvSpPr>
        <p:spPr>
          <a:xfrm>
            <a:off x="395536" y="971436"/>
            <a:ext cx="142218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CO" dirty="0" smtClean="0"/>
              <a:t>Casos de Uso</a:t>
            </a:r>
            <a:endParaRPr lang="es-CO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1116092" y="1340768"/>
            <a:ext cx="7056784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Un </a:t>
            </a:r>
            <a:r>
              <a:rPr lang="es-CO" b="1" dirty="0" smtClean="0"/>
              <a:t>caso de uso</a:t>
            </a:r>
            <a:r>
              <a:rPr lang="es-CO" dirty="0" smtClean="0"/>
              <a:t> describe la secuencia de interacciones entre el usuario y la aplicación.</a:t>
            </a:r>
            <a:endParaRPr lang="es-CO" b="1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096" y="1278052"/>
            <a:ext cx="759704" cy="759704"/>
          </a:xfrm>
          <a:prstGeom prst="rect">
            <a:avLst/>
          </a:prstGeom>
        </p:spPr>
      </p:pic>
      <p:pic>
        <p:nvPicPr>
          <p:cNvPr id="1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16" name="TextBox 4">
            <a:extLst>
              <a:ext uri="{FF2B5EF4-FFF2-40B4-BE49-F238E27FC236}">
                <a16:creationId xmlns:a16="http://schemas.microsoft.com/office/drawing/2014/main" id="{940178F6-96B2-4F1E-8888-BC09734F5150}"/>
              </a:ext>
            </a:extLst>
          </p:cNvPr>
          <p:cNvSpPr txBox="1"/>
          <p:nvPr/>
        </p:nvSpPr>
        <p:spPr>
          <a:xfrm>
            <a:off x="398208" y="344382"/>
            <a:ext cx="6910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</a:rPr>
              <a:t>Análisis de Requerimientos de Alto Nivel</a:t>
            </a:r>
          </a:p>
          <a:p>
            <a:endParaRPr lang="es-CO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65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1DC0-F63C-4CFD-A8F4-1B3B2C3D90D2}" type="slidenum">
              <a:rPr lang="es-CO" smtClean="0"/>
              <a:pPr/>
              <a:t>31</a:t>
            </a:fld>
            <a:endParaRPr lang="es-CO"/>
          </a:p>
        </p:txBody>
      </p:sp>
      <p:sp>
        <p:nvSpPr>
          <p:cNvPr id="2" name="CuadroTexto 1"/>
          <p:cNvSpPr txBox="1"/>
          <p:nvPr/>
        </p:nvSpPr>
        <p:spPr>
          <a:xfrm>
            <a:off x="395536" y="971436"/>
            <a:ext cx="142218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CO" dirty="0" smtClean="0"/>
              <a:t>Casos de Uso</a:t>
            </a:r>
            <a:endParaRPr lang="es-CO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1116092" y="1340768"/>
            <a:ext cx="7056784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Un </a:t>
            </a:r>
            <a:r>
              <a:rPr lang="es-CO" b="1" dirty="0" smtClean="0"/>
              <a:t>caso de uso</a:t>
            </a:r>
            <a:r>
              <a:rPr lang="es-CO" dirty="0" smtClean="0"/>
              <a:t> describe la secuencia de interacciones entre el usuario y la aplicación.</a:t>
            </a:r>
            <a:endParaRPr lang="es-CO" b="1" dirty="0" smtClean="0"/>
          </a:p>
        </p:txBody>
      </p:sp>
      <p:sp>
        <p:nvSpPr>
          <p:cNvPr id="4" name="CuadroTexto 3"/>
          <p:cNvSpPr txBox="1"/>
          <p:nvPr/>
        </p:nvSpPr>
        <p:spPr>
          <a:xfrm>
            <a:off x="611560" y="2204864"/>
            <a:ext cx="79244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L</a:t>
            </a:r>
            <a:r>
              <a:rPr lang="es-CO" dirty="0" smtClean="0"/>
              <a:t>os requerimientos funcionales de alto nivel normalmente se expresan en términos de la interacción entre el usuario y el sistema utilizando </a:t>
            </a:r>
            <a:r>
              <a:rPr lang="es-CO" b="1" dirty="0" smtClean="0"/>
              <a:t>casos de uso</a:t>
            </a:r>
            <a:r>
              <a:rPr lang="es-CO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La mejor forma de definir un caso de uso es describir un escenario ideal. Es decir la secuencia de pasos que se siguen en el sistema y que permiten obtener un resultado exitoso. </a:t>
            </a:r>
            <a:r>
              <a:rPr lang="es-CO" dirty="0" err="1" smtClean="0"/>
              <a:t>Ej</a:t>
            </a:r>
            <a:r>
              <a:rPr lang="es-CO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s-CO" b="1" dirty="0" smtClean="0"/>
              <a:t>Caso de uso: </a:t>
            </a:r>
            <a:r>
              <a:rPr lang="es-CO" dirty="0" smtClean="0"/>
              <a:t>Consultar Usuario por cedula.</a:t>
            </a:r>
          </a:p>
          <a:p>
            <a:pPr lvl="2"/>
            <a:r>
              <a:rPr lang="es-CO" dirty="0" smtClean="0"/>
              <a:t>Secuencia de pasos:</a:t>
            </a:r>
          </a:p>
          <a:p>
            <a:pPr marL="1714500" lvl="3" indent="-342900">
              <a:buFont typeface="+mj-lt"/>
              <a:buAutoNum type="arabicPeriod"/>
            </a:pPr>
            <a:r>
              <a:rPr lang="es-CO" dirty="0" smtClean="0"/>
              <a:t>El usuario escribe el número de la cedula en el campo “cedula”</a:t>
            </a:r>
          </a:p>
          <a:p>
            <a:pPr marL="1714500" lvl="3" indent="-342900">
              <a:buFont typeface="+mj-lt"/>
              <a:buAutoNum type="arabicPeriod"/>
            </a:pPr>
            <a:r>
              <a:rPr lang="es-CO" dirty="0" smtClean="0"/>
              <a:t>El usuario hace </a:t>
            </a:r>
            <a:r>
              <a:rPr lang="es-CO" dirty="0" err="1" smtClean="0"/>
              <a:t>click</a:t>
            </a:r>
            <a:r>
              <a:rPr lang="es-CO" dirty="0" smtClean="0"/>
              <a:t> en el botón “Consultar”</a:t>
            </a:r>
          </a:p>
          <a:p>
            <a:pPr marL="1714500" lvl="3" indent="-342900">
              <a:buFont typeface="+mj-lt"/>
              <a:buAutoNum type="arabicPeriod"/>
            </a:pPr>
            <a:r>
              <a:rPr lang="es-CO" dirty="0" smtClean="0"/>
              <a:t>El sistema se conecta a la BD y busca el usuario por el campo ID=“cedula del usuario”.</a:t>
            </a:r>
          </a:p>
          <a:p>
            <a:pPr marL="1714500" lvl="3" indent="-342900">
              <a:buFont typeface="+mj-lt"/>
              <a:buAutoNum type="arabicPeriod"/>
            </a:pPr>
            <a:r>
              <a:rPr lang="es-CO" dirty="0" smtClean="0"/>
              <a:t>El sistema retorna los datos del usuario.</a:t>
            </a:r>
          </a:p>
          <a:p>
            <a:pPr marL="1714500" lvl="3" indent="-342900">
              <a:buFont typeface="+mj-lt"/>
              <a:buAutoNum type="arabicPeriod"/>
            </a:pPr>
            <a:r>
              <a:rPr lang="es-CO" dirty="0" smtClean="0"/>
              <a:t>El sistema muestra el nombre, apellidos, edad, cargo, EPS, Fondo de pensiones, caja de compensación familiar.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096" y="1278052"/>
            <a:ext cx="759704" cy="759704"/>
          </a:xfrm>
          <a:prstGeom prst="rect">
            <a:avLst/>
          </a:prstGeom>
        </p:spPr>
      </p:pic>
      <p:pic>
        <p:nvPicPr>
          <p:cNvPr id="1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16" name="TextBox 4">
            <a:extLst>
              <a:ext uri="{FF2B5EF4-FFF2-40B4-BE49-F238E27FC236}">
                <a16:creationId xmlns:a16="http://schemas.microsoft.com/office/drawing/2014/main" id="{940178F6-96B2-4F1E-8888-BC09734F5150}"/>
              </a:ext>
            </a:extLst>
          </p:cNvPr>
          <p:cNvSpPr txBox="1"/>
          <p:nvPr/>
        </p:nvSpPr>
        <p:spPr>
          <a:xfrm>
            <a:off x="398208" y="344382"/>
            <a:ext cx="6910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</a:rPr>
              <a:t>Análisis de Requerimientos de Alto Nivel</a:t>
            </a:r>
          </a:p>
          <a:p>
            <a:endParaRPr lang="es-CO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60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1DC0-F63C-4CFD-A8F4-1B3B2C3D90D2}" type="slidenum">
              <a:rPr lang="es-CO" smtClean="0"/>
              <a:pPr/>
              <a:t>32</a:t>
            </a:fld>
            <a:endParaRPr lang="es-CO"/>
          </a:p>
        </p:txBody>
      </p:sp>
      <p:sp>
        <p:nvSpPr>
          <p:cNvPr id="2" name="CuadroTexto 1"/>
          <p:cNvSpPr txBox="1"/>
          <p:nvPr/>
        </p:nvSpPr>
        <p:spPr>
          <a:xfrm>
            <a:off x="395536" y="1052736"/>
            <a:ext cx="894347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CO" dirty="0" smtClean="0"/>
              <a:t>Actores</a:t>
            </a:r>
            <a:endParaRPr lang="es-CO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1116092" y="1340768"/>
            <a:ext cx="59041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Un </a:t>
            </a:r>
            <a:r>
              <a:rPr lang="es-CO" b="1" dirty="0" smtClean="0"/>
              <a:t>actor</a:t>
            </a:r>
            <a:r>
              <a:rPr lang="es-CO" dirty="0" smtClean="0"/>
              <a:t> es el tipo de usuario que ejecuta un caso de uso.</a:t>
            </a:r>
            <a:endParaRPr lang="es-CO" b="1" dirty="0" smtClean="0"/>
          </a:p>
        </p:txBody>
      </p:sp>
      <p:sp>
        <p:nvSpPr>
          <p:cNvPr id="4" name="CuadroTexto 3"/>
          <p:cNvSpPr txBox="1"/>
          <p:nvPr/>
        </p:nvSpPr>
        <p:spPr>
          <a:xfrm>
            <a:off x="611560" y="2204864"/>
            <a:ext cx="79244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Para el siguiente ejemplo de caso de uso:</a:t>
            </a:r>
            <a:endParaRPr lang="es-CO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s-CO" b="1" dirty="0" smtClean="0"/>
              <a:t>Caso de uso: </a:t>
            </a:r>
            <a:r>
              <a:rPr lang="es-CO" dirty="0" smtClean="0"/>
              <a:t>Consultar Usuario por cedula.</a:t>
            </a:r>
          </a:p>
          <a:p>
            <a:pPr lvl="2"/>
            <a:r>
              <a:rPr lang="es-CO" dirty="0" smtClean="0"/>
              <a:t>Secuencia de pasos:</a:t>
            </a:r>
          </a:p>
          <a:p>
            <a:pPr marL="1714500" lvl="3" indent="-342900">
              <a:buFont typeface="+mj-lt"/>
              <a:buAutoNum type="arabicPeriod"/>
            </a:pPr>
            <a:r>
              <a:rPr lang="es-CO" dirty="0" smtClean="0"/>
              <a:t>El usuario escribe el número de la cedula en el campo “cedula”</a:t>
            </a:r>
          </a:p>
          <a:p>
            <a:pPr marL="1714500" lvl="3" indent="-342900">
              <a:buFont typeface="+mj-lt"/>
              <a:buAutoNum type="arabicPeriod"/>
            </a:pPr>
            <a:r>
              <a:rPr lang="es-CO" dirty="0" smtClean="0"/>
              <a:t>El usuario hace </a:t>
            </a:r>
            <a:r>
              <a:rPr lang="es-CO" dirty="0" err="1" smtClean="0"/>
              <a:t>click</a:t>
            </a:r>
            <a:r>
              <a:rPr lang="es-CO" dirty="0" smtClean="0"/>
              <a:t> en el botón “Consultar”</a:t>
            </a:r>
          </a:p>
          <a:p>
            <a:pPr marL="1714500" lvl="3" indent="-342900">
              <a:buFont typeface="+mj-lt"/>
              <a:buAutoNum type="arabicPeriod"/>
            </a:pPr>
            <a:r>
              <a:rPr lang="es-CO" dirty="0" smtClean="0"/>
              <a:t>El sistema se conecta a la BD y busca el usuario por el campo ID=“cedula del usuario”.</a:t>
            </a:r>
          </a:p>
          <a:p>
            <a:pPr marL="1714500" lvl="3" indent="-342900">
              <a:buFont typeface="+mj-lt"/>
              <a:buAutoNum type="arabicPeriod"/>
            </a:pPr>
            <a:r>
              <a:rPr lang="es-CO" dirty="0" smtClean="0"/>
              <a:t>El sistema retorna los datos del usuario.</a:t>
            </a:r>
          </a:p>
          <a:p>
            <a:pPr marL="1714500" lvl="3" indent="-342900">
              <a:buFont typeface="+mj-lt"/>
              <a:buAutoNum type="arabicPeriod"/>
            </a:pPr>
            <a:r>
              <a:rPr lang="es-CO" dirty="0" smtClean="0"/>
              <a:t>El sistema muestra el nombre, apellidos, edad, cargo, EPS, Fondo de pensiones, caja de compensación familiar.</a:t>
            </a:r>
          </a:p>
          <a:p>
            <a:pPr marL="1714500" lvl="3" indent="-342900">
              <a:buFont typeface="+mj-lt"/>
              <a:buAutoNum type="arabicPeriod"/>
            </a:pPr>
            <a:endParaRPr lang="es-CO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 smtClean="0"/>
              <a:t>El </a:t>
            </a:r>
            <a:r>
              <a:rPr lang="es-CO" b="1" dirty="0" smtClean="0"/>
              <a:t>actor</a:t>
            </a:r>
            <a:r>
              <a:rPr lang="es-CO" dirty="0" smtClean="0"/>
              <a:t> sería por ejemplo: “</a:t>
            </a:r>
            <a:r>
              <a:rPr lang="es-CO" b="1" dirty="0" smtClean="0"/>
              <a:t>Funcionario de recursos humanos</a:t>
            </a:r>
            <a:r>
              <a:rPr lang="es-CO" dirty="0" smtClean="0"/>
              <a:t>”.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352" y="1124664"/>
            <a:ext cx="759704" cy="759704"/>
          </a:xfrm>
          <a:prstGeom prst="rect">
            <a:avLst/>
          </a:prstGeom>
        </p:spPr>
      </p:pic>
      <p:pic>
        <p:nvPicPr>
          <p:cNvPr id="1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16" name="TextBox 4">
            <a:extLst>
              <a:ext uri="{FF2B5EF4-FFF2-40B4-BE49-F238E27FC236}">
                <a16:creationId xmlns:a16="http://schemas.microsoft.com/office/drawing/2014/main" id="{940178F6-96B2-4F1E-8888-BC09734F5150}"/>
              </a:ext>
            </a:extLst>
          </p:cNvPr>
          <p:cNvSpPr txBox="1"/>
          <p:nvPr/>
        </p:nvSpPr>
        <p:spPr>
          <a:xfrm>
            <a:off x="398208" y="344382"/>
            <a:ext cx="6910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</a:rPr>
              <a:t>Análisis de Requerimientos de Alto Nivel</a:t>
            </a:r>
          </a:p>
          <a:p>
            <a:endParaRPr lang="es-CO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48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1DC0-F63C-4CFD-A8F4-1B3B2C3D90D2}" type="slidenum">
              <a:rPr lang="es-CO" smtClean="0"/>
              <a:pPr/>
              <a:t>33</a:t>
            </a:fld>
            <a:endParaRPr lang="es-CO"/>
          </a:p>
        </p:txBody>
      </p:sp>
      <p:sp>
        <p:nvSpPr>
          <p:cNvPr id="2" name="CuadroTexto 1"/>
          <p:cNvSpPr txBox="1"/>
          <p:nvPr/>
        </p:nvSpPr>
        <p:spPr>
          <a:xfrm>
            <a:off x="395536" y="1043444"/>
            <a:ext cx="3383427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CO" dirty="0" smtClean="0"/>
              <a:t>Características de los casos de uso</a:t>
            </a:r>
            <a:endParaRPr lang="es-CO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762306" y="1528410"/>
            <a:ext cx="792449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Los casos de uso deben ser muy específicos.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Deben expresar una funcionalidad específica del SW.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Un caso de uso se escribe de la siguiente forma: </a:t>
            </a:r>
            <a:r>
              <a:rPr lang="es-CO" b="1" dirty="0" smtClean="0"/>
              <a:t>Verbo + Objeto</a:t>
            </a:r>
            <a:r>
              <a:rPr lang="es-CO" dirty="0" smtClean="0"/>
              <a:t>. </a:t>
            </a:r>
            <a:r>
              <a:rPr lang="es-CO" dirty="0" err="1" smtClean="0"/>
              <a:t>Ej</a:t>
            </a:r>
            <a:r>
              <a:rPr lang="es-CO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dirty="0" smtClean="0"/>
              <a:t>Consultar Usuario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dirty="0" smtClean="0"/>
              <a:t>Crear Usuario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dirty="0" smtClean="0"/>
              <a:t>Actualizar Usuario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dirty="0" smtClean="0"/>
              <a:t>Crear Juego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dirty="0" smtClean="0"/>
              <a:t>Imprimir pases de abordar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dirty="0" smtClean="0"/>
              <a:t>Registrar equipaje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dirty="0" smtClean="0"/>
              <a:t>Generar factura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dirty="0" smtClean="0"/>
              <a:t>Consultar factura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CO" dirty="0"/>
          </a:p>
          <a:p>
            <a:endParaRPr lang="es-C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</p:txBody>
      </p:sp>
      <p:pic>
        <p:nvPicPr>
          <p:cNvPr id="1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940178F6-96B2-4F1E-8888-BC09734F5150}"/>
              </a:ext>
            </a:extLst>
          </p:cNvPr>
          <p:cNvSpPr txBox="1"/>
          <p:nvPr/>
        </p:nvSpPr>
        <p:spPr>
          <a:xfrm>
            <a:off x="398208" y="344382"/>
            <a:ext cx="6910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</a:rPr>
              <a:t>Análisis de Requerimientos de Alto Nivel</a:t>
            </a:r>
          </a:p>
          <a:p>
            <a:endParaRPr lang="es-CO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08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1DC0-F63C-4CFD-A8F4-1B3B2C3D90D2}" type="slidenum">
              <a:rPr lang="es-CO" smtClean="0"/>
              <a:pPr/>
              <a:t>34</a:t>
            </a:fld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2740736" y="1646892"/>
            <a:ext cx="3954865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CO" dirty="0" smtClean="0"/>
              <a:t>¿Cómo se representan los casos de uso?</a:t>
            </a:r>
            <a:endParaRPr lang="es-CO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2160160"/>
            <a:ext cx="2664296" cy="2664296"/>
          </a:xfrm>
          <a:prstGeom prst="rect">
            <a:avLst/>
          </a:prstGeom>
        </p:spPr>
      </p:pic>
      <p:pic>
        <p:nvPicPr>
          <p:cNvPr id="1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940178F6-96B2-4F1E-8888-BC09734F5150}"/>
              </a:ext>
            </a:extLst>
          </p:cNvPr>
          <p:cNvSpPr txBox="1"/>
          <p:nvPr/>
        </p:nvSpPr>
        <p:spPr>
          <a:xfrm>
            <a:off x="398208" y="344382"/>
            <a:ext cx="6910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</a:rPr>
              <a:t>Análisis de Requerimientos de Alto Nivel</a:t>
            </a:r>
          </a:p>
          <a:p>
            <a:endParaRPr lang="es-CO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51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1DC0-F63C-4CFD-A8F4-1B3B2C3D90D2}" type="slidenum">
              <a:rPr lang="es-CO" smtClean="0"/>
              <a:pPr/>
              <a:t>35</a:t>
            </a:fld>
            <a:endParaRPr lang="es-CO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893451"/>
            <a:ext cx="5956408" cy="5782151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498144" y="1029078"/>
            <a:ext cx="395486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CO" dirty="0" smtClean="0"/>
              <a:t>¿Cómo se representan los casos de uso?</a:t>
            </a:r>
            <a:endParaRPr lang="es-CO" b="1" dirty="0"/>
          </a:p>
        </p:txBody>
      </p:sp>
      <p:pic>
        <p:nvPicPr>
          <p:cNvPr id="1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940178F6-96B2-4F1E-8888-BC09734F5150}"/>
              </a:ext>
            </a:extLst>
          </p:cNvPr>
          <p:cNvSpPr txBox="1"/>
          <p:nvPr/>
        </p:nvSpPr>
        <p:spPr>
          <a:xfrm>
            <a:off x="398208" y="344382"/>
            <a:ext cx="6910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</a:rPr>
              <a:t>Análisis de Requerimientos de Alto Nivel</a:t>
            </a:r>
          </a:p>
          <a:p>
            <a:endParaRPr lang="es-CO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07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1DC0-F63C-4CFD-A8F4-1B3B2C3D90D2}" type="slidenum">
              <a:rPr lang="es-CO" smtClean="0"/>
              <a:pPr/>
              <a:t>36</a:t>
            </a:fld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498144" y="1029078"/>
            <a:ext cx="485017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CO" dirty="0" smtClean="0"/>
              <a:t>¿Cómo se obtienen y definen los requerimientos?</a:t>
            </a:r>
            <a:endParaRPr lang="es-CO" b="1" dirty="0"/>
          </a:p>
        </p:txBody>
      </p:sp>
      <p:sp>
        <p:nvSpPr>
          <p:cNvPr id="2" name="CuadroTexto 1"/>
          <p:cNvSpPr txBox="1"/>
          <p:nvPr/>
        </p:nvSpPr>
        <p:spPr>
          <a:xfrm>
            <a:off x="571501" y="1628800"/>
            <a:ext cx="811530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/>
              <a:t>Vamos a ver un ejemplo: Una empresa necesita un SW para permitirle a los clientes ordenar los productos que vende la empresa por medio de su página web. </a:t>
            </a:r>
            <a:endParaRPr lang="es-CO" dirty="0"/>
          </a:p>
        </p:txBody>
      </p:sp>
      <p:sp>
        <p:nvSpPr>
          <p:cNvPr id="4" name="CuadroTexto 3"/>
          <p:cNvSpPr txBox="1"/>
          <p:nvPr/>
        </p:nvSpPr>
        <p:spPr>
          <a:xfrm>
            <a:off x="591972" y="2755029"/>
            <a:ext cx="7960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Una estrategia para definir los requerimientos 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CO" dirty="0" smtClean="0"/>
              <a:t>Identificar los actores.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CO" dirty="0" smtClean="0"/>
              <a:t>Identificar el/los requerimientos con base en las acciones que cada actor va a hacer en el sistema.</a:t>
            </a:r>
            <a:endParaRPr lang="es-CO" dirty="0"/>
          </a:p>
        </p:txBody>
      </p:sp>
      <p:pic>
        <p:nvPicPr>
          <p:cNvPr id="1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13" name="TextBox 4">
            <a:extLst>
              <a:ext uri="{FF2B5EF4-FFF2-40B4-BE49-F238E27FC236}">
                <a16:creationId xmlns:a16="http://schemas.microsoft.com/office/drawing/2014/main" id="{940178F6-96B2-4F1E-8888-BC09734F5150}"/>
              </a:ext>
            </a:extLst>
          </p:cNvPr>
          <p:cNvSpPr txBox="1"/>
          <p:nvPr/>
        </p:nvSpPr>
        <p:spPr>
          <a:xfrm>
            <a:off x="398208" y="344382"/>
            <a:ext cx="6910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</a:rPr>
              <a:t>Análisis de Requerimientos de Alto Nivel</a:t>
            </a:r>
          </a:p>
          <a:p>
            <a:endParaRPr lang="es-CO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75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1DC0-F63C-4CFD-A8F4-1B3B2C3D90D2}" type="slidenum">
              <a:rPr lang="es-CO" smtClean="0"/>
              <a:pPr/>
              <a:t>37</a:t>
            </a:fld>
            <a:endParaRPr lang="es-CO"/>
          </a:p>
        </p:txBody>
      </p:sp>
      <p:sp>
        <p:nvSpPr>
          <p:cNvPr id="2" name="CuadroTexto 1"/>
          <p:cNvSpPr txBox="1"/>
          <p:nvPr/>
        </p:nvSpPr>
        <p:spPr>
          <a:xfrm>
            <a:off x="522679" y="982951"/>
            <a:ext cx="811530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/>
              <a:t>Vamos a ver un ejemplo: Una empresa necesita un SW para permitirle a los clientes ordenar los productos que vende la empresa por medio de su página web. </a:t>
            </a:r>
            <a:endParaRPr lang="es-CO" dirty="0"/>
          </a:p>
        </p:txBody>
      </p:sp>
      <p:sp>
        <p:nvSpPr>
          <p:cNvPr id="3" name="CuadroTexto 2"/>
          <p:cNvSpPr txBox="1"/>
          <p:nvPr/>
        </p:nvSpPr>
        <p:spPr>
          <a:xfrm>
            <a:off x="395209" y="2017187"/>
            <a:ext cx="8370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Los requerimientos se puede definir utilizando algo que se llama </a:t>
            </a:r>
            <a:r>
              <a:rPr lang="es-CO" b="1" dirty="0" smtClean="0"/>
              <a:t>jerarquía de etiquetas:</a:t>
            </a:r>
            <a:endParaRPr lang="es-CO" b="1" dirty="0"/>
          </a:p>
        </p:txBody>
      </p:sp>
      <p:pic>
        <p:nvPicPr>
          <p:cNvPr id="1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940178F6-96B2-4F1E-8888-BC09734F5150}"/>
              </a:ext>
            </a:extLst>
          </p:cNvPr>
          <p:cNvSpPr txBox="1"/>
          <p:nvPr/>
        </p:nvSpPr>
        <p:spPr>
          <a:xfrm>
            <a:off x="398208" y="344382"/>
            <a:ext cx="6910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</a:rPr>
              <a:t>Análisis de Requerimientos de Alto Nivel</a:t>
            </a:r>
          </a:p>
          <a:p>
            <a:endParaRPr lang="es-CO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3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1DC0-F63C-4CFD-A8F4-1B3B2C3D90D2}" type="slidenum">
              <a:rPr lang="es-CO" smtClean="0"/>
              <a:pPr/>
              <a:t>38</a:t>
            </a:fld>
            <a:endParaRPr lang="es-CO"/>
          </a:p>
        </p:txBody>
      </p:sp>
      <p:sp>
        <p:nvSpPr>
          <p:cNvPr id="2" name="CuadroTexto 1"/>
          <p:cNvSpPr txBox="1"/>
          <p:nvPr/>
        </p:nvSpPr>
        <p:spPr>
          <a:xfrm>
            <a:off x="522679" y="982951"/>
            <a:ext cx="811530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/>
              <a:t>Vamos a ver un ejemplo: Una empresa necesita un SW para permitirle a los clientes ordenar los productos que vende la empresa por medio de su página web. </a:t>
            </a:r>
            <a:endParaRPr lang="es-CO" dirty="0"/>
          </a:p>
        </p:txBody>
      </p:sp>
      <p:sp>
        <p:nvSpPr>
          <p:cNvPr id="3" name="CuadroTexto 2"/>
          <p:cNvSpPr txBox="1"/>
          <p:nvPr/>
        </p:nvSpPr>
        <p:spPr>
          <a:xfrm>
            <a:off x="395209" y="2017187"/>
            <a:ext cx="8370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Los requerimientos se puede definir utilizando algo que se llama </a:t>
            </a:r>
            <a:r>
              <a:rPr lang="es-CO" b="1" dirty="0" smtClean="0"/>
              <a:t>jerarquía de etiquetas:</a:t>
            </a:r>
            <a:endParaRPr lang="es-CO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62" y="2609544"/>
            <a:ext cx="8526185" cy="3011742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74848" y="5966715"/>
            <a:ext cx="8013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Tomado de: </a:t>
            </a:r>
            <a:r>
              <a:rPr lang="es-CO" sz="1400" dirty="0" err="1" smtClean="0"/>
              <a:t>Wiegers</a:t>
            </a:r>
            <a:r>
              <a:rPr lang="es-CO" sz="1400" dirty="0" smtClean="0"/>
              <a:t>, K., </a:t>
            </a:r>
            <a:r>
              <a:rPr lang="es-CO" sz="1400" dirty="0" err="1" smtClean="0"/>
              <a:t>Beatty</a:t>
            </a:r>
            <a:r>
              <a:rPr lang="es-CO" sz="1400" dirty="0" smtClean="0"/>
              <a:t>, J. (2013) “Software </a:t>
            </a:r>
            <a:r>
              <a:rPr lang="es-CO" sz="1400" dirty="0" err="1" smtClean="0"/>
              <a:t>Requirements</a:t>
            </a:r>
            <a:r>
              <a:rPr lang="es-CO" sz="1400" dirty="0" smtClean="0"/>
              <a:t>”. Redmond: Microsoft </a:t>
            </a:r>
            <a:r>
              <a:rPr lang="es-CO" sz="1400" dirty="0" err="1" smtClean="0"/>
              <a:t>Press</a:t>
            </a:r>
            <a:r>
              <a:rPr lang="es-CO" sz="1400" dirty="0" smtClean="0"/>
              <a:t>. ISBN: </a:t>
            </a:r>
            <a:r>
              <a:rPr lang="es-CO" sz="1400" dirty="0"/>
              <a:t>978-0-7356-7966-5 </a:t>
            </a:r>
          </a:p>
        </p:txBody>
      </p:sp>
      <p:pic>
        <p:nvPicPr>
          <p:cNvPr id="1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16" name="TextBox 4">
            <a:extLst>
              <a:ext uri="{FF2B5EF4-FFF2-40B4-BE49-F238E27FC236}">
                <a16:creationId xmlns:a16="http://schemas.microsoft.com/office/drawing/2014/main" id="{940178F6-96B2-4F1E-8888-BC09734F5150}"/>
              </a:ext>
            </a:extLst>
          </p:cNvPr>
          <p:cNvSpPr txBox="1"/>
          <p:nvPr/>
        </p:nvSpPr>
        <p:spPr>
          <a:xfrm>
            <a:off x="398208" y="344382"/>
            <a:ext cx="6910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</a:rPr>
              <a:t>Análisis de Requerimientos de Alto Nivel</a:t>
            </a:r>
          </a:p>
          <a:p>
            <a:endParaRPr lang="es-CO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38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1DC0-F63C-4CFD-A8F4-1B3B2C3D90D2}" type="slidenum">
              <a:rPr lang="es-CO" smtClean="0"/>
              <a:pPr/>
              <a:t>39</a:t>
            </a:fld>
            <a:endParaRPr lang="es-CO"/>
          </a:p>
        </p:txBody>
      </p:sp>
      <p:sp>
        <p:nvSpPr>
          <p:cNvPr id="2" name="CuadroTexto 1"/>
          <p:cNvSpPr txBox="1"/>
          <p:nvPr/>
        </p:nvSpPr>
        <p:spPr>
          <a:xfrm>
            <a:off x="522679" y="982951"/>
            <a:ext cx="811530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/>
              <a:t>Vamos a ver un ejemplo: Una empresa necesita un SW para permitirle a los clientes ordenar los productos que vende la empresa por medio de su página web. 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47" y="1773218"/>
            <a:ext cx="8526185" cy="3011742"/>
          </a:xfrm>
          <a:prstGeom prst="rect">
            <a:avLst/>
          </a:prstGeom>
        </p:spPr>
      </p:pic>
      <p:sp>
        <p:nvSpPr>
          <p:cNvPr id="4" name="Flecha abajo 3"/>
          <p:cNvSpPr/>
          <p:nvPr/>
        </p:nvSpPr>
        <p:spPr>
          <a:xfrm>
            <a:off x="4211960" y="4871068"/>
            <a:ext cx="628348" cy="7181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/>
          <p:cNvSpPr txBox="1"/>
          <p:nvPr/>
        </p:nvSpPr>
        <p:spPr>
          <a:xfrm>
            <a:off x="2899898" y="5723964"/>
            <a:ext cx="311226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CO" dirty="0" smtClean="0"/>
              <a:t>Caso de uso: Ordenar producto</a:t>
            </a:r>
            <a:endParaRPr lang="es-CO" dirty="0"/>
          </a:p>
        </p:txBody>
      </p:sp>
      <p:pic>
        <p:nvPicPr>
          <p:cNvPr id="1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16" name="TextBox 4">
            <a:extLst>
              <a:ext uri="{FF2B5EF4-FFF2-40B4-BE49-F238E27FC236}">
                <a16:creationId xmlns:a16="http://schemas.microsoft.com/office/drawing/2014/main" id="{940178F6-96B2-4F1E-8888-BC09734F5150}"/>
              </a:ext>
            </a:extLst>
          </p:cNvPr>
          <p:cNvSpPr txBox="1"/>
          <p:nvPr/>
        </p:nvSpPr>
        <p:spPr>
          <a:xfrm>
            <a:off x="398208" y="344382"/>
            <a:ext cx="6910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</a:rPr>
              <a:t>Análisis de Requerimientos de Alto Nivel</a:t>
            </a:r>
          </a:p>
          <a:p>
            <a:endParaRPr lang="es-CO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30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1DC0-F63C-4CFD-A8F4-1B3B2C3D90D2}" type="slidenum">
              <a:rPr lang="es-CO" smtClean="0"/>
              <a:pPr/>
              <a:t>4</a:t>
            </a:fld>
            <a:endParaRPr lang="es-CO"/>
          </a:p>
        </p:txBody>
      </p:sp>
      <p:sp>
        <p:nvSpPr>
          <p:cNvPr id="13" name="12 CuadroTexto"/>
          <p:cNvSpPr txBox="1"/>
          <p:nvPr/>
        </p:nvSpPr>
        <p:spPr>
          <a:xfrm>
            <a:off x="562296" y="1017347"/>
            <a:ext cx="8073008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b="1" dirty="0" smtClean="0"/>
              <a:t>Requerimientos NO funcionales:</a:t>
            </a:r>
            <a:endParaRPr lang="es-CO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6083076" y="1416942"/>
            <a:ext cx="2552228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O" dirty="0" smtClean="0"/>
              <a:t>Atributos de calidad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dirty="0" smtClean="0"/>
              <a:t>Restricciones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dirty="0" smtClean="0"/>
              <a:t>Interfaces externas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dirty="0" smtClean="0"/>
              <a:t>Interfaces de usuario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dirty="0" smtClean="0"/>
              <a:t>Control de errores</a:t>
            </a:r>
            <a:endParaRPr lang="es-CO" dirty="0"/>
          </a:p>
        </p:txBody>
      </p:sp>
      <p:sp>
        <p:nvSpPr>
          <p:cNvPr id="6" name="5 CuadroTexto"/>
          <p:cNvSpPr txBox="1"/>
          <p:nvPr/>
        </p:nvSpPr>
        <p:spPr>
          <a:xfrm>
            <a:off x="562296" y="1700808"/>
            <a:ext cx="235352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b="1" dirty="0" smtClean="0"/>
              <a:t>Atributos de calidad:</a:t>
            </a:r>
            <a:endParaRPr lang="es-CO" b="1" dirty="0"/>
          </a:p>
        </p:txBody>
      </p:sp>
      <p:sp>
        <p:nvSpPr>
          <p:cNvPr id="16" name="15 CuadroTexto"/>
          <p:cNvSpPr txBox="1"/>
          <p:nvPr/>
        </p:nvSpPr>
        <p:spPr>
          <a:xfrm>
            <a:off x="606446" y="2222540"/>
            <a:ext cx="5377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Se refieren a características del SW en los siguientes aspectos:</a:t>
            </a:r>
          </a:p>
        </p:txBody>
      </p:sp>
      <p:sp>
        <p:nvSpPr>
          <p:cNvPr id="4" name="3 Flecha abajo"/>
          <p:cNvSpPr/>
          <p:nvPr/>
        </p:nvSpPr>
        <p:spPr>
          <a:xfrm rot="16200000">
            <a:off x="5560750" y="1320417"/>
            <a:ext cx="327027" cy="5200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6 Rectángulo"/>
          <p:cNvSpPr/>
          <p:nvPr/>
        </p:nvSpPr>
        <p:spPr>
          <a:xfrm>
            <a:off x="6083076" y="1386679"/>
            <a:ext cx="2529484" cy="314129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7 CuadroTexto"/>
          <p:cNvSpPr txBox="1"/>
          <p:nvPr/>
        </p:nvSpPr>
        <p:spPr>
          <a:xfrm>
            <a:off x="611560" y="2987074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Confiabilidad: </a:t>
            </a:r>
            <a:r>
              <a:rPr lang="es-CO" dirty="0"/>
              <a:t>Estos requerimientos plantean </a:t>
            </a:r>
            <a:r>
              <a:rPr lang="es-CO" dirty="0" smtClean="0"/>
              <a:t>que las aplicaciones no son perfectas pero limitan las fallas de la aplicación a determinados valores . Ejemplo:</a:t>
            </a:r>
          </a:p>
          <a:p>
            <a:endParaRPr lang="es-CO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s-CO" dirty="0" smtClean="0"/>
              <a:t>El usuario no puede experimentar más de dos fallas por mes en la aplicación.</a:t>
            </a:r>
          </a:p>
        </p:txBody>
      </p:sp>
      <p:pic>
        <p:nvPicPr>
          <p:cNvPr id="1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21" name="TextBox 4">
            <a:extLst>
              <a:ext uri="{FF2B5EF4-FFF2-40B4-BE49-F238E27FC236}">
                <a16:creationId xmlns:a16="http://schemas.microsoft.com/office/drawing/2014/main" id="{940178F6-96B2-4F1E-8888-BC09734F5150}"/>
              </a:ext>
            </a:extLst>
          </p:cNvPr>
          <p:cNvSpPr txBox="1"/>
          <p:nvPr/>
        </p:nvSpPr>
        <p:spPr>
          <a:xfrm>
            <a:off x="398208" y="344382"/>
            <a:ext cx="6910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</a:rPr>
              <a:t>Introducción al análisis de requerimientos</a:t>
            </a:r>
          </a:p>
          <a:p>
            <a:endParaRPr lang="es-CO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2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5" name="6 CuadroTexto"/>
          <p:cNvSpPr txBox="1"/>
          <p:nvPr/>
        </p:nvSpPr>
        <p:spPr>
          <a:xfrm>
            <a:off x="3149591" y="3429000"/>
            <a:ext cx="28448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800" b="1" dirty="0"/>
              <a:t>¡GRACIAS!</a:t>
            </a:r>
            <a:endParaRPr lang="es-CO" sz="4800" b="1" dirty="0"/>
          </a:p>
        </p:txBody>
      </p:sp>
      <p:sp>
        <p:nvSpPr>
          <p:cNvPr id="6" name="TextBox 4"/>
          <p:cNvSpPr txBox="1"/>
          <p:nvPr/>
        </p:nvSpPr>
        <p:spPr>
          <a:xfrm>
            <a:off x="398209" y="344382"/>
            <a:ext cx="5712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</a:rPr>
              <a:t>Análisis</a:t>
            </a:r>
            <a:r>
              <a:rPr lang="en-US" sz="2400" b="1" dirty="0" smtClean="0">
                <a:solidFill>
                  <a:schemeClr val="bg1"/>
                </a:solidFill>
              </a:rPr>
              <a:t> y </a:t>
            </a:r>
            <a:r>
              <a:rPr lang="en-US" sz="2400" b="1" dirty="0" err="1" smtClean="0">
                <a:solidFill>
                  <a:schemeClr val="bg1"/>
                </a:solidFill>
              </a:rPr>
              <a:t>diseño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251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1DC0-F63C-4CFD-A8F4-1B3B2C3D90D2}" type="slidenum">
              <a:rPr lang="es-CO" smtClean="0"/>
              <a:pPr/>
              <a:t>5</a:t>
            </a:fld>
            <a:endParaRPr lang="es-CO"/>
          </a:p>
        </p:txBody>
      </p:sp>
      <p:sp>
        <p:nvSpPr>
          <p:cNvPr id="13" name="12 CuadroTexto"/>
          <p:cNvSpPr txBox="1"/>
          <p:nvPr/>
        </p:nvSpPr>
        <p:spPr>
          <a:xfrm>
            <a:off x="562296" y="1017347"/>
            <a:ext cx="8073008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b="1" dirty="0" smtClean="0"/>
              <a:t>Requerimientos NO funcionales:</a:t>
            </a:r>
            <a:endParaRPr lang="es-CO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6083076" y="1416942"/>
            <a:ext cx="2552228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O" dirty="0" smtClean="0"/>
              <a:t>Atributos de calidad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dirty="0" smtClean="0"/>
              <a:t>Restricciones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dirty="0" smtClean="0"/>
              <a:t>Interfaces externas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dirty="0" smtClean="0"/>
              <a:t>Interfaces de usuario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dirty="0" smtClean="0"/>
              <a:t>Control de errores</a:t>
            </a:r>
            <a:endParaRPr lang="es-CO" dirty="0"/>
          </a:p>
        </p:txBody>
      </p:sp>
      <p:sp>
        <p:nvSpPr>
          <p:cNvPr id="6" name="5 CuadroTexto"/>
          <p:cNvSpPr txBox="1"/>
          <p:nvPr/>
        </p:nvSpPr>
        <p:spPr>
          <a:xfrm>
            <a:off x="562296" y="1700808"/>
            <a:ext cx="235352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b="1" dirty="0" smtClean="0"/>
              <a:t>Atributos de calidad:</a:t>
            </a:r>
            <a:endParaRPr lang="es-CO" b="1" dirty="0"/>
          </a:p>
        </p:txBody>
      </p:sp>
      <p:sp>
        <p:nvSpPr>
          <p:cNvPr id="16" name="15 CuadroTexto"/>
          <p:cNvSpPr txBox="1"/>
          <p:nvPr/>
        </p:nvSpPr>
        <p:spPr>
          <a:xfrm>
            <a:off x="606446" y="2222540"/>
            <a:ext cx="5377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Se refieren a características del SW en los siguientes aspectos:</a:t>
            </a:r>
          </a:p>
        </p:txBody>
      </p:sp>
      <p:sp>
        <p:nvSpPr>
          <p:cNvPr id="4" name="3 Flecha abajo"/>
          <p:cNvSpPr/>
          <p:nvPr/>
        </p:nvSpPr>
        <p:spPr>
          <a:xfrm rot="16200000">
            <a:off x="5560750" y="1320417"/>
            <a:ext cx="327027" cy="5200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6 Rectángulo"/>
          <p:cNvSpPr/>
          <p:nvPr/>
        </p:nvSpPr>
        <p:spPr>
          <a:xfrm>
            <a:off x="6083076" y="1386679"/>
            <a:ext cx="2529484" cy="314129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7 CuadroTexto"/>
          <p:cNvSpPr txBox="1"/>
          <p:nvPr/>
        </p:nvSpPr>
        <p:spPr>
          <a:xfrm>
            <a:off x="611560" y="2987074"/>
            <a:ext cx="81369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Confiabilidad: </a:t>
            </a:r>
            <a:r>
              <a:rPr lang="es-CO" dirty="0"/>
              <a:t>Estos requerimientos plantean </a:t>
            </a:r>
            <a:r>
              <a:rPr lang="es-CO" dirty="0" smtClean="0"/>
              <a:t>que las aplicaciones no son perfectas pero limitan las fallas de la aplicación a determinados valores . Ejemplo:</a:t>
            </a:r>
          </a:p>
          <a:p>
            <a:endParaRPr lang="es-CO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s-CO" dirty="0" smtClean="0"/>
              <a:t>El usuario no puede experimentar más de dos fallas por mes en la aplicación.</a:t>
            </a:r>
          </a:p>
          <a:p>
            <a:pPr marL="285750" indent="-285750">
              <a:buFont typeface="Arial" pitchFamily="34" charset="0"/>
              <a:buChar char="•"/>
            </a:pPr>
            <a:endParaRPr lang="es-CO" dirty="0" smtClean="0"/>
          </a:p>
          <a:p>
            <a:r>
              <a:rPr lang="es-CO" b="1" dirty="0" smtClean="0"/>
              <a:t>Disponibilidad: </a:t>
            </a:r>
            <a:r>
              <a:rPr lang="es-CO" dirty="0" smtClean="0"/>
              <a:t>Se refiere a que tanto tiempo debe estar disponible la aplicación. Ejemplos:</a:t>
            </a:r>
            <a:endParaRPr lang="es-CO" b="1" dirty="0" smtClean="0"/>
          </a:p>
          <a:p>
            <a:pPr marL="285750" indent="-285750">
              <a:buFont typeface="Arial" pitchFamily="34" charset="0"/>
              <a:buChar char="•"/>
            </a:pPr>
            <a:endParaRPr lang="es-CO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CO" dirty="0" smtClean="0"/>
              <a:t>La aplicación web debe estar disponible 24/7.</a:t>
            </a:r>
          </a:p>
          <a:p>
            <a:pPr marL="285750" indent="-285750">
              <a:buFont typeface="Arial" pitchFamily="34" charset="0"/>
              <a:buChar char="•"/>
            </a:pPr>
            <a:endParaRPr lang="es-CO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CO" dirty="0" smtClean="0"/>
              <a:t>La aplicación debe soportar «cinco nueves» en disponibilidad: Esto significa que la aplicación estará disponible un 99,999% del tiempo al año. Indica que la aplicación no puede estar </a:t>
            </a:r>
            <a:r>
              <a:rPr lang="es-CO" dirty="0" err="1" smtClean="0"/>
              <a:t>caida</a:t>
            </a:r>
            <a:r>
              <a:rPr lang="es-CO" dirty="0" smtClean="0"/>
              <a:t> por más de 5,26 minutos al año.</a:t>
            </a:r>
            <a:endParaRPr lang="es-CO" dirty="0"/>
          </a:p>
        </p:txBody>
      </p:sp>
      <p:pic>
        <p:nvPicPr>
          <p:cNvPr id="1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21" name="TextBox 4">
            <a:extLst>
              <a:ext uri="{FF2B5EF4-FFF2-40B4-BE49-F238E27FC236}">
                <a16:creationId xmlns:a16="http://schemas.microsoft.com/office/drawing/2014/main" id="{940178F6-96B2-4F1E-8888-BC09734F5150}"/>
              </a:ext>
            </a:extLst>
          </p:cNvPr>
          <p:cNvSpPr txBox="1"/>
          <p:nvPr/>
        </p:nvSpPr>
        <p:spPr>
          <a:xfrm>
            <a:off x="398208" y="344382"/>
            <a:ext cx="6910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</a:rPr>
              <a:t>Introducción al análisis de requerimientos</a:t>
            </a:r>
          </a:p>
          <a:p>
            <a:endParaRPr lang="es-CO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89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1DC0-F63C-4CFD-A8F4-1B3B2C3D90D2}" type="slidenum">
              <a:rPr lang="es-CO" smtClean="0"/>
              <a:pPr/>
              <a:t>6</a:t>
            </a:fld>
            <a:endParaRPr lang="es-CO"/>
          </a:p>
        </p:txBody>
      </p:sp>
      <p:sp>
        <p:nvSpPr>
          <p:cNvPr id="13" name="12 CuadroTexto"/>
          <p:cNvSpPr txBox="1"/>
          <p:nvPr/>
        </p:nvSpPr>
        <p:spPr>
          <a:xfrm>
            <a:off x="562296" y="1017347"/>
            <a:ext cx="8073008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b="1" dirty="0" smtClean="0"/>
              <a:t>Requerimientos NO funcionales:</a:t>
            </a:r>
            <a:endParaRPr lang="es-CO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6083076" y="1416942"/>
            <a:ext cx="2552228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O" dirty="0" smtClean="0"/>
              <a:t>Atributos de calidad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dirty="0" smtClean="0"/>
              <a:t>Restricciones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dirty="0" smtClean="0"/>
              <a:t>Interfaces externas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dirty="0" smtClean="0"/>
              <a:t>Interfaces de usuario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dirty="0" smtClean="0"/>
              <a:t>Control de errores</a:t>
            </a:r>
            <a:endParaRPr lang="es-CO" dirty="0"/>
          </a:p>
        </p:txBody>
      </p:sp>
      <p:sp>
        <p:nvSpPr>
          <p:cNvPr id="6" name="5 CuadroTexto"/>
          <p:cNvSpPr txBox="1"/>
          <p:nvPr/>
        </p:nvSpPr>
        <p:spPr>
          <a:xfrm>
            <a:off x="562296" y="1700808"/>
            <a:ext cx="235352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b="1" dirty="0" smtClean="0"/>
              <a:t>Atributos de calidad:</a:t>
            </a:r>
            <a:endParaRPr lang="es-CO" b="1" dirty="0"/>
          </a:p>
        </p:txBody>
      </p:sp>
      <p:sp>
        <p:nvSpPr>
          <p:cNvPr id="16" name="15 CuadroTexto"/>
          <p:cNvSpPr txBox="1"/>
          <p:nvPr/>
        </p:nvSpPr>
        <p:spPr>
          <a:xfrm>
            <a:off x="606446" y="2222540"/>
            <a:ext cx="5377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Se refieren a características del SW en los siguientes aspectos:</a:t>
            </a:r>
          </a:p>
        </p:txBody>
      </p:sp>
      <p:sp>
        <p:nvSpPr>
          <p:cNvPr id="4" name="3 Flecha abajo"/>
          <p:cNvSpPr/>
          <p:nvPr/>
        </p:nvSpPr>
        <p:spPr>
          <a:xfrm rot="16200000">
            <a:off x="5560750" y="1320417"/>
            <a:ext cx="327027" cy="5200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6 Rectángulo"/>
          <p:cNvSpPr/>
          <p:nvPr/>
        </p:nvSpPr>
        <p:spPr>
          <a:xfrm>
            <a:off x="6083076" y="1386679"/>
            <a:ext cx="2529484" cy="314129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7 CuadroTexto"/>
          <p:cNvSpPr txBox="1"/>
          <p:nvPr/>
        </p:nvSpPr>
        <p:spPr>
          <a:xfrm>
            <a:off x="611560" y="2987074"/>
            <a:ext cx="8136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Desempeño: </a:t>
            </a:r>
            <a:r>
              <a:rPr lang="es-CO" dirty="0" smtClean="0"/>
              <a:t>Implica restricciones en los tiempos de respuesta de las aplicaciones, su almacenamiento y capacidad de procesamiento:</a:t>
            </a:r>
          </a:p>
          <a:p>
            <a:endParaRPr lang="es-CO" dirty="0"/>
          </a:p>
          <a:p>
            <a:pPr marL="285750" indent="-285750">
              <a:buFont typeface="Arial" pitchFamily="34" charset="0"/>
              <a:buChar char="•"/>
            </a:pPr>
            <a:r>
              <a:rPr lang="es-CO" dirty="0" smtClean="0"/>
              <a:t>La aplicación de recuperar la información del usuario y mostrarla en menos de 3 segundos.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dirty="0" smtClean="0"/>
              <a:t>El computo de la presión en el fluido del freno del carro debe hacerse en menos de 1 milisegundo.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dirty="0" smtClean="0"/>
              <a:t>La aplicación debe procesar 100consultas SQL por segundo.</a:t>
            </a:r>
            <a:endParaRPr lang="es-CO" dirty="0"/>
          </a:p>
        </p:txBody>
      </p:sp>
      <p:sp>
        <p:nvSpPr>
          <p:cNvPr id="2" name="1 CuadroTexto"/>
          <p:cNvSpPr txBox="1"/>
          <p:nvPr/>
        </p:nvSpPr>
        <p:spPr>
          <a:xfrm>
            <a:off x="562296" y="5661248"/>
            <a:ext cx="8073008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/>
              <a:t>Estos requerimientos son críticos para aplicaciones que funcionan en tiempo real. Por ejemplo aplicaciones de control de trenes, tráfico aéreo, etc.</a:t>
            </a:r>
            <a:endParaRPr lang="es-CO" dirty="0"/>
          </a:p>
        </p:txBody>
      </p:sp>
      <p:pic>
        <p:nvPicPr>
          <p:cNvPr id="1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21" name="TextBox 4">
            <a:extLst>
              <a:ext uri="{FF2B5EF4-FFF2-40B4-BE49-F238E27FC236}">
                <a16:creationId xmlns:a16="http://schemas.microsoft.com/office/drawing/2014/main" id="{940178F6-96B2-4F1E-8888-BC09734F5150}"/>
              </a:ext>
            </a:extLst>
          </p:cNvPr>
          <p:cNvSpPr txBox="1"/>
          <p:nvPr/>
        </p:nvSpPr>
        <p:spPr>
          <a:xfrm>
            <a:off x="398208" y="344382"/>
            <a:ext cx="6910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</a:rPr>
              <a:t>Introducción al análisis de requerimientos</a:t>
            </a:r>
          </a:p>
          <a:p>
            <a:endParaRPr lang="es-CO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97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1DC0-F63C-4CFD-A8F4-1B3B2C3D90D2}" type="slidenum">
              <a:rPr lang="es-CO" smtClean="0"/>
              <a:pPr/>
              <a:t>7</a:t>
            </a:fld>
            <a:endParaRPr lang="es-CO"/>
          </a:p>
        </p:txBody>
      </p:sp>
      <p:sp>
        <p:nvSpPr>
          <p:cNvPr id="13" name="12 CuadroTexto"/>
          <p:cNvSpPr txBox="1"/>
          <p:nvPr/>
        </p:nvSpPr>
        <p:spPr>
          <a:xfrm>
            <a:off x="562296" y="1017347"/>
            <a:ext cx="8073008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b="1" dirty="0" smtClean="0"/>
              <a:t>Requerimientos NO funcionales:</a:t>
            </a:r>
            <a:endParaRPr lang="es-CO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6083076" y="1416942"/>
            <a:ext cx="2552228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O" dirty="0" smtClean="0"/>
              <a:t>Atributos de calidad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dirty="0" smtClean="0"/>
              <a:t>Restricciones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dirty="0" smtClean="0"/>
              <a:t>Interfaces externas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dirty="0" smtClean="0"/>
              <a:t>Interfaces de usuario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dirty="0" smtClean="0"/>
              <a:t>Control de errores</a:t>
            </a:r>
            <a:endParaRPr lang="es-CO" dirty="0"/>
          </a:p>
        </p:txBody>
      </p:sp>
      <p:sp>
        <p:nvSpPr>
          <p:cNvPr id="6" name="5 CuadroTexto"/>
          <p:cNvSpPr txBox="1"/>
          <p:nvPr/>
        </p:nvSpPr>
        <p:spPr>
          <a:xfrm>
            <a:off x="562296" y="1700808"/>
            <a:ext cx="235352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b="1" dirty="0" smtClean="0"/>
              <a:t>Atributos de calidad:</a:t>
            </a:r>
            <a:endParaRPr lang="es-CO" b="1" dirty="0"/>
          </a:p>
        </p:txBody>
      </p:sp>
      <p:sp>
        <p:nvSpPr>
          <p:cNvPr id="16" name="15 CuadroTexto"/>
          <p:cNvSpPr txBox="1"/>
          <p:nvPr/>
        </p:nvSpPr>
        <p:spPr>
          <a:xfrm>
            <a:off x="606446" y="2222540"/>
            <a:ext cx="5377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Se refieren a características del SW en los siguientes aspectos:</a:t>
            </a:r>
          </a:p>
        </p:txBody>
      </p:sp>
      <p:sp>
        <p:nvSpPr>
          <p:cNvPr id="4" name="3 Flecha abajo"/>
          <p:cNvSpPr/>
          <p:nvPr/>
        </p:nvSpPr>
        <p:spPr>
          <a:xfrm rot="16200000">
            <a:off x="5560750" y="1320417"/>
            <a:ext cx="327027" cy="5200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6 Rectángulo"/>
          <p:cNvSpPr/>
          <p:nvPr/>
        </p:nvSpPr>
        <p:spPr>
          <a:xfrm>
            <a:off x="6083076" y="1386679"/>
            <a:ext cx="2529484" cy="314129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7 CuadroTexto"/>
          <p:cNvSpPr txBox="1"/>
          <p:nvPr/>
        </p:nvSpPr>
        <p:spPr>
          <a:xfrm>
            <a:off x="611560" y="2987074"/>
            <a:ext cx="81369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Seguridad:  </a:t>
            </a:r>
            <a:r>
              <a:rPr lang="es-CO" dirty="0" smtClean="0"/>
              <a:t>Se refiere a medidas de seguridad con relación a los procedimientos de </a:t>
            </a:r>
            <a:r>
              <a:rPr lang="es-CO" dirty="0" err="1" smtClean="0"/>
              <a:t>login</a:t>
            </a:r>
            <a:r>
              <a:rPr lang="es-CO" dirty="0" smtClean="0"/>
              <a:t>, longitud de </a:t>
            </a:r>
            <a:r>
              <a:rPr lang="es-CO" dirty="0" err="1" smtClean="0"/>
              <a:t>passwords</a:t>
            </a:r>
            <a:r>
              <a:rPr lang="es-CO" dirty="0" smtClean="0"/>
              <a:t>, cierre de sesión por inactividad, etc. Ejemplo:</a:t>
            </a:r>
          </a:p>
          <a:p>
            <a:endParaRPr lang="es-CO" dirty="0"/>
          </a:p>
          <a:p>
            <a:pPr marL="285750" indent="-285750">
              <a:buFont typeface="Arial" pitchFamily="34" charset="0"/>
              <a:buChar char="•"/>
            </a:pPr>
            <a:r>
              <a:rPr lang="es-CO" dirty="0" smtClean="0"/>
              <a:t>La longitud de los </a:t>
            </a:r>
            <a:r>
              <a:rPr lang="es-CO" dirty="0" err="1" smtClean="0"/>
              <a:t>passwords</a:t>
            </a:r>
            <a:r>
              <a:rPr lang="es-CO" dirty="0" smtClean="0"/>
              <a:t> de la aplicación debe ser de mínimo 8 caracteres y debe incluir símbolos, al menos una mayúscula y al menos un número.</a:t>
            </a:r>
          </a:p>
          <a:p>
            <a:pPr marL="285750" indent="-285750">
              <a:buFont typeface="Arial" pitchFamily="34" charset="0"/>
              <a:buChar char="•"/>
            </a:pPr>
            <a:endParaRPr lang="es-CO" dirty="0"/>
          </a:p>
          <a:p>
            <a:r>
              <a:rPr lang="es-CO" b="1" dirty="0" smtClean="0"/>
              <a:t>Mantenimiento: </a:t>
            </a:r>
            <a:r>
              <a:rPr lang="es-CO" dirty="0" smtClean="0"/>
              <a:t>Estos requerimientos especifican que tan </a:t>
            </a:r>
            <a:r>
              <a:rPr lang="es-CO" dirty="0" err="1" smtClean="0"/>
              <a:t>facil</a:t>
            </a:r>
            <a:r>
              <a:rPr lang="es-CO" dirty="0" smtClean="0"/>
              <a:t> o </a:t>
            </a:r>
            <a:r>
              <a:rPr lang="es-CO" dirty="0" err="1" smtClean="0"/>
              <a:t>dificil</a:t>
            </a:r>
            <a:r>
              <a:rPr lang="es-CO" dirty="0" smtClean="0"/>
              <a:t> es reparar un defecto en el SW:</a:t>
            </a:r>
          </a:p>
          <a:p>
            <a:endParaRPr lang="es-CO" dirty="0"/>
          </a:p>
          <a:p>
            <a:pPr marL="285750" indent="-285750">
              <a:buFont typeface="Arial" pitchFamily="34" charset="0"/>
              <a:buChar char="•"/>
            </a:pPr>
            <a:r>
              <a:rPr lang="es-CO" dirty="0" smtClean="0"/>
              <a:t>El tiempo promedio para reparar un error de nivel 2 en el SW debe no mayor a 8 horas.</a:t>
            </a:r>
          </a:p>
          <a:p>
            <a:endParaRPr lang="es-CO" b="1" dirty="0"/>
          </a:p>
        </p:txBody>
      </p:sp>
      <p:pic>
        <p:nvPicPr>
          <p:cNvPr id="1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21" name="TextBox 4">
            <a:extLst>
              <a:ext uri="{FF2B5EF4-FFF2-40B4-BE49-F238E27FC236}">
                <a16:creationId xmlns:a16="http://schemas.microsoft.com/office/drawing/2014/main" id="{940178F6-96B2-4F1E-8888-BC09734F5150}"/>
              </a:ext>
            </a:extLst>
          </p:cNvPr>
          <p:cNvSpPr txBox="1"/>
          <p:nvPr/>
        </p:nvSpPr>
        <p:spPr>
          <a:xfrm>
            <a:off x="398208" y="344382"/>
            <a:ext cx="6910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</a:rPr>
              <a:t>Introducción al análisis de requerimientos</a:t>
            </a:r>
          </a:p>
          <a:p>
            <a:endParaRPr lang="es-CO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82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1DC0-F63C-4CFD-A8F4-1B3B2C3D90D2}" type="slidenum">
              <a:rPr lang="es-CO" smtClean="0"/>
              <a:pPr/>
              <a:t>8</a:t>
            </a:fld>
            <a:endParaRPr lang="es-CO"/>
          </a:p>
        </p:txBody>
      </p:sp>
      <p:sp>
        <p:nvSpPr>
          <p:cNvPr id="13" name="12 CuadroTexto"/>
          <p:cNvSpPr txBox="1"/>
          <p:nvPr/>
        </p:nvSpPr>
        <p:spPr>
          <a:xfrm>
            <a:off x="562296" y="1017347"/>
            <a:ext cx="8073008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b="1" dirty="0" smtClean="0"/>
              <a:t>Requerimientos NO funcionales:</a:t>
            </a:r>
            <a:endParaRPr lang="es-CO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6083076" y="1416942"/>
            <a:ext cx="2552228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O" dirty="0" smtClean="0"/>
              <a:t>Atributos de calidad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dirty="0" smtClean="0"/>
              <a:t>Restricciones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dirty="0" smtClean="0"/>
              <a:t>Interfaces externas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dirty="0" smtClean="0"/>
              <a:t>Interfaces de usuario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dirty="0" smtClean="0"/>
              <a:t>Control de errores</a:t>
            </a:r>
            <a:endParaRPr lang="es-CO" dirty="0"/>
          </a:p>
        </p:txBody>
      </p:sp>
      <p:sp>
        <p:nvSpPr>
          <p:cNvPr id="6" name="5 CuadroTexto"/>
          <p:cNvSpPr txBox="1"/>
          <p:nvPr/>
        </p:nvSpPr>
        <p:spPr>
          <a:xfrm>
            <a:off x="562296" y="1700808"/>
            <a:ext cx="235352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b="1" dirty="0" smtClean="0"/>
              <a:t>Atributos de calidad:</a:t>
            </a:r>
            <a:endParaRPr lang="es-CO" b="1" dirty="0"/>
          </a:p>
        </p:txBody>
      </p:sp>
      <p:sp>
        <p:nvSpPr>
          <p:cNvPr id="16" name="15 CuadroTexto"/>
          <p:cNvSpPr txBox="1"/>
          <p:nvPr/>
        </p:nvSpPr>
        <p:spPr>
          <a:xfrm>
            <a:off x="606446" y="2222540"/>
            <a:ext cx="5377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Se refieren a características del SW en los siguientes aspectos:</a:t>
            </a:r>
          </a:p>
        </p:txBody>
      </p:sp>
      <p:sp>
        <p:nvSpPr>
          <p:cNvPr id="4" name="3 Flecha abajo"/>
          <p:cNvSpPr/>
          <p:nvPr/>
        </p:nvSpPr>
        <p:spPr>
          <a:xfrm rot="16200000">
            <a:off x="5560750" y="1320417"/>
            <a:ext cx="327027" cy="5200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6 Rectángulo"/>
          <p:cNvSpPr/>
          <p:nvPr/>
        </p:nvSpPr>
        <p:spPr>
          <a:xfrm>
            <a:off x="6083076" y="1386679"/>
            <a:ext cx="2529484" cy="314129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7 CuadroTexto"/>
          <p:cNvSpPr txBox="1"/>
          <p:nvPr/>
        </p:nvSpPr>
        <p:spPr>
          <a:xfrm>
            <a:off x="611560" y="2987074"/>
            <a:ext cx="81369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Requerimientos de Portabilidad: </a:t>
            </a:r>
            <a:r>
              <a:rPr lang="es-CO" dirty="0" smtClean="0"/>
              <a:t>Se refiere a que el SW debe funcionar en determinadas plataformas o bajo ciertas condiciones. Ejemplos:</a:t>
            </a:r>
          </a:p>
          <a:p>
            <a:endParaRPr lang="es-CO" dirty="0"/>
          </a:p>
          <a:p>
            <a:pPr marL="285750" indent="-285750">
              <a:buFont typeface="Arial" pitchFamily="34" charset="0"/>
              <a:buChar char="•"/>
            </a:pPr>
            <a:r>
              <a:rPr lang="es-CO" dirty="0" smtClean="0"/>
              <a:t>La aplicación debe funcionar en Windows, Linux, IOS.</a:t>
            </a:r>
          </a:p>
          <a:p>
            <a:pPr marL="285750" indent="-285750">
              <a:buFont typeface="Arial" pitchFamily="34" charset="0"/>
              <a:buChar char="•"/>
            </a:pPr>
            <a:endParaRPr lang="es-CO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CO" dirty="0" smtClean="0"/>
              <a:t>La aplicación web debe funcionar en </a:t>
            </a:r>
            <a:r>
              <a:rPr lang="es-CO" dirty="0" err="1" smtClean="0"/>
              <a:t>firefox</a:t>
            </a:r>
            <a:r>
              <a:rPr lang="es-CO" dirty="0" smtClean="0"/>
              <a:t>, </a:t>
            </a:r>
            <a:r>
              <a:rPr lang="es-CO" dirty="0" err="1" smtClean="0"/>
              <a:t>Chrome</a:t>
            </a:r>
            <a:r>
              <a:rPr lang="es-CO" dirty="0" smtClean="0"/>
              <a:t>, IE, etc.</a:t>
            </a:r>
          </a:p>
          <a:p>
            <a:pPr marL="285750" indent="-285750">
              <a:buFont typeface="Arial" pitchFamily="34" charset="0"/>
              <a:buChar char="•"/>
            </a:pPr>
            <a:endParaRPr lang="es-CO" dirty="0"/>
          </a:p>
          <a:p>
            <a:pPr marL="285750" indent="-285750">
              <a:buFont typeface="Arial" pitchFamily="34" charset="0"/>
              <a:buChar char="•"/>
            </a:pPr>
            <a:r>
              <a:rPr lang="es-CO" dirty="0" smtClean="0"/>
              <a:t>La aplicación web debe funcionar en PC, tabletas y dispositivos </a:t>
            </a:r>
            <a:r>
              <a:rPr lang="es-CO" dirty="0" err="1" smtClean="0"/>
              <a:t>mobiles</a:t>
            </a:r>
            <a:r>
              <a:rPr lang="es-CO" dirty="0" smtClean="0"/>
              <a:t> (</a:t>
            </a:r>
            <a:r>
              <a:rPr lang="es-CO" dirty="0" err="1" smtClean="0"/>
              <a:t>Android</a:t>
            </a:r>
            <a:r>
              <a:rPr lang="es-CO" dirty="0" smtClean="0"/>
              <a:t>, IOS, Windows </a:t>
            </a:r>
            <a:r>
              <a:rPr lang="es-CO" dirty="0" err="1" smtClean="0"/>
              <a:t>Phone</a:t>
            </a:r>
            <a:r>
              <a:rPr lang="es-CO" dirty="0" smtClean="0"/>
              <a:t>).</a:t>
            </a:r>
          </a:p>
          <a:p>
            <a:endParaRPr lang="es-CO" b="1" dirty="0"/>
          </a:p>
        </p:txBody>
      </p:sp>
      <p:pic>
        <p:nvPicPr>
          <p:cNvPr id="1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21" name="TextBox 4">
            <a:extLst>
              <a:ext uri="{FF2B5EF4-FFF2-40B4-BE49-F238E27FC236}">
                <a16:creationId xmlns:a16="http://schemas.microsoft.com/office/drawing/2014/main" id="{940178F6-96B2-4F1E-8888-BC09734F5150}"/>
              </a:ext>
            </a:extLst>
          </p:cNvPr>
          <p:cNvSpPr txBox="1"/>
          <p:nvPr/>
        </p:nvSpPr>
        <p:spPr>
          <a:xfrm>
            <a:off x="398208" y="344382"/>
            <a:ext cx="6910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</a:rPr>
              <a:t>Introducción al análisis de requerimientos</a:t>
            </a:r>
          </a:p>
          <a:p>
            <a:endParaRPr lang="es-CO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10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1DC0-F63C-4CFD-A8F4-1B3B2C3D90D2}" type="slidenum">
              <a:rPr lang="es-CO" smtClean="0"/>
              <a:pPr/>
              <a:t>9</a:t>
            </a:fld>
            <a:endParaRPr lang="es-CO"/>
          </a:p>
        </p:txBody>
      </p:sp>
      <p:sp>
        <p:nvSpPr>
          <p:cNvPr id="13" name="12 CuadroTexto"/>
          <p:cNvSpPr txBox="1"/>
          <p:nvPr/>
        </p:nvSpPr>
        <p:spPr>
          <a:xfrm>
            <a:off x="562296" y="1017347"/>
            <a:ext cx="8073008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b="1" dirty="0" smtClean="0"/>
              <a:t>Requerimientos NO funcionales:</a:t>
            </a:r>
            <a:endParaRPr lang="es-CO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6083076" y="1416942"/>
            <a:ext cx="2552228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O" dirty="0" smtClean="0"/>
              <a:t>Atributos de calidad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dirty="0" smtClean="0"/>
              <a:t>Restricciones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dirty="0" smtClean="0"/>
              <a:t>Interfaces externas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dirty="0" smtClean="0"/>
              <a:t>Interfaces de usuario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dirty="0" smtClean="0"/>
              <a:t>Control de errores</a:t>
            </a:r>
            <a:endParaRPr lang="es-CO" dirty="0"/>
          </a:p>
        </p:txBody>
      </p:sp>
      <p:sp>
        <p:nvSpPr>
          <p:cNvPr id="6" name="5 CuadroTexto"/>
          <p:cNvSpPr txBox="1"/>
          <p:nvPr/>
        </p:nvSpPr>
        <p:spPr>
          <a:xfrm>
            <a:off x="562296" y="1700808"/>
            <a:ext cx="235352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b="1" dirty="0" smtClean="0"/>
              <a:t>Restricciones:</a:t>
            </a:r>
            <a:endParaRPr lang="es-CO" b="1" dirty="0"/>
          </a:p>
        </p:txBody>
      </p:sp>
      <p:sp>
        <p:nvSpPr>
          <p:cNvPr id="16" name="15 CuadroTexto"/>
          <p:cNvSpPr txBox="1"/>
          <p:nvPr/>
        </p:nvSpPr>
        <p:spPr>
          <a:xfrm>
            <a:off x="606446" y="2222540"/>
            <a:ext cx="5377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Se refiere a requerimientos que definen </a:t>
            </a:r>
            <a:r>
              <a:rPr lang="es-CO" b="1" dirty="0" smtClean="0"/>
              <a:t>los límites y condiciones</a:t>
            </a:r>
            <a:r>
              <a:rPr lang="es-CO" dirty="0" smtClean="0"/>
              <a:t> de cómo una aplicación será diseñada o implementada.</a:t>
            </a:r>
          </a:p>
        </p:txBody>
      </p:sp>
      <p:sp>
        <p:nvSpPr>
          <p:cNvPr id="4" name="3 Flecha abajo"/>
          <p:cNvSpPr/>
          <p:nvPr/>
        </p:nvSpPr>
        <p:spPr>
          <a:xfrm rot="16200000">
            <a:off x="5560750" y="1637296"/>
            <a:ext cx="327027" cy="5200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6 Rectángulo"/>
          <p:cNvSpPr/>
          <p:nvPr/>
        </p:nvSpPr>
        <p:spPr>
          <a:xfrm>
            <a:off x="6083076" y="1719858"/>
            <a:ext cx="2529484" cy="314129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5 CuadroTexto"/>
          <p:cNvSpPr txBox="1"/>
          <p:nvPr/>
        </p:nvSpPr>
        <p:spPr>
          <a:xfrm>
            <a:off x="521463" y="3140968"/>
            <a:ext cx="81420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Dentro de este tipo de requerimientos NO funcionales encontramos:</a:t>
            </a:r>
          </a:p>
          <a:p>
            <a:endParaRPr lang="es-CO" b="1" dirty="0" smtClean="0"/>
          </a:p>
          <a:p>
            <a:r>
              <a:rPr lang="es-CO" b="1" dirty="0" smtClean="0"/>
              <a:t>Exactitud: </a:t>
            </a:r>
            <a:r>
              <a:rPr lang="es-CO" dirty="0" smtClean="0"/>
              <a:t>indica la exactitud con la que se deben prestar los servicios.</a:t>
            </a:r>
          </a:p>
          <a:p>
            <a:endParaRPr lang="es-CO" b="1" dirty="0"/>
          </a:p>
          <a:p>
            <a:r>
              <a:rPr lang="es-CO" b="1" dirty="0" smtClean="0"/>
              <a:t>Restricciones de herramientas y lenguajes: </a:t>
            </a:r>
            <a:r>
              <a:rPr lang="es-CO" dirty="0" smtClean="0"/>
              <a:t>Lenguajes y herramientas que se deben usar para el desarrollo de las aplicaciones.</a:t>
            </a:r>
          </a:p>
          <a:p>
            <a:endParaRPr lang="es-CO" b="1" dirty="0"/>
          </a:p>
          <a:p>
            <a:r>
              <a:rPr lang="es-CO" b="1" dirty="0" smtClean="0"/>
              <a:t>Restricciones de diseño: </a:t>
            </a:r>
            <a:r>
              <a:rPr lang="es-CO" dirty="0" smtClean="0"/>
              <a:t>Son restricciones en el diseño del SW como la necesidad de seguir ciertos estándares. EJ: WCAG 2.0</a:t>
            </a:r>
            <a:endParaRPr lang="es-CO" b="1" dirty="0" smtClean="0"/>
          </a:p>
        </p:txBody>
      </p:sp>
      <p:pic>
        <p:nvPicPr>
          <p:cNvPr id="2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23" name="TextBox 4">
            <a:extLst>
              <a:ext uri="{FF2B5EF4-FFF2-40B4-BE49-F238E27FC236}">
                <a16:creationId xmlns:a16="http://schemas.microsoft.com/office/drawing/2014/main" id="{940178F6-96B2-4F1E-8888-BC09734F5150}"/>
              </a:ext>
            </a:extLst>
          </p:cNvPr>
          <p:cNvSpPr txBox="1"/>
          <p:nvPr/>
        </p:nvSpPr>
        <p:spPr>
          <a:xfrm>
            <a:off x="398208" y="344382"/>
            <a:ext cx="6910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</a:rPr>
              <a:t>Introducción al análisis de requerimientos</a:t>
            </a:r>
          </a:p>
          <a:p>
            <a:endParaRPr lang="es-CO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12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1856</TotalTime>
  <Words>2638</Words>
  <Application>Microsoft Office PowerPoint</Application>
  <PresentationFormat>Presentación en pantalla (4:3)</PresentationFormat>
  <Paragraphs>382</Paragraphs>
  <Slides>40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4" baseType="lpstr">
      <vt:lpstr>Arial</vt:lpstr>
      <vt:lpstr>Calibri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</dc:creator>
  <cp:lastModifiedBy>Ingenieria</cp:lastModifiedBy>
  <cp:revision>286</cp:revision>
  <dcterms:created xsi:type="dcterms:W3CDTF">2017-12-19T20:26:35Z</dcterms:created>
  <dcterms:modified xsi:type="dcterms:W3CDTF">2019-08-24T00:11:22Z</dcterms:modified>
</cp:coreProperties>
</file>