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8" r:id="rId2"/>
    <p:sldId id="260" r:id="rId3"/>
    <p:sldId id="261" r:id="rId4"/>
    <p:sldId id="267" r:id="rId5"/>
    <p:sldId id="263" r:id="rId6"/>
    <p:sldId id="265" r:id="rId7"/>
  </p:sldIdLst>
  <p:sldSz cx="12192000" cy="6858000"/>
  <p:notesSz cx="6858000" cy="9144000"/>
  <p:custDataLst>
    <p:tags r:id="rId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66" autoAdjust="0"/>
    <p:restoredTop sz="65796" autoAdjust="0"/>
  </p:normalViewPr>
  <p:slideViewPr>
    <p:cSldViewPr snapToGrid="0">
      <p:cViewPr>
        <p:scale>
          <a:sx n="17" d="100"/>
          <a:sy n="17" d="100"/>
        </p:scale>
        <p:origin x="72" y="4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C20BB3-3CCB-4FE5-991B-82F6BCB48AF3}" type="datetimeFigureOut">
              <a:rPr lang="en-US" smtClean="0"/>
              <a:t>8/25/2024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746DE6-3336-457D-A091-FA20AC1C536E}" type="slidenum">
              <a:rPr lang="en-US" smtClean="0"/>
              <a:t>‹#›</a:t>
            </a:fld>
            <a:endParaRPr lang="en-US"/>
          </a:p>
        </p:txBody>
      </p:sp>
    </p:spTree>
    <p:extLst>
      <p:ext uri="{BB962C8B-B14F-4D97-AF65-F5344CB8AC3E}">
        <p14:creationId xmlns:p14="http://schemas.microsoft.com/office/powerpoint/2010/main" val="8562944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a:t>
            </a:r>
            <a:r>
              <a:rPr lang="en-US" baseline="0" dirty="0"/>
              <a:t> speaker notes required for this slide.]</a:t>
            </a:r>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1</a:t>
            </a:fld>
            <a:endParaRPr lang="en-US"/>
          </a:p>
        </p:txBody>
      </p:sp>
    </p:spTree>
    <p:extLst>
      <p:ext uri="{BB962C8B-B14F-4D97-AF65-F5344CB8AC3E}">
        <p14:creationId xmlns:p14="http://schemas.microsoft.com/office/powerpoint/2010/main" val="42162425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many things that allow the </a:t>
            </a:r>
            <a:r>
              <a:rPr lang="en-US" dirty="0" err="1"/>
              <a:t>DriverPass</a:t>
            </a:r>
            <a:r>
              <a:rPr lang="en-US" dirty="0"/>
              <a:t> system to work properly. The first functional requirement is that it creates an account and allows the users to log in. This allows users to see and purchase packages as well as make appointments. The second functional requirement is that it is regularly update with the DMV rules and regulations ensuring that all students are meeting the requirements. The first non functional requirement is the storage that will be needed to keep user information and appointment information. The second nonfunctional requirement is that the users will be able to reset their passwords if they forget them and are unable to log in. This ensures that users are able to regain access to their accounts. </a:t>
            </a:r>
          </a:p>
        </p:txBody>
      </p:sp>
      <p:sp>
        <p:nvSpPr>
          <p:cNvPr id="4" name="Slide Number Placeholder 3"/>
          <p:cNvSpPr>
            <a:spLocks noGrp="1"/>
          </p:cNvSpPr>
          <p:nvPr>
            <p:ph type="sldNum" sz="quarter" idx="10"/>
          </p:nvPr>
        </p:nvSpPr>
        <p:spPr/>
        <p:txBody>
          <a:bodyPr/>
          <a:lstStyle/>
          <a:p>
            <a:fld id="{E0746DE6-3336-457D-A091-FA20AC1C536E}" type="slidenum">
              <a:rPr lang="en-US" smtClean="0"/>
              <a:t>2</a:t>
            </a:fld>
            <a:endParaRPr lang="en-US"/>
          </a:p>
        </p:txBody>
      </p:sp>
    </p:spTree>
    <p:extLst>
      <p:ext uri="{BB962C8B-B14F-4D97-AF65-F5344CB8AC3E}">
        <p14:creationId xmlns:p14="http://schemas.microsoft.com/office/powerpoint/2010/main" val="33992645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diagram shows the various people who will be active within the system. People who have access are the individuals using the system such as students then the admin and employees for the program. All three individuals will be able to log into the system. Users can create an account and update information. Admin can also manage and update user information. Users will be able to choose packages, pay for the package and check their progress towards completion on the website. Employees will be able to see when a new user is created and book reservations for the appointments. </a:t>
            </a:r>
          </a:p>
        </p:txBody>
      </p:sp>
      <p:sp>
        <p:nvSpPr>
          <p:cNvPr id="4" name="Slide Number Placeholder 3"/>
          <p:cNvSpPr>
            <a:spLocks noGrp="1"/>
          </p:cNvSpPr>
          <p:nvPr>
            <p:ph type="sldNum" sz="quarter" idx="10"/>
          </p:nvPr>
        </p:nvSpPr>
        <p:spPr/>
        <p:txBody>
          <a:bodyPr/>
          <a:lstStyle/>
          <a:p>
            <a:fld id="{E0746DE6-3336-457D-A091-FA20AC1C536E}" type="slidenum">
              <a:rPr lang="en-US" smtClean="0"/>
              <a:t>3</a:t>
            </a:fld>
            <a:endParaRPr lang="en-US"/>
          </a:p>
        </p:txBody>
      </p:sp>
    </p:spTree>
    <p:extLst>
      <p:ext uri="{BB962C8B-B14F-4D97-AF65-F5344CB8AC3E}">
        <p14:creationId xmlns:p14="http://schemas.microsoft.com/office/powerpoint/2010/main" val="22628351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activity diagram shows how the student is able to log into their account or create an account. They are then able to sign up for classes either online or in person. If they are online they choose the classes and schedule that works for them then they pay for the classes that they can then attend. For </a:t>
            </a:r>
            <a:r>
              <a:rPr lang="en-US" dirty="0" err="1"/>
              <a:t>inperson</a:t>
            </a:r>
            <a:r>
              <a:rPr lang="en-US" dirty="0"/>
              <a:t> they will schedule the </a:t>
            </a:r>
            <a:r>
              <a:rPr lang="en-US" dirty="0" err="1"/>
              <a:t>inperson</a:t>
            </a:r>
            <a:r>
              <a:rPr lang="en-US" dirty="0"/>
              <a:t> driving lessons. Lastly they pay for those lessons and attend them on the date they are scheduled for. </a:t>
            </a:r>
          </a:p>
          <a:p>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4</a:t>
            </a:fld>
            <a:endParaRPr lang="en-US"/>
          </a:p>
        </p:txBody>
      </p:sp>
    </p:spTree>
    <p:extLst>
      <p:ext uri="{BB962C8B-B14F-4D97-AF65-F5344CB8AC3E}">
        <p14:creationId xmlns:p14="http://schemas.microsoft.com/office/powerpoint/2010/main" val="8961842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Users must first verify their identity when creating an account. This can be done by sending a verification link to the email on file to verify the email used. It can also send a code to be entered to verify phone number. When logging in users will have to enter their password and verify through 2 step verification by typing in a code sent to email or phone number. This process helps stop brute force hackers from getting into the accounts. Last the URL of the website uses HTTPS instead of HTTP. This encrypts the personal information of the users. </a:t>
            </a:r>
          </a:p>
        </p:txBody>
      </p:sp>
      <p:sp>
        <p:nvSpPr>
          <p:cNvPr id="4" name="Slide Number Placeholder 3"/>
          <p:cNvSpPr>
            <a:spLocks noGrp="1"/>
          </p:cNvSpPr>
          <p:nvPr>
            <p:ph type="sldNum" sz="quarter" idx="10"/>
          </p:nvPr>
        </p:nvSpPr>
        <p:spPr/>
        <p:txBody>
          <a:bodyPr/>
          <a:lstStyle/>
          <a:p>
            <a:fld id="{E0746DE6-3336-457D-A091-FA20AC1C536E}" type="slidenum">
              <a:rPr lang="en-US" smtClean="0"/>
              <a:t>5</a:t>
            </a:fld>
            <a:endParaRPr lang="en-US"/>
          </a:p>
        </p:txBody>
      </p:sp>
    </p:spTree>
    <p:extLst>
      <p:ext uri="{BB962C8B-B14F-4D97-AF65-F5344CB8AC3E}">
        <p14:creationId xmlns:p14="http://schemas.microsoft.com/office/powerpoint/2010/main" val="34916115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further away someone gets from the server the slower it will take for the website to respond. The program does not have a developer there working all the time. This can cause updates and issue fixes to take longer. </a:t>
            </a:r>
          </a:p>
        </p:txBody>
      </p:sp>
      <p:sp>
        <p:nvSpPr>
          <p:cNvPr id="4" name="Slide Number Placeholder 3"/>
          <p:cNvSpPr>
            <a:spLocks noGrp="1"/>
          </p:cNvSpPr>
          <p:nvPr>
            <p:ph type="sldNum" sz="quarter" idx="10"/>
          </p:nvPr>
        </p:nvSpPr>
        <p:spPr/>
        <p:txBody>
          <a:bodyPr/>
          <a:lstStyle/>
          <a:p>
            <a:fld id="{E0746DE6-3336-457D-A091-FA20AC1C536E}" type="slidenum">
              <a:rPr lang="en-US" smtClean="0"/>
              <a:t>6</a:t>
            </a:fld>
            <a:endParaRPr lang="en-US"/>
          </a:p>
        </p:txBody>
      </p:sp>
    </p:spTree>
    <p:extLst>
      <p:ext uri="{BB962C8B-B14F-4D97-AF65-F5344CB8AC3E}">
        <p14:creationId xmlns:p14="http://schemas.microsoft.com/office/powerpoint/2010/main" val="9706606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391AB-F383-4237-A071-AD1C6E9246D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F6636DA-4FDE-4B32-8CCE-37EFA3E7579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0F87932-8FF0-4DF1-A776-9A3CE37618A7}"/>
              </a:ext>
            </a:extLst>
          </p:cNvPr>
          <p:cNvSpPr>
            <a:spLocks noGrp="1"/>
          </p:cNvSpPr>
          <p:nvPr>
            <p:ph type="dt" sz="half" idx="10"/>
          </p:nvPr>
        </p:nvSpPr>
        <p:spPr/>
        <p:txBody>
          <a:bodyPr/>
          <a:lstStyle/>
          <a:p>
            <a:fld id="{5D6495F3-B757-4FAF-98AA-EDA7D1485485}" type="datetimeFigureOut">
              <a:rPr lang="en-US" smtClean="0"/>
              <a:t>8/25/2024</a:t>
            </a:fld>
            <a:endParaRPr lang="en-US"/>
          </a:p>
        </p:txBody>
      </p:sp>
      <p:sp>
        <p:nvSpPr>
          <p:cNvPr id="5" name="Footer Placeholder 4">
            <a:extLst>
              <a:ext uri="{FF2B5EF4-FFF2-40B4-BE49-F238E27FC236}">
                <a16:creationId xmlns:a16="http://schemas.microsoft.com/office/drawing/2014/main" id="{5F38FAB8-C9F1-4DBB-B355-D8DEE37065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4490E3-D8E8-4766-9104-14009BF5636F}"/>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4569019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B8678-553E-4A5B-8CFE-5DB358BDF35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43AF303-1F73-4575-83E6-561589F1632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36EC56-7DCF-400D-A871-C26291EB10AD}"/>
              </a:ext>
            </a:extLst>
          </p:cNvPr>
          <p:cNvSpPr>
            <a:spLocks noGrp="1"/>
          </p:cNvSpPr>
          <p:nvPr>
            <p:ph type="dt" sz="half" idx="10"/>
          </p:nvPr>
        </p:nvSpPr>
        <p:spPr/>
        <p:txBody>
          <a:bodyPr/>
          <a:lstStyle/>
          <a:p>
            <a:fld id="{5D6495F3-B757-4FAF-98AA-EDA7D1485485}" type="datetimeFigureOut">
              <a:rPr lang="en-US" smtClean="0"/>
              <a:t>8/25/2024</a:t>
            </a:fld>
            <a:endParaRPr lang="en-US"/>
          </a:p>
        </p:txBody>
      </p:sp>
      <p:sp>
        <p:nvSpPr>
          <p:cNvPr id="5" name="Footer Placeholder 4">
            <a:extLst>
              <a:ext uri="{FF2B5EF4-FFF2-40B4-BE49-F238E27FC236}">
                <a16:creationId xmlns:a16="http://schemas.microsoft.com/office/drawing/2014/main" id="{17FFAC5B-7C77-4F8C-ADB0-8D208A2EB3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2F48AF-AB8F-4DD2-BC77-7E2F42AD3B87}"/>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1873178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20ED820-BFE6-41B5-8064-984037A999A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CA27FEA-5359-474A-B4F8-FF510DD7489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4DD33D-563C-4B8C-B8C1-625FF5C5B85D}"/>
              </a:ext>
            </a:extLst>
          </p:cNvPr>
          <p:cNvSpPr>
            <a:spLocks noGrp="1"/>
          </p:cNvSpPr>
          <p:nvPr>
            <p:ph type="dt" sz="half" idx="10"/>
          </p:nvPr>
        </p:nvSpPr>
        <p:spPr/>
        <p:txBody>
          <a:bodyPr/>
          <a:lstStyle/>
          <a:p>
            <a:fld id="{5D6495F3-B757-4FAF-98AA-EDA7D1485485}" type="datetimeFigureOut">
              <a:rPr lang="en-US" smtClean="0"/>
              <a:t>8/25/2024</a:t>
            </a:fld>
            <a:endParaRPr lang="en-US"/>
          </a:p>
        </p:txBody>
      </p:sp>
      <p:sp>
        <p:nvSpPr>
          <p:cNvPr id="5" name="Footer Placeholder 4">
            <a:extLst>
              <a:ext uri="{FF2B5EF4-FFF2-40B4-BE49-F238E27FC236}">
                <a16:creationId xmlns:a16="http://schemas.microsoft.com/office/drawing/2014/main" id="{40471877-89FD-46BE-832F-C5660A5567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6E675F-CC4D-48CF-90C8-53829EE08B8C}"/>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24546216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BC967-18DB-4664-9B4D-06177FB946B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ADF7174-64B4-4D8F-BF44-3DD1F66CAD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CD83D3-86C4-482F-A2DC-B4C55DBF3F7A}"/>
              </a:ext>
            </a:extLst>
          </p:cNvPr>
          <p:cNvSpPr>
            <a:spLocks noGrp="1"/>
          </p:cNvSpPr>
          <p:nvPr>
            <p:ph type="dt" sz="half" idx="10"/>
          </p:nvPr>
        </p:nvSpPr>
        <p:spPr/>
        <p:txBody>
          <a:bodyPr/>
          <a:lstStyle/>
          <a:p>
            <a:fld id="{5D6495F3-B757-4FAF-98AA-EDA7D1485485}" type="datetimeFigureOut">
              <a:rPr lang="en-US" smtClean="0"/>
              <a:t>8/25/2024</a:t>
            </a:fld>
            <a:endParaRPr lang="en-US"/>
          </a:p>
        </p:txBody>
      </p:sp>
      <p:sp>
        <p:nvSpPr>
          <p:cNvPr id="5" name="Footer Placeholder 4">
            <a:extLst>
              <a:ext uri="{FF2B5EF4-FFF2-40B4-BE49-F238E27FC236}">
                <a16:creationId xmlns:a16="http://schemas.microsoft.com/office/drawing/2014/main" id="{DCF05BE2-6C23-4CB4-A63E-457E635BF2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097965-24FE-4C07-BE16-69AE439950EF}"/>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2757682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3394D-04EF-440C-B08B-114464B315C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BEBE3F6-F021-4D6B-8B0D-EF74D7461F9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196233C-6806-4593-91C0-CF4ECD84A601}"/>
              </a:ext>
            </a:extLst>
          </p:cNvPr>
          <p:cNvSpPr>
            <a:spLocks noGrp="1"/>
          </p:cNvSpPr>
          <p:nvPr>
            <p:ph type="dt" sz="half" idx="10"/>
          </p:nvPr>
        </p:nvSpPr>
        <p:spPr/>
        <p:txBody>
          <a:bodyPr/>
          <a:lstStyle/>
          <a:p>
            <a:fld id="{5D6495F3-B757-4FAF-98AA-EDA7D1485485}" type="datetimeFigureOut">
              <a:rPr lang="en-US" smtClean="0"/>
              <a:t>8/25/2024</a:t>
            </a:fld>
            <a:endParaRPr lang="en-US"/>
          </a:p>
        </p:txBody>
      </p:sp>
      <p:sp>
        <p:nvSpPr>
          <p:cNvPr id="5" name="Footer Placeholder 4">
            <a:extLst>
              <a:ext uri="{FF2B5EF4-FFF2-40B4-BE49-F238E27FC236}">
                <a16:creationId xmlns:a16="http://schemas.microsoft.com/office/drawing/2014/main" id="{963A761E-2D3A-4397-A82C-2F3B981DE0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297E71-B59F-4260-B01B-2B7CEB0896B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6393263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4DFCB-DD40-4637-9CAB-2BAF24231C7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94065F-4B44-4622-98EE-166F936489F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7AF1249-B890-4466-9E24-84A24907008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0FA9B4-D282-452F-B78A-FF5873ACF45A}"/>
              </a:ext>
            </a:extLst>
          </p:cNvPr>
          <p:cNvSpPr>
            <a:spLocks noGrp="1"/>
          </p:cNvSpPr>
          <p:nvPr>
            <p:ph type="dt" sz="half" idx="10"/>
          </p:nvPr>
        </p:nvSpPr>
        <p:spPr/>
        <p:txBody>
          <a:bodyPr/>
          <a:lstStyle/>
          <a:p>
            <a:fld id="{5D6495F3-B757-4FAF-98AA-EDA7D1485485}" type="datetimeFigureOut">
              <a:rPr lang="en-US" smtClean="0"/>
              <a:t>8/25/2024</a:t>
            </a:fld>
            <a:endParaRPr lang="en-US"/>
          </a:p>
        </p:txBody>
      </p:sp>
      <p:sp>
        <p:nvSpPr>
          <p:cNvPr id="6" name="Footer Placeholder 5">
            <a:extLst>
              <a:ext uri="{FF2B5EF4-FFF2-40B4-BE49-F238E27FC236}">
                <a16:creationId xmlns:a16="http://schemas.microsoft.com/office/drawing/2014/main" id="{6E9B0F13-A139-4B66-9544-16480800F68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B8791D0-EC30-4D8C-8764-475D8DB34F19}"/>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0815023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3AA7D-15D2-4D5F-B1C4-501073416DE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5E80A0E-25B9-4E8E-8B0D-201E1C56409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189B111-0CA0-47CD-9F0B-DBCBA3AE3C2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EF0E02D-3176-4B85-ACB6-721F2682742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7D9317-BBE1-4F36-82FE-E348F6F18A9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837DDCB-69F8-49FA-A111-C8AB271389E7}"/>
              </a:ext>
            </a:extLst>
          </p:cNvPr>
          <p:cNvSpPr>
            <a:spLocks noGrp="1"/>
          </p:cNvSpPr>
          <p:nvPr>
            <p:ph type="dt" sz="half" idx="10"/>
          </p:nvPr>
        </p:nvSpPr>
        <p:spPr/>
        <p:txBody>
          <a:bodyPr/>
          <a:lstStyle/>
          <a:p>
            <a:fld id="{5D6495F3-B757-4FAF-98AA-EDA7D1485485}" type="datetimeFigureOut">
              <a:rPr lang="en-US" smtClean="0"/>
              <a:t>8/25/2024</a:t>
            </a:fld>
            <a:endParaRPr lang="en-US"/>
          </a:p>
        </p:txBody>
      </p:sp>
      <p:sp>
        <p:nvSpPr>
          <p:cNvPr id="8" name="Footer Placeholder 7">
            <a:extLst>
              <a:ext uri="{FF2B5EF4-FFF2-40B4-BE49-F238E27FC236}">
                <a16:creationId xmlns:a16="http://schemas.microsoft.com/office/drawing/2014/main" id="{4A18B0CD-1F68-412E-9232-F267114CA75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9B21FC-12CC-472D-BC38-EF413158CC5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8941432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F51AB-8384-4E67-914C-B39484AD233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0909660-3861-4545-BF68-9ED039B5D0F0}"/>
              </a:ext>
            </a:extLst>
          </p:cNvPr>
          <p:cNvSpPr>
            <a:spLocks noGrp="1"/>
          </p:cNvSpPr>
          <p:nvPr>
            <p:ph type="dt" sz="half" idx="10"/>
          </p:nvPr>
        </p:nvSpPr>
        <p:spPr/>
        <p:txBody>
          <a:bodyPr/>
          <a:lstStyle/>
          <a:p>
            <a:fld id="{5D6495F3-B757-4FAF-98AA-EDA7D1485485}" type="datetimeFigureOut">
              <a:rPr lang="en-US" smtClean="0"/>
              <a:t>8/25/2024</a:t>
            </a:fld>
            <a:endParaRPr lang="en-US"/>
          </a:p>
        </p:txBody>
      </p:sp>
      <p:sp>
        <p:nvSpPr>
          <p:cNvPr id="4" name="Footer Placeholder 3">
            <a:extLst>
              <a:ext uri="{FF2B5EF4-FFF2-40B4-BE49-F238E27FC236}">
                <a16:creationId xmlns:a16="http://schemas.microsoft.com/office/drawing/2014/main" id="{FDDD5392-AC3A-4EAF-ADE6-B6CF4B50ACA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5679880-BF48-4F4D-B8B3-4E99FC415FF9}"/>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3514890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7F98E25-CF37-4F73-9E22-210238167867}"/>
              </a:ext>
            </a:extLst>
          </p:cNvPr>
          <p:cNvSpPr>
            <a:spLocks noGrp="1"/>
          </p:cNvSpPr>
          <p:nvPr>
            <p:ph type="dt" sz="half" idx="10"/>
          </p:nvPr>
        </p:nvSpPr>
        <p:spPr/>
        <p:txBody>
          <a:bodyPr/>
          <a:lstStyle/>
          <a:p>
            <a:fld id="{5D6495F3-B757-4FAF-98AA-EDA7D1485485}" type="datetimeFigureOut">
              <a:rPr lang="en-US" smtClean="0"/>
              <a:t>8/25/2024</a:t>
            </a:fld>
            <a:endParaRPr lang="en-US"/>
          </a:p>
        </p:txBody>
      </p:sp>
      <p:sp>
        <p:nvSpPr>
          <p:cNvPr id="3" name="Footer Placeholder 2">
            <a:extLst>
              <a:ext uri="{FF2B5EF4-FFF2-40B4-BE49-F238E27FC236}">
                <a16:creationId xmlns:a16="http://schemas.microsoft.com/office/drawing/2014/main" id="{89D7A0E1-38AB-4FDA-8EC1-2D7617909C1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8A8E424-5A91-4557-9ADF-4A9422A0690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4978027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BB935-0427-44CC-A384-333EAD8317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CB9DCF6-55CF-43EE-B135-BFC4B4D403C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337538E-A112-4E8F-A445-1A06B0C353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30D413-9505-4ED8-BFF1-5141BE9EE3C4}"/>
              </a:ext>
            </a:extLst>
          </p:cNvPr>
          <p:cNvSpPr>
            <a:spLocks noGrp="1"/>
          </p:cNvSpPr>
          <p:nvPr>
            <p:ph type="dt" sz="half" idx="10"/>
          </p:nvPr>
        </p:nvSpPr>
        <p:spPr/>
        <p:txBody>
          <a:bodyPr/>
          <a:lstStyle/>
          <a:p>
            <a:fld id="{5D6495F3-B757-4FAF-98AA-EDA7D1485485}" type="datetimeFigureOut">
              <a:rPr lang="en-US" smtClean="0"/>
              <a:t>8/25/2024</a:t>
            </a:fld>
            <a:endParaRPr lang="en-US"/>
          </a:p>
        </p:txBody>
      </p:sp>
      <p:sp>
        <p:nvSpPr>
          <p:cNvPr id="6" name="Footer Placeholder 5">
            <a:extLst>
              <a:ext uri="{FF2B5EF4-FFF2-40B4-BE49-F238E27FC236}">
                <a16:creationId xmlns:a16="http://schemas.microsoft.com/office/drawing/2014/main" id="{F60815B0-4528-4FA2-8472-8F19C0F165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C9FCEF-4406-4552-BFE4-6DA3761357F2}"/>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7540635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CE22C-69D4-49EC-8858-787B3C67B0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46A4341-3C0B-4025-AE17-8F0F8FABF5D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DEF5FF01-E0B6-419C-ABCC-70844E4EAC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501218-FFD7-4F25-B220-F5DE5F70693C}"/>
              </a:ext>
            </a:extLst>
          </p:cNvPr>
          <p:cNvSpPr>
            <a:spLocks noGrp="1"/>
          </p:cNvSpPr>
          <p:nvPr>
            <p:ph type="dt" sz="half" idx="10"/>
          </p:nvPr>
        </p:nvSpPr>
        <p:spPr/>
        <p:txBody>
          <a:bodyPr/>
          <a:lstStyle/>
          <a:p>
            <a:fld id="{5D6495F3-B757-4FAF-98AA-EDA7D1485485}" type="datetimeFigureOut">
              <a:rPr lang="en-US" smtClean="0"/>
              <a:t>8/25/2024</a:t>
            </a:fld>
            <a:endParaRPr lang="en-US"/>
          </a:p>
        </p:txBody>
      </p:sp>
      <p:sp>
        <p:nvSpPr>
          <p:cNvPr id="6" name="Footer Placeholder 5">
            <a:extLst>
              <a:ext uri="{FF2B5EF4-FFF2-40B4-BE49-F238E27FC236}">
                <a16:creationId xmlns:a16="http://schemas.microsoft.com/office/drawing/2014/main" id="{9687CBFB-34A6-49D8-A1D2-45DF38876EE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C2726A4-D33A-486A-B120-648AF3D8BA76}"/>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26447433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C07C8C3-4165-4353-ABF2-492454AF91E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89AA46A-3C66-4E4A-9907-225E50ABB7A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57F8214-A11A-4309-9D51-44F35987D1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6495F3-B757-4FAF-98AA-EDA7D1485485}" type="datetimeFigureOut">
              <a:rPr lang="en-US" smtClean="0"/>
              <a:t>8/25/2024</a:t>
            </a:fld>
            <a:endParaRPr lang="en-US"/>
          </a:p>
        </p:txBody>
      </p:sp>
      <p:sp>
        <p:nvSpPr>
          <p:cNvPr id="5" name="Footer Placeholder 4">
            <a:extLst>
              <a:ext uri="{FF2B5EF4-FFF2-40B4-BE49-F238E27FC236}">
                <a16:creationId xmlns:a16="http://schemas.microsoft.com/office/drawing/2014/main" id="{D6A334EB-8260-4F13-9553-5A8593D9DC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0C1EF96-E028-4E68-864E-9B77CF9F25E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1939C1-24D7-49E9-A58A-7960365209F5}" type="slidenum">
              <a:rPr lang="en-US" smtClean="0"/>
              <a:t>‹#›</a:t>
            </a:fld>
            <a:endParaRPr lang="en-US"/>
          </a:p>
        </p:txBody>
      </p:sp>
    </p:spTree>
    <p:extLst>
      <p:ext uri="{BB962C8B-B14F-4D97-AF65-F5344CB8AC3E}">
        <p14:creationId xmlns:p14="http://schemas.microsoft.com/office/powerpoint/2010/main" val="18259450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 Id="rId5" Type="http://schemas.openxmlformats.org/officeDocument/2006/relationships/image" Target="../media/image3.jpe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 Id="rId5" Type="http://schemas.openxmlformats.org/officeDocument/2006/relationships/image" Target="../media/image4.jpe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3045368" y="2043663"/>
            <a:ext cx="6105194" cy="2031055"/>
          </a:xfrm>
        </p:spPr>
        <p:txBody>
          <a:bodyPr>
            <a:normAutofit/>
          </a:bodyPr>
          <a:lstStyle/>
          <a:p>
            <a:r>
              <a:rPr lang="en-US" dirty="0" err="1">
                <a:solidFill>
                  <a:srgbClr val="FFFFFF"/>
                </a:solidFill>
              </a:rPr>
              <a:t>DriverPass</a:t>
            </a:r>
            <a:br>
              <a:rPr lang="en-US" dirty="0">
                <a:solidFill>
                  <a:srgbClr val="FFFFFF"/>
                </a:solidFill>
              </a:rPr>
            </a:br>
            <a:r>
              <a:rPr lang="en-US" dirty="0">
                <a:solidFill>
                  <a:srgbClr val="FFFFFF"/>
                </a:solidFill>
              </a:rPr>
              <a:t>System Analysis</a:t>
            </a:r>
          </a:p>
        </p:txBody>
      </p:sp>
      <p:sp>
        <p:nvSpPr>
          <p:cNvPr id="3" name="Content Placeholder 2"/>
          <p:cNvSpPr>
            <a:spLocks noGrp="1"/>
          </p:cNvSpPr>
          <p:nvPr>
            <p:ph type="subTitle" idx="1"/>
          </p:nvPr>
        </p:nvSpPr>
        <p:spPr>
          <a:xfrm>
            <a:off x="3045368" y="4074718"/>
            <a:ext cx="6105194" cy="682079"/>
          </a:xfrm>
        </p:spPr>
        <p:txBody>
          <a:bodyPr>
            <a:normAutofit/>
          </a:bodyPr>
          <a:lstStyle/>
          <a:p>
            <a:r>
              <a:rPr lang="en-US" dirty="0">
                <a:solidFill>
                  <a:srgbClr val="FFFFFF"/>
                </a:solidFill>
              </a:rPr>
              <a:t>Sean J Born</a:t>
            </a:r>
            <a:endParaRPr dirty="0">
              <a:solidFill>
                <a:srgbClr val="FFFFFF"/>
              </a:solidFill>
            </a:endParaRPr>
          </a:p>
        </p:txBody>
      </p:sp>
    </p:spTree>
    <p:custDataLst>
      <p:tags r:id="rId1"/>
    </p:custDataLst>
    <p:extLst>
      <p:ext uri="{BB962C8B-B14F-4D97-AF65-F5344CB8AC3E}">
        <p14:creationId xmlns:p14="http://schemas.microsoft.com/office/powerpoint/2010/main" val="4091820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System Requirements</a:t>
            </a:r>
          </a:p>
        </p:txBody>
      </p:sp>
      <p:sp>
        <p:nvSpPr>
          <p:cNvPr id="3" name="Content Placeholder 2"/>
          <p:cNvSpPr>
            <a:spLocks noGrp="1"/>
          </p:cNvSpPr>
          <p:nvPr>
            <p:ph idx="1"/>
          </p:nvPr>
        </p:nvSpPr>
        <p:spPr>
          <a:xfrm>
            <a:off x="6090574" y="801866"/>
            <a:ext cx="5306084" cy="5230634"/>
          </a:xfrm>
        </p:spPr>
        <p:txBody>
          <a:bodyPr anchor="ctr">
            <a:normAutofit/>
          </a:bodyPr>
          <a:lstStyle/>
          <a:p>
            <a:r>
              <a:rPr lang="en-US" sz="2400" dirty="0">
                <a:solidFill>
                  <a:srgbClr val="000000"/>
                </a:solidFill>
              </a:rPr>
              <a:t>Functional Requirements</a:t>
            </a:r>
          </a:p>
          <a:p>
            <a:pPr lvl="1"/>
            <a:r>
              <a:rPr lang="en-US" sz="2000" dirty="0">
                <a:solidFill>
                  <a:srgbClr val="000000"/>
                </a:solidFill>
              </a:rPr>
              <a:t>The system shall log in or create an account for users when given specific information. </a:t>
            </a:r>
          </a:p>
          <a:p>
            <a:pPr lvl="1"/>
            <a:r>
              <a:rPr lang="en-US" sz="2000" dirty="0">
                <a:solidFill>
                  <a:srgbClr val="000000"/>
                </a:solidFill>
              </a:rPr>
              <a:t>The system shall have a connection to the DMV to ensure an accurate and up to date regulation list. </a:t>
            </a:r>
          </a:p>
          <a:p>
            <a:r>
              <a:rPr lang="en-US" sz="2400" dirty="0">
                <a:solidFill>
                  <a:srgbClr val="000000"/>
                </a:solidFill>
              </a:rPr>
              <a:t>Nonfunctional requirements</a:t>
            </a:r>
          </a:p>
          <a:p>
            <a:pPr lvl="1"/>
            <a:r>
              <a:rPr lang="en-US" sz="2000" dirty="0">
                <a:solidFill>
                  <a:srgbClr val="000000"/>
                </a:solidFill>
              </a:rPr>
              <a:t>The system shall have storage for the database and the website.</a:t>
            </a:r>
          </a:p>
          <a:p>
            <a:pPr lvl="1"/>
            <a:r>
              <a:rPr lang="en-US" sz="2000" dirty="0">
                <a:solidFill>
                  <a:srgbClr val="000000"/>
                </a:solidFill>
              </a:rPr>
              <a:t>The system shall allow the users to reset their password when requested by the user. </a:t>
            </a:r>
          </a:p>
          <a:p>
            <a:pPr lvl="1"/>
            <a:endParaRPr sz="2000" dirty="0">
              <a:solidFill>
                <a:srgbClr val="000000"/>
              </a:solidFill>
            </a:endParaRPr>
          </a:p>
        </p:txBody>
      </p:sp>
    </p:spTree>
    <p:custDataLst>
      <p:tags r:id="rId1"/>
    </p:custDataLst>
    <p:extLst>
      <p:ext uri="{BB962C8B-B14F-4D97-AF65-F5344CB8AC3E}">
        <p14:creationId xmlns:p14="http://schemas.microsoft.com/office/powerpoint/2010/main" val="18658859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Use Case Diagram</a:t>
            </a:r>
          </a:p>
        </p:txBody>
      </p:sp>
      <p:sp>
        <p:nvSpPr>
          <p:cNvPr id="3" name="Content Placeholder 2"/>
          <p:cNvSpPr>
            <a:spLocks noGrp="1"/>
          </p:cNvSpPr>
          <p:nvPr>
            <p:ph idx="1"/>
          </p:nvPr>
        </p:nvSpPr>
        <p:spPr>
          <a:xfrm>
            <a:off x="6090574" y="801866"/>
            <a:ext cx="5306084" cy="5230634"/>
          </a:xfrm>
        </p:spPr>
        <p:txBody>
          <a:bodyPr anchor="ctr">
            <a:normAutofit/>
          </a:bodyPr>
          <a:lstStyle/>
          <a:p>
            <a:pPr marL="0" indent="0">
              <a:buNone/>
            </a:pPr>
            <a:r>
              <a:rPr lang="en-US" sz="2400" dirty="0">
                <a:solidFill>
                  <a:srgbClr val="000000"/>
                </a:solidFill>
              </a:rPr>
              <a:t>[Insert your use case diagram here.]</a:t>
            </a:r>
            <a:endParaRPr sz="2400" dirty="0">
              <a:solidFill>
                <a:srgbClr val="000000"/>
              </a:solidFill>
            </a:endParaRPr>
          </a:p>
        </p:txBody>
      </p:sp>
      <p:pic>
        <p:nvPicPr>
          <p:cNvPr id="5" name="Picture 4" descr="A diagram of a driver pass system&#10;&#10;Description automatically generated">
            <a:extLst>
              <a:ext uri="{FF2B5EF4-FFF2-40B4-BE49-F238E27FC236}">
                <a16:creationId xmlns:a16="http://schemas.microsoft.com/office/drawing/2014/main" id="{0A50E896-1C88-0E7D-719A-17D7FDEB3F9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179694" y="801866"/>
            <a:ext cx="7012305" cy="5554980"/>
          </a:xfrm>
          <a:prstGeom prst="rect">
            <a:avLst/>
          </a:prstGeom>
        </p:spPr>
      </p:pic>
    </p:spTree>
    <p:custDataLst>
      <p:tags r:id="rId1"/>
    </p:custDataLst>
    <p:extLst>
      <p:ext uri="{BB962C8B-B14F-4D97-AF65-F5344CB8AC3E}">
        <p14:creationId xmlns:p14="http://schemas.microsoft.com/office/powerpoint/2010/main" val="27764253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Activity</a:t>
            </a:r>
            <a:br>
              <a:rPr lang="en-US" dirty="0">
                <a:solidFill>
                  <a:schemeClr val="bg1"/>
                </a:solidFill>
              </a:rPr>
            </a:br>
            <a:r>
              <a:rPr lang="en-US" dirty="0">
                <a:solidFill>
                  <a:schemeClr val="bg1"/>
                </a:solidFill>
              </a:rPr>
              <a:t>Diagram</a:t>
            </a:r>
          </a:p>
        </p:txBody>
      </p:sp>
      <p:sp>
        <p:nvSpPr>
          <p:cNvPr id="3" name="Content Placeholder 2"/>
          <p:cNvSpPr>
            <a:spLocks noGrp="1"/>
          </p:cNvSpPr>
          <p:nvPr>
            <p:ph idx="1"/>
          </p:nvPr>
        </p:nvSpPr>
        <p:spPr>
          <a:xfrm>
            <a:off x="6090574" y="801866"/>
            <a:ext cx="5306084" cy="5230634"/>
          </a:xfrm>
        </p:spPr>
        <p:txBody>
          <a:bodyPr anchor="ctr">
            <a:normAutofit/>
          </a:bodyPr>
          <a:lstStyle/>
          <a:p>
            <a:pPr marL="0" indent="0">
              <a:buNone/>
            </a:pPr>
            <a:endParaRPr sz="2400" dirty="0">
              <a:solidFill>
                <a:srgbClr val="000000"/>
              </a:solidFill>
            </a:endParaRPr>
          </a:p>
        </p:txBody>
      </p:sp>
      <p:pic>
        <p:nvPicPr>
          <p:cNvPr id="5" name="Picture 4" descr="A diagram of a business&#10;&#10;Description automatically generated">
            <a:extLst>
              <a:ext uri="{FF2B5EF4-FFF2-40B4-BE49-F238E27FC236}">
                <a16:creationId xmlns:a16="http://schemas.microsoft.com/office/drawing/2014/main" id="{B062E826-C2CC-B9AB-D1EF-25735170267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67450" y="480060"/>
            <a:ext cx="3314700" cy="6377940"/>
          </a:xfrm>
          <a:prstGeom prst="rect">
            <a:avLst/>
          </a:prstGeom>
        </p:spPr>
      </p:pic>
    </p:spTree>
    <p:custDataLst>
      <p:tags r:id="rId1"/>
    </p:custDataLst>
    <p:extLst>
      <p:ext uri="{BB962C8B-B14F-4D97-AF65-F5344CB8AC3E}">
        <p14:creationId xmlns:p14="http://schemas.microsoft.com/office/powerpoint/2010/main" val="35640556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Security</a:t>
            </a:r>
          </a:p>
        </p:txBody>
      </p:sp>
      <p:sp>
        <p:nvSpPr>
          <p:cNvPr id="3" name="Content Placeholder 2"/>
          <p:cNvSpPr>
            <a:spLocks noGrp="1"/>
          </p:cNvSpPr>
          <p:nvPr>
            <p:ph idx="1"/>
          </p:nvPr>
        </p:nvSpPr>
        <p:spPr>
          <a:xfrm>
            <a:off x="6090574" y="801866"/>
            <a:ext cx="5306084" cy="5230634"/>
          </a:xfrm>
        </p:spPr>
        <p:txBody>
          <a:bodyPr anchor="ctr">
            <a:normAutofit/>
          </a:bodyPr>
          <a:lstStyle/>
          <a:p>
            <a:r>
              <a:rPr lang="en-US" sz="2400" dirty="0">
                <a:solidFill>
                  <a:srgbClr val="000000"/>
                </a:solidFill>
              </a:rPr>
              <a:t>Confirm user identity.</a:t>
            </a:r>
          </a:p>
          <a:p>
            <a:r>
              <a:rPr lang="en-US" sz="2400" dirty="0">
                <a:solidFill>
                  <a:srgbClr val="000000"/>
                </a:solidFill>
              </a:rPr>
              <a:t>Password needed for login and 2 step verification</a:t>
            </a:r>
          </a:p>
          <a:p>
            <a:r>
              <a:rPr lang="en-US" sz="2400" dirty="0">
                <a:solidFill>
                  <a:srgbClr val="000000"/>
                </a:solidFill>
              </a:rPr>
              <a:t>Uses HTTPS instead of HTTP</a:t>
            </a:r>
          </a:p>
          <a:p>
            <a:r>
              <a:rPr lang="en-US" sz="2400" dirty="0">
                <a:solidFill>
                  <a:srgbClr val="000000"/>
                </a:solidFill>
              </a:rPr>
              <a:t>Stops “brute force” logins</a:t>
            </a:r>
            <a:endParaRPr sz="2400" dirty="0">
              <a:solidFill>
                <a:srgbClr val="000000"/>
              </a:solidFill>
            </a:endParaRPr>
          </a:p>
        </p:txBody>
      </p:sp>
    </p:spTree>
    <p:custDataLst>
      <p:tags r:id="rId1"/>
    </p:custDataLst>
    <p:extLst>
      <p:ext uri="{BB962C8B-B14F-4D97-AF65-F5344CB8AC3E}">
        <p14:creationId xmlns:p14="http://schemas.microsoft.com/office/powerpoint/2010/main" val="3768431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System Limitations</a:t>
            </a:r>
          </a:p>
        </p:txBody>
      </p:sp>
      <p:sp>
        <p:nvSpPr>
          <p:cNvPr id="3" name="Content Placeholder 2"/>
          <p:cNvSpPr>
            <a:spLocks noGrp="1"/>
          </p:cNvSpPr>
          <p:nvPr>
            <p:ph type="body" idx="1"/>
          </p:nvPr>
        </p:nvSpPr>
        <p:spPr>
          <a:xfrm>
            <a:off x="6090574" y="801866"/>
            <a:ext cx="5306084" cy="5230634"/>
          </a:xfrm>
        </p:spPr>
        <p:txBody>
          <a:bodyPr anchor="ctr">
            <a:normAutofit/>
          </a:bodyPr>
          <a:lstStyle/>
          <a:p>
            <a:r>
              <a:rPr lang="en-US" sz="2400" dirty="0">
                <a:solidFill>
                  <a:srgbClr val="000000"/>
                </a:solidFill>
              </a:rPr>
              <a:t>Slower services in regions farther away from server.</a:t>
            </a:r>
          </a:p>
          <a:p>
            <a:r>
              <a:rPr lang="en-US" sz="2400" dirty="0">
                <a:solidFill>
                  <a:srgbClr val="000000"/>
                </a:solidFill>
              </a:rPr>
              <a:t>No developer in on site</a:t>
            </a:r>
          </a:p>
        </p:txBody>
      </p:sp>
    </p:spTree>
    <p:custDataLst>
      <p:tags r:id="rId1"/>
    </p:custDataLst>
    <p:extLst>
      <p:ext uri="{BB962C8B-B14F-4D97-AF65-F5344CB8AC3E}">
        <p14:creationId xmlns:p14="http://schemas.microsoft.com/office/powerpoint/2010/main" val="322514164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COUNT" val="6"/>
  <p:tag name="ARTICULATE_PROJECT_OPEN" val="0"/>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WebD281</Template>
  <TotalTime>1478</TotalTime>
  <Words>619</Words>
  <Application>Microsoft Office PowerPoint</Application>
  <PresentationFormat>Widescreen</PresentationFormat>
  <Paragraphs>32</Paragraphs>
  <Slides>6</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DriverPass System Analysis</vt:lpstr>
      <vt:lpstr>System Requirements</vt:lpstr>
      <vt:lpstr>Use Case Diagram</vt:lpstr>
      <vt:lpstr>Activity Diagram</vt:lpstr>
      <vt:lpstr>Security</vt:lpstr>
      <vt:lpstr>System Limitations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Systems Analysis</dc:title>
  <dc:creator>Loay Alnaji</dc:creator>
  <cp:lastModifiedBy>Born, Lakin</cp:lastModifiedBy>
  <cp:revision>21</cp:revision>
  <dcterms:created xsi:type="dcterms:W3CDTF">2019-10-14T02:36:52Z</dcterms:created>
  <dcterms:modified xsi:type="dcterms:W3CDTF">2024-08-25T20:38:49Z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17B2C008-CF5F-4D7E-BF2C-A283A0269B28</vt:lpwstr>
  </property>
  <property fmtid="{D5CDD505-2E9C-101B-9397-08002B2CF9AE}" pid="3" name="ArticulatePath">
    <vt:lpwstr>CS 255 Client Presentation Template</vt:lpwstr>
  </property>
</Properties>
</file>