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webextensions/webextension7.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8" r:id="rId4"/>
    <p:sldId id="266" r:id="rId5"/>
    <p:sldId id="258" r:id="rId6"/>
    <p:sldId id="263" r:id="rId7"/>
    <p:sldId id="271" r:id="rId8"/>
    <p:sldId id="269" r:id="rId9"/>
    <p:sldId id="259" r:id="rId10"/>
    <p:sldId id="270" r:id="rId11"/>
    <p:sldId id="260" r:id="rId12"/>
    <p:sldId id="272" r:id="rId13"/>
    <p:sldId id="267" r:id="rId14"/>
    <p:sldId id="273"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F151C-BE71-4D3E-AAAF-5CF3904730A4}" v="1" dt="2023-09-13T13:06:33.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pbell, Sean" userId="237022f2-53ee-4f83-ad3b-511bc0487032" providerId="ADAL" clId="{28AE9642-14CF-476E-AFA2-9E942145ED11}"/>
    <pc:docChg chg="custSel addSld delSld modSld sldOrd">
      <pc:chgData name="Campbell, Sean" userId="237022f2-53ee-4f83-ad3b-511bc0487032" providerId="ADAL" clId="{28AE9642-14CF-476E-AFA2-9E942145ED11}" dt="2023-08-17T23:22:04.222" v="7253" actId="14100"/>
      <pc:docMkLst>
        <pc:docMk/>
      </pc:docMkLst>
      <pc:sldChg chg="modSp mod">
        <pc:chgData name="Campbell, Sean" userId="237022f2-53ee-4f83-ad3b-511bc0487032" providerId="ADAL" clId="{28AE9642-14CF-476E-AFA2-9E942145ED11}" dt="2023-08-16T23:19:32.750" v="192" actId="1035"/>
        <pc:sldMkLst>
          <pc:docMk/>
          <pc:sldMk cId="3897789966" sldId="258"/>
        </pc:sldMkLst>
        <pc:spChg chg="mod">
          <ac:chgData name="Campbell, Sean" userId="237022f2-53ee-4f83-ad3b-511bc0487032" providerId="ADAL" clId="{28AE9642-14CF-476E-AFA2-9E942145ED11}" dt="2023-08-16T22:19:45.725" v="118" actId="20577"/>
          <ac:spMkLst>
            <pc:docMk/>
            <pc:sldMk cId="3897789966" sldId="258"/>
            <ac:spMk id="2" creationId="{2FF0FE51-5C3F-9095-ED4E-FA9BC5996A51}"/>
          </ac:spMkLst>
        </pc:spChg>
        <pc:graphicFrameChg chg="mod">
          <ac:chgData name="Campbell, Sean" userId="237022f2-53ee-4f83-ad3b-511bc0487032" providerId="ADAL" clId="{28AE9642-14CF-476E-AFA2-9E942145ED11}" dt="2023-08-16T23:19:32.750" v="192" actId="1035"/>
          <ac:graphicFrameMkLst>
            <pc:docMk/>
            <pc:sldMk cId="3897789966" sldId="258"/>
            <ac:graphicFrameMk id="4" creationId="{F466D840-088F-5253-8442-B3D80459DD0E}"/>
          </ac:graphicFrameMkLst>
        </pc:graphicFrameChg>
      </pc:sldChg>
      <pc:sldChg chg="modSp mod">
        <pc:chgData name="Campbell, Sean" userId="237022f2-53ee-4f83-ad3b-511bc0487032" providerId="ADAL" clId="{28AE9642-14CF-476E-AFA2-9E942145ED11}" dt="2023-08-17T13:42:31.462" v="2671" actId="20577"/>
        <pc:sldMkLst>
          <pc:docMk/>
          <pc:sldMk cId="3853911066" sldId="259"/>
        </pc:sldMkLst>
        <pc:spChg chg="mod">
          <ac:chgData name="Campbell, Sean" userId="237022f2-53ee-4f83-ad3b-511bc0487032" providerId="ADAL" clId="{28AE9642-14CF-476E-AFA2-9E942145ED11}" dt="2023-08-17T13:42:31.462" v="2671" actId="20577"/>
          <ac:spMkLst>
            <pc:docMk/>
            <pc:sldMk cId="3853911066" sldId="259"/>
            <ac:spMk id="3" creationId="{5699C292-18E6-4797-4424-A892875582DB}"/>
          </ac:spMkLst>
        </pc:spChg>
      </pc:sldChg>
      <pc:sldChg chg="addSp delSp modSp mod">
        <pc:chgData name="Campbell, Sean" userId="237022f2-53ee-4f83-ad3b-511bc0487032" providerId="ADAL" clId="{28AE9642-14CF-476E-AFA2-9E942145ED11}" dt="2023-08-17T23:22:04.222" v="7253" actId="14100"/>
        <pc:sldMkLst>
          <pc:docMk/>
          <pc:sldMk cId="415221792" sldId="260"/>
        </pc:sldMkLst>
        <pc:spChg chg="mod">
          <ac:chgData name="Campbell, Sean" userId="237022f2-53ee-4f83-ad3b-511bc0487032" providerId="ADAL" clId="{28AE9642-14CF-476E-AFA2-9E942145ED11}" dt="2023-08-16T22:18:30.525" v="99" actId="5793"/>
          <ac:spMkLst>
            <pc:docMk/>
            <pc:sldMk cId="415221792" sldId="260"/>
            <ac:spMk id="3" creationId="{5699C292-18E6-4797-4424-A892875582DB}"/>
          </ac:spMkLst>
        </pc:spChg>
        <pc:graphicFrameChg chg="add del mod">
          <ac:chgData name="Campbell, Sean" userId="237022f2-53ee-4f83-ad3b-511bc0487032" providerId="ADAL" clId="{28AE9642-14CF-476E-AFA2-9E942145ED11}" dt="2023-08-16T22:23:05.283" v="119" actId="478"/>
          <ac:graphicFrameMkLst>
            <pc:docMk/>
            <pc:sldMk cId="415221792" sldId="260"/>
            <ac:graphicFrameMk id="5" creationId="{D026077B-962A-9197-E383-803D36A6765E}"/>
          </ac:graphicFrameMkLst>
        </pc:graphicFrameChg>
        <pc:graphicFrameChg chg="add mod">
          <ac:chgData name="Campbell, Sean" userId="237022f2-53ee-4f83-ad3b-511bc0487032" providerId="ADAL" clId="{28AE9642-14CF-476E-AFA2-9E942145ED11}" dt="2023-08-17T23:22:04.222" v="7253" actId="14100"/>
          <ac:graphicFrameMkLst>
            <pc:docMk/>
            <pc:sldMk cId="415221792" sldId="260"/>
            <ac:graphicFrameMk id="6" creationId="{E83E8A97-919F-A648-FDBB-06A99DFEB2E5}"/>
          </ac:graphicFrameMkLst>
        </pc:graphicFrameChg>
      </pc:sldChg>
      <pc:sldChg chg="modSp mod">
        <pc:chgData name="Campbell, Sean" userId="237022f2-53ee-4f83-ad3b-511bc0487032" providerId="ADAL" clId="{28AE9642-14CF-476E-AFA2-9E942145ED11}" dt="2023-08-17T15:09:40.305" v="5371" actId="20577"/>
        <pc:sldMkLst>
          <pc:docMk/>
          <pc:sldMk cId="114481746" sldId="261"/>
        </pc:sldMkLst>
        <pc:spChg chg="mod">
          <ac:chgData name="Campbell, Sean" userId="237022f2-53ee-4f83-ad3b-511bc0487032" providerId="ADAL" clId="{28AE9642-14CF-476E-AFA2-9E942145ED11}" dt="2023-08-17T14:17:12.781" v="3030" actId="20577"/>
          <ac:spMkLst>
            <pc:docMk/>
            <pc:sldMk cId="114481746" sldId="261"/>
            <ac:spMk id="2" creationId="{78D99066-AF51-4B11-3AF6-295C4ACD53EF}"/>
          </ac:spMkLst>
        </pc:spChg>
        <pc:spChg chg="mod">
          <ac:chgData name="Campbell, Sean" userId="237022f2-53ee-4f83-ad3b-511bc0487032" providerId="ADAL" clId="{28AE9642-14CF-476E-AFA2-9E942145ED11}" dt="2023-08-17T15:09:40.305" v="5371" actId="20577"/>
          <ac:spMkLst>
            <pc:docMk/>
            <pc:sldMk cId="114481746" sldId="261"/>
            <ac:spMk id="3" creationId="{5699C292-18E6-4797-4424-A892875582DB}"/>
          </ac:spMkLst>
        </pc:spChg>
      </pc:sldChg>
      <pc:sldChg chg="modSp mod">
        <pc:chgData name="Campbell, Sean" userId="237022f2-53ee-4f83-ad3b-511bc0487032" providerId="ADAL" clId="{28AE9642-14CF-476E-AFA2-9E942145ED11}" dt="2023-08-17T18:20:50.739" v="7243" actId="313"/>
        <pc:sldMkLst>
          <pc:docMk/>
          <pc:sldMk cId="3199368363" sldId="262"/>
        </pc:sldMkLst>
        <pc:spChg chg="mod">
          <ac:chgData name="Campbell, Sean" userId="237022f2-53ee-4f83-ad3b-511bc0487032" providerId="ADAL" clId="{28AE9642-14CF-476E-AFA2-9E942145ED11}" dt="2023-08-17T18:20:50.739" v="7243" actId="313"/>
          <ac:spMkLst>
            <pc:docMk/>
            <pc:sldMk cId="3199368363" sldId="262"/>
            <ac:spMk id="2" creationId="{78D99066-AF51-4B11-3AF6-295C4ACD53EF}"/>
          </ac:spMkLst>
        </pc:spChg>
        <pc:spChg chg="mod">
          <ac:chgData name="Campbell, Sean" userId="237022f2-53ee-4f83-ad3b-511bc0487032" providerId="ADAL" clId="{28AE9642-14CF-476E-AFA2-9E942145ED11}" dt="2023-08-17T15:32:33.514" v="7000" actId="14100"/>
          <ac:spMkLst>
            <pc:docMk/>
            <pc:sldMk cId="3199368363" sldId="262"/>
            <ac:spMk id="3" creationId="{5699C292-18E6-4797-4424-A892875582DB}"/>
          </ac:spMkLst>
        </pc:spChg>
      </pc:sldChg>
      <pc:sldChg chg="addSp delSp modSp mod ord">
        <pc:chgData name="Campbell, Sean" userId="237022f2-53ee-4f83-ad3b-511bc0487032" providerId="ADAL" clId="{28AE9642-14CF-476E-AFA2-9E942145ED11}" dt="2023-08-17T15:23:42.377" v="6542" actId="20577"/>
        <pc:sldMkLst>
          <pc:docMk/>
          <pc:sldMk cId="3426292851" sldId="263"/>
        </pc:sldMkLst>
        <pc:spChg chg="mod">
          <ac:chgData name="Campbell, Sean" userId="237022f2-53ee-4f83-ad3b-511bc0487032" providerId="ADAL" clId="{28AE9642-14CF-476E-AFA2-9E942145ED11}" dt="2023-08-17T15:23:42.377" v="6542" actId="20577"/>
          <ac:spMkLst>
            <pc:docMk/>
            <pc:sldMk cId="3426292851" sldId="263"/>
            <ac:spMk id="2" creationId="{78D99066-AF51-4B11-3AF6-295C4ACD53EF}"/>
          </ac:spMkLst>
        </pc:spChg>
        <pc:spChg chg="del mod">
          <ac:chgData name="Campbell, Sean" userId="237022f2-53ee-4f83-ad3b-511bc0487032" providerId="ADAL" clId="{28AE9642-14CF-476E-AFA2-9E942145ED11}" dt="2023-08-17T02:11:25.135" v="1511" actId="478"/>
          <ac:spMkLst>
            <pc:docMk/>
            <pc:sldMk cId="3426292851" sldId="263"/>
            <ac:spMk id="3" creationId="{5699C292-18E6-4797-4424-A892875582DB}"/>
          </ac:spMkLst>
        </pc:spChg>
        <pc:spChg chg="add del mod">
          <ac:chgData name="Campbell, Sean" userId="237022f2-53ee-4f83-ad3b-511bc0487032" providerId="ADAL" clId="{28AE9642-14CF-476E-AFA2-9E942145ED11}" dt="2023-08-17T02:11:28.506" v="1512"/>
          <ac:spMkLst>
            <pc:docMk/>
            <pc:sldMk cId="3426292851" sldId="263"/>
            <ac:spMk id="6" creationId="{12EFB0D1-6FDF-A381-FDBE-84091D49F1E8}"/>
          </ac:spMkLst>
        </pc:spChg>
        <pc:graphicFrameChg chg="add mod">
          <ac:chgData name="Campbell, Sean" userId="237022f2-53ee-4f83-ad3b-511bc0487032" providerId="ADAL" clId="{28AE9642-14CF-476E-AFA2-9E942145ED11}" dt="2023-08-17T02:12:19.040" v="1526" actId="14100"/>
          <ac:graphicFrameMkLst>
            <pc:docMk/>
            <pc:sldMk cId="3426292851" sldId="263"/>
            <ac:graphicFrameMk id="7" creationId="{EDE0D86E-D35B-4F6E-F993-0B6BC2944B15}"/>
          </ac:graphicFrameMkLst>
        </pc:graphicFrameChg>
      </pc:sldChg>
      <pc:sldChg chg="modSp del mod">
        <pc:chgData name="Campbell, Sean" userId="237022f2-53ee-4f83-ad3b-511bc0487032" providerId="ADAL" clId="{28AE9642-14CF-476E-AFA2-9E942145ED11}" dt="2023-08-16T23:56:04.065" v="930" actId="47"/>
        <pc:sldMkLst>
          <pc:docMk/>
          <pc:sldMk cId="2875881276" sldId="264"/>
        </pc:sldMkLst>
        <pc:graphicFrameChg chg="mod">
          <ac:chgData name="Campbell, Sean" userId="237022f2-53ee-4f83-ad3b-511bc0487032" providerId="ADAL" clId="{28AE9642-14CF-476E-AFA2-9E942145ED11}" dt="2023-08-16T23:20:28.851" v="223" actId="14100"/>
          <ac:graphicFrameMkLst>
            <pc:docMk/>
            <pc:sldMk cId="2875881276" sldId="264"/>
            <ac:graphicFrameMk id="5" creationId="{83067ED7-E677-DF48-9DCB-AC9C24D52FF1}"/>
          </ac:graphicFrameMkLst>
        </pc:graphicFrameChg>
      </pc:sldChg>
      <pc:sldChg chg="modSp add mod ord">
        <pc:chgData name="Campbell, Sean" userId="237022f2-53ee-4f83-ad3b-511bc0487032" providerId="ADAL" clId="{28AE9642-14CF-476E-AFA2-9E942145ED11}" dt="2023-08-16T23:19:53.862" v="204" actId="14100"/>
        <pc:sldMkLst>
          <pc:docMk/>
          <pc:sldMk cId="613666464" sldId="265"/>
        </pc:sldMkLst>
        <pc:spChg chg="mod">
          <ac:chgData name="Campbell, Sean" userId="237022f2-53ee-4f83-ad3b-511bc0487032" providerId="ADAL" clId="{28AE9642-14CF-476E-AFA2-9E942145ED11}" dt="2023-08-16T23:18:12.113" v="170" actId="20577"/>
          <ac:spMkLst>
            <pc:docMk/>
            <pc:sldMk cId="613666464" sldId="265"/>
            <ac:spMk id="2" creationId="{2FF0FE51-5C3F-9095-ED4E-FA9BC5996A51}"/>
          </ac:spMkLst>
        </pc:spChg>
        <pc:graphicFrameChg chg="mod">
          <ac:chgData name="Campbell, Sean" userId="237022f2-53ee-4f83-ad3b-511bc0487032" providerId="ADAL" clId="{28AE9642-14CF-476E-AFA2-9E942145ED11}" dt="2023-08-16T23:19:53.862" v="204" actId="14100"/>
          <ac:graphicFrameMkLst>
            <pc:docMk/>
            <pc:sldMk cId="613666464" sldId="265"/>
            <ac:graphicFrameMk id="4" creationId="{F466D840-088F-5253-8442-B3D80459DD0E}"/>
          </ac:graphicFrameMkLst>
        </pc:graphicFrameChg>
      </pc:sldChg>
      <pc:sldChg chg="modSp add mod ord">
        <pc:chgData name="Campbell, Sean" userId="237022f2-53ee-4f83-ad3b-511bc0487032" providerId="ADAL" clId="{28AE9642-14CF-476E-AFA2-9E942145ED11}" dt="2023-08-17T00:22:21.733" v="1072" actId="20577"/>
        <pc:sldMkLst>
          <pc:docMk/>
          <pc:sldMk cId="4127742582" sldId="266"/>
        </pc:sldMkLst>
        <pc:spChg chg="mod">
          <ac:chgData name="Campbell, Sean" userId="237022f2-53ee-4f83-ad3b-511bc0487032" providerId="ADAL" clId="{28AE9642-14CF-476E-AFA2-9E942145ED11}" dt="2023-08-16T22:17:40.556" v="96" actId="20577"/>
          <ac:spMkLst>
            <pc:docMk/>
            <pc:sldMk cId="4127742582" sldId="266"/>
            <ac:spMk id="2" creationId="{78D99066-AF51-4B11-3AF6-295C4ACD53EF}"/>
          </ac:spMkLst>
        </pc:spChg>
        <pc:spChg chg="mod">
          <ac:chgData name="Campbell, Sean" userId="237022f2-53ee-4f83-ad3b-511bc0487032" providerId="ADAL" clId="{28AE9642-14CF-476E-AFA2-9E942145ED11}" dt="2023-08-17T00:22:21.733" v="1072" actId="20577"/>
          <ac:spMkLst>
            <pc:docMk/>
            <pc:sldMk cId="4127742582" sldId="266"/>
            <ac:spMk id="3" creationId="{5699C292-18E6-4797-4424-A892875582DB}"/>
          </ac:spMkLst>
        </pc:spChg>
      </pc:sldChg>
      <pc:sldChg chg="modSp add mod">
        <pc:chgData name="Campbell, Sean" userId="237022f2-53ee-4f83-ad3b-511bc0487032" providerId="ADAL" clId="{28AE9642-14CF-476E-AFA2-9E942145ED11}" dt="2023-08-17T14:52:52.007" v="4043" actId="20577"/>
        <pc:sldMkLst>
          <pc:docMk/>
          <pc:sldMk cId="4163792179" sldId="267"/>
        </pc:sldMkLst>
        <pc:spChg chg="mod">
          <ac:chgData name="Campbell, Sean" userId="237022f2-53ee-4f83-ad3b-511bc0487032" providerId="ADAL" clId="{28AE9642-14CF-476E-AFA2-9E942145ED11}" dt="2023-08-17T14:52:52.007" v="4043" actId="20577"/>
          <ac:spMkLst>
            <pc:docMk/>
            <pc:sldMk cId="4163792179" sldId="267"/>
            <ac:spMk id="3" creationId="{5699C292-18E6-4797-4424-A892875582DB}"/>
          </ac:spMkLst>
        </pc:spChg>
      </pc:sldChg>
      <pc:sldChg chg="modSp add mod">
        <pc:chgData name="Campbell, Sean" userId="237022f2-53ee-4f83-ad3b-511bc0487032" providerId="ADAL" clId="{28AE9642-14CF-476E-AFA2-9E942145ED11}" dt="2023-08-16T23:19:44.192" v="199" actId="14100"/>
        <pc:sldMkLst>
          <pc:docMk/>
          <pc:sldMk cId="1722830313" sldId="268"/>
        </pc:sldMkLst>
        <pc:spChg chg="mod">
          <ac:chgData name="Campbell, Sean" userId="237022f2-53ee-4f83-ad3b-511bc0487032" providerId="ADAL" clId="{28AE9642-14CF-476E-AFA2-9E942145ED11}" dt="2023-08-16T23:17:53.611" v="157" actId="20577"/>
          <ac:spMkLst>
            <pc:docMk/>
            <pc:sldMk cId="1722830313" sldId="268"/>
            <ac:spMk id="2" creationId="{2FF0FE51-5C3F-9095-ED4E-FA9BC5996A51}"/>
          </ac:spMkLst>
        </pc:spChg>
        <pc:graphicFrameChg chg="mod">
          <ac:chgData name="Campbell, Sean" userId="237022f2-53ee-4f83-ad3b-511bc0487032" providerId="ADAL" clId="{28AE9642-14CF-476E-AFA2-9E942145ED11}" dt="2023-08-16T23:19:44.192" v="199" actId="14100"/>
          <ac:graphicFrameMkLst>
            <pc:docMk/>
            <pc:sldMk cId="1722830313" sldId="268"/>
            <ac:graphicFrameMk id="4" creationId="{F466D840-088F-5253-8442-B3D80459DD0E}"/>
          </ac:graphicFrameMkLst>
        </pc:graphicFrameChg>
      </pc:sldChg>
      <pc:sldChg chg="modSp add mod ord">
        <pc:chgData name="Campbell, Sean" userId="237022f2-53ee-4f83-ad3b-511bc0487032" providerId="ADAL" clId="{28AE9642-14CF-476E-AFA2-9E942145ED11}" dt="2023-08-17T14:16:17.826" v="2997" actId="6549"/>
        <pc:sldMkLst>
          <pc:docMk/>
          <pc:sldMk cId="2659478448" sldId="269"/>
        </pc:sldMkLst>
        <pc:spChg chg="mod">
          <ac:chgData name="Campbell, Sean" userId="237022f2-53ee-4f83-ad3b-511bc0487032" providerId="ADAL" clId="{28AE9642-14CF-476E-AFA2-9E942145ED11}" dt="2023-08-17T14:16:17.826" v="2997" actId="6549"/>
          <ac:spMkLst>
            <pc:docMk/>
            <pc:sldMk cId="2659478448" sldId="269"/>
            <ac:spMk id="3" creationId="{5699C292-18E6-4797-4424-A892875582DB}"/>
          </ac:spMkLst>
        </pc:spChg>
      </pc:sldChg>
      <pc:sldChg chg="modSp add mod">
        <pc:chgData name="Campbell, Sean" userId="237022f2-53ee-4f83-ad3b-511bc0487032" providerId="ADAL" clId="{28AE9642-14CF-476E-AFA2-9E942145ED11}" dt="2023-08-17T14:16:11.023" v="2996" actId="27636"/>
        <pc:sldMkLst>
          <pc:docMk/>
          <pc:sldMk cId="929427617" sldId="270"/>
        </pc:sldMkLst>
        <pc:spChg chg="mod">
          <ac:chgData name="Campbell, Sean" userId="237022f2-53ee-4f83-ad3b-511bc0487032" providerId="ADAL" clId="{28AE9642-14CF-476E-AFA2-9E942145ED11}" dt="2023-08-17T14:16:11.023" v="2996" actId="27636"/>
          <ac:spMkLst>
            <pc:docMk/>
            <pc:sldMk cId="929427617" sldId="270"/>
            <ac:spMk id="3" creationId="{5699C292-18E6-4797-4424-A892875582DB}"/>
          </ac:spMkLst>
        </pc:spChg>
      </pc:sldChg>
      <pc:sldChg chg="modSp add mod ord">
        <pc:chgData name="Campbell, Sean" userId="237022f2-53ee-4f83-ad3b-511bc0487032" providerId="ADAL" clId="{28AE9642-14CF-476E-AFA2-9E942145ED11}" dt="2023-08-17T12:18:58.553" v="2203"/>
        <pc:sldMkLst>
          <pc:docMk/>
          <pc:sldMk cId="3372188182" sldId="271"/>
        </pc:sldMkLst>
        <pc:spChg chg="mod">
          <ac:chgData name="Campbell, Sean" userId="237022f2-53ee-4f83-ad3b-511bc0487032" providerId="ADAL" clId="{28AE9642-14CF-476E-AFA2-9E942145ED11}" dt="2023-08-17T02:15:28.379" v="1543" actId="20577"/>
          <ac:spMkLst>
            <pc:docMk/>
            <pc:sldMk cId="3372188182" sldId="271"/>
            <ac:spMk id="2" creationId="{78D99066-AF51-4B11-3AF6-295C4ACD53EF}"/>
          </ac:spMkLst>
        </pc:spChg>
      </pc:sldChg>
      <pc:sldChg chg="modSp add mod">
        <pc:chgData name="Campbell, Sean" userId="237022f2-53ee-4f83-ad3b-511bc0487032" providerId="ADAL" clId="{28AE9642-14CF-476E-AFA2-9E942145ED11}" dt="2023-08-17T02:18:28.018" v="1557" actId="14100"/>
        <pc:sldMkLst>
          <pc:docMk/>
          <pc:sldMk cId="3196454105" sldId="272"/>
        </pc:sldMkLst>
        <pc:graphicFrameChg chg="mod">
          <ac:chgData name="Campbell, Sean" userId="237022f2-53ee-4f83-ad3b-511bc0487032" providerId="ADAL" clId="{28AE9642-14CF-476E-AFA2-9E942145ED11}" dt="2023-08-17T02:18:28.018" v="1557" actId="14100"/>
          <ac:graphicFrameMkLst>
            <pc:docMk/>
            <pc:sldMk cId="3196454105" sldId="272"/>
            <ac:graphicFrameMk id="6" creationId="{E83E8A97-919F-A648-FDBB-06A99DFEB2E5}"/>
          </ac:graphicFrameMkLst>
        </pc:graphicFrameChg>
      </pc:sldChg>
      <pc:sldChg chg="modSp add mod">
        <pc:chgData name="Campbell, Sean" userId="237022f2-53ee-4f83-ad3b-511bc0487032" providerId="ADAL" clId="{28AE9642-14CF-476E-AFA2-9E942145ED11}" dt="2023-08-17T15:34:43.415" v="7242" actId="27636"/>
        <pc:sldMkLst>
          <pc:docMk/>
          <pc:sldMk cId="3822634909" sldId="273"/>
        </pc:sldMkLst>
        <pc:spChg chg="mod">
          <ac:chgData name="Campbell, Sean" userId="237022f2-53ee-4f83-ad3b-511bc0487032" providerId="ADAL" clId="{28AE9642-14CF-476E-AFA2-9E942145ED11}" dt="2023-08-17T15:17:26.880" v="5935" actId="20577"/>
          <ac:spMkLst>
            <pc:docMk/>
            <pc:sldMk cId="3822634909" sldId="273"/>
            <ac:spMk id="2" creationId="{78D99066-AF51-4B11-3AF6-295C4ACD53EF}"/>
          </ac:spMkLst>
        </pc:spChg>
        <pc:spChg chg="mod">
          <ac:chgData name="Campbell, Sean" userId="237022f2-53ee-4f83-ad3b-511bc0487032" providerId="ADAL" clId="{28AE9642-14CF-476E-AFA2-9E942145ED11}" dt="2023-08-17T15:34:43.415" v="7242" actId="27636"/>
          <ac:spMkLst>
            <pc:docMk/>
            <pc:sldMk cId="3822634909" sldId="273"/>
            <ac:spMk id="3" creationId="{5699C292-18E6-4797-4424-A892875582DB}"/>
          </ac:spMkLst>
        </pc:spChg>
      </pc:sldChg>
    </pc:docChg>
  </pc:docChgLst>
  <pc:docChgLst>
    <pc:chgData name="Campbell, Sean" userId="237022f2-53ee-4f83-ad3b-511bc0487032" providerId="ADAL" clId="{84DF151C-BE71-4D3E-AAAF-5CF3904730A4}"/>
    <pc:docChg chg="custSel modSld">
      <pc:chgData name="Campbell, Sean" userId="237022f2-53ee-4f83-ad3b-511bc0487032" providerId="ADAL" clId="{84DF151C-BE71-4D3E-AAAF-5CF3904730A4}" dt="2023-09-13T13:25:37.349" v="605" actId="1076"/>
      <pc:docMkLst>
        <pc:docMk/>
      </pc:docMkLst>
      <pc:sldChg chg="modSp mod">
        <pc:chgData name="Campbell, Sean" userId="237022f2-53ee-4f83-ad3b-511bc0487032" providerId="ADAL" clId="{84DF151C-BE71-4D3E-AAAF-5CF3904730A4}" dt="2023-09-13T13:17:10.880" v="386" actId="5793"/>
        <pc:sldMkLst>
          <pc:docMk/>
          <pc:sldMk cId="4127742582" sldId="266"/>
        </pc:sldMkLst>
        <pc:spChg chg="mod">
          <ac:chgData name="Campbell, Sean" userId="237022f2-53ee-4f83-ad3b-511bc0487032" providerId="ADAL" clId="{84DF151C-BE71-4D3E-AAAF-5CF3904730A4}" dt="2023-09-13T13:17:10.880" v="386" actId="5793"/>
          <ac:spMkLst>
            <pc:docMk/>
            <pc:sldMk cId="4127742582" sldId="266"/>
            <ac:spMk id="3" creationId="{5699C292-18E6-4797-4424-A892875582DB}"/>
          </ac:spMkLst>
        </pc:spChg>
      </pc:sldChg>
      <pc:sldChg chg="modSp mod">
        <pc:chgData name="Campbell, Sean" userId="237022f2-53ee-4f83-ad3b-511bc0487032" providerId="ADAL" clId="{84DF151C-BE71-4D3E-AAAF-5CF3904730A4}" dt="2023-09-13T13:25:37.349" v="605" actId="1076"/>
        <pc:sldMkLst>
          <pc:docMk/>
          <pc:sldMk cId="2659478448" sldId="269"/>
        </pc:sldMkLst>
        <pc:spChg chg="mod">
          <ac:chgData name="Campbell, Sean" userId="237022f2-53ee-4f83-ad3b-511bc0487032" providerId="ADAL" clId="{84DF151C-BE71-4D3E-AAAF-5CF3904730A4}" dt="2023-09-13T13:25:37.349" v="605" actId="1076"/>
          <ac:spMkLst>
            <pc:docMk/>
            <pc:sldMk cId="2659478448" sldId="269"/>
            <ac:spMk id="3" creationId="{5699C292-18E6-4797-4424-A892875582DB}"/>
          </ac:spMkLst>
        </pc:spChg>
      </pc:sldChg>
      <pc:sldChg chg="modSp mod">
        <pc:chgData name="Campbell, Sean" userId="237022f2-53ee-4f83-ad3b-511bc0487032" providerId="ADAL" clId="{84DF151C-BE71-4D3E-AAAF-5CF3904730A4}" dt="2023-09-13T13:01:51.655" v="30" actId="20577"/>
        <pc:sldMkLst>
          <pc:docMk/>
          <pc:sldMk cId="3822634909" sldId="273"/>
        </pc:sldMkLst>
        <pc:spChg chg="mod">
          <ac:chgData name="Campbell, Sean" userId="237022f2-53ee-4f83-ad3b-511bc0487032" providerId="ADAL" clId="{84DF151C-BE71-4D3E-AAAF-5CF3904730A4}" dt="2023-09-13T13:01:51.655" v="30" actId="20577"/>
          <ac:spMkLst>
            <pc:docMk/>
            <pc:sldMk cId="3822634909" sldId="273"/>
            <ac:spMk id="3" creationId="{5699C292-18E6-4797-4424-A892875582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9/13/2023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9/13/2023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9/13/2023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1/relationships/webextension" Target="../webextensions/webextension6.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microsoft.com/office/2011/relationships/webextension" Target="../webextensions/webextension7.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1/relationships/webextension" Target="../webextensions/webextension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webextension" Target="../webextensions/webextension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5E2BB-3DFE-0BC4-F61D-9496CD57EA2B}"/>
              </a:ext>
            </a:extLst>
          </p:cNvPr>
          <p:cNvSpPr>
            <a:spLocks noGrp="1"/>
          </p:cNvSpPr>
          <p:nvPr>
            <p:ph type="ctrTitle"/>
          </p:nvPr>
        </p:nvSpPr>
        <p:spPr/>
        <p:txBody>
          <a:bodyPr/>
          <a:lstStyle/>
          <a:p>
            <a:r>
              <a:rPr lang="en-CA" dirty="0"/>
              <a:t>Sparking Wines – Category Analysis</a:t>
            </a:r>
          </a:p>
        </p:txBody>
      </p:sp>
      <p:sp>
        <p:nvSpPr>
          <p:cNvPr id="3" name="Subtitle 2">
            <a:extLst>
              <a:ext uri="{FF2B5EF4-FFF2-40B4-BE49-F238E27FC236}">
                <a16:creationId xmlns:a16="http://schemas.microsoft.com/office/drawing/2014/main" id="{4121F222-498D-75FC-1813-8668FB325BB4}"/>
              </a:ext>
            </a:extLst>
          </p:cNvPr>
          <p:cNvSpPr>
            <a:spLocks noGrp="1"/>
          </p:cNvSpPr>
          <p:nvPr>
            <p:ph type="subTitle" idx="1"/>
          </p:nvPr>
        </p:nvSpPr>
        <p:spPr/>
        <p:txBody>
          <a:bodyPr/>
          <a:lstStyle/>
          <a:p>
            <a:r>
              <a:rPr lang="en-CA" dirty="0"/>
              <a:t>Presented to Bernard </a:t>
            </a:r>
            <a:r>
              <a:rPr lang="en-CA" dirty="0" err="1"/>
              <a:t>Massard</a:t>
            </a:r>
            <a:r>
              <a:rPr lang="en-CA" dirty="0"/>
              <a:t> by </a:t>
            </a:r>
            <a:r>
              <a:rPr lang="en-CA" dirty="0" err="1"/>
              <a:t>Univins</a:t>
            </a:r>
            <a:endParaRPr lang="en-CA" dirty="0"/>
          </a:p>
        </p:txBody>
      </p:sp>
      <p:pic>
        <p:nvPicPr>
          <p:cNvPr id="7" name="Picture 6" descr="A logo with red text&#10;&#10;Description automatically generated">
            <a:extLst>
              <a:ext uri="{FF2B5EF4-FFF2-40B4-BE49-F238E27FC236}">
                <a16:creationId xmlns:a16="http://schemas.microsoft.com/office/drawing/2014/main" id="{B5E84DDC-F5AD-BD9E-1465-9A24F018FEA6}"/>
              </a:ext>
            </a:extLst>
          </p:cNvPr>
          <p:cNvPicPr>
            <a:picLocks noChangeAspect="1"/>
          </p:cNvPicPr>
          <p:nvPr/>
        </p:nvPicPr>
        <p:blipFill>
          <a:blip r:embed="rId2"/>
          <a:stretch>
            <a:fillRect/>
          </a:stretch>
        </p:blipFill>
        <p:spPr>
          <a:xfrm>
            <a:off x="8340131" y="4064760"/>
            <a:ext cx="2352409" cy="12154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Graphic 8" descr="Bottle outline">
            <a:extLst>
              <a:ext uri="{FF2B5EF4-FFF2-40B4-BE49-F238E27FC236}">
                <a16:creationId xmlns:a16="http://schemas.microsoft.com/office/drawing/2014/main" id="{C5B747D2-465B-1EEF-0C94-FF58B131B7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3296" y="4047375"/>
            <a:ext cx="1215411" cy="1215411"/>
          </a:xfrm>
          <a:prstGeom prst="rect">
            <a:avLst/>
          </a:prstGeom>
        </p:spPr>
      </p:pic>
      <p:pic>
        <p:nvPicPr>
          <p:cNvPr id="11" name="Graphic 10" descr="Wine outline">
            <a:extLst>
              <a:ext uri="{FF2B5EF4-FFF2-40B4-BE49-F238E27FC236}">
                <a16:creationId xmlns:a16="http://schemas.microsoft.com/office/drawing/2014/main" id="{BC44A7DC-680B-92C6-0CFA-C1E6CF13E0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8571" y="4064759"/>
            <a:ext cx="1215411" cy="1215411"/>
          </a:xfrm>
          <a:prstGeom prst="rect">
            <a:avLst/>
          </a:prstGeom>
        </p:spPr>
      </p:pic>
      <p:pic>
        <p:nvPicPr>
          <p:cNvPr id="13" name="Graphic 12" descr="Grapes outline">
            <a:extLst>
              <a:ext uri="{FF2B5EF4-FFF2-40B4-BE49-F238E27FC236}">
                <a16:creationId xmlns:a16="http://schemas.microsoft.com/office/drawing/2014/main" id="{3612F82E-6C30-35F7-1CC7-6633FE6EF41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08021" y="4047376"/>
            <a:ext cx="1215411" cy="1215411"/>
          </a:xfrm>
          <a:prstGeom prst="rect">
            <a:avLst/>
          </a:prstGeom>
        </p:spPr>
      </p:pic>
    </p:spTree>
    <p:extLst>
      <p:ext uri="{BB962C8B-B14F-4D97-AF65-F5344CB8AC3E}">
        <p14:creationId xmlns:p14="http://schemas.microsoft.com/office/powerpoint/2010/main" val="245427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Category Breakdown: </a:t>
            </a:r>
            <a:br>
              <a:rPr lang="en-CA" dirty="0"/>
            </a:br>
            <a:r>
              <a:rPr lang="en-CA" dirty="0"/>
              <a:t>take aways</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p:txBody>
          <a:bodyPr>
            <a:normAutofit/>
          </a:bodyPr>
          <a:lstStyle/>
          <a:p>
            <a:r>
              <a:rPr lang="en-CA" dirty="0"/>
              <a:t>61% of sales in the sparkling wine category is driven by the $15 - $17.49 segment (34.9%) &amp; $17.50 - $19.99 (26.4%)</a:t>
            </a:r>
          </a:p>
          <a:p>
            <a:endParaRPr lang="en-CA" dirty="0"/>
          </a:p>
          <a:p>
            <a:r>
              <a:rPr lang="en-CA" dirty="0"/>
              <a:t>Sales in the Licensee distribution channel are seeing exponential growth since last year while OTC continues to generate the vast majority of sales (72.3%)</a:t>
            </a:r>
          </a:p>
          <a:p>
            <a:pPr lvl="1"/>
            <a:r>
              <a:rPr lang="en-CA" dirty="0" err="1"/>
              <a:t>Licencee</a:t>
            </a:r>
            <a:r>
              <a:rPr lang="en-CA" dirty="0"/>
              <a:t> Sales increased from 5.5% to 12.6% while OTC sales decreased from 78.5% to 72.3%</a:t>
            </a:r>
          </a:p>
          <a:p>
            <a:pPr lvl="1"/>
            <a:endParaRPr lang="en-CA" dirty="0"/>
          </a:p>
          <a:p>
            <a:r>
              <a:rPr lang="en-CA" dirty="0"/>
              <a:t>Consumer’s are moving away from products in the lowest price segment in favour of higher priced alternatives</a:t>
            </a:r>
          </a:p>
          <a:p>
            <a:pPr lvl="1"/>
            <a:r>
              <a:rPr lang="en-CA" dirty="0"/>
              <a:t>Area for further research to identify </a:t>
            </a:r>
            <a:r>
              <a:rPr lang="en-CA" dirty="0" err="1"/>
              <a:t>whats</a:t>
            </a:r>
            <a:r>
              <a:rPr lang="en-CA" dirty="0"/>
              <a:t> driving this behaviour and whether it will be continued</a:t>
            </a:r>
          </a:p>
          <a:p>
            <a:pPr lvl="1"/>
            <a:r>
              <a:rPr lang="en-CA" dirty="0"/>
              <a:t>Focus area for growth</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2942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Bernard </a:t>
            </a:r>
            <a:r>
              <a:rPr lang="en-CA" dirty="0" err="1"/>
              <a:t>Massard</a:t>
            </a:r>
            <a:r>
              <a:rPr lang="en-CA" dirty="0"/>
              <a:t>:</a:t>
            </a:r>
            <a:br>
              <a:rPr lang="en-CA" dirty="0"/>
            </a:br>
            <a:r>
              <a:rPr lang="en-CA" dirty="0"/>
              <a:t>Current Positioning</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p:txBody>
          <a:bodyPr/>
          <a:lstStyle/>
          <a:p>
            <a:pPr marL="0" indent="0">
              <a:buNone/>
            </a:pPr>
            <a:r>
              <a:rPr lang="en-CA" dirty="0"/>
              <a:t> </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Microsoft Power BI">
                <a:extLst>
                  <a:ext uri="{FF2B5EF4-FFF2-40B4-BE49-F238E27FC236}">
                    <a16:creationId xmlns:a16="http://schemas.microsoft.com/office/drawing/2014/main" id="{E83E8A97-919F-A648-FDBB-06A99DFEB2E5}"/>
                  </a:ext>
                </a:extLst>
              </p:cNvPr>
              <p:cNvGraphicFramePr>
                <a:graphicFrameLocks noGrp="1"/>
              </p:cNvGraphicFramePr>
              <p:nvPr>
                <p:extLst>
                  <p:ext uri="{D42A27DB-BD31-4B8C-83A1-F6EECF244321}">
                    <p14:modId xmlns:p14="http://schemas.microsoft.com/office/powerpoint/2010/main" val="2049163090"/>
                  </p:ext>
                </p:extLst>
              </p:nvPr>
            </p:nvGraphicFramePr>
            <p:xfrm>
              <a:off x="0" y="1809750"/>
              <a:ext cx="12192000" cy="504825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Microsoft Power BI">
                <a:extLst>
                  <a:ext uri="{FF2B5EF4-FFF2-40B4-BE49-F238E27FC236}">
                    <a16:creationId xmlns:a16="http://schemas.microsoft.com/office/drawing/2014/main" id="{E83E8A97-919F-A648-FDBB-06A99DFEB2E5}"/>
                  </a:ext>
                </a:extLst>
              </p:cNvPr>
              <p:cNvPicPr>
                <a:picLocks noGrp="1" noRot="1" noChangeAspect="1" noMove="1" noResize="1" noEditPoints="1" noAdjustHandles="1" noChangeArrowheads="1" noChangeShapeType="1"/>
              </p:cNvPicPr>
              <p:nvPr/>
            </p:nvPicPr>
            <p:blipFill>
              <a:blip r:embed="rId4"/>
              <a:stretch>
                <a:fillRect/>
              </a:stretch>
            </p:blipFill>
            <p:spPr>
              <a:xfrm>
                <a:off x="0" y="1809750"/>
                <a:ext cx="12192000" cy="5048250"/>
              </a:xfrm>
              <a:prstGeom prst="rect">
                <a:avLst/>
              </a:prstGeom>
            </p:spPr>
          </p:pic>
        </mc:Fallback>
      </mc:AlternateContent>
    </p:spTree>
    <p:extLst>
      <p:ext uri="{BB962C8B-B14F-4D97-AF65-F5344CB8AC3E}">
        <p14:creationId xmlns:p14="http://schemas.microsoft.com/office/powerpoint/2010/main" val="415221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Bernard </a:t>
            </a:r>
            <a:r>
              <a:rPr lang="en-CA" dirty="0" err="1"/>
              <a:t>Massard</a:t>
            </a:r>
            <a:r>
              <a:rPr lang="en-CA" dirty="0"/>
              <a:t>:</a:t>
            </a:r>
            <a:br>
              <a:rPr lang="en-CA" dirty="0"/>
            </a:br>
            <a:r>
              <a:rPr lang="en-CA" dirty="0"/>
              <a:t>Current Positioning</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p:txBody>
          <a:bodyPr/>
          <a:lstStyle/>
          <a:p>
            <a:pPr marL="0" indent="0">
              <a:buNone/>
            </a:pPr>
            <a:r>
              <a:rPr lang="en-CA" dirty="0"/>
              <a:t> </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6" name="Add-in 5" title="Microsoft Power BI">
                <a:extLst>
                  <a:ext uri="{FF2B5EF4-FFF2-40B4-BE49-F238E27FC236}">
                    <a16:creationId xmlns:a16="http://schemas.microsoft.com/office/drawing/2014/main" id="{E83E8A97-919F-A648-FDBB-06A99DFEB2E5}"/>
                  </a:ext>
                </a:extLst>
              </p:cNvPr>
              <p:cNvGraphicFramePr>
                <a:graphicFrameLocks noGrp="1"/>
              </p:cNvGraphicFramePr>
              <p:nvPr>
                <p:extLst>
                  <p:ext uri="{D42A27DB-BD31-4B8C-83A1-F6EECF244321}">
                    <p14:modId xmlns:p14="http://schemas.microsoft.com/office/powerpoint/2010/main" val="1070453387"/>
                  </p:ext>
                </p:extLst>
              </p:nvPr>
            </p:nvGraphicFramePr>
            <p:xfrm>
              <a:off x="0" y="1810857"/>
              <a:ext cx="12192000" cy="5047143"/>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6" name="Add-in 5" title="Microsoft Power BI">
                <a:extLst>
                  <a:ext uri="{FF2B5EF4-FFF2-40B4-BE49-F238E27FC236}">
                    <a16:creationId xmlns:a16="http://schemas.microsoft.com/office/drawing/2014/main" id="{E83E8A97-919F-A648-FDBB-06A99DFEB2E5}"/>
                  </a:ext>
                </a:extLst>
              </p:cNvPr>
              <p:cNvPicPr>
                <a:picLocks noGrp="1" noRot="1" noChangeAspect="1" noMove="1" noResize="1" noEditPoints="1" noAdjustHandles="1" noChangeArrowheads="1" noChangeShapeType="1"/>
              </p:cNvPicPr>
              <p:nvPr/>
            </p:nvPicPr>
            <p:blipFill>
              <a:blip r:embed="rId4"/>
              <a:stretch>
                <a:fillRect/>
              </a:stretch>
            </p:blipFill>
            <p:spPr>
              <a:xfrm>
                <a:off x="0" y="1810857"/>
                <a:ext cx="12192000" cy="5047143"/>
              </a:xfrm>
              <a:prstGeom prst="rect">
                <a:avLst/>
              </a:prstGeom>
            </p:spPr>
          </p:pic>
        </mc:Fallback>
      </mc:AlternateContent>
    </p:spTree>
    <p:extLst>
      <p:ext uri="{BB962C8B-B14F-4D97-AF65-F5344CB8AC3E}">
        <p14:creationId xmlns:p14="http://schemas.microsoft.com/office/powerpoint/2010/main" val="319645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Bernard </a:t>
            </a:r>
            <a:r>
              <a:rPr lang="en-CA" dirty="0" err="1"/>
              <a:t>Massard</a:t>
            </a:r>
            <a:r>
              <a:rPr lang="en-CA" dirty="0"/>
              <a:t>:</a:t>
            </a:r>
            <a:br>
              <a:rPr lang="en-CA" dirty="0"/>
            </a:br>
            <a:r>
              <a:rPr lang="en-CA" dirty="0"/>
              <a:t>Current Positioning</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p:txBody>
          <a:bodyPr/>
          <a:lstStyle/>
          <a:p>
            <a:r>
              <a:rPr lang="en-CA" dirty="0"/>
              <a:t>Segments</a:t>
            </a:r>
          </a:p>
          <a:p>
            <a:pPr lvl="1"/>
            <a:r>
              <a:rPr lang="en-CA" dirty="0"/>
              <a:t>Bernard </a:t>
            </a:r>
            <a:r>
              <a:rPr lang="en-CA" dirty="0" err="1"/>
              <a:t>Massard</a:t>
            </a:r>
            <a:r>
              <a:rPr lang="en-CA" dirty="0"/>
              <a:t> is a premium priced brand that currently operates in the two highest price bands in the Sparkling Wines Category - $20-$24.99 &amp; $25-$29.99</a:t>
            </a:r>
          </a:p>
          <a:p>
            <a:pPr lvl="1"/>
            <a:r>
              <a:rPr lang="en-CA" dirty="0"/>
              <a:t>The majority of sales is driven by Bernard-</a:t>
            </a:r>
            <a:r>
              <a:rPr lang="en-CA" dirty="0" err="1"/>
              <a:t>Massard</a:t>
            </a:r>
            <a:r>
              <a:rPr lang="en-CA" dirty="0"/>
              <a:t> Cuvee </a:t>
            </a:r>
            <a:r>
              <a:rPr lang="en-CA" dirty="0" err="1"/>
              <a:t>L'Écusson</a:t>
            </a:r>
            <a:r>
              <a:rPr lang="en-CA" dirty="0"/>
              <a:t> (68.22% of sales) with Bernard </a:t>
            </a:r>
            <a:r>
              <a:rPr lang="en-CA" dirty="0" err="1"/>
              <a:t>Massard</a:t>
            </a:r>
            <a:r>
              <a:rPr lang="en-CA" dirty="0"/>
              <a:t> Chardonnay Brut – the highest priced SKU – delivering the smallest amount of sales (less than 6%)</a:t>
            </a:r>
          </a:p>
          <a:p>
            <a:pPr lvl="1"/>
            <a:r>
              <a:rPr lang="en-CA" dirty="0"/>
              <a:t>All Bernard </a:t>
            </a:r>
            <a:r>
              <a:rPr lang="en-CA" dirty="0" err="1"/>
              <a:t>Massard</a:t>
            </a:r>
            <a:r>
              <a:rPr lang="en-CA" dirty="0"/>
              <a:t> SKUs are priced above the average SKU price of $19.25 and even further above the average SKU price in the top 15 best selling SKUs - $18.01</a:t>
            </a:r>
          </a:p>
          <a:p>
            <a:r>
              <a:rPr lang="en-CA" dirty="0"/>
              <a:t>Market Share</a:t>
            </a:r>
          </a:p>
          <a:p>
            <a:pPr lvl="1"/>
            <a:r>
              <a:rPr lang="en-CA" dirty="0"/>
              <a:t>Bernard </a:t>
            </a:r>
            <a:r>
              <a:rPr lang="en-CA" dirty="0" err="1"/>
              <a:t>Massard</a:t>
            </a:r>
            <a:r>
              <a:rPr lang="en-CA" dirty="0"/>
              <a:t> captured a market share of 6.99% this year, down from 7.5% last year</a:t>
            </a:r>
          </a:p>
          <a:p>
            <a:pPr lvl="1"/>
            <a:r>
              <a:rPr lang="en-CA" dirty="0"/>
              <a:t>The Category as a whole grew 11.8% while Bernard </a:t>
            </a:r>
            <a:r>
              <a:rPr lang="en-CA" dirty="0" err="1"/>
              <a:t>Massard</a:t>
            </a:r>
            <a:r>
              <a:rPr lang="en-CA" dirty="0"/>
              <a:t> grew 4.15%</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63792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Bernard </a:t>
            </a:r>
            <a:r>
              <a:rPr lang="en-CA" dirty="0" err="1"/>
              <a:t>Massard</a:t>
            </a:r>
            <a:r>
              <a:rPr lang="en-CA" dirty="0"/>
              <a:t>:</a:t>
            </a:r>
            <a:br>
              <a:rPr lang="en-CA" dirty="0"/>
            </a:br>
            <a:r>
              <a:rPr lang="en-CA" dirty="0"/>
              <a:t>SWOT Analysis</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a:xfrm>
            <a:off x="581192" y="2180496"/>
            <a:ext cx="11029615" cy="4210779"/>
          </a:xfrm>
        </p:spPr>
        <p:txBody>
          <a:bodyPr>
            <a:normAutofit fontScale="92500" lnSpcReduction="10000"/>
          </a:bodyPr>
          <a:lstStyle/>
          <a:p>
            <a:r>
              <a:rPr lang="en-CA" dirty="0"/>
              <a:t>Strengths</a:t>
            </a:r>
          </a:p>
          <a:p>
            <a:pPr lvl="1"/>
            <a:r>
              <a:rPr lang="en-CA" dirty="0"/>
              <a:t>Top 15 SKU with Bernard-</a:t>
            </a:r>
            <a:r>
              <a:rPr lang="en-CA" dirty="0" err="1"/>
              <a:t>Massard</a:t>
            </a:r>
            <a:r>
              <a:rPr lang="en-CA" dirty="0"/>
              <a:t> Cuvee </a:t>
            </a:r>
            <a:r>
              <a:rPr lang="en-CA" dirty="0" err="1"/>
              <a:t>L'Écusson</a:t>
            </a:r>
            <a:endParaRPr lang="en-CA" dirty="0"/>
          </a:p>
          <a:p>
            <a:pPr lvl="1"/>
            <a:r>
              <a:rPr lang="en-CA" dirty="0"/>
              <a:t>Brand recognition from a top selling SKU with a premium price point (#4 best selling SKU by $)</a:t>
            </a:r>
          </a:p>
          <a:p>
            <a:r>
              <a:rPr lang="en-CA" dirty="0"/>
              <a:t>Weaknesses</a:t>
            </a:r>
          </a:p>
          <a:p>
            <a:pPr lvl="1"/>
            <a:r>
              <a:rPr lang="en-CA" dirty="0"/>
              <a:t>Sales in premium products are lagging far behind the rest of the price segment and category</a:t>
            </a:r>
          </a:p>
          <a:p>
            <a:r>
              <a:rPr lang="en-CA" dirty="0"/>
              <a:t>Opportunities</a:t>
            </a:r>
          </a:p>
          <a:p>
            <a:pPr lvl="1"/>
            <a:r>
              <a:rPr lang="en-CA" dirty="0"/>
              <a:t>Innovations in the largest price segments</a:t>
            </a:r>
          </a:p>
          <a:p>
            <a:pPr lvl="1"/>
            <a:r>
              <a:rPr lang="en-CA" dirty="0"/>
              <a:t>Driving Licensee sales that are seeing significant growth</a:t>
            </a:r>
          </a:p>
          <a:p>
            <a:pPr lvl="1"/>
            <a:r>
              <a:rPr lang="en-CA" dirty="0"/>
              <a:t>Special offerings or price drops on products with stagnant sales</a:t>
            </a:r>
          </a:p>
          <a:p>
            <a:r>
              <a:rPr lang="en-CA" dirty="0"/>
              <a:t>Threats</a:t>
            </a:r>
          </a:p>
          <a:p>
            <a:pPr lvl="1"/>
            <a:r>
              <a:rPr lang="en-CA" dirty="0"/>
              <a:t>Losing market share – BM is not growing at the same pace as the category as a whole</a:t>
            </a:r>
          </a:p>
          <a:p>
            <a:pPr lvl="1"/>
            <a:r>
              <a:rPr lang="en-CA" dirty="0"/>
              <a:t>Loss of premium brand recognition if prices drop too far</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2263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Bernard </a:t>
            </a:r>
            <a:r>
              <a:rPr lang="en-CA" dirty="0" err="1"/>
              <a:t>Massard</a:t>
            </a:r>
            <a:r>
              <a:rPr lang="en-CA" dirty="0"/>
              <a:t>:</a:t>
            </a:r>
            <a:br>
              <a:rPr lang="en-CA" dirty="0"/>
            </a:br>
            <a:r>
              <a:rPr lang="en-CA" dirty="0" err="1"/>
              <a:t>Reccomendations</a:t>
            </a:r>
            <a:r>
              <a:rPr lang="en-CA" dirty="0"/>
              <a:t> - Innovation</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p:txBody>
          <a:bodyPr/>
          <a:lstStyle/>
          <a:p>
            <a:r>
              <a:rPr lang="en-CA" dirty="0"/>
              <a:t>Releasing Value offerings in the ($15-$17.49) &amp; ($17.50-$19.99) price range</a:t>
            </a:r>
          </a:p>
          <a:p>
            <a:pPr lvl="1"/>
            <a:r>
              <a:rPr lang="en-CA" dirty="0"/>
              <a:t>Bernard </a:t>
            </a:r>
            <a:r>
              <a:rPr lang="en-CA" dirty="0" err="1"/>
              <a:t>Massard</a:t>
            </a:r>
            <a:r>
              <a:rPr lang="en-CA" dirty="0"/>
              <a:t> currently has no products listed in the two larges price bands by sales</a:t>
            </a:r>
          </a:p>
          <a:p>
            <a:pPr lvl="1"/>
            <a:r>
              <a:rPr lang="en-CA" dirty="0"/>
              <a:t>Releasing a new product in the largest segment ($15-17.49) presents a huge opportunity to capture the growth in this segment as consumers move toward slightly higher prices options</a:t>
            </a:r>
          </a:p>
          <a:p>
            <a:pPr lvl="2"/>
            <a:r>
              <a:rPr lang="en-CA" dirty="0"/>
              <a:t>This segment has a comparatively smaller selection of SA wines available compared to most segments, presenting an opportunity to differentiate in this lucrative segment</a:t>
            </a:r>
          </a:p>
          <a:p>
            <a:pPr lvl="1"/>
            <a:r>
              <a:rPr lang="en-CA" dirty="0"/>
              <a:t>Releasing a new product in the second largest segment ($17.50-$19.99) is more consistent with Bernard </a:t>
            </a:r>
            <a:r>
              <a:rPr lang="en-CA" dirty="0" err="1"/>
              <a:t>Massard’s</a:t>
            </a:r>
            <a:r>
              <a:rPr lang="en-CA" dirty="0"/>
              <a:t> premium offerings &amp; pricing while still gaining exposure to one of the largest and growing segments</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14481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Bernard </a:t>
            </a:r>
            <a:r>
              <a:rPr lang="en-CA" dirty="0" err="1"/>
              <a:t>Massard</a:t>
            </a:r>
            <a:r>
              <a:rPr lang="en-CA" dirty="0"/>
              <a:t>:</a:t>
            </a:r>
            <a:br>
              <a:rPr lang="en-CA" dirty="0"/>
            </a:br>
            <a:r>
              <a:rPr lang="en-CA" dirty="0"/>
              <a:t>Recommendations – driving sales growth</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a:xfrm>
            <a:off x="581192" y="2180496"/>
            <a:ext cx="11029615" cy="3975348"/>
          </a:xfrm>
        </p:spPr>
        <p:txBody>
          <a:bodyPr>
            <a:normAutofit fontScale="92500"/>
          </a:bodyPr>
          <a:lstStyle/>
          <a:p>
            <a:r>
              <a:rPr lang="en-CA" dirty="0"/>
              <a:t>Bernard </a:t>
            </a:r>
            <a:r>
              <a:rPr lang="en-CA" dirty="0" err="1"/>
              <a:t>Massard</a:t>
            </a:r>
            <a:r>
              <a:rPr lang="en-CA" dirty="0"/>
              <a:t> is missing out on the significant increases in Licensee sales that the rest of the category are experiencing </a:t>
            </a:r>
          </a:p>
          <a:p>
            <a:pPr lvl="1"/>
            <a:r>
              <a:rPr lang="en-CA" dirty="0"/>
              <a:t>Exploring options to push Licensee sales with our sales team – increased budget to allow discounted load ins and build momentum</a:t>
            </a:r>
          </a:p>
          <a:p>
            <a:r>
              <a:rPr lang="en-CA" dirty="0"/>
              <a:t>Consider special offerings or price drops on premium offerings</a:t>
            </a:r>
          </a:p>
          <a:p>
            <a:pPr lvl="1"/>
            <a:r>
              <a:rPr lang="en-CA" dirty="0"/>
              <a:t>Bernard </a:t>
            </a:r>
            <a:r>
              <a:rPr lang="en-CA" dirty="0" err="1"/>
              <a:t>Massard</a:t>
            </a:r>
            <a:r>
              <a:rPr lang="en-CA" dirty="0"/>
              <a:t> Chardonnay Brut lags behind in sales, a price drop into the $20-24.99 segment could help propel sales</a:t>
            </a:r>
          </a:p>
          <a:p>
            <a:pPr lvl="1"/>
            <a:r>
              <a:rPr lang="en-CA" dirty="0"/>
              <a:t>Alternatively, offering more frequent special offering that would drop Chardonnay Brut into the lower price segment could build velocity which could carry over when specials are not on offer, resulting in higher revenues than an outright price drop.</a:t>
            </a:r>
          </a:p>
          <a:p>
            <a:r>
              <a:rPr lang="en-CA" dirty="0"/>
              <a:t>Consider special offerings or price drops on </a:t>
            </a:r>
            <a:r>
              <a:rPr lang="en-CA" sz="1800" b="0" i="0" u="none" strike="noStrike" dirty="0">
                <a:solidFill>
                  <a:schemeClr val="tx1">
                    <a:lumMod val="75000"/>
                    <a:lumOff val="25000"/>
                  </a:schemeClr>
                </a:solidFill>
                <a:effectLst/>
              </a:rPr>
              <a:t>Bernard-</a:t>
            </a:r>
            <a:r>
              <a:rPr lang="en-CA" sz="1800" b="0" i="0" u="none" strike="noStrike" dirty="0" err="1">
                <a:solidFill>
                  <a:schemeClr val="tx1">
                    <a:lumMod val="75000"/>
                    <a:lumOff val="25000"/>
                  </a:schemeClr>
                </a:solidFill>
                <a:effectLst/>
              </a:rPr>
              <a:t>Massard</a:t>
            </a:r>
            <a:r>
              <a:rPr lang="en-CA" sz="1800" b="0" i="0" u="none" strike="noStrike" dirty="0">
                <a:solidFill>
                  <a:schemeClr val="tx1">
                    <a:lumMod val="75000"/>
                    <a:lumOff val="25000"/>
                  </a:schemeClr>
                </a:solidFill>
                <a:effectLst/>
              </a:rPr>
              <a:t> </a:t>
            </a:r>
            <a:r>
              <a:rPr lang="en-CA" sz="1800" b="0" i="0" u="none" strike="noStrike" dirty="0" err="1">
                <a:solidFill>
                  <a:schemeClr val="tx1">
                    <a:lumMod val="75000"/>
                    <a:lumOff val="25000"/>
                  </a:schemeClr>
                </a:solidFill>
                <a:effectLst/>
              </a:rPr>
              <a:t>L'Écusson</a:t>
            </a:r>
            <a:r>
              <a:rPr lang="en-CA" sz="1800" b="0" i="0" u="none" strike="noStrike" dirty="0">
                <a:solidFill>
                  <a:schemeClr val="tx1">
                    <a:lumMod val="75000"/>
                    <a:lumOff val="25000"/>
                  </a:schemeClr>
                </a:solidFill>
                <a:effectLst/>
              </a:rPr>
              <a:t> Rosé</a:t>
            </a:r>
          </a:p>
          <a:p>
            <a:pPr lvl="1"/>
            <a:r>
              <a:rPr lang="en-CA" dirty="0">
                <a:solidFill>
                  <a:schemeClr val="tx1">
                    <a:lumMod val="75000"/>
                    <a:lumOff val="25000"/>
                  </a:schemeClr>
                </a:solidFill>
              </a:rPr>
              <a:t>The same strategy for premium offerings could result in significantly higher sales on the </a:t>
            </a:r>
            <a:r>
              <a:rPr lang="en-CA" dirty="0" err="1">
                <a:solidFill>
                  <a:schemeClr val="tx1">
                    <a:lumMod val="75000"/>
                    <a:lumOff val="25000"/>
                  </a:schemeClr>
                </a:solidFill>
              </a:rPr>
              <a:t>L</a:t>
            </a:r>
            <a:r>
              <a:rPr lang="en-CA" sz="1600" b="0" i="0" u="none" strike="noStrike" dirty="0" err="1">
                <a:solidFill>
                  <a:schemeClr val="tx1">
                    <a:lumMod val="75000"/>
                    <a:lumOff val="25000"/>
                  </a:schemeClr>
                </a:solidFill>
                <a:effectLst/>
              </a:rPr>
              <a:t>'Écusson</a:t>
            </a:r>
            <a:r>
              <a:rPr lang="en-CA" sz="1600" b="0" i="0" u="none" strike="noStrike" dirty="0">
                <a:solidFill>
                  <a:schemeClr val="tx1">
                    <a:lumMod val="75000"/>
                    <a:lumOff val="25000"/>
                  </a:schemeClr>
                </a:solidFill>
                <a:effectLst/>
              </a:rPr>
              <a:t> Rosé</a:t>
            </a:r>
          </a:p>
          <a:p>
            <a:pPr lvl="1"/>
            <a:r>
              <a:rPr lang="en-CA" sz="1600" b="0" i="0" u="none" strike="noStrike" dirty="0">
                <a:solidFill>
                  <a:schemeClr val="tx1">
                    <a:lumMod val="75000"/>
                    <a:lumOff val="25000"/>
                  </a:schemeClr>
                </a:solidFill>
                <a:effectLst/>
              </a:rPr>
              <a:t>Special offerings of price dropping would put </a:t>
            </a:r>
            <a:r>
              <a:rPr lang="en-CA" sz="1600" b="0" i="0" u="none" strike="noStrike" dirty="0" err="1">
                <a:solidFill>
                  <a:schemeClr val="tx1">
                    <a:lumMod val="75000"/>
                    <a:lumOff val="25000"/>
                  </a:schemeClr>
                </a:solidFill>
                <a:effectLst/>
              </a:rPr>
              <a:t>L'Écusson</a:t>
            </a:r>
            <a:r>
              <a:rPr lang="en-CA" sz="1600" b="0" i="0" u="none" strike="noStrike" dirty="0">
                <a:solidFill>
                  <a:schemeClr val="tx1">
                    <a:lumMod val="75000"/>
                    <a:lumOff val="25000"/>
                  </a:schemeClr>
                </a:solidFill>
                <a:effectLst/>
              </a:rPr>
              <a:t> Rosé</a:t>
            </a:r>
            <a:r>
              <a:rPr lang="en-CA" dirty="0">
                <a:solidFill>
                  <a:schemeClr val="tx1">
                    <a:lumMod val="75000"/>
                    <a:lumOff val="25000"/>
                  </a:schemeClr>
                </a:solidFill>
              </a:rPr>
              <a:t> close to the average price point for Top 15 SKUs, a competitive price combined with the brand recognition from Cuvee </a:t>
            </a:r>
            <a:r>
              <a:rPr lang="en-CA" sz="1600" b="0" i="0" u="none" strike="noStrike" dirty="0" err="1">
                <a:solidFill>
                  <a:schemeClr val="tx1">
                    <a:lumMod val="75000"/>
                    <a:lumOff val="25000"/>
                  </a:schemeClr>
                </a:solidFill>
                <a:effectLst/>
              </a:rPr>
              <a:t>L'Écusson</a:t>
            </a:r>
            <a:r>
              <a:rPr lang="en-CA" sz="1600" b="0" i="0" u="none" strike="noStrike" dirty="0">
                <a:solidFill>
                  <a:schemeClr val="tx1">
                    <a:lumMod val="75000"/>
                    <a:lumOff val="25000"/>
                  </a:schemeClr>
                </a:solidFill>
                <a:effectLst/>
              </a:rPr>
              <a:t> could help propel this product to significantly higher sales</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19936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FE51-5C3F-9095-ED4E-FA9BC5996A51}"/>
              </a:ext>
            </a:extLst>
          </p:cNvPr>
          <p:cNvSpPr>
            <a:spLocks noGrp="1"/>
          </p:cNvSpPr>
          <p:nvPr>
            <p:ph type="title"/>
          </p:nvPr>
        </p:nvSpPr>
        <p:spPr/>
        <p:txBody>
          <a:bodyPr/>
          <a:lstStyle/>
          <a:p>
            <a:r>
              <a:rPr lang="en-CA" dirty="0"/>
              <a:t>Category Breakdown: </a:t>
            </a:r>
            <a:br>
              <a:rPr lang="en-CA" dirty="0"/>
            </a:br>
            <a:r>
              <a:rPr lang="en-CA" dirty="0"/>
              <a:t>Distribution &amp; total Sales  vs  Price</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Content Placeholder 3" title="Microsoft Power BI">
                <a:extLst>
                  <a:ext uri="{FF2B5EF4-FFF2-40B4-BE49-F238E27FC236}">
                    <a16:creationId xmlns:a16="http://schemas.microsoft.com/office/drawing/2014/main" id="{F466D840-088F-5253-8442-B3D80459DD0E}"/>
                  </a:ext>
                </a:extLst>
              </p:cNvPr>
              <p:cNvGraphicFramePr>
                <a:graphicFrameLocks noGrp="1"/>
              </p:cNvGraphicFramePr>
              <p:nvPr>
                <p:ph idx="1"/>
                <p:extLst>
                  <p:ext uri="{D42A27DB-BD31-4B8C-83A1-F6EECF244321}">
                    <p14:modId xmlns:p14="http://schemas.microsoft.com/office/powerpoint/2010/main" val="1630802552"/>
                  </p:ext>
                </p:extLst>
              </p:nvPr>
            </p:nvGraphicFramePr>
            <p:xfrm>
              <a:off x="0" y="1831779"/>
              <a:ext cx="12191999" cy="502622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4" name="Content Placeholder 3" title="Microsoft Power BI">
                <a:extLst>
                  <a:ext uri="{FF2B5EF4-FFF2-40B4-BE49-F238E27FC236}">
                    <a16:creationId xmlns:a16="http://schemas.microsoft.com/office/drawing/2014/main" id="{F466D840-088F-5253-8442-B3D80459DD0E}"/>
                  </a:ext>
                </a:extLst>
              </p:cNvPr>
              <p:cNvPicPr>
                <a:picLocks noGrp="1" noRot="1" noChangeAspect="1" noMove="1" noResize="1" noEditPoints="1" noAdjustHandles="1" noChangeArrowheads="1" noChangeShapeType="1"/>
              </p:cNvPicPr>
              <p:nvPr/>
            </p:nvPicPr>
            <p:blipFill>
              <a:blip r:embed="rId3"/>
              <a:stretch>
                <a:fillRect/>
              </a:stretch>
            </p:blipFill>
            <p:spPr>
              <a:xfrm>
                <a:off x="0" y="1831779"/>
                <a:ext cx="12191999" cy="5026221"/>
              </a:xfrm>
              <a:prstGeom prst="rect">
                <a:avLst/>
              </a:prstGeom>
            </p:spPr>
          </p:pic>
        </mc:Fallback>
      </mc:AlternateContent>
      <p:pic>
        <p:nvPicPr>
          <p:cNvPr id="5" name="Picture 4" descr="A logo with red text&#10;&#10;Description automatically generated">
            <a:extLst>
              <a:ext uri="{FF2B5EF4-FFF2-40B4-BE49-F238E27FC236}">
                <a16:creationId xmlns:a16="http://schemas.microsoft.com/office/drawing/2014/main" id="{8C3D2298-20AC-E058-FE3A-FB2E306C63BF}"/>
              </a:ext>
            </a:extLst>
          </p:cNvPr>
          <p:cNvPicPr>
            <a:picLocks noChangeAspect="1"/>
          </p:cNvPicPr>
          <p:nvPr/>
        </p:nvPicPr>
        <p:blipFill>
          <a:blip r:embed="rId4"/>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1366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FE51-5C3F-9095-ED4E-FA9BC5996A51}"/>
              </a:ext>
            </a:extLst>
          </p:cNvPr>
          <p:cNvSpPr>
            <a:spLocks noGrp="1"/>
          </p:cNvSpPr>
          <p:nvPr>
            <p:ph type="title"/>
          </p:nvPr>
        </p:nvSpPr>
        <p:spPr/>
        <p:txBody>
          <a:bodyPr/>
          <a:lstStyle/>
          <a:p>
            <a:r>
              <a:rPr lang="en-CA" dirty="0"/>
              <a:t>Category Breakdown: </a:t>
            </a:r>
            <a:br>
              <a:rPr lang="en-CA" dirty="0"/>
            </a:br>
            <a:r>
              <a:rPr lang="en-CA" dirty="0"/>
              <a:t>Top 15 SKUs by Sales</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F466D840-088F-5253-8442-B3D80459DD0E}"/>
                  </a:ext>
                </a:extLst>
              </p:cNvPr>
              <p:cNvGraphicFramePr>
                <a:graphicFrameLocks noGrp="1"/>
              </p:cNvGraphicFramePr>
              <p:nvPr>
                <p:ph idx="1"/>
                <p:extLst>
                  <p:ext uri="{D42A27DB-BD31-4B8C-83A1-F6EECF244321}">
                    <p14:modId xmlns:p14="http://schemas.microsoft.com/office/powerpoint/2010/main" val="4276100481"/>
                  </p:ext>
                </p:extLst>
              </p:nvPr>
            </p:nvGraphicFramePr>
            <p:xfrm>
              <a:off x="0" y="1831779"/>
              <a:ext cx="12191999" cy="5026221"/>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F466D840-088F-5253-8442-B3D80459DD0E}"/>
                  </a:ext>
                </a:extLst>
              </p:cNvPr>
              <p:cNvPicPr>
                <a:picLocks noGrp="1" noRot="1" noChangeAspect="1" noMove="1" noResize="1" noEditPoints="1" noAdjustHandles="1" noChangeArrowheads="1" noChangeShapeType="1"/>
              </p:cNvPicPr>
              <p:nvPr/>
            </p:nvPicPr>
            <p:blipFill>
              <a:blip r:embed="rId3"/>
              <a:stretch>
                <a:fillRect/>
              </a:stretch>
            </p:blipFill>
            <p:spPr>
              <a:xfrm>
                <a:off x="0" y="1831779"/>
                <a:ext cx="12191999" cy="5026221"/>
              </a:xfrm>
              <a:prstGeom prst="rect">
                <a:avLst/>
              </a:prstGeom>
            </p:spPr>
          </p:pic>
        </mc:Fallback>
      </mc:AlternateContent>
      <p:pic>
        <p:nvPicPr>
          <p:cNvPr id="5" name="Picture 4" descr="A logo with red text&#10;&#10;Description automatically generated">
            <a:extLst>
              <a:ext uri="{FF2B5EF4-FFF2-40B4-BE49-F238E27FC236}">
                <a16:creationId xmlns:a16="http://schemas.microsoft.com/office/drawing/2014/main" id="{8C3D2298-20AC-E058-FE3A-FB2E306C63BF}"/>
              </a:ext>
            </a:extLst>
          </p:cNvPr>
          <p:cNvPicPr>
            <a:picLocks noChangeAspect="1"/>
          </p:cNvPicPr>
          <p:nvPr/>
        </p:nvPicPr>
        <p:blipFill>
          <a:blip r:embed="rId4"/>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72283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Category Breakdown: </a:t>
            </a:r>
            <a:br>
              <a:rPr lang="en-CA" dirty="0"/>
            </a:br>
            <a:r>
              <a:rPr lang="en-CA" dirty="0"/>
              <a:t>Benchmarks</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a:xfrm>
            <a:off x="581192" y="2207928"/>
            <a:ext cx="11029616" cy="4192872"/>
          </a:xfrm>
        </p:spPr>
        <p:txBody>
          <a:bodyPr>
            <a:normAutofit fontScale="85000" lnSpcReduction="20000"/>
          </a:bodyPr>
          <a:lstStyle/>
          <a:p>
            <a:r>
              <a:rPr lang="en-CA" dirty="0"/>
              <a:t>$8.8 million dollar revenue for the category last month</a:t>
            </a:r>
          </a:p>
          <a:p>
            <a:pPr lvl="1"/>
            <a:r>
              <a:rPr lang="en-CA" dirty="0"/>
              <a:t>The Top 15 SKUs generated $5.3 million, capturing 60% of sales in the category</a:t>
            </a:r>
          </a:p>
          <a:p>
            <a:pPr marL="0" indent="0">
              <a:buNone/>
            </a:pPr>
            <a:endParaRPr lang="en-CA" dirty="0"/>
          </a:p>
          <a:p>
            <a:r>
              <a:rPr lang="en-CA" dirty="0"/>
              <a:t>The Average SKU in the Sparkling Wine Category is $19.25</a:t>
            </a:r>
          </a:p>
          <a:p>
            <a:pPr lvl="1"/>
            <a:r>
              <a:rPr lang="en-CA" dirty="0"/>
              <a:t>The Average SKU in the Top 15 Selling SKUs ($18.01) is $1.24 cheaper</a:t>
            </a:r>
          </a:p>
          <a:p>
            <a:pPr lvl="1"/>
            <a:r>
              <a:rPr lang="en-CA" dirty="0"/>
              <a:t>The majority of top performing SKUs are in the ($15 - $17.49) price segment</a:t>
            </a:r>
          </a:p>
          <a:p>
            <a:pPr lvl="1"/>
            <a:endParaRPr lang="en-CA" dirty="0"/>
          </a:p>
          <a:p>
            <a:r>
              <a:rPr lang="en-CA" dirty="0"/>
              <a:t>The Average SKU in the Sparkling Wine Category sold 6.89k units last month</a:t>
            </a:r>
          </a:p>
          <a:p>
            <a:pPr lvl="1"/>
            <a:r>
              <a:rPr lang="en-CA" dirty="0"/>
              <a:t>The Average SKU in the Top 15 SKUs sold 20.4k Units this year – a 4.2% increase from last year</a:t>
            </a:r>
          </a:p>
          <a:p>
            <a:pPr marL="324000" lvl="1" indent="0">
              <a:buNone/>
            </a:pPr>
            <a:endParaRPr lang="en-CA" dirty="0"/>
          </a:p>
          <a:p>
            <a:r>
              <a:rPr lang="en-CA" dirty="0"/>
              <a:t>The average SKU sold $124,907.83 last month</a:t>
            </a:r>
          </a:p>
          <a:p>
            <a:pPr lvl="1"/>
            <a:r>
              <a:rPr lang="en-CA" dirty="0"/>
              <a:t>The average SKU in the Top 15 sold $355,696.46</a:t>
            </a:r>
          </a:p>
          <a:p>
            <a:pPr lvl="1"/>
            <a:endParaRPr lang="en-CA" dirty="0"/>
          </a:p>
          <a:p>
            <a:r>
              <a:rPr lang="en-CA" dirty="0"/>
              <a:t>All SKUs in the Top 15 SKUs are RA (General Listing) Products</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12774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FE51-5C3F-9095-ED4E-FA9BC5996A51}"/>
              </a:ext>
            </a:extLst>
          </p:cNvPr>
          <p:cNvSpPr>
            <a:spLocks noGrp="1"/>
          </p:cNvSpPr>
          <p:nvPr>
            <p:ph type="title"/>
          </p:nvPr>
        </p:nvSpPr>
        <p:spPr/>
        <p:txBody>
          <a:bodyPr/>
          <a:lstStyle/>
          <a:p>
            <a:r>
              <a:rPr lang="en-CA" dirty="0"/>
              <a:t>Category Breakdown: </a:t>
            </a:r>
            <a:br>
              <a:rPr lang="en-CA" dirty="0"/>
            </a:br>
            <a:r>
              <a:rPr lang="en-CA" dirty="0"/>
              <a:t>Distribution  vs  total sales – by segment</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title="Microsoft Power BI">
                <a:extLst>
                  <a:ext uri="{FF2B5EF4-FFF2-40B4-BE49-F238E27FC236}">
                    <a16:creationId xmlns:a16="http://schemas.microsoft.com/office/drawing/2014/main" id="{F466D840-088F-5253-8442-B3D80459DD0E}"/>
                  </a:ext>
                </a:extLst>
              </p:cNvPr>
              <p:cNvGraphicFramePr>
                <a:graphicFrameLocks noGrp="1"/>
              </p:cNvGraphicFramePr>
              <p:nvPr>
                <p:ph idx="1"/>
                <p:extLst>
                  <p:ext uri="{D42A27DB-BD31-4B8C-83A1-F6EECF244321}">
                    <p14:modId xmlns:p14="http://schemas.microsoft.com/office/powerpoint/2010/main" val="2967925914"/>
                  </p:ext>
                </p:extLst>
              </p:nvPr>
            </p:nvGraphicFramePr>
            <p:xfrm>
              <a:off x="0" y="1835732"/>
              <a:ext cx="12192000" cy="502226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title="Microsoft Power BI">
                <a:extLst>
                  <a:ext uri="{FF2B5EF4-FFF2-40B4-BE49-F238E27FC236}">
                    <a16:creationId xmlns:a16="http://schemas.microsoft.com/office/drawing/2014/main" id="{F466D840-088F-5253-8442-B3D80459DD0E}"/>
                  </a:ext>
                </a:extLst>
              </p:cNvPr>
              <p:cNvPicPr>
                <a:picLocks noGrp="1" noRot="1" noChangeAspect="1" noMove="1" noResize="1" noEditPoints="1" noAdjustHandles="1" noChangeArrowheads="1" noChangeShapeType="1"/>
              </p:cNvPicPr>
              <p:nvPr/>
            </p:nvPicPr>
            <p:blipFill>
              <a:blip r:embed="rId3"/>
              <a:stretch>
                <a:fillRect/>
              </a:stretch>
            </p:blipFill>
            <p:spPr>
              <a:xfrm>
                <a:off x="0" y="1835732"/>
                <a:ext cx="12192000" cy="5022268"/>
              </a:xfrm>
              <a:prstGeom prst="rect">
                <a:avLst/>
              </a:prstGeom>
            </p:spPr>
          </p:pic>
        </mc:Fallback>
      </mc:AlternateContent>
      <p:pic>
        <p:nvPicPr>
          <p:cNvPr id="5" name="Picture 4" descr="A logo with red text&#10;&#10;Description automatically generated">
            <a:extLst>
              <a:ext uri="{FF2B5EF4-FFF2-40B4-BE49-F238E27FC236}">
                <a16:creationId xmlns:a16="http://schemas.microsoft.com/office/drawing/2014/main" id="{8C3D2298-20AC-E058-FE3A-FB2E306C63BF}"/>
              </a:ext>
            </a:extLst>
          </p:cNvPr>
          <p:cNvPicPr>
            <a:picLocks noChangeAspect="1"/>
          </p:cNvPicPr>
          <p:nvPr/>
        </p:nvPicPr>
        <p:blipFill>
          <a:blip r:embed="rId4"/>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97789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Category Breakdown: </a:t>
            </a:r>
            <a:br>
              <a:rPr lang="en-CA" dirty="0"/>
            </a:br>
            <a:r>
              <a:rPr lang="en-CA" dirty="0"/>
              <a:t>RA  vs SA - Sales by Channel</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title="Microsoft Power BI">
                <a:extLst>
                  <a:ext uri="{FF2B5EF4-FFF2-40B4-BE49-F238E27FC236}">
                    <a16:creationId xmlns:a16="http://schemas.microsoft.com/office/drawing/2014/main" id="{EDE0D86E-D35B-4F6E-F993-0B6BC2944B15}"/>
                  </a:ext>
                </a:extLst>
              </p:cNvPr>
              <p:cNvGraphicFramePr>
                <a:graphicFrameLocks noGrp="1"/>
              </p:cNvGraphicFramePr>
              <p:nvPr>
                <p:ph idx="1"/>
                <p:extLst>
                  <p:ext uri="{D42A27DB-BD31-4B8C-83A1-F6EECF244321}">
                    <p14:modId xmlns:p14="http://schemas.microsoft.com/office/powerpoint/2010/main" val="4073065726"/>
                  </p:ext>
                </p:extLst>
              </p:nvPr>
            </p:nvGraphicFramePr>
            <p:xfrm>
              <a:off x="0" y="1818451"/>
              <a:ext cx="12192000" cy="503954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7" name="Content Placeholder 6" title="Microsoft Power BI">
                <a:extLst>
                  <a:ext uri="{FF2B5EF4-FFF2-40B4-BE49-F238E27FC236}">
                    <a16:creationId xmlns:a16="http://schemas.microsoft.com/office/drawing/2014/main" id="{EDE0D86E-D35B-4F6E-F993-0B6BC2944B15}"/>
                  </a:ext>
                </a:extLst>
              </p:cNvPr>
              <p:cNvPicPr>
                <a:picLocks noGrp="1" noRot="1" noChangeAspect="1" noMove="1" noResize="1" noEditPoints="1" noAdjustHandles="1" noChangeArrowheads="1" noChangeShapeType="1"/>
              </p:cNvPicPr>
              <p:nvPr/>
            </p:nvPicPr>
            <p:blipFill>
              <a:blip r:embed="rId4"/>
              <a:stretch>
                <a:fillRect/>
              </a:stretch>
            </p:blipFill>
            <p:spPr>
              <a:xfrm>
                <a:off x="0" y="1818451"/>
                <a:ext cx="12192000" cy="5039549"/>
              </a:xfrm>
              <a:prstGeom prst="rect">
                <a:avLst/>
              </a:prstGeom>
            </p:spPr>
          </p:pic>
        </mc:Fallback>
      </mc:AlternateContent>
    </p:spTree>
    <p:extLst>
      <p:ext uri="{BB962C8B-B14F-4D97-AF65-F5344CB8AC3E}">
        <p14:creationId xmlns:p14="http://schemas.microsoft.com/office/powerpoint/2010/main" val="3426292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Category Breakdown: </a:t>
            </a:r>
            <a:br>
              <a:rPr lang="en-CA" dirty="0"/>
            </a:br>
            <a:r>
              <a:rPr lang="en-CA" dirty="0"/>
              <a:t>Sales by Segment &amp; SKU count</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Content Placeholder 6" title="Microsoft Power BI">
                <a:extLst>
                  <a:ext uri="{FF2B5EF4-FFF2-40B4-BE49-F238E27FC236}">
                    <a16:creationId xmlns:a16="http://schemas.microsoft.com/office/drawing/2014/main" id="{EDE0D86E-D35B-4F6E-F993-0B6BC2944B15}"/>
                  </a:ext>
                </a:extLst>
              </p:cNvPr>
              <p:cNvGraphicFramePr>
                <a:graphicFrameLocks noGrp="1"/>
              </p:cNvGraphicFramePr>
              <p:nvPr>
                <p:ph idx="1"/>
              </p:nvPr>
            </p:nvGraphicFramePr>
            <p:xfrm>
              <a:off x="0" y="1818451"/>
              <a:ext cx="12192000" cy="503954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7" name="Content Placeholder 6" title="Microsoft Power BI">
                <a:extLst>
                  <a:ext uri="{FF2B5EF4-FFF2-40B4-BE49-F238E27FC236}">
                    <a16:creationId xmlns:a16="http://schemas.microsoft.com/office/drawing/2014/main" id="{EDE0D86E-D35B-4F6E-F993-0B6BC2944B15}"/>
                  </a:ext>
                </a:extLst>
              </p:cNvPr>
              <p:cNvPicPr>
                <a:picLocks noGrp="1" noRot="1" noChangeAspect="1" noMove="1" noResize="1" noEditPoints="1" noAdjustHandles="1" noChangeArrowheads="1" noChangeShapeType="1"/>
              </p:cNvPicPr>
              <p:nvPr/>
            </p:nvPicPr>
            <p:blipFill>
              <a:blip r:embed="rId4"/>
              <a:stretch>
                <a:fillRect/>
              </a:stretch>
            </p:blipFill>
            <p:spPr>
              <a:xfrm>
                <a:off x="0" y="1818451"/>
                <a:ext cx="12192000" cy="5039549"/>
              </a:xfrm>
              <a:prstGeom prst="rect">
                <a:avLst/>
              </a:prstGeom>
            </p:spPr>
          </p:pic>
        </mc:Fallback>
      </mc:AlternateContent>
    </p:spTree>
    <p:extLst>
      <p:ext uri="{BB962C8B-B14F-4D97-AF65-F5344CB8AC3E}">
        <p14:creationId xmlns:p14="http://schemas.microsoft.com/office/powerpoint/2010/main" val="3372188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Category Breakdown: </a:t>
            </a:r>
            <a:br>
              <a:rPr lang="en-CA" dirty="0"/>
            </a:br>
            <a:r>
              <a:rPr lang="en-CA" dirty="0"/>
              <a:t>Key Insights</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a:xfrm>
            <a:off x="423946" y="1981199"/>
            <a:ext cx="11344108" cy="4752975"/>
          </a:xfrm>
        </p:spPr>
        <p:txBody>
          <a:bodyPr>
            <a:normAutofit fontScale="92500" lnSpcReduction="10000"/>
          </a:bodyPr>
          <a:lstStyle/>
          <a:p>
            <a:r>
              <a:rPr lang="en-CA" sz="1600" dirty="0"/>
              <a:t>Segments Experiencing the Most Sales Growth</a:t>
            </a:r>
          </a:p>
          <a:p>
            <a:pPr lvl="1"/>
            <a:r>
              <a:rPr lang="en-CA" sz="1400" dirty="0"/>
              <a:t>$15 - $17.49 price segment grew 21.4% since last year – remains largest segment by sales in the category by a larger margin</a:t>
            </a:r>
          </a:p>
          <a:p>
            <a:pPr lvl="2"/>
            <a:r>
              <a:rPr lang="en-CA" sz="1100" dirty="0"/>
              <a:t>$2.74 million dollars in sales last month – 30.9% of sales</a:t>
            </a:r>
          </a:p>
          <a:p>
            <a:pPr lvl="2"/>
            <a:r>
              <a:rPr lang="en-CA" sz="1100" dirty="0"/>
              <a:t>Despite slight decline in distribution YOY, this segment saw significant growth across all distribution channels</a:t>
            </a:r>
          </a:p>
          <a:p>
            <a:pPr lvl="2"/>
            <a:r>
              <a:rPr lang="en-CA" sz="1100" dirty="0" err="1"/>
              <a:t>Licencee</a:t>
            </a:r>
            <a:r>
              <a:rPr lang="en-CA" sz="1100" dirty="0"/>
              <a:t> Sales lead growth with 151% increase (+$16.5k) followed by SAQ Depot gaining 29% (+$6.7k) and finally OTC Sales growing 6.4% (+$6.4k)</a:t>
            </a:r>
          </a:p>
          <a:p>
            <a:pPr lvl="2"/>
            <a:endParaRPr lang="en-CA" sz="1100" dirty="0"/>
          </a:p>
          <a:p>
            <a:pPr lvl="1"/>
            <a:r>
              <a:rPr lang="en-CA" sz="1400" dirty="0"/>
              <a:t>$20 - $24.99 price segment grew 14.4% since last year – remains 3rd largest segment by sales</a:t>
            </a:r>
          </a:p>
          <a:p>
            <a:pPr lvl="2"/>
            <a:r>
              <a:rPr lang="en-CA" sz="1100" dirty="0"/>
              <a:t>$1.84 million dollars in sales last month – 20.7% of sales</a:t>
            </a:r>
          </a:p>
          <a:p>
            <a:pPr lvl="2"/>
            <a:r>
              <a:rPr lang="en-CA" sz="1100" dirty="0"/>
              <a:t>OTC Sales drove growth gaining 11.6% (+$6.8k) - </a:t>
            </a:r>
            <a:r>
              <a:rPr lang="en-CA" sz="1100" dirty="0" err="1"/>
              <a:t>Licencee</a:t>
            </a:r>
            <a:r>
              <a:rPr lang="en-CA" sz="1100" dirty="0"/>
              <a:t> sales grow +197% (+1.7k) – SAQ Depot grows 25% (+$1.6k)</a:t>
            </a:r>
          </a:p>
          <a:p>
            <a:pPr lvl="2"/>
            <a:endParaRPr lang="en-CA" sz="1100" dirty="0"/>
          </a:p>
          <a:p>
            <a:pPr lvl="1"/>
            <a:r>
              <a:rPr lang="en-CA" sz="1400" dirty="0"/>
              <a:t>$17.50 - $19.99 price segment grew 13.1% since last year – remains 2</a:t>
            </a:r>
            <a:r>
              <a:rPr lang="en-CA" sz="1400" baseline="30000" dirty="0"/>
              <a:t>nd</a:t>
            </a:r>
            <a:r>
              <a:rPr lang="en-CA" sz="1400" dirty="0"/>
              <a:t> largest segment by sales</a:t>
            </a:r>
          </a:p>
          <a:p>
            <a:pPr lvl="2"/>
            <a:r>
              <a:rPr lang="en-CA" sz="1100" dirty="0"/>
              <a:t>$2.36 million dollars in sales last month – 26.6% of sales last month</a:t>
            </a:r>
          </a:p>
          <a:p>
            <a:pPr lvl="2"/>
            <a:r>
              <a:rPr lang="en-CA" sz="1100" dirty="0"/>
              <a:t>Significant distribution growth since last year which likely contributed to sales growth</a:t>
            </a:r>
          </a:p>
          <a:p>
            <a:pPr lvl="2"/>
            <a:r>
              <a:rPr lang="en-CA" sz="1100" dirty="0"/>
              <a:t>Growth driven by </a:t>
            </a:r>
            <a:r>
              <a:rPr lang="en-CA" sz="1100" dirty="0" err="1"/>
              <a:t>Licencee</a:t>
            </a:r>
            <a:r>
              <a:rPr lang="en-CA" sz="1100" dirty="0"/>
              <a:t> Sales up 148% (+$10.5k) OTC Sales up 7% (+$6.2k) – SAQ depot sales down 16% (-$2.4k)</a:t>
            </a:r>
          </a:p>
          <a:p>
            <a:pPr marL="630000" lvl="2" indent="0">
              <a:buNone/>
            </a:pPr>
            <a:endParaRPr lang="en-CA" sz="1100" dirty="0"/>
          </a:p>
          <a:p>
            <a:r>
              <a:rPr lang="en-CA" sz="1600" dirty="0"/>
              <a:t>Segments Experiencing Declining Sales</a:t>
            </a:r>
          </a:p>
          <a:p>
            <a:pPr lvl="1"/>
            <a:r>
              <a:rPr lang="en-CA" sz="1400" dirty="0"/>
              <a:t>The $12 - $14.99 Segment saw an 8% decline in sales, signaling consumers shifting toward products in the higher price segments</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5947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99066-AF51-4B11-3AF6-295C4ACD53EF}"/>
              </a:ext>
            </a:extLst>
          </p:cNvPr>
          <p:cNvSpPr>
            <a:spLocks noGrp="1"/>
          </p:cNvSpPr>
          <p:nvPr>
            <p:ph type="title"/>
          </p:nvPr>
        </p:nvSpPr>
        <p:spPr/>
        <p:txBody>
          <a:bodyPr/>
          <a:lstStyle/>
          <a:p>
            <a:r>
              <a:rPr lang="en-CA" dirty="0"/>
              <a:t>Category Breakdown: </a:t>
            </a:r>
            <a:br>
              <a:rPr lang="en-CA" dirty="0"/>
            </a:br>
            <a:r>
              <a:rPr lang="en-CA" dirty="0"/>
              <a:t>Key Insights</a:t>
            </a:r>
          </a:p>
        </p:txBody>
      </p:sp>
      <p:sp>
        <p:nvSpPr>
          <p:cNvPr id="3" name="Content Placeholder 2">
            <a:extLst>
              <a:ext uri="{FF2B5EF4-FFF2-40B4-BE49-F238E27FC236}">
                <a16:creationId xmlns:a16="http://schemas.microsoft.com/office/drawing/2014/main" id="{5699C292-18E6-4797-4424-A892875582DB}"/>
              </a:ext>
            </a:extLst>
          </p:cNvPr>
          <p:cNvSpPr>
            <a:spLocks noGrp="1"/>
          </p:cNvSpPr>
          <p:nvPr>
            <p:ph idx="1"/>
          </p:nvPr>
        </p:nvSpPr>
        <p:spPr>
          <a:xfrm>
            <a:off x="581192" y="2207928"/>
            <a:ext cx="11029616" cy="4192872"/>
          </a:xfrm>
        </p:spPr>
        <p:txBody>
          <a:bodyPr>
            <a:normAutofit fontScale="92500" lnSpcReduction="20000"/>
          </a:bodyPr>
          <a:lstStyle/>
          <a:p>
            <a:r>
              <a:rPr lang="en-CA" dirty="0"/>
              <a:t>Segments Distribution</a:t>
            </a:r>
          </a:p>
          <a:p>
            <a:pPr marL="0" indent="0">
              <a:buNone/>
            </a:pPr>
            <a:endParaRPr lang="en-CA" dirty="0"/>
          </a:p>
          <a:p>
            <a:pPr lvl="1"/>
            <a:r>
              <a:rPr lang="en-CA" dirty="0"/>
              <a:t>$17.50 - $19.99 price segment had a 524 point uptick in distribution, turning it into the most well distributed segment</a:t>
            </a:r>
          </a:p>
          <a:p>
            <a:pPr lvl="1"/>
            <a:r>
              <a:rPr lang="en-CA" dirty="0"/>
              <a:t>$15-$17.49 segment &amp; $20-$24.99 segment hold similar distribution however $15-$17.49 has significantly higher sales</a:t>
            </a:r>
          </a:p>
          <a:p>
            <a:pPr lvl="1"/>
            <a:endParaRPr lang="en-CA" dirty="0"/>
          </a:p>
          <a:p>
            <a:r>
              <a:rPr lang="en-CA" dirty="0"/>
              <a:t>Product Assortment</a:t>
            </a:r>
          </a:p>
          <a:p>
            <a:pPr lvl="1"/>
            <a:r>
              <a:rPr lang="en-CA" dirty="0"/>
              <a:t>RA SKUs make up 45% of the category but take up 75% of sales - All SKUs in the top 15 are RA SKUs</a:t>
            </a:r>
          </a:p>
          <a:p>
            <a:pPr lvl="1"/>
            <a:r>
              <a:rPr lang="en-CA" dirty="0"/>
              <a:t>SA SKUs dominate the $20-$24.99 segment by SKU count but still make up the minority of sales despite seeing positive growth in SA sales across all segments </a:t>
            </a:r>
          </a:p>
          <a:p>
            <a:pPr marL="324000" lvl="1" indent="0">
              <a:buNone/>
            </a:pPr>
            <a:endParaRPr lang="en-CA" dirty="0"/>
          </a:p>
          <a:p>
            <a:r>
              <a:rPr lang="en-CA" dirty="0"/>
              <a:t>The Average SKU in the Top 15 has Very Low Sugar Content</a:t>
            </a:r>
          </a:p>
          <a:p>
            <a:pPr lvl="2"/>
            <a:r>
              <a:rPr lang="en-CA" dirty="0"/>
              <a:t>Average Sugar Content sits at 22.6 g/L in Top 15</a:t>
            </a:r>
          </a:p>
          <a:p>
            <a:pPr lvl="2"/>
            <a:r>
              <a:rPr lang="en-CA" dirty="0"/>
              <a:t>Omitting outlier Martini &amp; Rossi – Average Sugar Content is 17.2 g/L</a:t>
            </a:r>
          </a:p>
          <a:p>
            <a:pPr lvl="2"/>
            <a:r>
              <a:rPr lang="en-CA" dirty="0"/>
              <a:t>Consumers are looking for drier Sparkling Wines.</a:t>
            </a:r>
          </a:p>
        </p:txBody>
      </p:sp>
      <p:pic>
        <p:nvPicPr>
          <p:cNvPr id="4" name="Picture 3" descr="A logo with red text&#10;&#10;Description automatically generated">
            <a:extLst>
              <a:ext uri="{FF2B5EF4-FFF2-40B4-BE49-F238E27FC236}">
                <a16:creationId xmlns:a16="http://schemas.microsoft.com/office/drawing/2014/main" id="{49638752-D2E3-3995-F115-33BD6072259B}"/>
              </a:ext>
            </a:extLst>
          </p:cNvPr>
          <p:cNvPicPr>
            <a:picLocks noChangeAspect="1"/>
          </p:cNvPicPr>
          <p:nvPr/>
        </p:nvPicPr>
        <p:blipFill>
          <a:blip r:embed="rId2"/>
          <a:stretch>
            <a:fillRect/>
          </a:stretch>
        </p:blipFill>
        <p:spPr>
          <a:xfrm>
            <a:off x="9553574" y="747501"/>
            <a:ext cx="1786665" cy="923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5391106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8.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9.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10.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1.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6.xml.rels><?xml version="1.0" encoding="UTF-8" standalone="yes"?>
<Relationships xmlns="http://schemas.openxmlformats.org/package/2006/relationships"><Relationship Id="rId1" Type="http://schemas.openxmlformats.org/officeDocument/2006/relationships/image" Target="../media/image13.png"/></Relationships>
</file>

<file path=ppt/webextensions/_rels/webextension7.xml.rels><?xml version="1.0" encoding="UTF-8" standalone="yes"?>
<Relationships xmlns="http://schemas.openxmlformats.org/package/2006/relationships"><Relationship Id="rId1" Type="http://schemas.openxmlformats.org/officeDocument/2006/relationships/image" Target="../media/image14.png"/></Relationships>
</file>

<file path=ppt/webextensions/webextension1.xml><?xml version="1.0" encoding="utf-8"?>
<we:webextension xmlns:we="http://schemas.microsoft.com/office/webextensions/webextension/2010/11" id="{3F2D108B-2275-4A95-9DFD-0D60A32578E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1X30/bMBD+VyI/d1N+tglvUOBl01RRhjZNPJztSzGYOHIcRof6v+/slHWwTTAkJNqn2J8vvvvuu3OcOyZV12pYfoJrZHvswJira7BXUcJGrHmIVZLHAmBS5LngUMpxmsRkZVqnTNOxvTvmwC7QnamuB+03JPDb+YiB1jNY+FkNusMRa9F2pgGtfuBgTEvO9rgaMbxttbHgt5w7cOi3vSFzmlMoyfuMPIJw6gbnKNyAnmBrrFvP64wXPIMJTwpIUz5Ji7qkd7phNYT5tL13GgKbmsaBaigAj5VQFxmkIscEUWBaVfnE47XSbm3Cl0e3rSXelI1l69O3L2+gEShZIGexG7jcsanR/XUYHT3A56a3Ak+wDkuNU25J2xz3WkdTysjC2GV0CA7YivI1s4ayGSxmVgkM4IX5PrVItpLtxavR06HsLxYWF+DW06NXjXMOGrvo1DjQUZJFM7TRu+j0azA77pu1qvHbJ3KoOmcV7723/6aw3lkJ0K9eGfMPn/9SF+eEdKpZ6HUTbqr+dAixE+CorqcXYJ1vdH5JLeOrfHXfg+Tj8rfG+hLq/q1pcL7yUCoxSwVknM6tXCYFL9P65b27HQ3zpMICrHysrLES7cEypOFQ2ftTNh09YvM2U+DVHrGyog8UJ6ExretMjCUvt0XsFxwquyPzM8gPApOuRQyywjyl60iOWYLjLRH4/jDesMp2WdI/6Ra/RATIxjF69eoJj7EWldwSETd3rQ2vZJdl/AfhQcg8k1Vc0J24TCSv4nFdStgSIZ/3YdlpaZ+dgnCT8uiGE7tG+uXzA9O7rgWBM2gw8GsHDwqDHUkMjUS5Hlv//KioOobMnYHufdLCDyILboKzn1MM7HKgDgAA&quot;"/>
    <we:property name="creatorSessionId" value="&quot;5218cef3-32f3-45ca-a962-72065ed74955&quot;"/>
    <we:property name="creatorTenantId" value="&quot;abe1a57b-60d9-408b-ad92-41af1ba972b2&quot;"/>
    <we:property name="creatorUserId" value="&quot;10032001BDAF3BDF&quot;"/>
    <we:property name="datasetId" value="&quot;242645a2-b858-450a-b9a6-6ab144fa2225&quot;"/>
    <we:property name="embedUrl" value="&quot;/reportEmbed?reportId=c1189934-928d-4060-af4f-873e7e9e6985&amp;config=eyJjbHVzdGVyVXJsIjoiaHR0cHM6Ly9XQUJJLUNBTkFEQS1DRU5UUkFMLXJlZGlyZWN0LmFuYWx5c2lzLndpbmRvd3MubmV0IiwiZW1iZWRGZWF0dXJlcyI6eyJtb2Rlcm5FbWJlZCI6dHJ1ZSwidXNhZ2VNZXRyaWNzVk5leHQiOnRydWV9fQ%3D%3D&amp;disableSensitivityBanner=true&quot;"/>
    <we:property name="initialStateBookmark" value="&quot;H4sIAAAAAAAAA91X30/bMBD+VyI/d1N+tglvpZQXBlSUoU0Tms7xJRjcOHIcRlf1f5/thHVjm8qQkGifan+++O677861V4TxphawPIMFkgNyKOXdAtSdF5ABqXrs/PzkdHxx8vVsfDo1sKw1l1VDDlZEgypRX/GmBWF3MOCX6wEBIWZQ2lkBosEBqVE1sgLBv2NnbJa0anE9IPhQC6nAbjnXoNFue2/Mzdz4Dt5HxiPkmt/jHHPdoRdYS6X7eRHRhEYwokECYUhHYVKk5pumW3Vhbre3Tl1gE1lp4JUJwGIpFEkEYR5jgJhjmGXxyOIFF7o3ocvpQ60Mb5ONZW3zNWb3UOXIiCOnsOm4rMhEinbhRtPf8LlsVY4XWLilSnO9NNsct0J4E5ORUqqldwQayNrka6akyaazmCmeowNv5LeJQmPLyIG/HmwPZVyWCkvQ/XT6qnHOQWDjXUoNwgsib4bKe+ddfnZmx23Vq+q/fSJHvNGK09Z6+28K/c48B/HqlTE/+fiXurg2SMOrUvRNuKn6yy7EJgdt6npyA0rbRqe3pmVsla8fe9D4uP2lsT65un9rGlyvLRQyjMIcIsqGYcyChKZh8fLe3Y2G2apwDoo9VVYqhupw6dJwxNXjKRsOnrB5mymwag9ImlFIqREaw6KI8iGj6a6I/YJDZX9kfgb5TmCja+IDyzAOkziOMQpwuCMCPx7GG1bRPkv6J93kp4gA0dBHq14xoj4WecZ2RMTNXWvDK9hnGf9BuBMyjljmJ+ZOnAaMZv6wSBnsiJDP+2PZa2mfnQJ3k7LohhNZoHny2YFsdVNDjjOo0PGrOw8cnZ2RGCqGrB8r+/uBm+roMncForVJcw9E4pyYZHIqcMsH9tlIXFguuB8EMNOmwQ4AAA==&quot;"/>
    <we:property name="isFiltersActionButtonVisible" value="true"/>
    <we:property name="pageDisplayName" value="&quot;Scatter Plot - Category &quot;"/>
    <we:property name="pageName" value="&quot;ReportSectionf3b5b3a7b15a22b725f8&quot;"/>
    <we:property name="pptInsertionSessionID" value="&quot;04408998-72AF-4349-B32B-406A3023F518&quot;"/>
    <we:property name="reportEmbeddedTime" value="&quot;2023-08-16T23:28:22.124Z&quot;"/>
    <we:property name="reportName" value="&quot;Bernard Massard Category Analysis&quot;"/>
    <we:property name="reportState" value="&quot;CONNECTED&quot;"/>
    <we:property name="reportUrl" value="&quot;/groups/me/reports/c1189934-928d-4060-af4f-873e7e9e6985/ReportSectionf3b5b3a7b15a22b725f8?bookmarkGuid=d6d1b88e-0903-4ae0-9da3-c1f1bc1d647c&amp;bookmarkUsage=1&amp;ctid=abe1a57b-60d9-408b-ad92-41af1ba972b2&amp;fromEntryPoint=export&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3F2D108B-2275-4A95-9DFD-0D60A32578E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1YW0/bMBT+K5GlvXWTnWvDGxT2MrR1tEOaJh6O45MQSOPIcRgd6n/fSVLEYGzABFuge2nj4+PLd+lxnQum8roqYPkeFsi22I7Wpwswp45gI1Zejwk/Cfg4EjzyROwmHMbcpSxd2VyXNdu6YBZMhvYwrxso2gkp+OVoxKAoppC1rRSKGkesQlPrEor8G/bJ1GVNg6sRw/Oq0AbaKWcWLLbTnlE6tWkr4o1HK0Ji8zOcYWL76AFW2th123Vd7vJIKpDSxVBCoJDG1H1vt82789tFu41NdGkhL2kDbSzisRJJ4gYSgKci5sqTbTzNC7tOkcu988oQbmJjWbX0baszKBNUrANnsO6xXLDtLDOYgV039651TnTRLG6Jz3RjEjzAtOsqbW6XtMZcV44InNm7TzVbEYtTo4njruvDfOLMoMDaee3MP9OH8Jwpmi7tbVOuORRt81h/nRgk0hXb4qsjitR5mRVrja5ImffAEjAtKC1PiMkWPA3QRqHZWXb4d3NzKZE7ugFjYNgJLIUSiD1PhNyPgzhNZRgjeEOXt4e3nydY1khPPcIO70ZI/CD8vcxh4LlSBBIhcpWIhEg4Pg+ZZ9sfnV0qXnZDZb4n/l7mlEo6RyGk7yeCCxgHbjR0maeGjLwRgv4CaS8diea5GHmxKyX4ClyhxNCl6x061xaKDf113gP7+pz1pVShFykeYDAOxjwNkzvlnRBfmSbXEEM3FX5cVzozzBZYWvazVqNBu23/JuP8D9ymdNnYyTEY+ww9dxsDq6PLGwONPvnhGrB2VA/oySxEjqcEz41C34/oD6YM0I85B7y7ov23/MOLzMZZ/jYGBmH5ELifxrEnIPAlxJAIFQzD8hT7rdH/1iaciVb473fy8ivAsBHc59geNoJDMM6rRwHxBPeLBx4GFmSBe+cv5iRYrbpqfAWGLdBk3QsP3di6ggSnUGIHrOpXyLHLI2WgVC1t3bNpv/dzqt09a4dQNC1h3Ttd1i3TLfYd8FtselMWAAA=&quot;"/>
    <we:property name="creatorSessionId" value="&quot;5ea5de14-9d78-46a8-b03f-1b7be85c6ce4&quot;"/>
    <we:property name="creatorTenantId" value="&quot;abe1a57b-60d9-408b-ad92-41af1ba972b2&quot;"/>
    <we:property name="creatorUserId" value="&quot;10032001BDAF3BDF&quot;"/>
    <we:property name="datasetId" value="&quot;242645a2-b858-450a-b9a6-6ab144fa2225&quot;"/>
    <we:property name="embedUrl" value="&quot;/reportEmbed?reportId=c1189934-928d-4060-af4f-873e7e9e6985&amp;config=eyJjbHVzdGVyVXJsIjoiaHR0cHM6Ly9XQUJJLUNBTkFEQS1DRU5UUkFMLXJlZGlyZWN0LmFuYWx5c2lzLndpbmRvd3MubmV0IiwiZW1iZWRGZWF0dXJlcyI6eyJtb2Rlcm5FbWJlZCI6dHJ1ZSwidXNhZ2VNZXRyaWNzVk5leHQiOnRydWV9fQ%3D%3D&amp;disableSensitivityBanner=true&quot;"/>
    <we:property name="initialStateBookmark" value="&quot;H4sIAAAAAAAAA+1YbU/bMBD+K5GlfeumOK+Eb6V0X3jraIc0TWg6x5cQSOPIcRkd4r/v4hSxMbaiCVhb9qWNH59999w9uTi5ZrJo6hLmhzBFts12lLqYgr5wOOuxaoEdHe0d9I/3vhz2D4YEq9oUqmrY9jUzoHM0J0Uzg7LdgcDPpz0GZTmCvB1lUDbYYzXqRlVQFt+wM6Ypo2d402N4VZdKQ7vl2IDBdttLMqcx+ebvfPIIqSkucYyp6dBjrJU2i7Hnea7nxkKCEB5GAkKJtKbpZm2Yy+1bpzawgaoMFBUF0GIRuEGWJD6HMBCQQMpl2OJZUZqFiZgPr2pNvCkb87rN14BY5EoXKZTM8tPYdHSu2UCVs6m9Gv6Ej9VMp3iMmZ2qTGHmtNNE1Q4PnfHex4bdUK5GWlEm7RRhFjpTXwcayaNk2+5N78WDcAaK0vfPIxnR/uiMMZ9iZf4YTl9eQpUSej+Wfp5rzMEshsNnShmU2DgTZaB0uO+MUDtvnckna/Z+Vi0U7q4bg/21Z3AC2nnzJCSeVtQPiPmUkKao8nLRTO+616QLzYAocXjV9mpxTl2vbVS0RmmJemdue9VuoW/bqde7F+iK3QnElyDfi6MgiCHxRYhB4rqAfDVa8eb3nqWCk6qamcEZaLMxmrs9ddDq8x+OEgtFdYSeTUKkeDJIAyFk5MfSDTHcCrfcLEr/S/5lHlabLfmHMrASkudc+B7GfuIJAYEEj8vlXX4VNfZLU+F/obEUtFxDdT3EvXuIZ/TW5SIVOQhS7nLYCr141ct7dwrb9GL+hmlXuij0PcFDgRB7ksecpy6ueuk6dY77H5xdrJV5pXfnI/l3ZU7pgO3zyA2SMMkyESUI/nqUeZ/EWzVIV6+zzI/k35U5dhPJ09QLBYCb8cSVvlj1Mh9NBk5HtWVGPx3PV1HiR3O356gWvSPDpqhz26vVzDQ1pDiCCi2xuvNQoLWjokIl25zZa93+7xekhy5lJ1DO2mzZb7rMOqEsFqLEJQvaL73MhmWD+w7AT2pxdBYAAA==&quot;"/>
    <we:property name="isFiltersActionButtonVisible" value="true"/>
    <we:property name="pageDisplayName" value="&quot;Top 15 SKUs&quot;"/>
    <we:property name="pageName" value="&quot;ReportSection2220207bdabb2e6ba5de&quot;"/>
    <we:property name="pptInsertionSessionID" value="&quot;04408998-72AF-4349-B32B-406A3023F518&quot;"/>
    <we:property name="reportEmbeddedTime" value="&quot;2023-08-16T23:18:31.271Z&quot;"/>
    <we:property name="reportName" value="&quot;Bernard Massard Category Analysis&quot;"/>
    <we:property name="reportState" value="&quot;CONNECTED&quot;"/>
    <we:property name="reportUrl" value="&quot;/groups/me/reports/c1189934-928d-4060-af4f-873e7e9e6985/ReportSection2220207bdabb2e6ba5de?bookmarkGuid=8eedb860-3a2d-412e-9344-3c4960bf0345&amp;bookmarkUsage=1&amp;ctid=abe1a57b-60d9-408b-ad92-41af1ba972b2&amp;fromEntryPoint=export&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3F2D108B-2275-4A95-9DFD-0D60A32578E6}">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VX30/bMBD+VyI/d1N+NL94gwJPaKooQpqmPlzsazC4ceQ4jA7lf9/ZKWOgSa3QkOj2FPt8ubvvPudz/MiE7FoFmy+wRnbETrS+W4O5CyI2Yc1LWxbzNArzIgTMsmQqirwE8tKtlbrp2NEjs2BqtNey60G5gGT8tpwwUGoOtZutQHU4YS2aTjeg5A8cnWnJmh6HCcOHVmkDLuTCgkUX9p7caU6lRJ8TygjcyntcILej9RJbbex2HhXpNMtyUSY5B4CKV9xh6cZVX+Zuf5fUFzbTjQXZUAHOliVZGsVQZqKMs1WRJGEVOvtKKrt1qTZnD60h3NSNTevaNyMUtTaSg2Ien8FuhPPIZlr1az86e2Ff6N5wvMSVX2qstBuKdN4rFWzDbYJTsMAGatncaGqo95hTGgwWWK+xsX7xRn+fGaR3BDsKh8mvqo7FPTScrK9LOq5rgzXY7fTsXetdgMIuuNIWVBAlwRxN8Cm4+urdzvtmS3B4oEAuDhDIqeyskVXvsh0oF68g7MPCkiydbGq11aNnAbgakSnSgJnqO/rMUYwFz/S60rMbMNaJYHVLcuIUgCJpI9CcbLwInErzpFPx5BXAj9aVYfmkrfTe7W+C+RTYI3pvzVoOzkHEUGAUJpiWociigvMk2im1H2P/vVnUdu5CDkYcxGbbuwWO7QnhmgpRxFmchxAmKZ2quPtc/cBk/xXJOWyy/6wvzlQW0zJe5SsQaZwnUZ5HIR4I2W84HP8dmvcAPxIciRJCnpc8LyqR5gnPiuwwCf6/vuO9/hCGwR/Pz2jYGunS5wa6t10LHOfQoEfWjrElej+iFRrhmubHxj0vJO2IsWfXoHrXLn9FZD6NT/YTMeEKdKIOAAA=&quot;"/>
    <we:property name="creatorSessionId" value="&quot;6ee9c546-7bb4-43da-9935-a62e2fb0902a&quot;"/>
    <we:property name="creatorTenantId" value="&quot;abe1a57b-60d9-408b-ad92-41af1ba972b2&quot;"/>
    <we:property name="creatorUserId" value="&quot;10032001BDAF3BDF&quot;"/>
    <we:property name="datasetId" value="&quot;242645a2-b858-450a-b9a6-6ab144fa2225&quot;"/>
    <we:property name="embedUrl" value="&quot;/reportEmbed?reportId=c1189934-928d-4060-af4f-873e7e9e6985&amp;config=eyJjbHVzdGVyVXJsIjoiaHR0cHM6Ly9XQUJJLUNBTkFEQS1DRU5UUkFMLXJlZGlyZWN0LmFuYWx5c2lzLndpbmRvd3MubmV0IiwiZW1iZWRGZWF0dXJlcyI6eyJtb2Rlcm5FbWJlZCI6dHJ1ZSwidXNhZ2VNZXRyaWNzVk5leHQiOnRydWV9fQ%3D%3D&amp;disableSensitivityBanner=true&quot;"/>
    <we:property name="initialStateBookmark" value="&quot;H4sIAAAAAAAAA+VX227bMAz9FUPP2eBL40vf0jR96S1oigLDEAy0xLhqFcuQ5W5ZkX8fJafrVgxIUKxAsz1FoiiSh0c+ih6ZkG2jYHUBS2SH7Ejr+yWY+yBiA1ZvbJeXp+ejq9MvF6PzCZl1Y6WuW3b4yCyYCu2NbDtQLgIZP88HDJSaQuVmC1AtDliDptU1KPkde2dasqbD9YDht0ZpAy7kzIJFF/aB3GlOuaOPCWUEbuUDzpDb3nqFjTZ2M4/y4UGaZqJIMg4AJS+5K77tV32Z2/1dUl/YWNcWZE0FOFuapMMohiIVRZwu8iQJy9DZF1LZjUu5mnxrDOGmbqwa168xoai0kRwU8/gMtj2cRzbWqlv60eQ3+0x3huMVLvxSbaVdUaSTTqlgE24VHIMFtqaWTY2mhnqPKaXBYIbVEmvrF2/117FB2iPYYbge/KxqJB6g5mR9WdKoqgxWYDfTyZvWOwOFbXCtLaggSoIpmuBDcP3Ju5109YbgcE+BnO0hkGPZWiPLzmXbUy5eQNiFhTlZWllXaqNHzwJw3SNTpAFj1bX0maPoCx7rZanHt2CsE8HyjuTEKQBF0kagOVp5ETiW5kmn4sELgO+tK+v5k7bSvrtfBPMpsEf01po1XzsHEUOOUZjgsAhFGuWcJ9FWqX0f5+/Vorb1FHIwYi8O284tcGwPCNeBEHmcxlkIYTKkWxW336vvmOy/Ijn7Tfaf9cWZivygiBfZAsQwzpIoy6IQ94TsV1yO/w7NO4DvCY5EASHPCp7lpRhmCU/zdD8J/r++453+IazX/np+RsOWSI8+N9CdbRvgOIUaPbKmjy3R+xGtUAvXND827vdM0onoe3YDqnPt8k9E5pNQG2WpcMsG93Bkvixf3A/zA9B0ww4AAA==&quot;"/>
    <we:property name="isFiltersActionButtonVisible" value="true"/>
    <we:property name="pageDisplayName" value="&quot;Segments by Distribution &amp; Sales&quot;"/>
    <we:property name="pageName" value="&quot;ReportSection1854667d937caaabcbc1&quot;"/>
    <we:property name="pptInsertionSessionID" value="&quot;04408998-72AF-4349-B32B-406A3023F518&quot;"/>
    <we:property name="reportEmbeddedTime" value="&quot;2023-08-16T19:12:08.095Z&quot;"/>
    <we:property name="reportName" value="&quot;Bernard Massard Category Analysis&quot;"/>
    <we:property name="reportState" value="&quot;CONNECTED&quot;"/>
    <we:property name="reportUrl" value="&quot;/groups/me/reports/c1189934-928d-4060-af4f-873e7e9e6985/ReportSection1854667d937caaabcbc1?bookmarkGuid=bc6438ec-1bd8-471d-8d3a-6786f670a421&amp;bookmarkUsage=1&amp;ctid=abe1a57b-60d9-408b-ad92-41af1ba972b2&amp;fromEntryPoint=export&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52B2129A-A6D1-4C1A-AB58-52BD0F108F42}">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VYXU/bMBT9K5HFY5niNp+8QYCXoa0jDGma+nCT3ASDG0eOw+hQ/zu2U8bgpXSjqBEvbXx9c33Otc+RlXtSsLbhsPgCcyQH5EiImznIG4eSEamfx3ygYQxuGI1p6HvFeBL4ns4SjWKibsnBPVEgK1SXrO2Am4I6+HM2IsD5FCozKoG3OCINylbUwNlv7JP1lJIdLkcE7xouJJiSqQKFpuytTtdjDYV+mugVIVfsFlPMVR89x0ZItRpjjIUbgJuFfui7GdJgEut32n7Wwlyfbxa1wBJRK2C1BmBiNCzLPI5pkOcTCDHM4iwy8ZJxtUrJFid3jdS8dTcWjWlfollUQrIcOLH8JLY9nXuSCN7N7dPJs3gqOpnjOZZ2qlZMLXSl045zZ1Vu4RyDArLULZtKoRtqM9LP351EFGjjV+JXIlGnF+TAXY7+ADosbqHOdfQlmsOqkliBWg1Ptgr160XipMCxdfadix/6h06cKUqbdtrVq711d59IT+KM5Vi3qJ96HpbVUMmkh9+cYy0StRmZmY60rK74StVPMrroOTYMkyuQyrhGdq31ZySjXxKyQHm0sKo5ZvJR2OPRC1a7eUCXs0dL0m9f/+Uzj+Utry1KfbY0c2OIJoEHRQl+UOYFhTyn72hOe9Tfp6HjxU6K1RxrtbPetBbpQKxpfcf/R8w7yeUfXXZIxvR2p3MbvrSJyntb8gKAkpYFdYso9qM4jsB/V1sKHd/d36OxEw/Bml6BdjD29JrOD+fytAGfD3B/etuTuh2r2kz5vV35Ueh5QYFuQDNzi8pc9N7TrsYa8dgbhFethfp8+3fWp9a3fED3qFeS+QgXqTc7n1txp02EbqzJutNTT8kcZWW/jolOtQ3kOIUaLZCmr8HQ5umjBnVhts8+S/N/xrSX9bt3CbwzG2e/zBG7jF3tAdxlXycZFAAA&quot;"/>
    <we:property name="creatorSessionId" value="&quot;0b977b45-74d3-460e-8497-73c6be4a69e4&quot;"/>
    <we:property name="creatorTenantId" value="&quot;abe1a57b-60d9-408b-ad92-41af1ba972b2&quot;"/>
    <we:property name="creatorUserId" value="&quot;10032001BDAF3BDF&quot;"/>
    <we:property name="datasetId" value="&quot;242645a2-b858-450a-b9a6-6ab144fa2225&quot;"/>
    <we:property name="embedUrl" value="&quot;/reportEmbed?reportId=c1189934-928d-4060-af4f-873e7e9e6985&amp;config=eyJjbHVzdGVyVXJsIjoiaHR0cHM6Ly9XQUJJLUNBTkFEQS1DRU5UUkFMLXJlZGlyZWN0LmFuYWx5c2lzLndpbmRvd3MubmV0IiwiZW1iZWRGZWF0dXJlcyI6eyJtb2Rlcm5FbWJlZCI6dHJ1ZSwidXNhZ2VNZXRyaWNzVk5leHQiOnRydWV9fQ%3D%3D&amp;disableSensitivityBanner=true&quot;"/>
    <we:property name="initialStateBookmark" value="&quot;H4sIAAAAAAAAA+VY30/bMBD+VyJrj2VK2vxoeCuhvPCrIwxpmqrpklyCwY0jx2F0qP/7bCeMwUvpRlEjXtr4fD5/353vk+UHktG6YrA8gwWSfXLA+e0CxK3lkAEpO9v5+fHp5OL4x9nkdKrMvJKUlzXZfyASRIHyitYNMB1BGb/PBwQYm0GhRzmwGgekQlHzEhj9ha2zmpKiwdWA4H3FuAAdMpYgUYe9U+5qrPZ2Po/UjpBKeocxprK1XmDFhezGGGJm+2AngRd4doKOPwrVmrqdNTDX++tNDbCIlxJoqQBomxPkeRqGjp+mIwgwSMJkrO05ZbJzSZbT+0oo3ioby0rnK1IsCi5oCowYfgLrls4DiThrFuZr+swe80akeIG5mSollUsV6ahhzOrCLa1DkEBWKmUzwVVCjUd8/NWKeIbGfs1/RgKVe0b27dXgD6BJdgdlqqwv0UyKQmABshtOtwr1/DKyYmBYW3vW5Tf144ysGQrjdtSUXW3t3SfSkjihKZY1qq+Wh2HVVzLx5It1qJpEbkZmriw1LQvWdfVTG122HCuK0TUIqVUjuVH9p1tGLeIiQ3GwNF1zSMVjYw8HL1jt5gFdzR8lSa2++UtnHsMbXlts9flKzw1hPPJdyHLw/DzNHEhT5x3F6ZPj7TmB5YZWjMUCS7mz2rQWaU+kaX3G/6eZd5LLP6psn4Tp7U7nNnRpky5vZcn1AXInzxw7G4feOAzH4L2rLAWWZ+99ckIr7IM0vQJtb+TpNZnvz+VpAz4f4P70tid1O1K1Wee3cuWNA9f1M7R9J9G3qMRG9z3laqgQD91eaNVaqM/Lv7M6tT7lPbpHvZLMR7hIvdn53Io6bdLoWpqMOj3llCxQFOZ1jDeyriDFGZRogFRtDIrGTx01KDNdPvMt9P8JVVrWVu8KWKMLZ17miNlEFZQmDNcs0O91xMAy6H4DzjYbfjoUAAA=&quot;"/>
    <we:property name="isFiltersActionButtonVisible" value="true"/>
    <we:property name="pageDisplayName" value="&quot;SA vs RA Pie Charts by Sales Channel&quot;"/>
    <we:property name="pageName" value="&quot;ReportSectione9ed06a0b75750be1639&quot;"/>
    <we:property name="pptInsertionSessionID" value="&quot;9619DFC3-34C0-45A1-A816-34C3F07C988C&quot;"/>
    <we:property name="reportEmbeddedTime" value="&quot;2023-08-17T15:26:40.912Z&quot;"/>
    <we:property name="reportName" value="&quot;Bernard Massard Category Analysis&quot;"/>
    <we:property name="reportState" value="&quot;CONNECTED&quot;"/>
    <we:property name="reportUrl" value="&quot;/groups/me/reports/c1189934-928d-4060-af4f-873e7e9e6985/ReportSectione9ed06a0b75750be1639?bookmarkGuid=0082c457-cc08-46e5-80d5-bb1b4de3becf&amp;bookmarkUsage=1&amp;ctid=abe1a57b-60d9-408b-ad92-41af1ba972b2&amp;fromEntryPoint=export&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52B2129A-A6D1-4C1A-AB58-52BD0F108F42}">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1XbWvbMBD+K0YMuoFX4sSO435r0xZK2xGSrV9GPlyks6PWsYwsd81C/vtOctz30THWjDYQiE6n0/Pcc76LV0zIqsxh+QUWyPbYgVJXC9BXXsB8Vjy0QcjDQTzrA0CcYBCKaJaQlyqNVEXF9lbMgM7QXMiqhtwGJOP3qc8gz0eQ2VUKeYU+K1FXqoBc/sTGmbaMrnHtM7wpc6XBhpwYMGjDXpM7rQlKsNujG4EbeY0T5KaxjrFU2mzWoh8TyCANkkgQ3k7UmyGdqZpdB/Nlf3upAzZUhQFZEABri3na52nEAQe8F6VxEAwSa09lbjYus+XRTamJN2VjWdr0DYlFprTkkDPHT2PV0Fmxocrrhft19MA+UbXmOMbUbRVGmiVFOq7z3NuEW3qHYICtKWUjrSihzmNE16A3wWyBhXGbc/VjqJHOCLbXWfu3qPbFNRScrI8h7WeZxgzMZnn0qngnp9+c6bguNmJGT0FPyVLJIss3xXKnzteGC3eohnPQxtbj7JKUtWLQOaUF6oOl0+NQ6rZkuv4jAv+f9XraFjZ5Xt6r1jaU4/DaBTN16ZfZPKevscEqzNus0f2CYpxDaTeeBt99GM36V5yuOhFNFhclaFm1OW1Xp7KwMvvsDFOznYdi3JI7k/TcNhV1AXlti2nnQxB5n70PQbwbJjvkbqWhMws0YNkTLUJYF+bjMwkgZT+xqZWyaQl3BM5vj6/uPXDVdkT1GQc+R+E4nhhcNPdKgTaoxOo9aeWza7u9qdIOud33amqc4nZ4mIqo2+1gBB0hqPd3xYu9/F11TdDiLbdLawqSJIrjzqDbjxMuoB+kHf52RPSGSuBLSgZ/MrTPEapa479D5zqcp1KvhemlSnvj/Wf+U7xqoW2TWFNS4awHYb83G/S7vQHyIAxn3b8vqS3hn7xXYSatMK5n3yGlcUyvGvaHqk1VAscRFOhQl01MN9XcrIVCoGjn7m8miXsxaYc9fX4BCFqgAxgNAAA=&quot;"/>
    <we:property name="creatorSessionId" value="&quot;2f0fd742-68f9-4f28-8be2-f3aac7689c19&quot;"/>
    <we:property name="creatorTenantId" value="&quot;abe1a57b-60d9-408b-ad92-41af1ba972b2&quot;"/>
    <we:property name="creatorUserId" value="&quot;10032001BDAF3BDF&quot;"/>
    <we:property name="datasetId" value="&quot;242645a2-b858-450a-b9a6-6ab144fa2225&quot;"/>
    <we:property name="embedUrl" value="&quot;/reportEmbed?reportId=c1189934-928d-4060-af4f-873e7e9e6985&amp;config=eyJjbHVzdGVyVXJsIjoiaHR0cHM6Ly9XQUJJLUNBTkFEQS1DRU5UUkFMLXJlZGlyZWN0LmFuYWx5c2lzLndpbmRvd3MubmV0IiwiZW1iZWRGZWF0dXJlcyI6eyJtb2Rlcm5FbWJlZCI6dHJ1ZSwidXNhZ2VNZXRyaWNzVk5leHQiOnRydWV9fQ%3D%3D&amp;disableSensitivityBanner=true&quot;"/>
    <we:property name="initialStateBookmark" value="&quot;H4sIAAAAAAAAA91W0U7bMBT9lcjP1ZSkTZPyVkJ5YUDVbLxM1XRj3wSDa0eOw+hQ/322k46NTeo0DSZ4in18fX3uPSeWHwjjbSNgewEbJEfkWKnbDejbICIjIgfs8vLsfL46+3wxP19YWDWGK9mSowdiQNdornjbgXAZLPhpPSIgxBJqN6tAtDgiDepWSRD8K/bBdsnoDncjgveNUBpcysKAQZf2zobbuT07eje2JwI1/A4LpKZHV9gobYY5m6ZZWkZVNEsYnWRhMi7R7mn7VU/zcLw71BPLlTTApSXgsJRWU1olFDCj46RKoyibObziwgwh5XZx32hbt+3GtnH9ym0VtdKcgiC+Po1tX84DyZXoNn60+AkvVKcprrDyS9Jws7WZTjshgiHdNjgBA2RnW7bUyjbURyztMRgUWG9QGr94rb7kGu0eRo7C3eg7qzm7A0kt+pTSvK411mCG6eJZ+RZnHz102slBzORX0muLtFzWYjDLozof+lqoZ5VfgzbOj+WNVdaJYfcpzVAfb70eJ1zvLROPnhTw/6verffGtpE3P7h1n8rX8NyGWe9cQEgnFUviOMQEQsbsfxGzgz5/U44CzV6zlRwUzWZJmoZZPE1nlME0qkL6ekQMcsXwkJLRn1xo5whtp/HfsctVJ02gqmBPM6iUDlbz39y3z2q0lyyst9SkHMNkOi6zaTzOkEaTSRn/vaVeiH/xVoUp9sL4O/uRKdmgfYa5gepM2wDFJUj0rJs+J0cfZ+UAyZANY+2+77lVsu/HFYjOtcI/2og/xLaIlwIPbHBPOeJpeXLfANR+CStVCgAA&quot;"/>
    <we:property name="isFiltersActionButtonVisible" value="true"/>
    <we:property name="pageDisplayName" value="&quot;Page 2&quot;"/>
    <we:property name="pageName" value="&quot;ReportSectiond6787b1f195dc48053be&quot;"/>
    <we:property name="pptInsertionSessionID" value="&quot;9619DFC3-34C0-45A1-A816-34C3F07C988C&quot;"/>
    <we:property name="reportEmbeddedTime" value="&quot;2023-08-17T13:11:39.411Z&quot;"/>
    <we:property name="reportName" value="&quot;Bernard Massard Category Analysis&quot;"/>
    <we:property name="reportState" value="&quot;CONNECTED&quot;"/>
    <we:property name="reportUrl" value="&quot;/groups/me/reports/c1189934-928d-4060-af4f-873e7e9e6985/ReportSectiond6787b1f195dc48053be?bookmarkGuid=5ab0ca8e-d661-4cd8-b029-4e9ca208d94f&amp;bookmarkUsage=1&amp;ctid=abe1a57b-60d9-408b-ad92-41af1ba972b2&amp;fromEntryPoint=export&quot;"/>
  </we:properties>
  <we:bindings/>
  <we:snapshot xmlns:r="http://schemas.openxmlformats.org/officeDocument/2006/relationships" r:embed="rId1"/>
</we:webextension>
</file>

<file path=ppt/webextensions/webextension6.xml><?xml version="1.0" encoding="utf-8"?>
<we:webextension xmlns:we="http://schemas.microsoft.com/office/webextensions/webextension/2010/11" id="{6179EB4C-BF69-405B-8274-1108FCC41A1A}">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1W30/bMBD+VyI/Z1PzqyR9gwIvm6aKMsQ08XC2L8HgxpHjMDrU/31np6gDbUJjYoI91T5/vbvvuzs7d0yqvtOw/gQrZDN2YMz1Cux1lLCYtQ9tSVFCDnnC8yqRIKtS8JJQpnPKtD2b3TEHtkF3pvoBtHdIxq8XMQOtF9D4XQ26x5h1aHvTglbfcQTTkbMDbmKGt502FrzLpQOH3u0NwWlPqSTvM4oIwqkbXKJwo/UEO2Pdds8hm/KCT1DkHAosZJFU9J9+PA1pPo33QUNic9M6UC0l4G0pTKo8y3ldibJOp2nCZcDWSrsthK+PbjtLvEmNdefl25c30AqULJCz2I9c7tjc6GEVVkcP7EszWIEnWIej1im3JjfHg9bRnBRpjF1Hh+CAbUivhTWkZkAsrBIYjJfm29wiYSWbTTbx06nsN43FBtx2e/SieS5BYx+dGgc6SrJogTZ6F51+CbDjod1WdfL6iRyq3lnFBx/tjylsPSsB+sU748BCK3/RGRdk6VXb6O0Y7vr+dEyyF+Cos+eXYJ0fdX5FQ+P7fHM/hRTl6qfROg+d/9qqcLHxJgllnU0hrXlaIpS8qMu/mN5/OzIfPj9ilT2jmgKsfFhF76SSlaArMKkAponIM84reCuyPPcmeYZUtLES7cE6yHCo7P3zk8aP2LxOCfwQxEwUe4ksZDnZywGnaYZ7OX8jxd49bzteyf9c2t8QDreZt+4YsBXSh5dfmMH1HQhcQIuBTTf6UxhwVD56CbxQYW3970dFlR91OgM9eInCZxoLYUKwH50F5hsmCgAA&quot;"/>
    <we:property name="creatorSessionId" value="&quot;5b7745a2-ac11-43ca-960e-5eabcd16c6f4&quot;"/>
    <we:property name="creatorTenantId" value="&quot;abe1a57b-60d9-408b-ad92-41af1ba972b2&quot;"/>
    <we:property name="creatorUserId" value="&quot;10032001BDAF3BDF&quot;"/>
    <we:property name="datasetId" value="&quot;242645a2-b858-450a-b9a6-6ab144fa2225&quot;"/>
    <we:property name="embedUrl" value="&quot;/reportEmbed?reportId=c1189934-928d-4060-af4f-873e7e9e6985&amp;config=eyJjbHVzdGVyVXJsIjoiaHR0cHM6Ly9XQUJJLUNBTkFEQS1DRU5UUkFMLXJlZGlyZWN0LmFuYWx5c2lzLndpbmRvd3MubmV0IiwiZW1iZWRGZWF0dXJlcyI6eyJtb2Rlcm5FbWJlZCI6dHJ1ZSwidXNhZ2VNZXRyaWNzVk5leHQiOnRydWV9fQ%3D%3D&amp;disableSensitivityBanner=true&quot;"/>
    <we:property name="initialStateBookmark" value="&quot;H4sIAAAAAAAAA91WUU/bMBD+K5Gfs6lJmtLwVkp5YUBFGdo0oensXILBjSPHYXSo/31nJ6gDbarWiQn2FN/5cnffd3e2H1gum1rB6hSWyPbZgda3SzC3QcRCVvW6s7Pjk8n58dfTycmM1Lq2UlcN239gFkyJ9lI2LSjngZRfrkIGSs2hdFIBqsGQ1WgaXYGS37Ezpi1rWlyHDO9rpQ04lwsLFp3bOzInmWJH7xOKCMLKO1ygsJ32HGttbC9zSEY85QMUQw4ppnkaZfRP0+36NLfbu6A+samuLMiKEnC6GAbZMBnyIhPjIh7FEc+9bSGV7U34anZfG8JNbKxqx9ckv4NKYM48OINNh+WBTbVql341e6Jf6NYIPMfCb1VW2hW5OWqVCqbESKnNKjgEC2xNfM2NJja9xdxIgV55rb9NDZJtzvYH63B7KpOyNFiC7cXZi+a5AIVNcKEtqCBKgjma4F1w8dmbHbVVX9XB6wdyKBtrJG9dtD+G0HuWAtSLd8aBgSr/RWdckaaRVan6Mdz0/UWXZCPAUmdPr8FYN+r8hobG9fn6cQopys1Po/XJd/5rq8LV2qlyGBfJCOKCx2OEMU+L8V9M778dmeOPz1AlO1RTgMmfVtE5yfJM0BEYZQCjSAwTzjN4K7TsepLsQBUJJkdzsPI0HErzeP3E4TM0r5MCNwQhE+lelKf5eLA3BBzFCe4N+Rsp9uZ62+CK/ufS/gawP82cdoOALZEeXm6hW9vUIHAOFXo0dedPorej8tFN4Ijya+O+HyRVvuPpElTrKPLPNOaDEHWSK9zyg3u8MZ+WT+4HqQn91kcKAAA=&quot;"/>
    <we:property name="isFiltersActionButtonVisible" value="true"/>
    <we:property name="pageDisplayName" value="&quot;Scatter Plot - Massard vs Category &quot;"/>
    <we:property name="pageName" value="&quot;ReportSectionba36b5b0ec4ba5e5d519&quot;"/>
    <we:property name="pptInsertionSessionID" value="&quot;04408998-72AF-4349-B32B-406A3023F518&quot;"/>
    <we:property name="reportEmbeddedTime" value="&quot;2023-08-17T23:21:43.776Z&quot;"/>
    <we:property name="reportName" value="&quot;Bernard Massard Category Analysis&quot;"/>
    <we:property name="reportState" value="&quot;CONNECTED&quot;"/>
    <we:property name="reportUrl" value="&quot;/groups/me/reports/c1189934-928d-4060-af4f-873e7e9e6985/ReportSectionba36b5b0ec4ba5e5d519?bookmarkGuid=57f86bdd-a39a-483a-b943-82d3d51c4b2c&amp;bookmarkUsage=1&amp;ctid=abe1a57b-60d9-408b-ad92-41af1ba972b2&amp;fromEntryPoint=export&quot;"/>
  </we:properties>
  <we:bindings/>
  <we:snapshot xmlns:r="http://schemas.openxmlformats.org/officeDocument/2006/relationships" r:embed="rId1"/>
</we:webextension>
</file>

<file path=ppt/webextensions/webextension7.xml><?xml version="1.0" encoding="utf-8"?>
<we:webextension xmlns:we="http://schemas.microsoft.com/office/webextensions/webextension/2010/11" id="{6179EB4C-BF69-405B-8274-1108FCC41A1A}">
  <we:reference id="wa200003233" version="2.0.0.3" store="en-US" storeType="OMEX"/>
  <we:alternateReferences>
    <we:reference id="WA200003233" version="2.0.0.3" store="WA200003233" storeType="OMEX"/>
  </we:alternateReferences>
  <we:properties>
    <we:property name="backgroundColor" value="&quot;#FFFFFF&quot;"/>
    <we:property name="bookmark" value="&quot;H4sIAAAAAAAAA9VV3U7bMBR+lcg3vQmoIZS23NFSpGnd1rWMaZq4OElOgsG1I9vpyKo+wB5lz8GL7dhpVkAIwcWkcePYx+fvO+fk85pl3JQC6o+wRHbMRkrdLEHfBBELmXwoi3qQJNkQDvJBkkVHSZxHKWmp0nIlDTteMwu6QHvBTQXCOSTh98uQgRAzKNwpB2EwZCVqoyQI/hMbZbqyusJNyPC2FEqDc7mwYNG5XZE6nSmVaD+miJBavsIFpraRzrFU2rbnkJlm51N6eOec+YBjJS1wSY6d7PAojpNenA2jw2HaH2LWhdjJcy7sViWpJ7elJjzrtixn/hIHVJQBAib9g8Fw2MN+PqAUbF06nTEhKJTmKQgSNu6ct4sW0UHIzrRaer/bFuSkOZGW29oFqYQItl7q4BQs0O25d97dUGm/XlEK3poQZbwF+c6vLmM0pimFVxHV8tGNOy1UpVOcY747+Dw21I+ZVtQtn8vi/RcSUdALEJXvLfmccoJE6BwoJya9zgi1BJ0FH8AY9x1f0aqkhDoY6cp2vJfnbff+2lar/WDa6dz9SitDQ/MqY7GzC+bK3P321pcbWppRu1eEFxXnub48Wa2QXakfY42kmbmWhet2NE6yFciUpI8TOSkKjQW0rZz80yw/nY+DBQg0wV5w/o2WKA5mNKNO7ayS27+m+/8DaUBMeYrSIO0aHB7VWwWzOPkcnBJ92deBcaNtuCzEllt3pNfwBis5uj/SOu5OrokZHcGRkdIZ6lHtqeKU65YyiaImb2BAHTE1DwNZX997AVr3L6fAV//ljlE27mZXT7ZEegvdRlXWlJDiDGTD1GVjztHr0ZiBzFzr/N4/D09wm385mQ/jo/0B6BCSQ7kHAAA=&quot;"/>
    <we:property name="creatorSessionId" value="&quot;a8b9f6fa-ec20-4f2e-8b6a-ea723ab7d03a&quot;"/>
    <we:property name="creatorTenantId" value="&quot;abe1a57b-60d9-408b-ad92-41af1ba972b2&quot;"/>
    <we:property name="creatorUserId" value="&quot;10032001BDAF3BDF&quot;"/>
    <we:property name="datasetId" value="&quot;242645a2-b858-450a-b9a6-6ab144fa2225&quot;"/>
    <we:property name="embedUrl" value="&quot;/reportEmbed?reportId=c1189934-928d-4060-af4f-873e7e9e6985&amp;config=eyJjbHVzdGVyVXJsIjoiaHR0cHM6Ly9XQUJJLUNBTkFEQS1DRU5UUkFMLXJlZGlyZWN0LmFuYWx5c2lzLndpbmRvd3MubmV0IiwiZW1iZWRGZWF0dXJlcyI6eyJtb2Rlcm5FbWJlZCI6dHJ1ZSwidXNhZ2VNZXRyaWNzVk5leHQiOnRydWV9fQ%3D%3D&amp;disableSensitivityBanner=true&quot;"/>
    <we:property name="initialStateBookmark" value="&quot;H4sIAAAAAAAAA9VVzW7bMAx+FUOXXNyiado16S1JU2DoX5ZkHYahGGibSdUqkiHJWb0gD7BH2XP0xUbK8dIVRdceBqwXWaJIih9Jf1yKTLpcQXkOcxSHomfM7RzsbdQUsdBr2cXFyVl3dPL1vHs2ILHJvTTaicOl8GBn6C+lK0CxBxJ+uYoFKDWEGZ+moBzGIkfrjAYlv2OlTFfeFriKBd7lylhgl2MPHtntgtTpTG83t1v0IqReLnCMqa+kI8yN9fU5Fq7ahZD+vGNn4cG+0R6kJscs23vXaiX7razT3OukBx3MdqDF8qlUfq2SlIO73BKeZZ2H43CJbUiSNgImB7vtTmcfD6ZtCsGXOev0CcHMWJmCImHljr1d1oh2Y3FszTz4Xed8SpoD7aUv+ZFCqWjtpYyOwAPdToLznRWl9tM1hRCsCVEma5Dvw8oRo3NVKoKKKuaPbvg0NoVNcYTTzSHEsaJ6DK2haoVYxicfSUSPXoIqQm3J56kkSISOQbGY9Bo9tBpsFp2Bc/ztX9NqtIYy6tnCN4KX5223ftsWi+3otNG4/5EWjprmVcZqYxeNjLv/GayvVrRUrfYgCS9KznN1eTJbsbg23/oWSTPjksXLujW62QJ0StLHgXRnM4szqEs5+KdRXkz60RgUumgrmnympdmKhtSjrHZc6PVfs/P/A6lAnMoUtUPaVTgCqrcKZtz9EB0RffnXgeHWdlLP1JpbN6RX8YbIJfIf6Zm7kxtiRiY4MjI2Q9srA1UcSVtTJlHU4A00KBNTNRjI+ubBBKjdv5wCX/2XM6Os+GaTTzFHmoW8MYV3OaQ4BF0xdV6ZSwx61GagMy5d2Ifx8AS3hckpwiNUTJko/IsBz1MRwgrR/QJQuLG/2gcAAA==&quot;"/>
    <we:property name="isFiltersActionButtonVisible" value="true"/>
    <we:property name="pageDisplayName" value="&quot;Massard Sales by SKU &amp; Channel&quot;"/>
    <we:property name="pageName" value="&quot;ReportSection&quot;"/>
    <we:property name="pptInsertionSessionID" value="&quot;04408998-72AF-4349-B32B-406A3023F518&quot;"/>
    <we:property name="reportEmbeddedTime" value="&quot;2023-08-17T02:17:57.045Z&quot;"/>
    <we:property name="reportName" value="&quot;Bernard Massard Category Analysis&quot;"/>
    <we:property name="reportState" value="&quot;CONNECTED&quot;"/>
    <we:property name="reportUrl" value="&quot;/groups/me/reports/c1189934-928d-4060-af4f-873e7e9e6985/ReportSection?bookmarkGuid=034e90f6-63dd-4892-8233-3b20dc562c42&amp;bookmarkUsage=1&amp;ctid=abe1a57b-60d9-408b-ad92-41af1ba972b2&amp;fromEntryPoint=export&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emplate>TM03457464[[fn=Dividend]]</Template>
  <TotalTime>2517</TotalTime>
  <Words>1324</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Gill Sans MT</vt:lpstr>
      <vt:lpstr>Wingdings 2</vt:lpstr>
      <vt:lpstr>Dividend</vt:lpstr>
      <vt:lpstr>Sparking Wines – Category Analysis</vt:lpstr>
      <vt:lpstr>Category Breakdown:  Distribution &amp; total Sales  vs  Price</vt:lpstr>
      <vt:lpstr>Category Breakdown:  Top 15 SKUs by Sales</vt:lpstr>
      <vt:lpstr>Category Breakdown:  Benchmarks</vt:lpstr>
      <vt:lpstr>Category Breakdown:  Distribution  vs  total sales – by segment</vt:lpstr>
      <vt:lpstr>Category Breakdown:  RA  vs SA - Sales by Channel</vt:lpstr>
      <vt:lpstr>Category Breakdown:  Sales by Segment &amp; SKU count</vt:lpstr>
      <vt:lpstr>Category Breakdown:  Key Insights</vt:lpstr>
      <vt:lpstr>Category Breakdown:  Key Insights</vt:lpstr>
      <vt:lpstr>Category Breakdown:  take aways</vt:lpstr>
      <vt:lpstr>Bernard Massard: Current Positioning</vt:lpstr>
      <vt:lpstr>Bernard Massard: Current Positioning</vt:lpstr>
      <vt:lpstr>Bernard Massard: Current Positioning</vt:lpstr>
      <vt:lpstr>Bernard Massard: SWOT Analysis</vt:lpstr>
      <vt:lpstr>Bernard Massard: Reccomendations - Innovation</vt:lpstr>
      <vt:lpstr>Bernard Massard: Recommendations – driving sales growth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Sparking Wines – Category Analysis</dc:title>
  <dc:creator>Campbell, Sean</dc:creator>
  <cp:lastModifiedBy>Campbell, Sean</cp:lastModifiedBy>
  <cp:revision>1</cp:revision>
  <dcterms:created xsi:type="dcterms:W3CDTF">2023-08-15T22:38:58Z</dcterms:created>
  <dcterms:modified xsi:type="dcterms:W3CDTF">2023-09-13T13:25:38Z</dcterms:modified>
</cp:coreProperties>
</file>