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3" r:id="rId9"/>
    <p:sldId id="261" r:id="rId10"/>
    <p:sldId id="262" r:id="rId11"/>
    <p:sldId id="270" r:id="rId12"/>
    <p:sldId id="265" r:id="rId13"/>
    <p:sldId id="264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420D1-24EF-4C04-A66D-FC17661D75B0}" v="52" dt="2023-08-29T20:24:55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bell, Sean" userId="237022f2-53ee-4f83-ad3b-511bc0487032" providerId="ADAL" clId="{CEA420D1-24EF-4C04-A66D-FC17661D75B0}"/>
    <pc:docChg chg="undo custSel addSld modSld sldOrd">
      <pc:chgData name="Campbell, Sean" userId="237022f2-53ee-4f83-ad3b-511bc0487032" providerId="ADAL" clId="{CEA420D1-24EF-4C04-A66D-FC17661D75B0}" dt="2023-08-29T20:26:40.623" v="4343" actId="20577"/>
      <pc:docMkLst>
        <pc:docMk/>
      </pc:docMkLst>
      <pc:sldChg chg="addSp delSp modSp mod">
        <pc:chgData name="Campbell, Sean" userId="237022f2-53ee-4f83-ad3b-511bc0487032" providerId="ADAL" clId="{CEA420D1-24EF-4C04-A66D-FC17661D75B0}" dt="2023-08-28T13:57:26.321" v="33" actId="1076"/>
        <pc:sldMkLst>
          <pc:docMk/>
          <pc:sldMk cId="838407815" sldId="256"/>
        </pc:sldMkLst>
        <pc:picChg chg="add mod">
          <ac:chgData name="Campbell, Sean" userId="237022f2-53ee-4f83-ad3b-511bc0487032" providerId="ADAL" clId="{CEA420D1-24EF-4C04-A66D-FC17661D75B0}" dt="2023-08-28T13:57:26.321" v="33" actId="1076"/>
          <ac:picMkLst>
            <pc:docMk/>
            <pc:sldMk cId="838407815" sldId="256"/>
            <ac:picMk id="5" creationId="{02491753-2730-7757-8654-6AE640BE8779}"/>
          </ac:picMkLst>
        </pc:picChg>
        <pc:picChg chg="add del mod">
          <ac:chgData name="Campbell, Sean" userId="237022f2-53ee-4f83-ad3b-511bc0487032" providerId="ADAL" clId="{CEA420D1-24EF-4C04-A66D-FC17661D75B0}" dt="2023-08-21T19:09:46.334" v="11" actId="478"/>
          <ac:picMkLst>
            <pc:docMk/>
            <pc:sldMk cId="838407815" sldId="256"/>
            <ac:picMk id="7" creationId="{8B6E20DD-9B1E-487A-C2E3-754F87EC9F07}"/>
          </ac:picMkLst>
        </pc:picChg>
        <pc:picChg chg="add del mod">
          <ac:chgData name="Campbell, Sean" userId="237022f2-53ee-4f83-ad3b-511bc0487032" providerId="ADAL" clId="{CEA420D1-24EF-4C04-A66D-FC17661D75B0}" dt="2023-08-21T19:12:18.367" v="14" actId="478"/>
          <ac:picMkLst>
            <pc:docMk/>
            <pc:sldMk cId="838407815" sldId="256"/>
            <ac:picMk id="9" creationId="{323F504D-7BB4-1A16-3A81-40FFE20D0E19}"/>
          </ac:picMkLst>
        </pc:picChg>
        <pc:picChg chg="add mod">
          <ac:chgData name="Campbell, Sean" userId="237022f2-53ee-4f83-ad3b-511bc0487032" providerId="ADAL" clId="{CEA420D1-24EF-4C04-A66D-FC17661D75B0}" dt="2023-08-21T19:34:55.057" v="28" actId="1076"/>
          <ac:picMkLst>
            <pc:docMk/>
            <pc:sldMk cId="838407815" sldId="256"/>
            <ac:picMk id="11" creationId="{70312E63-3879-C589-95A7-E831C9A1E4D1}"/>
          </ac:picMkLst>
        </pc:picChg>
        <pc:picChg chg="add mod">
          <ac:chgData name="Campbell, Sean" userId="237022f2-53ee-4f83-ad3b-511bc0487032" providerId="ADAL" clId="{CEA420D1-24EF-4C04-A66D-FC17661D75B0}" dt="2023-08-21T19:35:08.970" v="30" actId="1076"/>
          <ac:picMkLst>
            <pc:docMk/>
            <pc:sldMk cId="838407815" sldId="256"/>
            <ac:picMk id="12" creationId="{EFAC8BF8-AFB5-4D4E-50CC-EE8AB40EC57E}"/>
          </ac:picMkLst>
        </pc:picChg>
      </pc:sldChg>
      <pc:sldChg chg="addSp delSp modSp mod">
        <pc:chgData name="Campbell, Sean" userId="237022f2-53ee-4f83-ad3b-511bc0487032" providerId="ADAL" clId="{CEA420D1-24EF-4C04-A66D-FC17661D75B0}" dt="2023-08-29T18:49:03.220" v="1566" actId="20577"/>
        <pc:sldMkLst>
          <pc:docMk/>
          <pc:sldMk cId="4185505908" sldId="257"/>
        </pc:sldMkLst>
        <pc:spChg chg="mod">
          <ac:chgData name="Campbell, Sean" userId="237022f2-53ee-4f83-ad3b-511bc0487032" providerId="ADAL" clId="{CEA420D1-24EF-4C04-A66D-FC17661D75B0}" dt="2023-08-29T18:49:03.220" v="1566" actId="20577"/>
          <ac:spMkLst>
            <pc:docMk/>
            <pc:sldMk cId="4185505908" sldId="257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12:06:07.511" v="239"/>
          <ac:spMkLst>
            <pc:docMk/>
            <pc:sldMk cId="4185505908" sldId="257"/>
            <ac:spMk id="3" creationId="{588903CA-ED04-1CD2-1C5B-0B37E2E15A3B}"/>
          </ac:spMkLst>
        </pc:spChg>
        <pc:graphicFrameChg chg="add mod">
          <ac:chgData name="Campbell, Sean" userId="237022f2-53ee-4f83-ad3b-511bc0487032" providerId="ADAL" clId="{CEA420D1-24EF-4C04-A66D-FC17661D75B0}" dt="2023-08-29T12:06:25.607" v="243" actId="14100"/>
          <ac:graphicFrameMkLst>
            <pc:docMk/>
            <pc:sldMk cId="4185505908" sldId="257"/>
            <ac:graphicFrameMk id="4" creationId="{67881357-D9DA-A906-8F6B-58EE0D565966}"/>
          </ac:graphicFrameMkLst>
        </pc:graphicFrameChg>
      </pc:sldChg>
      <pc:sldChg chg="addSp delSp modSp add mod">
        <pc:chgData name="Campbell, Sean" userId="237022f2-53ee-4f83-ad3b-511bc0487032" providerId="ADAL" clId="{CEA420D1-24EF-4C04-A66D-FC17661D75B0}" dt="2023-08-29T18:48:33.200" v="1520" actId="20577"/>
        <pc:sldMkLst>
          <pc:docMk/>
          <pc:sldMk cId="1720309514" sldId="258"/>
        </pc:sldMkLst>
        <pc:spChg chg="mod">
          <ac:chgData name="Campbell, Sean" userId="237022f2-53ee-4f83-ad3b-511bc0487032" providerId="ADAL" clId="{CEA420D1-24EF-4C04-A66D-FC17661D75B0}" dt="2023-08-29T18:48:33.200" v="1520" actId="20577"/>
          <ac:spMkLst>
            <pc:docMk/>
            <pc:sldMk cId="1720309514" sldId="258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02:38:14.892" v="238"/>
          <ac:spMkLst>
            <pc:docMk/>
            <pc:sldMk cId="1720309514" sldId="258"/>
            <ac:spMk id="3" creationId="{588903CA-ED04-1CD2-1C5B-0B37E2E15A3B}"/>
          </ac:spMkLst>
        </pc:spChg>
        <pc:graphicFrameChg chg="add mod">
          <ac:chgData name="Campbell, Sean" userId="237022f2-53ee-4f83-ad3b-511bc0487032" providerId="ADAL" clId="{CEA420D1-24EF-4C04-A66D-FC17661D75B0}" dt="2023-08-29T12:11:41.064" v="251" actId="14100"/>
          <ac:graphicFrameMkLst>
            <pc:docMk/>
            <pc:sldMk cId="1720309514" sldId="258"/>
            <ac:graphicFrameMk id="4" creationId="{20D3058D-274B-6AE3-FBF7-779D301C579E}"/>
          </ac:graphicFrameMkLst>
        </pc:graphicFrameChg>
      </pc:sldChg>
      <pc:sldChg chg="addSp delSp modSp add mod">
        <pc:chgData name="Campbell, Sean" userId="237022f2-53ee-4f83-ad3b-511bc0487032" providerId="ADAL" clId="{CEA420D1-24EF-4C04-A66D-FC17661D75B0}" dt="2023-08-29T12:21:27.679" v="265" actId="478"/>
        <pc:sldMkLst>
          <pc:docMk/>
          <pc:sldMk cId="2650943133" sldId="259"/>
        </pc:sldMkLst>
        <pc:spChg chg="mod">
          <ac:chgData name="Campbell, Sean" userId="237022f2-53ee-4f83-ad3b-511bc0487032" providerId="ADAL" clId="{CEA420D1-24EF-4C04-A66D-FC17661D75B0}" dt="2023-08-28T18:38:58.651" v="110" actId="20577"/>
          <ac:spMkLst>
            <pc:docMk/>
            <pc:sldMk cId="2650943133" sldId="259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12:20:21.996" v="252"/>
          <ac:spMkLst>
            <pc:docMk/>
            <pc:sldMk cId="2650943133" sldId="259"/>
            <ac:spMk id="3" creationId="{588903CA-ED04-1CD2-1C5B-0B37E2E15A3B}"/>
          </ac:spMkLst>
        </pc:spChg>
        <pc:spChg chg="add del mod">
          <ac:chgData name="Campbell, Sean" userId="237022f2-53ee-4f83-ad3b-511bc0487032" providerId="ADAL" clId="{CEA420D1-24EF-4C04-A66D-FC17661D75B0}" dt="2023-08-29T12:21:27.679" v="265" actId="478"/>
          <ac:spMkLst>
            <pc:docMk/>
            <pc:sldMk cId="2650943133" sldId="259"/>
            <ac:spMk id="5" creationId="{89FA71C2-E3AB-43F4-89E4-0245A8C63C18}"/>
          </ac:spMkLst>
        </pc:spChg>
        <pc:graphicFrameChg chg="add mod">
          <ac:chgData name="Campbell, Sean" userId="237022f2-53ee-4f83-ad3b-511bc0487032" providerId="ADAL" clId="{CEA420D1-24EF-4C04-A66D-FC17661D75B0}" dt="2023-08-29T12:20:42.429" v="256" actId="14100"/>
          <ac:graphicFrameMkLst>
            <pc:docMk/>
            <pc:sldMk cId="2650943133" sldId="259"/>
            <ac:graphicFrameMk id="4" creationId="{87E66F15-A6F7-A904-E1CB-EE96C1D76E7B}"/>
          </ac:graphicFrameMkLst>
        </pc:graphicFrameChg>
      </pc:sldChg>
      <pc:sldChg chg="addSp delSp modSp add mod">
        <pc:chgData name="Campbell, Sean" userId="237022f2-53ee-4f83-ad3b-511bc0487032" providerId="ADAL" clId="{CEA420D1-24EF-4C04-A66D-FC17661D75B0}" dt="2023-08-29T12:22:06.299" v="270" actId="14100"/>
        <pc:sldMkLst>
          <pc:docMk/>
          <pc:sldMk cId="1175815138" sldId="260"/>
        </pc:sldMkLst>
        <pc:spChg chg="mod">
          <ac:chgData name="Campbell, Sean" userId="237022f2-53ee-4f83-ad3b-511bc0487032" providerId="ADAL" clId="{CEA420D1-24EF-4C04-A66D-FC17661D75B0}" dt="2023-08-28T18:39:15.041" v="125" actId="20577"/>
          <ac:spMkLst>
            <pc:docMk/>
            <pc:sldMk cId="1175815138" sldId="260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12:21:51.009" v="266"/>
          <ac:spMkLst>
            <pc:docMk/>
            <pc:sldMk cId="1175815138" sldId="260"/>
            <ac:spMk id="3" creationId="{588903CA-ED04-1CD2-1C5B-0B37E2E15A3B}"/>
          </ac:spMkLst>
        </pc:spChg>
        <pc:graphicFrameChg chg="add mod">
          <ac:chgData name="Campbell, Sean" userId="237022f2-53ee-4f83-ad3b-511bc0487032" providerId="ADAL" clId="{CEA420D1-24EF-4C04-A66D-FC17661D75B0}" dt="2023-08-29T12:22:06.299" v="270" actId="14100"/>
          <ac:graphicFrameMkLst>
            <pc:docMk/>
            <pc:sldMk cId="1175815138" sldId="260"/>
            <ac:graphicFrameMk id="4" creationId="{775477F7-1936-4E2F-51C5-84A40E9BC042}"/>
          </ac:graphicFrameMkLst>
        </pc:graphicFrameChg>
      </pc:sldChg>
      <pc:sldChg chg="addSp delSp modSp add mod">
        <pc:chgData name="Campbell, Sean" userId="237022f2-53ee-4f83-ad3b-511bc0487032" providerId="ADAL" clId="{CEA420D1-24EF-4C04-A66D-FC17661D75B0}" dt="2023-08-29T12:23:35.328" v="275" actId="14100"/>
        <pc:sldMkLst>
          <pc:docMk/>
          <pc:sldMk cId="3754036091" sldId="261"/>
        </pc:sldMkLst>
        <pc:spChg chg="mod">
          <ac:chgData name="Campbell, Sean" userId="237022f2-53ee-4f83-ad3b-511bc0487032" providerId="ADAL" clId="{CEA420D1-24EF-4C04-A66D-FC17661D75B0}" dt="2023-08-28T18:39:23.700" v="131" actId="20577"/>
          <ac:spMkLst>
            <pc:docMk/>
            <pc:sldMk cId="3754036091" sldId="261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12:23:18.698" v="271"/>
          <ac:spMkLst>
            <pc:docMk/>
            <pc:sldMk cId="3754036091" sldId="261"/>
            <ac:spMk id="3" creationId="{588903CA-ED04-1CD2-1C5B-0B37E2E15A3B}"/>
          </ac:spMkLst>
        </pc:spChg>
        <pc:graphicFrameChg chg="add mod">
          <ac:chgData name="Campbell, Sean" userId="237022f2-53ee-4f83-ad3b-511bc0487032" providerId="ADAL" clId="{CEA420D1-24EF-4C04-A66D-FC17661D75B0}" dt="2023-08-29T12:23:35.328" v="275" actId="14100"/>
          <ac:graphicFrameMkLst>
            <pc:docMk/>
            <pc:sldMk cId="3754036091" sldId="261"/>
            <ac:graphicFrameMk id="4" creationId="{27DBE396-6F7E-4A5B-54E7-9D7F91626177}"/>
          </ac:graphicFrameMkLst>
        </pc:graphicFrameChg>
      </pc:sldChg>
      <pc:sldChg chg="addSp delSp modSp add mod">
        <pc:chgData name="Campbell, Sean" userId="237022f2-53ee-4f83-ad3b-511bc0487032" providerId="ADAL" clId="{CEA420D1-24EF-4C04-A66D-FC17661D75B0}" dt="2023-08-29T12:24:28.979" v="280" actId="14100"/>
        <pc:sldMkLst>
          <pc:docMk/>
          <pc:sldMk cId="2891992158" sldId="262"/>
        </pc:sldMkLst>
        <pc:spChg chg="mod">
          <ac:chgData name="Campbell, Sean" userId="237022f2-53ee-4f83-ad3b-511bc0487032" providerId="ADAL" clId="{CEA420D1-24EF-4C04-A66D-FC17661D75B0}" dt="2023-08-28T18:39:33.059" v="137" actId="20577"/>
          <ac:spMkLst>
            <pc:docMk/>
            <pc:sldMk cId="2891992158" sldId="262"/>
            <ac:spMk id="2" creationId="{8A3887EA-21D3-27DE-1D49-EEA1CB39573B}"/>
          </ac:spMkLst>
        </pc:spChg>
        <pc:spChg chg="del">
          <ac:chgData name="Campbell, Sean" userId="237022f2-53ee-4f83-ad3b-511bc0487032" providerId="ADAL" clId="{CEA420D1-24EF-4C04-A66D-FC17661D75B0}" dt="2023-08-29T12:24:08.520" v="276"/>
          <ac:spMkLst>
            <pc:docMk/>
            <pc:sldMk cId="2891992158" sldId="262"/>
            <ac:spMk id="3" creationId="{588903CA-ED04-1CD2-1C5B-0B37E2E15A3B}"/>
          </ac:spMkLst>
        </pc:spChg>
        <pc:graphicFrameChg chg="add mod">
          <ac:chgData name="Campbell, Sean" userId="237022f2-53ee-4f83-ad3b-511bc0487032" providerId="ADAL" clId="{CEA420D1-24EF-4C04-A66D-FC17661D75B0}" dt="2023-08-29T12:24:28.979" v="280" actId="14100"/>
          <ac:graphicFrameMkLst>
            <pc:docMk/>
            <pc:sldMk cId="2891992158" sldId="262"/>
            <ac:graphicFrameMk id="4" creationId="{536B756E-D33E-94AD-78B0-C00EB9064011}"/>
          </ac:graphicFrameMkLst>
        </pc:graphicFrameChg>
      </pc:sldChg>
      <pc:sldChg chg="modSp add mod">
        <pc:chgData name="Campbell, Sean" userId="237022f2-53ee-4f83-ad3b-511bc0487032" providerId="ADAL" clId="{CEA420D1-24EF-4C04-A66D-FC17661D75B0}" dt="2023-08-29T19:34:25.247" v="3284" actId="20577"/>
        <pc:sldMkLst>
          <pc:docMk/>
          <pc:sldMk cId="2740241972" sldId="263"/>
        </pc:sldMkLst>
        <pc:spChg chg="mod">
          <ac:chgData name="Campbell, Sean" userId="237022f2-53ee-4f83-ad3b-511bc0487032" providerId="ADAL" clId="{CEA420D1-24EF-4C04-A66D-FC17661D75B0}" dt="2023-08-28T19:55:45.316" v="169" actId="20577"/>
          <ac:spMkLst>
            <pc:docMk/>
            <pc:sldMk cId="2740241972" sldId="263"/>
            <ac:spMk id="2" creationId="{8A3887EA-21D3-27DE-1D49-EEA1CB39573B}"/>
          </ac:spMkLst>
        </pc:spChg>
        <pc:spChg chg="mod">
          <ac:chgData name="Campbell, Sean" userId="237022f2-53ee-4f83-ad3b-511bc0487032" providerId="ADAL" clId="{CEA420D1-24EF-4C04-A66D-FC17661D75B0}" dt="2023-08-29T19:34:25.247" v="3284" actId="20577"/>
          <ac:spMkLst>
            <pc:docMk/>
            <pc:sldMk cId="2740241972" sldId="263"/>
            <ac:spMk id="3" creationId="{588903CA-ED04-1CD2-1C5B-0B37E2E15A3B}"/>
          </ac:spMkLst>
        </pc:spChg>
      </pc:sldChg>
      <pc:sldChg chg="addSp delSp modSp add mod ord">
        <pc:chgData name="Campbell, Sean" userId="237022f2-53ee-4f83-ad3b-511bc0487032" providerId="ADAL" clId="{CEA420D1-24EF-4C04-A66D-FC17661D75B0}" dt="2023-08-29T19:47:08.974" v="3695" actId="6549"/>
        <pc:sldMkLst>
          <pc:docMk/>
          <pc:sldMk cId="3626709133" sldId="264"/>
        </pc:sldMkLst>
        <pc:spChg chg="mod">
          <ac:chgData name="Campbell, Sean" userId="237022f2-53ee-4f83-ad3b-511bc0487032" providerId="ADAL" clId="{CEA420D1-24EF-4C04-A66D-FC17661D75B0}" dt="2023-08-29T19:10:16.943" v="2531" actId="20577"/>
          <ac:spMkLst>
            <pc:docMk/>
            <pc:sldMk cId="3626709133" sldId="264"/>
            <ac:spMk id="2" creationId="{8A3887EA-21D3-27DE-1D49-EEA1CB39573B}"/>
          </ac:spMkLst>
        </pc:spChg>
        <pc:spChg chg="mod">
          <ac:chgData name="Campbell, Sean" userId="237022f2-53ee-4f83-ad3b-511bc0487032" providerId="ADAL" clId="{CEA420D1-24EF-4C04-A66D-FC17661D75B0}" dt="2023-08-29T19:47:08.974" v="3695" actId="6549"/>
          <ac:spMkLst>
            <pc:docMk/>
            <pc:sldMk cId="3626709133" sldId="264"/>
            <ac:spMk id="3" creationId="{588903CA-ED04-1CD2-1C5B-0B37E2E15A3B}"/>
          </ac:spMkLst>
        </pc:spChg>
        <pc:graphicFrameChg chg="add del mod">
          <ac:chgData name="Campbell, Sean" userId="237022f2-53ee-4f83-ad3b-511bc0487032" providerId="ADAL" clId="{CEA420D1-24EF-4C04-A66D-FC17661D75B0}" dt="2023-08-29T18:36:57.673" v="889" actId="478"/>
          <ac:graphicFrameMkLst>
            <pc:docMk/>
            <pc:sldMk cId="3626709133" sldId="264"/>
            <ac:graphicFrameMk id="4" creationId="{E21D43C8-760C-9D51-2390-15B329E1A021}"/>
          </ac:graphicFrameMkLst>
        </pc:graphicFrameChg>
      </pc:sldChg>
      <pc:sldChg chg="modSp add mod ord">
        <pc:chgData name="Campbell, Sean" userId="237022f2-53ee-4f83-ad3b-511bc0487032" providerId="ADAL" clId="{CEA420D1-24EF-4C04-A66D-FC17661D75B0}" dt="2023-08-29T19:14:36.652" v="2814"/>
        <pc:sldMkLst>
          <pc:docMk/>
          <pc:sldMk cId="2227713998" sldId="265"/>
        </pc:sldMkLst>
        <pc:spChg chg="mod">
          <ac:chgData name="Campbell, Sean" userId="237022f2-53ee-4f83-ad3b-511bc0487032" providerId="ADAL" clId="{CEA420D1-24EF-4C04-A66D-FC17661D75B0}" dt="2023-08-29T12:27:28.793" v="395" actId="20577"/>
          <ac:spMkLst>
            <pc:docMk/>
            <pc:sldMk cId="2227713998" sldId="265"/>
            <ac:spMk id="2" creationId="{8A3887EA-21D3-27DE-1D49-EEA1CB39573B}"/>
          </ac:spMkLst>
        </pc:spChg>
      </pc:sldChg>
      <pc:sldChg chg="modSp add mod">
        <pc:chgData name="Campbell, Sean" userId="237022f2-53ee-4f83-ad3b-511bc0487032" providerId="ADAL" clId="{CEA420D1-24EF-4C04-A66D-FC17661D75B0}" dt="2023-08-29T12:27:04.632" v="365" actId="20577"/>
        <pc:sldMkLst>
          <pc:docMk/>
          <pc:sldMk cId="3106503126" sldId="266"/>
        </pc:sldMkLst>
        <pc:spChg chg="mod">
          <ac:chgData name="Campbell, Sean" userId="237022f2-53ee-4f83-ad3b-511bc0487032" providerId="ADAL" clId="{CEA420D1-24EF-4C04-A66D-FC17661D75B0}" dt="2023-08-29T12:27:04.632" v="365" actId="20577"/>
          <ac:spMkLst>
            <pc:docMk/>
            <pc:sldMk cId="3106503126" sldId="266"/>
            <ac:spMk id="2" creationId="{8A3887EA-21D3-27DE-1D49-EEA1CB39573B}"/>
          </ac:spMkLst>
        </pc:spChg>
      </pc:sldChg>
      <pc:sldChg chg="modSp add mod ord">
        <pc:chgData name="Campbell, Sean" userId="237022f2-53ee-4f83-ad3b-511bc0487032" providerId="ADAL" clId="{CEA420D1-24EF-4C04-A66D-FC17661D75B0}" dt="2023-08-29T19:09:52.118" v="2517"/>
        <pc:sldMkLst>
          <pc:docMk/>
          <pc:sldMk cId="3141351196" sldId="267"/>
        </pc:sldMkLst>
        <pc:spChg chg="mod">
          <ac:chgData name="Campbell, Sean" userId="237022f2-53ee-4f83-ad3b-511bc0487032" providerId="ADAL" clId="{CEA420D1-24EF-4C04-A66D-FC17661D75B0}" dt="2023-08-29T18:25:33.630" v="434" actId="20577"/>
          <ac:spMkLst>
            <pc:docMk/>
            <pc:sldMk cId="3141351196" sldId="267"/>
            <ac:spMk id="2" creationId="{8A3887EA-21D3-27DE-1D49-EEA1CB39573B}"/>
          </ac:spMkLst>
        </pc:spChg>
        <pc:spChg chg="mod">
          <ac:chgData name="Campbell, Sean" userId="237022f2-53ee-4f83-ad3b-511bc0487032" providerId="ADAL" clId="{CEA420D1-24EF-4C04-A66D-FC17661D75B0}" dt="2023-08-29T18:59:43.326" v="1883" actId="15"/>
          <ac:spMkLst>
            <pc:docMk/>
            <pc:sldMk cId="3141351196" sldId="267"/>
            <ac:spMk id="3" creationId="{588903CA-ED04-1CD2-1C5B-0B37E2E15A3B}"/>
          </ac:spMkLst>
        </pc:spChg>
      </pc:sldChg>
      <pc:sldChg chg="modSp new mod">
        <pc:chgData name="Campbell, Sean" userId="237022f2-53ee-4f83-ad3b-511bc0487032" providerId="ADAL" clId="{CEA420D1-24EF-4C04-A66D-FC17661D75B0}" dt="2023-08-29T18:58:49.356" v="1816" actId="20577"/>
        <pc:sldMkLst>
          <pc:docMk/>
          <pc:sldMk cId="2574271358" sldId="268"/>
        </pc:sldMkLst>
        <pc:spChg chg="mod">
          <ac:chgData name="Campbell, Sean" userId="237022f2-53ee-4f83-ad3b-511bc0487032" providerId="ADAL" clId="{CEA420D1-24EF-4C04-A66D-FC17661D75B0}" dt="2023-08-29T18:30:16.092" v="682" actId="20577"/>
          <ac:spMkLst>
            <pc:docMk/>
            <pc:sldMk cId="2574271358" sldId="268"/>
            <ac:spMk id="2" creationId="{8C55BA48-35EC-BE14-7FDA-D7ECAA1A27C1}"/>
          </ac:spMkLst>
        </pc:spChg>
        <pc:spChg chg="mod">
          <ac:chgData name="Campbell, Sean" userId="237022f2-53ee-4f83-ad3b-511bc0487032" providerId="ADAL" clId="{CEA420D1-24EF-4C04-A66D-FC17661D75B0}" dt="2023-08-29T18:58:49.356" v="1816" actId="20577"/>
          <ac:spMkLst>
            <pc:docMk/>
            <pc:sldMk cId="2574271358" sldId="268"/>
            <ac:spMk id="3" creationId="{BC855C2F-3B3C-FB2B-3BA9-7DF833DE08FB}"/>
          </ac:spMkLst>
        </pc:spChg>
      </pc:sldChg>
      <pc:sldChg chg="modSp add mod">
        <pc:chgData name="Campbell, Sean" userId="237022f2-53ee-4f83-ad3b-511bc0487032" providerId="ADAL" clId="{CEA420D1-24EF-4C04-A66D-FC17661D75B0}" dt="2023-08-29T19:52:29.214" v="3991" actId="1076"/>
        <pc:sldMkLst>
          <pc:docMk/>
          <pc:sldMk cId="1673653813" sldId="269"/>
        </pc:sldMkLst>
        <pc:spChg chg="mod">
          <ac:chgData name="Campbell, Sean" userId="237022f2-53ee-4f83-ad3b-511bc0487032" providerId="ADAL" clId="{CEA420D1-24EF-4C04-A66D-FC17661D75B0}" dt="2023-08-29T18:37:21.487" v="903" actId="20577"/>
          <ac:spMkLst>
            <pc:docMk/>
            <pc:sldMk cId="1673653813" sldId="269"/>
            <ac:spMk id="2" creationId="{8A3887EA-21D3-27DE-1D49-EEA1CB39573B}"/>
          </ac:spMkLst>
        </pc:spChg>
        <pc:spChg chg="mod">
          <ac:chgData name="Campbell, Sean" userId="237022f2-53ee-4f83-ad3b-511bc0487032" providerId="ADAL" clId="{CEA420D1-24EF-4C04-A66D-FC17661D75B0}" dt="2023-08-29T19:51:38.112" v="3990" actId="20577"/>
          <ac:spMkLst>
            <pc:docMk/>
            <pc:sldMk cId="1673653813" sldId="269"/>
            <ac:spMk id="3" creationId="{588903CA-ED04-1CD2-1C5B-0B37E2E15A3B}"/>
          </ac:spMkLst>
        </pc:spChg>
        <pc:graphicFrameChg chg="mod">
          <ac:chgData name="Campbell, Sean" userId="237022f2-53ee-4f83-ad3b-511bc0487032" providerId="ADAL" clId="{CEA420D1-24EF-4C04-A66D-FC17661D75B0}" dt="2023-08-29T19:52:29.214" v="3991" actId="1076"/>
          <ac:graphicFrameMkLst>
            <pc:docMk/>
            <pc:sldMk cId="1673653813" sldId="269"/>
            <ac:graphicFrameMk id="4" creationId="{E21D43C8-760C-9D51-2390-15B329E1A021}"/>
          </ac:graphicFrameMkLst>
        </pc:graphicFrameChg>
      </pc:sldChg>
      <pc:sldChg chg="modSp add mod">
        <pc:chgData name="Campbell, Sean" userId="237022f2-53ee-4f83-ad3b-511bc0487032" providerId="ADAL" clId="{CEA420D1-24EF-4C04-A66D-FC17661D75B0}" dt="2023-08-29T19:35:00.781" v="3341" actId="20577"/>
        <pc:sldMkLst>
          <pc:docMk/>
          <pc:sldMk cId="4239593296" sldId="270"/>
        </pc:sldMkLst>
        <pc:spChg chg="mod">
          <ac:chgData name="Campbell, Sean" userId="237022f2-53ee-4f83-ad3b-511bc0487032" providerId="ADAL" clId="{CEA420D1-24EF-4C04-A66D-FC17661D75B0}" dt="2023-08-29T19:14:56.810" v="2824" actId="20577"/>
          <ac:spMkLst>
            <pc:docMk/>
            <pc:sldMk cId="4239593296" sldId="270"/>
            <ac:spMk id="2" creationId="{8A3887EA-21D3-27DE-1D49-EEA1CB39573B}"/>
          </ac:spMkLst>
        </pc:spChg>
        <pc:spChg chg="mod">
          <ac:chgData name="Campbell, Sean" userId="237022f2-53ee-4f83-ad3b-511bc0487032" providerId="ADAL" clId="{CEA420D1-24EF-4C04-A66D-FC17661D75B0}" dt="2023-08-29T19:35:00.781" v="3341" actId="20577"/>
          <ac:spMkLst>
            <pc:docMk/>
            <pc:sldMk cId="4239593296" sldId="270"/>
            <ac:spMk id="3" creationId="{588903CA-ED04-1CD2-1C5B-0B37E2E15A3B}"/>
          </ac:spMkLst>
        </pc:spChg>
      </pc:sldChg>
      <pc:sldChg chg="addSp delSp modSp add mod">
        <pc:chgData name="Campbell, Sean" userId="237022f2-53ee-4f83-ad3b-511bc0487032" providerId="ADAL" clId="{CEA420D1-24EF-4C04-A66D-FC17661D75B0}" dt="2023-08-29T20:26:40.623" v="4343" actId="20577"/>
        <pc:sldMkLst>
          <pc:docMk/>
          <pc:sldMk cId="2806698553" sldId="271"/>
        </pc:sldMkLst>
        <pc:spChg chg="mod">
          <ac:chgData name="Campbell, Sean" userId="237022f2-53ee-4f83-ad3b-511bc0487032" providerId="ADAL" clId="{CEA420D1-24EF-4C04-A66D-FC17661D75B0}" dt="2023-08-29T19:53:01.403" v="4033" actId="20577"/>
          <ac:spMkLst>
            <pc:docMk/>
            <pc:sldMk cId="2806698553" sldId="271"/>
            <ac:spMk id="2" creationId="{8A3887EA-21D3-27DE-1D49-EEA1CB39573B}"/>
          </ac:spMkLst>
        </pc:spChg>
        <pc:spChg chg="add del mod">
          <ac:chgData name="Campbell, Sean" userId="237022f2-53ee-4f83-ad3b-511bc0487032" providerId="ADAL" clId="{CEA420D1-24EF-4C04-A66D-FC17661D75B0}" dt="2023-08-29T20:26:40.623" v="4343" actId="20577"/>
          <ac:spMkLst>
            <pc:docMk/>
            <pc:sldMk cId="2806698553" sldId="271"/>
            <ac:spMk id="3" creationId="{588903CA-ED04-1CD2-1C5B-0B37E2E15A3B}"/>
          </ac:spMkLst>
        </pc:spChg>
        <pc:spChg chg="add del mod">
          <ac:chgData name="Campbell, Sean" userId="237022f2-53ee-4f83-ad3b-511bc0487032" providerId="ADAL" clId="{CEA420D1-24EF-4C04-A66D-FC17661D75B0}" dt="2023-08-29T20:24:53.434" v="4042" actId="478"/>
          <ac:spMkLst>
            <pc:docMk/>
            <pc:sldMk cId="2806698553" sldId="271"/>
            <ac:spMk id="5" creationId="{AD5DA59F-D16F-B968-429D-2CE2D9415F20}"/>
          </ac:spMkLst>
        </pc:spChg>
        <pc:graphicFrameChg chg="add del mod">
          <ac:chgData name="Campbell, Sean" userId="237022f2-53ee-4f83-ad3b-511bc0487032" providerId="ADAL" clId="{CEA420D1-24EF-4C04-A66D-FC17661D75B0}" dt="2023-08-29T20:24:52.498" v="4041"/>
          <ac:graphicFrameMkLst>
            <pc:docMk/>
            <pc:sldMk cId="2806698553" sldId="271"/>
            <ac:graphicFrameMk id="6" creationId="{54077ADA-3339-E1C5-942E-D98AFBC41AC1}"/>
          </ac:graphicFrameMkLst>
        </pc:graphicFrameChg>
        <pc:graphicFrameChg chg="add mod">
          <ac:chgData name="Campbell, Sean" userId="237022f2-53ee-4f83-ad3b-511bc0487032" providerId="ADAL" clId="{CEA420D1-24EF-4C04-A66D-FC17661D75B0}" dt="2023-08-29T20:24:58.716" v="4044" actId="1076"/>
          <ac:graphicFrameMkLst>
            <pc:docMk/>
            <pc:sldMk cId="2806698553" sldId="271"/>
            <ac:graphicFrameMk id="7" creationId="{07A030E3-446F-69B8-8AF2-D6F1FF5C02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FD1-D8AD-FDD5-021B-2B7BC883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Whole Flower Category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C88DB-E86F-8DFF-AB69-1FC56C483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velvet Management</a:t>
            </a:r>
          </a:p>
        </p:txBody>
      </p:sp>
      <p:pic>
        <p:nvPicPr>
          <p:cNvPr id="5" name="Picture 4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02491753-2730-7757-8654-6AE640BE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71" y="3712574"/>
            <a:ext cx="2422787" cy="1895475"/>
          </a:xfrm>
          <a:prstGeom prst="rect">
            <a:avLst/>
          </a:prstGeom>
        </p:spPr>
      </p:pic>
      <p:pic>
        <p:nvPicPr>
          <p:cNvPr id="11" name="Picture 10" descr="A plant with leaves and a flower&#10;&#10;Description automatically generated">
            <a:extLst>
              <a:ext uri="{FF2B5EF4-FFF2-40B4-BE49-F238E27FC236}">
                <a16:creationId xmlns:a16="http://schemas.microsoft.com/office/drawing/2014/main" id="{70312E63-3879-C589-95A7-E831C9A1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25" y="3314507"/>
            <a:ext cx="2153289" cy="2691611"/>
          </a:xfrm>
          <a:prstGeom prst="rect">
            <a:avLst/>
          </a:prstGeom>
        </p:spPr>
      </p:pic>
      <p:pic>
        <p:nvPicPr>
          <p:cNvPr id="12" name="Picture 11" descr="A plant with leaves and a flower&#10;&#10;Description automatically generated">
            <a:extLst>
              <a:ext uri="{FF2B5EF4-FFF2-40B4-BE49-F238E27FC236}">
                <a16:creationId xmlns:a16="http://schemas.microsoft.com/office/drawing/2014/main" id="{EFAC8BF8-AFB5-4D4E-50CC-EE8AB40E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07393" y="3314507"/>
            <a:ext cx="2422787" cy="26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(28g) Overview: </a:t>
            </a:r>
            <a:br>
              <a:rPr lang="en-CA" dirty="0"/>
            </a:br>
            <a:r>
              <a:rPr lang="en-CA" dirty="0"/>
              <a:t>Top 15 SKUs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33968932"/>
                  </p:ext>
                </p:extLst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99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(28g) Overview: </a:t>
            </a:r>
            <a:br>
              <a:rPr lang="en-CA" dirty="0"/>
            </a:br>
            <a:r>
              <a:rPr lang="en-CA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(28g) is the second largest format segment in the category by Sales $ with 116 Active SKUs</a:t>
            </a:r>
          </a:p>
          <a:p>
            <a:r>
              <a:rPr lang="en-CA" dirty="0"/>
              <a:t>Average (28g) is priced at $113.40</a:t>
            </a:r>
          </a:p>
          <a:p>
            <a:pPr lvl="1"/>
            <a:r>
              <a:rPr lang="en-CA" dirty="0"/>
              <a:t>Average in the Top 15 SKUs is $0.65 higher than the category average @ $114.05</a:t>
            </a:r>
          </a:p>
          <a:p>
            <a:r>
              <a:rPr lang="en-CA" dirty="0"/>
              <a:t>Average SKU experienced -$6.20 price compression</a:t>
            </a:r>
          </a:p>
          <a:p>
            <a:pPr lvl="1"/>
            <a:r>
              <a:rPr lang="en-CA" dirty="0"/>
              <a:t>Top 15 SKUs experienced slightly less downward pressure (-$4.43)</a:t>
            </a:r>
          </a:p>
          <a:p>
            <a:r>
              <a:rPr lang="en-CA" dirty="0"/>
              <a:t>Average SKU captured $144.97k sales $ in July</a:t>
            </a:r>
          </a:p>
          <a:p>
            <a:pPr lvl="1"/>
            <a:r>
              <a:rPr lang="en-CA" dirty="0"/>
              <a:t>Average SKU in Top 15 SKUs captured $2.26m</a:t>
            </a:r>
          </a:p>
          <a:p>
            <a:r>
              <a:rPr lang="en-CA" dirty="0"/>
              <a:t>Average (3.5g) distribution is 113 points</a:t>
            </a:r>
          </a:p>
          <a:p>
            <a:pPr lvl="1"/>
            <a:r>
              <a:rPr lang="en-CA" dirty="0"/>
              <a:t>Average in the Top 15 is 424 points</a:t>
            </a:r>
          </a:p>
          <a:p>
            <a:r>
              <a:rPr lang="en-CA" dirty="0"/>
              <a:t>Top 15 SKUs captured 54.74% of (28g) sales</a:t>
            </a:r>
          </a:p>
        </p:txBody>
      </p:sp>
    </p:spTree>
    <p:extLst>
      <p:ext uri="{BB962C8B-B14F-4D97-AF65-F5344CB8AC3E}">
        <p14:creationId xmlns:p14="http://schemas.microsoft.com/office/powerpoint/2010/main" val="423959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Sales Trends</a:t>
            </a:r>
            <a:endParaRPr lang="en-CA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1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Overview: </a:t>
            </a:r>
            <a:br>
              <a:rPr lang="en-CA" dirty="0"/>
            </a:br>
            <a:r>
              <a:rPr lang="en-CA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Lots of new SKUs reaching the top sales spots in every corner of the category – Innovation is Key!</a:t>
            </a:r>
          </a:p>
          <a:p>
            <a:pPr lvl="1"/>
            <a:r>
              <a:rPr lang="en-CA" dirty="0"/>
              <a:t> 7 of the Top 15 SKUs have been active for less than 1 year</a:t>
            </a:r>
          </a:p>
          <a:p>
            <a:pPr lvl="2"/>
            <a:r>
              <a:rPr lang="en-CA" dirty="0"/>
              <a:t>7 of the Top 15 (3.5g) SKUs are active &gt;1 year &amp; 8 of the Top 15 (28g)</a:t>
            </a:r>
          </a:p>
          <a:p>
            <a:r>
              <a:rPr lang="en-CA" dirty="0"/>
              <a:t>Consumers are willing to pay a little more when buying in bulk</a:t>
            </a:r>
          </a:p>
          <a:p>
            <a:pPr lvl="1"/>
            <a:r>
              <a:rPr lang="en-CA" dirty="0"/>
              <a:t>(28g) was the only format segment where the Top 15 SKUs held a higher average priced than the full segment</a:t>
            </a:r>
          </a:p>
          <a:p>
            <a:r>
              <a:rPr lang="en-CA" dirty="0"/>
              <a:t>(3.5g) is an over saturated segment with the large majority of SKUs in the category (614 of 1099)</a:t>
            </a:r>
          </a:p>
          <a:p>
            <a:pPr lvl="1"/>
            <a:r>
              <a:rPr lang="en-CA" dirty="0"/>
              <a:t>(28g) segment presents opportunity to grab market share with a significantly lower SKU count (116 of 1099)</a:t>
            </a:r>
          </a:p>
          <a:p>
            <a:pPr lvl="1"/>
            <a:r>
              <a:rPr lang="en-CA" dirty="0"/>
              <a:t>Majority of sales is captured by Top 15 SKUs (54%) which is less pronounced in other segments, suggesting possibility for disruption</a:t>
            </a:r>
          </a:p>
        </p:txBody>
      </p:sp>
    </p:spTree>
    <p:extLst>
      <p:ext uri="{BB962C8B-B14F-4D97-AF65-F5344CB8AC3E}">
        <p14:creationId xmlns:p14="http://schemas.microsoft.com/office/powerpoint/2010/main" val="362670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Velvet whole Flower Sales – Last 6 Months by Brand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B756E-D33E-94AD-78B0-C00EB90640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50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Velvet Overview: </a:t>
            </a:r>
            <a:br>
              <a:rPr lang="en-CA" dirty="0"/>
            </a:br>
            <a:r>
              <a:rPr lang="en-CA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149933" cy="3678303"/>
          </a:xfrm>
        </p:spPr>
        <p:txBody>
          <a:bodyPr/>
          <a:lstStyle/>
          <a:p>
            <a:r>
              <a:rPr lang="en-CA" dirty="0"/>
              <a:t>Sales are only for whole flower in our currently active portfolio</a:t>
            </a:r>
          </a:p>
          <a:p>
            <a:r>
              <a:rPr lang="en-CA" dirty="0"/>
              <a:t>Velvet has captured an average 2.94% of Flower sales in L3M</a:t>
            </a:r>
          </a:p>
          <a:p>
            <a:r>
              <a:rPr lang="en-CA" dirty="0"/>
              <a:t>Sales are dominated by FIGR followed by 5 Points with Bud Lafleur growing rapidly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1D43C8-760C-9D51-2390-15B329E1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96061"/>
              </p:ext>
            </p:extLst>
          </p:nvPr>
        </p:nvGraphicFramePr>
        <p:xfrm>
          <a:off x="7731125" y="2709266"/>
          <a:ext cx="40259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75971080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36878428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203303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571140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Month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Sales - Category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Velvet Sales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Velvet $ Share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182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07/2023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$47,231,932.04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$1,427,155.18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3.02%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5949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06/2023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$64,058,057.69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$2,001,424.19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3.12%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777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05/2023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$64,253,249.04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$1,724,280.90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2.68%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80326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04/2023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$57,220,069.62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$1,283,579.98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2.24%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96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03/2023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$63,118,841.01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$1,346,913.38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2.13%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2430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02/2023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$53,615,919.07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$860,800.20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1.61%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675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01/2023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$59,994,517.99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$810,476.66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1.35%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87896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12/2022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$57,947,944.98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$578,858.83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1.00%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7864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11/2022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$55,661,629.57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$750,666.07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1.35%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86712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10/2022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$54,386,110.34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$878,796.37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1.62%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10016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09/2022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$55,985,668.06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$993,262.33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1.77%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86190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08/2022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$59,101,494.47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$985,017.17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1.67%</a:t>
                      </a:r>
                      <a:endParaRPr lang="en-CA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98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5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Velvet Overview: </a:t>
            </a:r>
            <a:br>
              <a:rPr lang="en-CA" dirty="0"/>
            </a:br>
            <a:r>
              <a:rPr lang="en-CA" dirty="0"/>
              <a:t>Benchmarking other Agencies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574446"/>
            <a:ext cx="11029615" cy="1795874"/>
          </a:xfrm>
        </p:spPr>
        <p:txBody>
          <a:bodyPr/>
          <a:lstStyle/>
          <a:p>
            <a:r>
              <a:rPr lang="en-CA" dirty="0"/>
              <a:t>Velvet is performing well in the whole flower category compared to other agencies with significant growth in the last 6 months following the launch of many new SKUs</a:t>
            </a:r>
          </a:p>
          <a:p>
            <a:pPr lvl="1"/>
            <a:r>
              <a:rPr lang="en-CA" dirty="0"/>
              <a:t>Should be taken with a grain of salt as </a:t>
            </a:r>
            <a:r>
              <a:rPr lang="en-CA" dirty="0" err="1"/>
              <a:t>EZFocus</a:t>
            </a:r>
            <a:r>
              <a:rPr lang="en-CA" dirty="0"/>
              <a:t> data is iffy with other agencies SKUs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030E3-446F-69B8-8AF2-D6F1FF5C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96332"/>
              </p:ext>
            </p:extLst>
          </p:nvPr>
        </p:nvGraphicFramePr>
        <p:xfrm>
          <a:off x="1714499" y="2180496"/>
          <a:ext cx="87630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185759658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66776188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93484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35495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8280139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19526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84873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2422007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Month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Sales - Category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Velvet Sales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Velvet $ Share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Kindred Sales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Kindred $ Share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Cannavolve Sales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Cannavolve $ Share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2296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07/2023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$47,231,932.04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$1,427,155.18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3.02%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$347,284.55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0.74%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$1,052,928.87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2.23%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186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06/2023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$64,058,057.69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$2,001,424.19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3.12%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$648,587.01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1.01%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$1,481,236.76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2.31%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3106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05/2023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$64,253,249.04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$1,724,280.90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2.68%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$729,419.61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1.14%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$1,535,281.72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2.39%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86488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04/2023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$57,220,069.62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$1,283,579.98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2.24%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$372,572.68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0.65%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$1,197,481.32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2.09%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3957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03/2023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$63,118,841.01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$1,346,913.38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2.13%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$545,862.21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0.86%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$1,330,741.69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2.11%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210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02/2023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$53,615,919.07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$860,800.20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1.61%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$259,715.90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0.48%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$1,158,034.45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2.16%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760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01/2023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$59,994,517.99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$810,476.66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1.35%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$180,433.96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0.30%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$1,111,891.95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1.85%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9635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12/2022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$57,947,944.98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$578,858.83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1.00%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$137,211.24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0.24%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$656,834.52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1.13%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6889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11/2022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$55,661,629.57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$750,666.07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1.35%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$154,547.86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0.28%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$666,338.57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1.20%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2146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10/2022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$54,386,110.34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$878,796.37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1.62%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$236,040.63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0.43%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$698,986.83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1.29%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51549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09/2022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$55,985,668.06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$993,262.33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1.77%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$241,413.98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0.43%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$545,913.95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0.98%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8462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08/2022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$59,101,494.47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$985,017.17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1.67%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$281,324.93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0.48%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$814,128.98</a:t>
                      </a:r>
                      <a:endParaRPr lang="en-CA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1.38%</a:t>
                      </a:r>
                      <a:endParaRPr lang="en-CA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26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BA48-35EC-BE14-7FDA-D7ECAA1A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5C2F-3B3C-FB2B-3BA9-7DF833DE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Sales Data acquired from EZ Focus last updated at the end of July</a:t>
            </a:r>
          </a:p>
          <a:p>
            <a:pPr lvl="1"/>
            <a:r>
              <a:rPr lang="en-CA" dirty="0"/>
              <a:t>Data has been filtered to remove products with zero sales in the last 6 months</a:t>
            </a:r>
          </a:p>
          <a:p>
            <a:r>
              <a:rPr lang="en-CA" dirty="0"/>
              <a:t>Distribution data acquired from Trellis – August 28</a:t>
            </a:r>
            <a:r>
              <a:rPr lang="en-CA" baseline="30000" dirty="0"/>
              <a:t>th</a:t>
            </a:r>
            <a:endParaRPr lang="en-CA" dirty="0"/>
          </a:p>
          <a:p>
            <a:pPr lvl="1"/>
            <a:r>
              <a:rPr lang="en-CA" dirty="0"/>
              <a:t>Distribution for full category omitted SKUs with less than 10 points of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7427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Overview: </a:t>
            </a:r>
            <a:br>
              <a:rPr lang="en-CA" dirty="0"/>
            </a:br>
            <a:r>
              <a:rPr lang="en-CA" dirty="0"/>
              <a:t>Landscape by SKU – Price  vs.  July Sales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7881357-D9DA-A906-8F6B-58EE0D56596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6391282"/>
                  </p:ext>
                </p:extLst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67881357-D9DA-A906-8F6B-58EE0D5659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5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Overview: </a:t>
            </a:r>
            <a:br>
              <a:rPr lang="en-CA" dirty="0"/>
            </a:br>
            <a:r>
              <a:rPr lang="en-CA" dirty="0"/>
              <a:t>Top 15 SKUs by Sales $ - L3M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0D3058D-274B-6AE3-FBF7-779D301C57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801367"/>
                  </p:ext>
                </p:extLst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0D3058D-274B-6AE3-FBF7-779D301C57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3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Whole Flower Overview: </a:t>
            </a:r>
            <a:br>
              <a:rPr lang="en-CA" dirty="0"/>
            </a:br>
            <a:r>
              <a:rPr lang="en-CA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Whole Flower is a vast category with 1099 Active SKUs (at least 1 unit sales in the last 6 months). </a:t>
            </a:r>
          </a:p>
          <a:p>
            <a:pPr lvl="1"/>
            <a:r>
              <a:rPr lang="en-CA" dirty="0"/>
              <a:t>Average SKU in the category is priced at $42.57 while the average SKU in the Top 15 selling SKUs is $81.31</a:t>
            </a:r>
          </a:p>
          <a:p>
            <a:pPr lvl="2"/>
            <a:r>
              <a:rPr lang="en-CA" dirty="0"/>
              <a:t>Skewed by the Top 15 being dominated by (28g) SKUs – 60% of the Top 15</a:t>
            </a:r>
          </a:p>
          <a:p>
            <a:pPr lvl="2"/>
            <a:r>
              <a:rPr lang="en-CA" dirty="0"/>
              <a:t>Average price in the category compressed by -$3.13, while average price increased in the Top 15 SKUs by $1.23</a:t>
            </a:r>
          </a:p>
          <a:p>
            <a:pPr lvl="1"/>
            <a:r>
              <a:rPr lang="en-CA" dirty="0"/>
              <a:t>Average SKU in the category captured $42k of sales in July while average in the Top 15 captured $2.43m</a:t>
            </a:r>
          </a:p>
          <a:p>
            <a:r>
              <a:rPr lang="en-CA" dirty="0"/>
              <a:t>Category revenue is dominated by (3.5g) capturing 37.8% of sales $ and (28g) with 36.9% of sales $</a:t>
            </a:r>
          </a:p>
          <a:p>
            <a:pPr lvl="1"/>
            <a:r>
              <a:rPr lang="en-CA" dirty="0"/>
              <a:t>Top 15 SKUs collected 21.34% of sales $ in July</a:t>
            </a:r>
          </a:p>
          <a:p>
            <a:r>
              <a:rPr lang="en-CA" dirty="0"/>
              <a:t>Average distribution across the category was 118 points</a:t>
            </a:r>
          </a:p>
          <a:p>
            <a:pPr lvl="1"/>
            <a:r>
              <a:rPr lang="en-CA" dirty="0"/>
              <a:t>Top 15 SKUs average distribution was 614 points</a:t>
            </a:r>
          </a:p>
        </p:txBody>
      </p:sp>
    </p:spTree>
    <p:extLst>
      <p:ext uri="{BB962C8B-B14F-4D97-AF65-F5344CB8AC3E}">
        <p14:creationId xmlns:p14="http://schemas.microsoft.com/office/powerpoint/2010/main" val="314135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(3.5g) Overview: </a:t>
            </a:r>
            <a:br>
              <a:rPr lang="en-CA" dirty="0"/>
            </a:br>
            <a:r>
              <a:rPr lang="en-CA" dirty="0"/>
              <a:t>Landscape by SKU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7E66F15-A6F7-A904-E1CB-EE96C1D76E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7843443"/>
                  </p:ext>
                </p:extLst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7E66F15-A6F7-A904-E1CB-EE96C1D76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(3.5g) Overview: </a:t>
            </a:r>
            <a:br>
              <a:rPr lang="en-CA" dirty="0"/>
            </a:br>
            <a:r>
              <a:rPr lang="en-CA" dirty="0"/>
              <a:t>Top 15 SKUs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75477F7-1936-4E2F-51C5-84A40E9BC0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128375"/>
                  </p:ext>
                </p:extLst>
              </p:nvPr>
            </p:nvGraphicFramePr>
            <p:xfrm>
              <a:off x="0" y="1790700"/>
              <a:ext cx="12192000" cy="5067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75477F7-1936-4E2F-51C5-84A40E9BC0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790700"/>
                <a:ext cx="12192000" cy="5067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(3.5g) Overview: </a:t>
            </a:r>
            <a:br>
              <a:rPr lang="en-CA" dirty="0"/>
            </a:br>
            <a:r>
              <a:rPr lang="en-CA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03CA-ED04-1CD2-1C5B-0B37E2E1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(3.5g) is the largest format segment in the category by Sales $ with 614 Active SKUs</a:t>
            </a:r>
          </a:p>
          <a:p>
            <a:r>
              <a:rPr lang="en-CA" dirty="0"/>
              <a:t>Average (3.5g) is priced at $29.25</a:t>
            </a:r>
          </a:p>
          <a:p>
            <a:pPr lvl="1"/>
            <a:r>
              <a:rPr lang="en-CA" dirty="0"/>
              <a:t>Average in the Top 15 SKUs is -$3.24 lower than the category average</a:t>
            </a:r>
          </a:p>
          <a:p>
            <a:r>
              <a:rPr lang="en-CA" dirty="0"/>
              <a:t>Average SKU experienced -$2.36 price compression while the Top 15 experienced less downward pressure        (-$0.33)</a:t>
            </a:r>
          </a:p>
          <a:p>
            <a:r>
              <a:rPr lang="en-CA" dirty="0"/>
              <a:t>Average SKU captured $26.99k sales $ in July</a:t>
            </a:r>
          </a:p>
          <a:p>
            <a:pPr lvl="1"/>
            <a:r>
              <a:rPr lang="en-CA" dirty="0"/>
              <a:t>Average SKU in Top 15 SKUs captured $1.29m</a:t>
            </a:r>
          </a:p>
          <a:p>
            <a:r>
              <a:rPr lang="en-CA" dirty="0"/>
              <a:t>Average (3.5g) distribution is 115 points</a:t>
            </a:r>
          </a:p>
          <a:p>
            <a:pPr lvl="1"/>
            <a:r>
              <a:rPr lang="en-CA" dirty="0"/>
              <a:t>Average in the Top 15 is 661 points</a:t>
            </a:r>
          </a:p>
          <a:p>
            <a:r>
              <a:rPr lang="en-CA" dirty="0"/>
              <a:t>Top 15 SKUs captured 31.4% of all (3.5g) sales $</a:t>
            </a:r>
          </a:p>
        </p:txBody>
      </p:sp>
    </p:spTree>
    <p:extLst>
      <p:ext uri="{BB962C8B-B14F-4D97-AF65-F5344CB8AC3E}">
        <p14:creationId xmlns:p14="http://schemas.microsoft.com/office/powerpoint/2010/main" val="27402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7EA-21D3-27DE-1D49-EEA1CB3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(28g) Overview: </a:t>
            </a:r>
            <a:br>
              <a:rPr lang="en-CA" dirty="0"/>
            </a:br>
            <a:r>
              <a:rPr lang="en-CA" dirty="0"/>
              <a:t>Landscape by SKU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7DBE396-6F7E-4A5B-54E7-9D7F916261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148235"/>
                  </p:ext>
                </p:extLst>
              </p:nvPr>
            </p:nvGraphicFramePr>
            <p:xfrm>
              <a:off x="0" y="1809750"/>
              <a:ext cx="12192000" cy="5048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7DBE396-6F7E-4A5B-54E7-9D7F916261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9750"/>
                <a:ext cx="12192000" cy="5048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360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330249BC-F9DD-4C31-83D0-CB8A4F672685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XTU/bQBD9K9aqt5rKH7Edc4OUXkrbiFBUVHEY746NwfFau2tKivLfO7tOSoNKI1VFCvTk3ZnRzLw3b2T7joladw0sPsIc2T47lPJ6DuraC5nP2k0bFEkZpSgCgZiMR5lIwEbJztSy1Wz/jhlQFZqzWvfQ2IRk/HrhM2iaKVT2VkKj0WcdKi1baOrvOASTy6gelz7D266RCmzKmQGDNu0NhdOdWgnfxFQRuKlvcIbcDNYT7KQy67vP9HByLW36bDJXcCJbA3VLia0tz+I04zyJR1kUcxEkRR5Ye1k3ZhVSLI5uO0V4COWis7RMqLtKqppDw1zfCrVeFZnIpp+709GGfSZ7xfEES+dqTW0WlOnA4fFm7z9rb887Tj+wJTExVZJ4cgHk8V57M6LLm0iBzn0pv00UUg+C7QdL/2dbB+IGWk7Whz0dVJXCCtY8HD1lw1OiBb3Tc2d/17cr9oOdb3wGDWrvFTmjIIr3gmw7gguy6LqtmpWW70V2OgDTHAzJaHIJyth9Ka5IjVZUy7WUqYGrXzS7UtbCqe3JpUQL+sVV2jGeL5bWBKMMkmIcpzlJI0jLLOTbV3M3pPSbpb0HGP+FkDgosSkgm6QYh2GQYpkBJGnMMUMoXgJDyT9hiC5KoDoclultrdZvgsh/AGKnkFv1+ywqAshz4HnCk7SMMU/xuYh/y36HL3m427EP4+VlFGGRl6KIyjHCWMQZPo/xPvJ+f8lTfRzyMMxxgTkXeRFkSR4GI06fkPlzGuaedwbqjXf+6f8b6p+gu88Qa73HwuZIvzn2IHujO+A4hRYdrm5IXaOLo5FCKyxl7qzs87gmNQyMnUHTW7LcTxFzZVyxHyXvybmUDQAA&quot;"/>
    <we:property name="creatorSessionId" value="&quot;081b6f80-47b3-4b8b-9ea2-2c72e509d9d7&quot;"/>
    <we:property name="creatorTenantId" value="&quot;abe1a57b-60d9-408b-ad92-41af1ba972b2&quot;"/>
    <we:property name="creatorUserId" value="&quot;10032001BDAF3BDF&quot;"/>
    <we:property name="datasetId" value="&quot;ee85c607-2ea4-4329-8ac5-a6e54c1cc391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+VX207bQBD9FWvVtxrkC7Zj3kKavnCLCI2KKlSN12Oz4Hit9ZqSovx7Z9dJKag0UlWkQJ+ye2YzO+fMGdm+Z7lomwoWJzBHts8OpLyZg7pxfOayeoWdnh4eD88Ov54Mj8cEy0YLWbds/55pUCXqmWg7qEwGAr9cugyqagKl2RVQteiyBlUra6jEd+wPU0irDpcuw7umkgpMyqkGjSbtLR2nPd3t74Z0I3AtbnGKXPfoGTZS6fXeZW2/siU9jplk9sKRrDWImhIbLE3COOE8CveSIOS5F2WpZ/BCVHp1JFuM7xpFfIjlojE6jKi6UirBoWK2boVtu7pkJKtublfjR/hUdorjGRY2VGuhF5RpaPk408NPrbPjHMXHbElKTJQknewBijjvnSnJ5YxkjjZ8Jb+NFFINOdv3lu7Psob5LdSc0Kc1DctSYQlrHcYvWfCEZEHn/MLiH7t6pb639YVPocLWeUfBwAvCHS/ZzOCSkFbUZbXy8oPJzntiLQdNNhpdgdJmXrJrcqMx1XJtZSrg+hfPrpy1sG57cSvRgH62N22ZzpdLA8FeAlE2COOUrOHFReLzzaO5HVb6zdA+EAz/wkgcVP7YQCZJNvB9L8YiAYjikGOCkL0FhaJ/ohBtVI7qoB+mD0KtnwSB+4TEVjE37ndZkHmQpsDTiEdxEWIa42sx/4b59t9yczdz79vLiyDALC3yLCgGCIM8TPB1tPeZ5/tb7urzlPtmDjJMeZ5mXhKlvrfH6RUyfU3N3HFmoHadi9P/r6l/om5fQwz6wIXNkT5zzEJ2um2A4wRqtLyaPrVAe45aCnVuJLNrZX6PBLmhV2wGVWfEsh9FzF5CIoqswg1/MJ9KzJZli/sBaI8Hq7UNAAA=&quot;"/>
    <we:property name="isFiltersActionButtonVisible" value="true"/>
    <we:property name="pageDisplayName" value="&quot;Full Category Scatter - July Sales&quot;"/>
    <we:property name="pageName" value="&quot;ReportSection&quot;"/>
    <we:property name="pptInsertionSessionID" value="&quot;9712B6A0-830C-4EFB-BF5C-1D7BD11224F6&quot;"/>
    <we:property name="reportEmbeddedTime" value="&quot;2023-08-29T18:26:31.622Z&quot;"/>
    <we:property name="reportName" value="&quot;Flower Category Analysis - July 2023&quot;"/>
    <we:property name="reportState" value="&quot;CONNECTED&quot;"/>
    <we:property name="reportUrl" value="&quot;/groups/me/reports/49a05f8e-38da-4bde-b67b-58e9412feb6a/ReportSection?bookmarkGuid=00630f63-f186-4c3e-b6a9-e196fc458187&amp;bookmarkUsage=1&amp;ctid=abe1a57b-60d9-408b-ad92-41af1ba972b2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6D165C6-2B09-45A3-B53F-8CE2D8FD239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Y3U/bMBD/VyJrjwXFSZO4vEFhL2NbRRkSmni42JcQSJPIcRkd6v++ixMGbJROSKXteMnH+WL/7ncfPueOqayucph9gQmyPXZQltcT0NcOZz1WPJVJ4YFQIkowEn0eRrLvB6RVViYri5rt3TEDOkVzltVTyJsJSfidBXHS9xSEKDhdE88D8NhFj0GejyBtdBLIa+yxCnVdFpBnP7GdgoaMnuK8x/C2yksNzUJjAwabxW5Ind4JIN/1CQdIk93gGKVppSdYldp07/Eg5n5feb4HXEVS4SCQ9E3djlrwy/WbRS2wYVkYyAoC0MjcQASJUL6LHDkkIPwoauRJlptOJZ4d3Vaa2CCOZlVD6pCsSEudSciZtU9j3Zpzx4ZlPp3Yp6Mn8nE51RJPMLFDhcnMjGY6LSuHB0434YzNia+RLolNOzz+9M2KLssfQ42kpNieO++9PZADDYV6Ecq+uoFCknS1hFB8bQCMEVGOzun5BkA5zGqjs3hqE2f9cMaQY+18cHacY/8zXTeCo9Zdx89BuSBJnRVp3pWthzpx2iI0EOd4dNvUyviK6ktTEuibUivUBzNbFQ4zfV+4vN4feFdPLplAWs8W6mV1bCH7+2mqMQXTva7SpPuE/jgtOg6D9QfMgjKzNFiqDIeXoM1ro2XdvM8v7rdiUr16tL/+nqaxYBVAKIhJHgs/GQgvdimKsR94nKPYhih+sh88MMpfEUIStNr88FlscFuOXAw5yFC6ifITiUJwV22DI//aTd+DM182unWoH4okTCg7OZ0cfBnIaJBsg0MX9CPvwa3/YnrrXKl8L1KxECGdf2Iv4C7forK745yB3nXOv74f1y43vMvaBEN0fRBhPPB55A28wQadblsrxpi+7ojwhpnUHcNf7FH/p+bwOXvX0Bs+DpCmQbQ94gN3bII6tb+TyqmpK5A4ggItjKqdJEOrR3EDhULVPevmfpxRBrReOoN82jjI/spidhm72i9RS/GCYBMAAA==&quot;"/>
    <we:property name="creatorSessionId" value="&quot;69153502-90ca-4141-a9b1-87e08f9aa04a&quot;"/>
    <we:property name="creatorTenantId" value="&quot;abe1a57b-60d9-408b-ad92-41af1ba972b2&quot;"/>
    <we:property name="creatorUserId" value="&quot;10032001BDAF3BDF&quot;"/>
    <we:property name="datasetId" value="&quot;ee85c607-2ea4-4329-8ac5-a6e54c1cc391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+VY30/bMBD+VyJrj2WKkyZNeSule+FXRRkSmtB0iS/BkCaR4zA61P99FycM2CidkErb8ZLE5/P5u+/OZzv3TMiySGF2DFNku2wvz2+moG4szjosa2UnJwdHg9OD78eDoxGJ80LLPCvZ7j3ToBLU57KsIK0tkPDbZYdBmo4hqVsxpCV2WIGqzDNI5U9slKlLqwrnHYZ3RZorqE1ONGiszd6SOrVpbv7ZpRkh0vIWJxjpRnqKRa502w77IXe7wnEd4KIXCex7EY0pm14Dc7l+PakBNswzDTIjALXM9gIvDoRrI0cOMQRur1fLY5nqViWcje4KRX4TG7Oi5mtIXiS5khGkzPinsGzcuWfDPK2m5mv0TD7JKxXhKcamK9NSz8jSWV5Y3LNagzM2J77GKic2Tffk4KsRXeU/hgpJSbBde955fyB7CjLxKpSBuIUsIulqCaH82gAYY6IcrbOLDYCyL0utZFiZhbN+OBNIsbQ+WTvWoXtEz43gqAnX4UtQLklSyixJ27L1WCfOGoQawhRHd3VVDK+pvtQlgcbkSqDam5mqsC/VQ+FyOn/gXT255AJpeWHcdQT4GHB6xo4D4CytYwvZHySJwgR021ylSw8L+kuVtRx660+YBWVmabIUEodXoPRbs2XdvM8vH7ZiUr1+sr/+NlN7sAoglMQkDwM37gdOaFMWY9dzOMdgG7L42X7wyCh/QwpFoMTmp89ih5tyZKPPIfIjOxZuHGEQcFtsQyD/2k0/QjBfd7oJqOsHsR/T6uRR13UjL+r1420I6ILzyEcI67+43gQ3Eq7TE2EQ+HT/CR2P23yLyu6OdQ7qs3Vx8nFCu9zxdtXG6KPtQuCHfZf3nL7T36DbbePFBJO3XRHecSW11/BXz6j/0+HwJX/XcDZ8miD1AdGcER+5Y1NUifmdlFe6LCDCMWRoYBSNEYlGj/IGMoGi/Vb1+1DSCmiidA5pVQfI/MpiZhIKnKR735IB9Q8uZmAZdL8AhJmqoGsTAAA=&quot;"/>
    <we:property name="isFiltersActionButtonVisible" value="true"/>
    <we:property name="pageDisplayName" value="&quot;Top 15 (Category)&quot;"/>
    <we:property name="pageName" value="&quot;ReportSectionb9b134d232a1d7cde95c&quot;"/>
    <we:property name="pptInsertionSessionID" value="&quot;9712B6A0-830C-4EFB-BF5C-1D7BD11224F6&quot;"/>
    <we:property name="reportEmbeddedTime" value="&quot;2023-08-29T12:11:18.375Z&quot;"/>
    <we:property name="reportName" value="&quot;Flower Category Analysis - July 2023&quot;"/>
    <we:property name="reportState" value="&quot;CONNECTED&quot;"/>
    <we:property name="reportUrl" value="&quot;/groups/me/reports/49a05f8e-38da-4bde-b67b-58e9412feb6a/ReportSectionb9b134d232a1d7cde95c?bookmarkGuid=0d885780-e9b8-4f06-9a69-d2ee0b8b96e2&amp;bookmarkUsage=1&amp;ctid=abe1a57b-60d9-408b-ad92-41af1ba972b2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EF569AB-4385-45A3-88C5-DF110E4FA4F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712B6A0-830C-4EFB-BF5C-1D7BD11224F6&quot;"/>
    <we:property name="reportUrl" value="&quot;/groups/me/reports/49a05f8e-38da-4bde-b67b-58e9412feb6a/ReportSection87d093b45429d7a69606?bookmarkGuid=ab07f05f-ffb9-4699-9b8b-ef532bf456bb&amp;bookmarkUsage=1&amp;ctid=abe1a57b-60d9-408b-ad92-41af1ba972b2&amp;fromEntryPoint=export&quot;"/>
    <we:property name="reportName" value="&quot;Flower Category Analysis - July 2023&quot;"/>
    <we:property name="reportState" value="&quot;CONNECTED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pageName" value="&quot;ReportSection87d093b45429d7a69606&quot;"/>
    <we:property name="pageDisplayName" value="&quot;(3.5g) Scatter - July Sales&quot;"/>
    <we:property name="datasetId" value="&quot;ee85c607-2ea4-4329-8ac5-a6e54c1cc391&quot;"/>
    <we:property name="backgroundColor" value="&quot;#FFFFFF&quot;"/>
    <we:property name="bookmark" value="&quot;H4sIAAAAAAAAA+VXUU/bMBD+K5G1x4KcxEka3qCDl01bRVk1NPFwsS8hkMaR4wId6n/f2SliDDa2CWkVe0rufPF99913TnLLVN13Daw+wALZHjvQ+nIB5jII2Yi1D32xKjFMeAopjNO4SHPJOUXpzta67dneLbNgKrTzul9C4zYk55ezEYOmmULlrBKaHkesQ9PrFpr6Kw7BtGTNEtcjhjddow24LWcWLLptryicbIIS7saUEaStr3CG0g7eY+y0sRt7nCmex4VIRJSrDNI85Sk90w+rHubz8S6pBzbRrYW6JQDOF8u4VBxFkZeyyJMoEknm/GXd2E1IsTq86QzVTWysOkffvrqCVqJivjiD/VDLLduvKoMV2I15+GBxopvl4gn/TC+NxGMs/VJra7uiHHGQVMFRo6/RsDWxODWaOPZLM2iwD94EO0HEo3iHZz7gaNlu2OPOPNfXE4NEt3KO0bZgn5paYnBy+ieQJ+SqND0IzSPUL0fqu0/sMYgz8vR1WzUbVd/L6GTA1kuwJJTJORjrJqe4IA062azvRE05Lr5T6mcvpK0RCs3yht6VB/bCfJ6tnTtJpcgEioxjEnIus4iLrR+yjR7u2Yr/Qh4SjHooC89HIcYiS0IQhYwTCAspkm3n4yeDG74IKWQYheZg0ODb2ty9CKLRD7j/dbFO0SOmCiyR50mOY67KTAgl+bY38LnD4HV28jeqHloaFyEgHVQoxFjmMsYUo21v6SDTnWAOZjc4/fg/zeavih4aClAAfdQJpeIiphnlCeC2N/TxSyd6lT18sk7/seC898DZAun3w93ope07kDiFFn0R3bBbjT6OmgWtcvz4e+Ou72vq80DPHJqlY8b/rDCfxif7BmoI+SQsDQAA&quot;"/>
    <we:property name="initialStateBookmark" value="&quot;H4sIAAAAAAAAA+VXUU/bMBD+K5G1x4LSxGka3koHLwyoKENDE5ou9jUE3DhyXKCr+t93doIYg41tQlrFnpI7X3zfffddEq+YLJtawfII5sh22K7W13Mw10Gf9VjV+Y6PDw5HJwdfjkaHe+TWtS111bCdFbNgCrRnZbMA5XYg5+eLHgOlJlA4awaqwR6r0TS6AlV+xTaYlqxZ4LrH8K5W2oDbcmrBotv2hsLJptz97ZgygrDlDU5R2NZ7grU2trOHqQyzOOcJjzKZwiAbhAN6pmlXPcyX411SD2ysKwtlRQCcLxbxTIbI82wm8iyJIp6kzj8rle1C8uXeXW2obmJjWTu+RvIGKoGS+eIMNm0tKzYqCoMF2M7ce7Q41moxf8Y/1Qsj8ARnfqmypV1SjjhIimBf6Vs0bE0sTowmjv3SFBQ2wbtgK4jCKN4KUx+wv6g69kJnXurbsUGiWzpHb1OwT0wpMDg9/xPIY3IVmh4E9QT165F68JE9BXFBnqasCtWp+kFGpy22RoAloYwvwVg3OfkVadDJZn0vaspx9Z1SP3khbYxQaJY7epce2CvzebF27mQgeMqRpyEm/TAUaRTyjR+yTg8PbMV/IQ8BRj6Whecj50OeJn3guYgT6OeCJ5vOx08Gt/8qpJBhJJrdVoPvS3P/IYh6P+D+18U6RfeYzHGGYZZkOAzlLOVcinDTG/jSy+BtdvI3qm5bGud9QHpRIedDkYkYBxhtektbmW4FZ2C2g/Pj/2k2f1V021CAHOinjksZ5zHNaJgAbnpDn350ojfZw2fr9D8LzvsAnM2Rjh/uRi9sU4PACVToi6jb3Ur0cdQsqKTjx98bd/1QUp9bes5ALRwz/rDCfBJirMwVvvCAO8IwD8uD+wZpJ2FpTQ0AAA==&quot;"/>
    <we:property name="isFiltersActionButtonVisible" value="true"/>
    <we:property name="reportEmbeddedTime" value="&quot;2023-08-29T12:20:35.219Z&quot;"/>
    <we:property name="creatorTenantId" value="&quot;abe1a57b-60d9-408b-ad92-41af1ba972b2&quot;"/>
    <we:property name="creatorUserId" value="&quot;10032001BDAF3BDF&quot;"/>
    <we:property name="creatorSessionId" value="&quot;31ba9359-44e9-410a-af08-24ec909faee5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3709A47F-B255-435E-83FC-A9B573E9143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712B6A0-830C-4EFB-BF5C-1D7BD11224F6&quot;"/>
    <we:property name="reportUrl" value="&quot;/groups/me/reports/49a05f8e-38da-4bde-b67b-58e9412feb6a/ReportSection7f21ef57b05cab0ce6d8?bookmarkGuid=b3f9afe9-06f1-4027-9119-d7b3148a812f&amp;bookmarkUsage=1&amp;ctid=abe1a57b-60d9-408b-ad92-41af1ba972b2&amp;fromEntryPoint=export&quot;"/>
    <we:property name="reportName" value="&quot;Flower Category Analysis - July 2023&quot;"/>
    <we:property name="reportState" value="&quot;CONNECTED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pageName" value="&quot;ReportSection7f21ef57b05cab0ce6d8&quot;"/>
    <we:property name="pageDisplayName" value="&quot;Top 15 (3.5g)&quot;"/>
    <we:property name="datasetId" value="&quot;ee85c607-2ea4-4329-8ac5-a6e54c1cc391&quot;"/>
    <we:property name="backgroundColor" value="&quot;#FFFFFF&quot;"/>
    <we:property name="bookmark" value="&quot;H4sIAAAAAAAAA+VY30/bMBD+VyJrD5vUoTi/mvAGpXsZ2xBlSGjqw8W+BEMaR47L6FD/99lOGQMGnapBC3tJ4/PZ9919d+e4V4SLtqlg9hkmSLbJrpTnE1DnHiU9Ut+WRZEfZkGUZ1niR2nA/SywWrLRQtYt2b4iGlSJ+li0U6jshkb4bdwjUFUHUNpRAVWLPdKgamUNlfiBnbKZ0mqK8x7By6aSCuyWIw0a7bYXRt2MDRS6FRqLwLS4wBEy3UkPsZFKL8b9IqBYxP3cjxnkPsOEp2ZN2806mMv1rVEHbCBrDaI2AKzMZ6wfQMbCvA/MPIsMAysvRKUXKvlseNko47eJxqyx4RsYL0qpBIOKOP8Utp07V2Qgq+nEvQ1vyUdyqhgeYuGmai30zOx0JBuPxt7b0IvLd2RuonWgpImlmzwwFtAbYekmTuX3gUJjmZNtf977BWaHX0DNjPQukp2yVFiCXgyHTwVz9PGrE32Y1gv64vt4x0bSirqsFulxw8dR50YjcHAKStv0y88MkTb2ZpFUHNXuzIV/T6jrDAl6d4Cv1dv5+DqFjebZb3m5yJQO/hOlxnhuJxOgGY8xAxrF3I9DP8vopiTydcweSuFngrGroOar1dK/DIZpkWsH0eXP0cmGANlfP5ARVNh6b7z33n74yTw3IDZ7otVK5FPXZlZoqRryCoeXq3bUpw6ubVw9EvpBzoPYHNmc9os0TiK+vG+t/cy7VT83RwFdgSUGim/6ofewux2JAAUNAJIopyljNCtinm0+iffq6/UT+bjLHZkxxzhLme9T5kdJnscI+eaT+UD/fv2U/o3jHbE0SQOkeZTlScjSOENguPnEdr3nvXcMass7+fK/0Lrc7Y7UlPIoRRr6SRb5QLkp3Bfz3b/23HqkHfobDXxp0f8B/tKyqESNIw3sHHkHdSAnuXwRt/LHiXz263mX+PZi7u7mN6EjE1Sla7pyqtvGNOADqNGZb7rlAp2eSStzWbXEuXdlf/eFqeiOt2OoppYy9+8bcWactZ/0bl6h/RMAAA==&quot;"/>
    <we:property name="initialStateBookmark" value="&quot;H4sIAAAAAAAAA+VY30/bMBD+VyJrD5tUUNw2bcMblO6Fn6IMCU3VdLEvwZDGkeMyOtT/fWenjAGDTmjQwl7S+s72fXff3TnONZOqKnOY7sMY2Qbb0vpiDOYi4KzBirns4GBnb/No59v+5t6AxLq0ShcV27hmFkyG9kRVE8jdDiT8OmowyPNDyNwohbzCBivRVLqAXP3AejKprJngrMHwqsy1Abfl0IJFt+0lTacx2ebrLbIIwqpLHKKwtfQIS23sfNxNmxzTqJuEkYAkFNiRPVpT1VoPc/F8Z9QD6+vCgioIgJOFQnSbEItW0gVBzzTGppOnKrfzKcl0cFUa8puiMS1dvPrkRaaNEpAz75/BqnbnmvV1Phn7f4M78qGeGIFHmHpVYZWd0k7Hugx4FHxsBVH2ic0oWodGUyy98pAsYDDEzCvO9Pe+QbIs2UY4a/wCsykvoRAkvY9kM8sMZmDnw8FLwRzufPGiz5NiTl/0EO+IJJUqsnyeHrd8HNdulAr7Z2CsS7/knIh0sadF2kg0W1Mf/m1lbjKk2bgHfKnezkY3KUwzz3/Ly3mm1PBfKDVGM6fsAI9lhDHwdiTDqBXGMV+VRL6J2WMp/EowtgwU8nm19C+DQS1y6SDq/Dk+XREgu8sHMoQcq+BDsBbstvbouQKx2VaVNSqZ+DbzjJZqIclxcPXcjvrSwXWNq8FaYTORzYiObMm7aS/qtOXivrX0M+9O/dweBfwZLAkwctUPvcfdrUkESHkToNNOeE8IHqeRjFefxAf19f6JfNrlmsxIYhT3RBhyEbY7SRIhJKtP5iP9+/1T+jeO18TyTq+JPGnHSaclelGMIHD1ia17z1pwAmY9OD34X2hd7HZNao/Ldg95K+zE7RC4pMJ9M+/9S8+tJ9phuNLAFxb9H+AvLItcFTi0IC5Q1lD7epzoN3Erf5rIV7+e14nvLub+bn4bOjZGk/mmqye2KqkBH0KB3nxZL1fo51Fa0WXVEef/G/e7q6iia95OIJ84yvzXN+aNEJWK3vcXLHDf5JiH5dH9BJI9rOUeFAAA&quot;"/>
    <we:property name="isFiltersActionButtonVisible" value="true"/>
    <we:property name="reportEmbeddedTime" value="&quot;2023-08-29T12:22:32.652Z&quot;"/>
    <we:property name="creatorTenantId" value="&quot;abe1a57b-60d9-408b-ad92-41af1ba972b2&quot;"/>
    <we:property name="creatorUserId" value="&quot;10032001BDAF3BDF&quot;"/>
    <we:property name="creatorSessionId" value="&quot;a048761f-7ac8-485f-a79c-a3d1e0e508aa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BEC0807-8BED-4AC2-8CFE-284CCC3E043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712B6A0-830C-4EFB-BF5C-1D7BD11224F6&quot;"/>
    <we:property name="reportUrl" value="&quot;/groups/me/reports/49a05f8e-38da-4bde-b67b-58e9412feb6a/ReportSectionce131758526aa758edf6?bookmarkGuid=c0483e62-edf6-45c9-af1a-ddaff1160885&amp;bookmarkUsage=1&amp;ctid=abe1a57b-60d9-408b-ad92-41af1ba972b2&amp;fromEntryPoint=export&quot;"/>
    <we:property name="reportName" value="&quot;Flower Category Analysis - July 2023&quot;"/>
    <we:property name="reportState" value="&quot;CONNECTED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pageName" value="&quot;ReportSectionce131758526aa758edf6&quot;"/>
    <we:property name="pageDisplayName" value="&quot;(28g) Scatter - July Sales&quot;"/>
    <we:property name="datasetId" value="&quot;ee85c607-2ea4-4329-8ac5-a6e54c1cc391&quot;"/>
    <we:property name="backgroundColor" value="&quot;#FFFFFF&quot;"/>
    <we:property name="bookmark" value="&quot;H4sIAAAAAAAAA+VXTU/cMBD9K5HVY0D53oQbbOHSql2xLSqqOEzicQh448hxgC3a/96xs5RS2m5VUbGip9jj0cx7M2/i5Jbxpu8kLN/BAtkeO1DqcgH60guZz9qHtqBMYkwCSPMARYY8zqqMvFRnGtX2bO+WGdA1mpOmH0DagGT8fOYzkHIGtd0JkD36rEPdqxZk8wVHZzoyesCVz/Cmk0qDDTk3YNCGvSJ32hOUcDemjFCZ5grnWJnReoyd0ma9rzCMw0map1EGQE/kwqLsx1MHc7O/TeqATVVroGkJgLWVWRrwQIg8jzPM4iLJ0sLaRSPNncvy8KbTxJuqsexs+abEola6qUAyx09jP9K5ZVMlh4VbHT6wz9WgKzxG4Y5a05glRYry2juS6ho1W1GpZlpRId3J/M1HZzpX11ONlJCzvWDlf8Owz6+AmPJHAPbrWmMNZr09/DfoQGLvvfJ2vCiI4p1g4hyOhnbdwGB7oc+ob+h9ON2M+IwsfdPWci3pew19GIn0FRhSyfQctLFjU16QAK1mVneKprwX38l0LZylE9PTKoWG8pMLuy39P1tZU0UvF0gneVlmRRQGUZgI2Dhfz6zt9eTds4n/QhsVaP5QEzYI5ziZJJjnQlQpx6LKwmTLy/GLeQmfpCa00Rz1wTgRrxt9dwNE/g+wn5mrlbPPAkyhKjjEuZiIiNoYpsGWt2/TpL7IPv4B6bGhZVSEpb34MSkTQHpPiWjLGzpqdMc7Ab3rnb7/j+byd5zHdiYiTCKeRUWZRlCGkPNy6+fz0W2TvsQO/pSm+0aw1nvcbIH0w2EXajB9BxXOoEXHoRujNej8qFXQclset9b2+bahLo/VOQE52MK43xPm0rhkXwEyLCb9Hg0AAA==&quot;"/>
    <we:property name="initialStateBookmark" value="&quot;H4sIAAAAAAAAA+VX30/bMBD+VyJrjwXldxPeSldeGFBRhoYmNF3iSwi4ceS4QEH933d2whhjW6eJiYo9xT5f7r6777u6uWe8ahsBy0OYI9thu1JezUFdOR4bsLq3HR3tH4yO978cjg4mZJaNrmTdsp17pkGVqE+rdgHCRCDj5/MBAyGmUJpdAaLFAWtQtbIGUd1h50xHWi1wNWB42wipwIScadBowl6TO+0pt7cdUEbIdXWNM8x1Zz3GRird73P0Am8YJZEfA9ATeRHTO213amGu9zdJLbCxrDVUNQEwtiyOXO4WRZIEMcZBGsZRauxFJfSDy3Jy2yiqm7qxbEy/xlRFKVWVg2C2PoVtV849G0uxmNvV5Il9Jhcqx2Ms7FGtK72kSH5SOntC3qBiK2rVVElqpD2Z7X+0pgt5M1ZICTnbcVeDbxhG/BqoUv4MwKgsFZag++3k36ADga3zztlyfNcPttyhddhb1D2B7uZCnxJv6JycrUd8Tpa2qkvRS/pRQyddIW0OmlQyvgClzdhklyRAo5nVg6Ip7+V3Mu2Fs7Rielml0FB+smE3hf/zlTHlLkQQDZMsi1Pfc30vLGDtfL2ytvvJe6wm+Att5KD4U02YIJzjcBhikhRFHnFM89gLN7wdv5gX70V6QhvFUe12E/G+Ug83gD/4AfYr12rkPGAuRpCnHIKkGBY+0ehF7obTt25S3ySPf1B0R2jmp15mLn4MsxCQfqcKf8MJ7TS65ZyC2nbOjv6jufxdzR2dYeGFPo/9NIt8yDxIeLbx8/nstoneIoM/LdP+RzDWR9xsjvTBYRZyodsGcpxCjbaGpotWofUjqqDmpj12rczzQ0Usd905BbEwjbGfJ8wmoYZVmcA1L5iPFmZhWXBfAdynKgc/DQAA&quot;"/>
    <we:property name="isFiltersActionButtonVisible" value="true"/>
    <we:property name="reportEmbeddedTime" value="&quot;2023-08-29T12:23:38.656Z&quot;"/>
    <we:property name="creatorTenantId" value="&quot;abe1a57b-60d9-408b-ad92-41af1ba972b2&quot;"/>
    <we:property name="creatorUserId" value="&quot;10032001BDAF3BDF&quot;"/>
    <we:property name="creatorSessionId" value="&quot;787d45ff-e63c-43d9-abc5-0e76263cdeed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0120628-D435-4268-AE0C-33FC7CA3BE8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712B6A0-830C-4EFB-BF5C-1D7BD11224F6&quot;"/>
    <we:property name="reportUrl" value="&quot;/groups/me/reports/49a05f8e-38da-4bde-b67b-58e9412feb6a/ReportSection65a7b4e98d42494bb183?bookmarkGuid=893456fb-0573-45ff-bde8-0c684a5fe18b&amp;bookmarkUsage=1&amp;ctid=abe1a57b-60d9-408b-ad92-41af1ba972b2&amp;fromEntryPoint=export&quot;"/>
    <we:property name="reportName" value="&quot;Flower Category Analysis - July 2023&quot;"/>
    <we:property name="reportState" value="&quot;CONNECTED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pageName" value="&quot;ReportSection65a7b4e98d42494bb183&quot;"/>
    <we:property name="pageDisplayName" value="&quot;Top 15 (28g)&quot;"/>
    <we:property name="datasetId" value="&quot;ee85c607-2ea4-4329-8ac5-a6e54c1cc391&quot;"/>
    <we:property name="backgroundColor" value="&quot;#FFFFFF&quot;"/>
    <we:property name="bookmark" value="&quot;H4sIAAAAAAAAA+VYS1PbMBD+Kx5PD+1MYPx+cIOQXkrbDKFMmQ6HlbUyBsfyyAolZfLfu5bDUNpAKMPDtJfEWq20j2+/leVLmxdNXcL8E0zR3rJ3pDybgjqzXHtgVzdlDhNpEqciCGMRRiyI4pCTlqx1IavG3rq0Nagc9WHRzKBsNyTht+OBDWU5hrwdCSgbHNg1qkZWUBY/sFOmKa1muBjYeFGXUkG75USDxnbbc1KnMbnibvpkETJdnOMEM91J97GWSi/HUQgxCzBNeOAFacCYm7Rrmm7WuLlevzVqHBvKSkNRkQOtLEoY46kbh+gxz4s4KbNWLopSL1XYfHRRK4qbsjGv2/QNKYpcqiKD0jbxKWy6cC7toSxnU/M0uiGfyJnKcB+Fmap0oee004GsLTe03npJ/s5eULLGSlIqzdzkwxcjOpHfhwrJJLe3nMXgmb3YUVDxO/3Y5udQZcifMhVUVi/tw5gyjdbBUT/82HugH9t5rjAHvRyOngowKLGx3lgb1p7/kX6XaXs/q5YMd/70/pgkTVHl5bKDXFP2oAtKAytxdNE2KHZKVG/ZSWuk4qh25oagu4W66iHe4LcoehQ6xUoiwbKIuX4UcZcH3M8Yta21veelkb1Bg+ug3AfgmYHiPQfz9mg7CMMY6eTwWCrcFAIuPE8EvYdwt2i0KtjM2PkvYLw74g5KJ8544KMHQYaJ8ONIxE7voVzbbP5RQO8TdwcrC4IAAgGOcCAVTuQlPO09rF3b2bAOQW1aR58f4/B8BaCuj3rJVEwYRAJDL/OFJ1zHT/EF3tl9K/z7l/bnrKyVDt7RCleUVY8cf5JXypIugnQpzc6Qd64O5ZTJ4Qko3SOyPADIxfHVpZqWnP5yU17yoIvj0Quf+EniVMRekAHdw30/TOMwgzR+JT33PlX1uq9Zz/0BYXVHXMvMJgNNxbKSiisL+6spph4lnhj4CGS7PaUt1wzdrnNjT1Hl5iyUM93UkOEYKjTW6255gUaPwIaKt1CYZ9X+7xWU7w6JQyhnLQjm455tzBhrPwHJachWXBQAAA==&quot;"/>
    <we:property name="initialStateBookmark" value="&quot;H4sIAAAAAAAAA+VY207bQBD9FWvVh1YKKL7EjnkLIX3hKqCoqELVrHdsDI7XWm8oKcq/d3ZtRGlTQhGQ0L4k3tnLnDlz8Y5vmMjrqoDpHoyRbbBNKS/HoC4dl3VY2cr297d3B4fbX/cGuyMSy0rnsqzZxg3ToDLUJ3k9gcKcQMIvZx0GRXEAmRmlUNTYYRWqWpZQ5N+xWUxTWk1w1mF4XRVSgTnySINGc+wVLacx6XbXfdIIic6v8AgT3UgPsZJKt+OwBxEPMO6LwAvigHO3b/bUzayFuXi9UWqBDWWpIS8JgJGFfc5F7EY99LjnhYIWcyNP80K3S/h0dF0pspvYmFaGryFZkUmVJ1Awa5/CujHnhg1lMRnbp9E9+ZGcqAQPMbVTpc71lE46lpXj9pz3Xj/7wGZE1oGSRKWdO9r+ZEXn8ttQIakUbKM767wyik0FpXgQx0BcQZmQ9AWpoLBaNoYDYhqd49PVwLHzRByDLFOYgW6Ho5dyGBRYO++cNWfH36XflraPk7LN8O7v6M9IUudlVrQV5C5ljxujNPACR9emQPELSnWTnTNzTsqTkLt+GApXBMJPOOX/wiReNkX34umOGPcJxCSgxH1WaKAEqs2ptXgrV7eV1ev8Anzp1pJ5JOpFSCXY43HqxhCI1PPSYOVduJXXWuV8YvX8F2582OLGld0oEYGPHgQJ9lM/CtOou/KuXFiw/lGHPsbuxq08CAIIUuimXYjTbuj1Rbzybm3KzppzAmrdOd1/jrfQG3DqYqvbTMU+hzDFnpf4qZe6XT/GJVx+faf397ff14ysuQAfKIVzwmqFgL/I3aygjoq6u+QSRQN1KMdcDs9B6RVKlic4cnZ2253SloufWs42Dxo7nj3wz+zFNk4jL0iAGlrf78VRL4E4eiM19zFR9bb7ldfuxOdXxIWZWSegKVjmpuLcwP5sg2mFiKcMfIZk+zOlJtdsut1xw8aoMvsulBNdV5DgAZRotVfN9hztOnI2lMK4wj4r87+TE9+NJ06gmBgn2K9kzCoh5+TUxy7YYL6dMQvLovsBtc/ctMYTAAA=&quot;"/>
    <we:property name="isFiltersActionButtonVisible" value="true"/>
    <we:property name="reportEmbeddedTime" value="&quot;2023-08-29T12:24:12.715Z&quot;"/>
    <we:property name="creatorTenantId" value="&quot;abe1a57b-60d9-408b-ad92-41af1ba972b2&quot;"/>
    <we:property name="creatorUserId" value="&quot;10032001BDAF3BDF&quot;"/>
    <we:property name="creatorSessionId" value="&quot;4646501f-03b3-4069-a2cf-3ebcb8b0ed4b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B0120628-D435-4268-AE0C-33FC7CA3BE8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2XUU/bMBDHv0pl7WGTOpTESZr0rXTwMjpVlCFNUx+uySUY3DhyHKBD/e47OwUGEyrTYGMaL018vvj+d/e7qLliuWhqCatPsEQ2ZLtKnS1Bn/V81mfVXRsGWRyHaZjyIobCi1POI/JStRGqatjwihnQJZpj0bQg7YFk/DrvM5ByCqVdFSAb7LMadaMqkOIbds60ZXSL6z7Dy1oqDfbImQGD9thzcqc1SfF3OEWEzIhznGFmOush1kqbzToP4zQFPw25F3ngRYMitLk03a6Tud3fBnXCxqoyICoSYG2LMF3EfgZhzpPcCwcxLhJrL4Q01y6rvctaU95UjVVtyzemLEqlRQaSufw0Nl06V2ysZLt0d3t37DPV6gwPsXBblRFmRSftS3WBujcDiU3vfW+iJmxNJZtqRQV1HhOSe+KMJ+pirJFC52zorfs3akb5OVQZWe9LGZWlxhLMZrn3rDqPlAF54/CW70TlO+ez31abrnr/XBZB8pgk5mRpRFXKDfq3rB11uUnCbXwC2tjZWpwSpRYsekrpHPXuyrH1Qehr/IP+vXReYCfX8+uppUdPfxjFzXB0ST3XNMzXdgMHA/DzKEMeBIG9Jkn0Ory/3fKbDv7f5D9chpfAfkzAx34chVkQZzzygiLfzv6DtP2a1pHLvTf7+NlKPYh/kjqjvwF/HfvtKl2t39hNPqHfoy9PQHwtXgzwT1KA52D9sfx0pKcLP+IJxwjDIImTKC8i/gff8lvFTikK7WP5Svwr8U8BkcXekX9bTrZE+g6zN6o1TQ0ZTqFCJ6TuDhHo/IgtqHLbOXev7fVA0Jx0jTsG2dqeua825sK4aN8BD5JlbjUOAAA=&quot;"/>
    <we:property name="creatorSessionId" value="&quot;c125e660-d693-45a7-88e9-47ceaf6aa51b&quot;"/>
    <we:property name="creatorTenantId" value="&quot;abe1a57b-60d9-408b-ad92-41af1ba972b2&quot;"/>
    <we:property name="creatorUserId" value="&quot;10032001BDAF3BDF&quot;"/>
    <we:property name="datasetId" value="&quot;ee85c607-2ea4-4329-8ac5-a6e54c1cc391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+2X32/aMBDH/xVk7WGTWJXfBN4ooy8tLSqs0jSh6UiO1K2JI8dpyyr+950d2m6dKjoNNqbxQuLz2f7e3ecifM9SXhYCFqcwR9Zhh1Jez0FdN1zWZPnKdnZ2POieH3857Q76ZJaF5jIvWeeeaVAZ6gteViDMDmT8PGkyEGIImRnNQJTYZAWqUuYg+FesnWlKqwqXTYZ3hZAKzJYjDRrNtjfkTmM62z3w6URINL/BESa6tp5jIZVejdMgarfBbQe+EzrghK1ZYMSX9ayVud7fHGqF9WSugeckwNimQXsauQkEqR+nTtCKcBob+4wL/eCy6N8ViuKmbCwKk68eRZFJxRMQzMansKzDuWc9Kaq5fev/YB/JSiV4jjM7lWuuF7TTkZC3qBojEFg23jcGcsCWlLKhkpRQ6zEguZfWeClvewrp6JR1nGXzUU03vYE8IetzKd0sU5iBXg37W9U5lhrEo8Nb/yDM3lmfoypfVdX556Lw4tcEMSFLyfNMrNB/Ym1cxyYIt94lKG16a3pFlBqwaJVUKarDhWXrA1cP+HvNZ+HsYCWXk4eupaVX37XiqjnqoLbVDZOlmcBWC9w0TND3PM884zjcN+9vl/yxgv83+S+nYRfYjwj4yI3CIPGixA8db5auZ/9F2n5Na9fG3hgdfzRST6KfpI7ob8Bfx369SpvrN2bSH9Dv+NMGiC/4zgC/kQRsg/XX8lOT3p66oR/7GGLgxVEcprPQ/4Nf+bVih3QKzWO2J35P/CYgMthb8p/SyeZI9zDzIitdFpDgEHK0Qop6E47Wj9iCPDWVs+/KPE849UlduAsQlamZvbUxewjVkk8Frllg7nLMyrLqvgHAXLeZVg4AAA==&quot;"/>
    <we:property name="isFiltersActionButtonVisible" value="true"/>
    <we:property name="pageDisplayName" value="&quot;Total Category Sales - MoM&quot;"/>
    <we:property name="pageName" value="&quot;ReportSectiond4699a1943050a057f41&quot;"/>
    <we:property name="pptInsertionSessionID" value="&quot;9712B6A0-830C-4EFB-BF5C-1D7BD11224F6&quot;"/>
    <we:property name="reportEmbeddedTime" value="&quot;2023-08-29T12:25:34.384Z&quot;"/>
    <we:property name="reportName" value="&quot;Flower Category Analysis - July 2023&quot;"/>
    <we:property name="reportState" value="&quot;CONNECTED&quot;"/>
    <we:property name="reportUrl" value="&quot;/groups/me/reports/49a05f8e-38da-4bde-b67b-58e9412feb6a/ReportSectiond4699a1943050a057f41?bookmarkGuid=eea52903-447f-46c5-9f69-5dc9a4ed1a7e&amp;bookmarkUsage=1&amp;ctid=abe1a57b-60d9-408b-ad92-41af1ba972b2&amp;fromEntryPoint=export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0120628-D435-4268-AE0C-33FC7CA3BE8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WUW/aMBD+K5Gf2RSgoYU3yso2CTYEEy8TDxfnkrgYO3Ic1gzx33d20paVSlXfhsYL8XeXu+87O/lyYIkoCwn1N9ghG7Fbrbc7MNugyzpM/Y3dJFdxEt5c97th3A/j+DoZRJSlCyu0KtnowCyYDO1alBVIV5DAn5sOAykXkLlVCrLEDivQlFqBFL+xSaaQNRUeOwwfCqkNuJIrCxZd2T2l05qodD/2qSNwK/a4Qm4bdImFNrZdd7E3DAc8HAziXg9hwHuh01I2UU/z7XzX1BObaGVBKCLgMOBR2ke4CiNIh90hJlEaOTwV0rYpcX33UBjSTdOoCze+CanItBEcJPP6DJaNnAP7ItCA4Xk9wz1Kh9y9Hj8PLYymMdp6DUY049KV4Xie2OBLTH1IWWGpGluj3KMNPgRzPQ9WIGl3jjT+9hg8FSXGj40IntM0cp93Qox9IoHBM+DCrZyTG3L9a2KQMhM2Co+dp+mMkz0oTujL0YyzzGDWkDjTNNGy2r2Cv0vribDp189Lj00r1Z6q8N9nHQULLZQtL4/5bZUEM5hKrMwFktcqWOua3miXx51eRjwP5hh8r2wpkktUkOutFDZYkCNdHvtplcHbrDeElEJlsrXHZz/60YgpLfAtJmO6ZZKDsc6G43syNOdBx0eHpL73J7bXGlHtzel/cZ7N0f9O58N2SJ8p7kLTQ1AAxwUo9FMpmo4CfR6dE1CJ2xJ/bdz/TJDTNzuyBlk5yv6jhvk2vtsfB3B0T1QJAAA=&quot;"/>
    <we:property name="creatorSessionId" value="&quot;708422ba-537e-4e9d-8287-eef6eb94c184&quot;"/>
    <we:property name="creatorTenantId" value="&quot;abe1a57b-60d9-408b-ad92-41af1ba972b2&quot;"/>
    <we:property name="creatorUserId" value="&quot;10032001BDAF3BDF&quot;"/>
    <we:property name="datasetId" value="&quot;ee85c607-2ea4-4329-8ac5-a6e54c1cc391&quot;"/>
    <we:property name="embedUrl" value="&quot;/reportEmbed?reportId=49a05f8e-38da-4bde-b67b-58e9412feb6a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+VWUW/aMBD+K5Gf2RToQII3SmGbSgqCiZcJTYdzSVyMHTkOa4b47z07aYtGJdS3oeUl8Xdn3/edk3w+sFgUuYTqAXbIBuxW6+0OzDZosxZTDTab3UfDxf2vh2E0JljnVmhVsMGBWTAp2pUoSpBuBQJ/rlsMpJxD6kYJyAJbLEdTaAVS/ME6mULWlHhsMXzKpTbgllxasOiW3VM6jal2+/MNVQRuxR6XyG2NLjDXxjbjNnb6YY+Hvd6m00Ho8U7oyBd11NO8nO+KemIjrSwIRQQcBryb3CB8CbuQ9Nt9jLtJ1+GJkLZJ2VTjp9yQbupGlbt+jUhFqo3gIJnXZ7Co5RzYN4EGDM+qKe5ROmT8fvw8NDea2mirFRhRt0uXhuN5Yo0vMPEhZYWl1dgK5R5t8CmIdBQsQdLuHKn9zb6/LkqMXwoRHFE3Mp93QozdkcDgDXDhRs7JhEz/HhmkzJgNwmPrtTvDeA+KE/p3a4ZpajCtSZxpGmlZ7t7BP6T1RNjk+9eFxyalat6q8N9n3Q3mWihbXB/z2zIOpjCRWJorJK9VsNIV/dGujzv9jHgWRBjMSluI+BoVZHorhQ3mZEvXx35SpnCZ9ZqQQqhUNvb45kc/ajGFBb7FeEhTRhkY62x480iG5jzo+OKQVPfxxPYaI6q8Of0vzrM++uu0P2yHdExxD5o+ghw4zkGh70peVxTo8+g9ARW7LfHPxt2ngpy+3pEVyNJR9oca5ovQJomNxAsT3FGHeVqe3TPqNFj0dQkAAA==&quot;"/>
    <we:property name="isFiltersActionButtonVisible" value="true"/>
    <we:property name="pageDisplayName" value="&quot;Velvet&quot;"/>
    <we:property name="pageName" value="&quot;ReportSection1e2906c066b22ea6c201&quot;"/>
    <we:property name="pptInsertionSessionID" value="&quot;9712B6A0-830C-4EFB-BF5C-1D7BD11224F6&quot;"/>
    <we:property name="reportEmbeddedTime" value="&quot;2023-08-29T12:26:35.438Z&quot;"/>
    <we:property name="reportName" value="&quot;Flower Category Analysis - July 2023&quot;"/>
    <we:property name="reportState" value="&quot;CONNECTED&quot;"/>
    <we:property name="reportUrl" value="&quot;/groups/me/reports/49a05f8e-38da-4bde-b67b-58e9412feb6a/ReportSection1e2906c066b22ea6c201?bookmarkGuid=d21bf5f5-b68f-454c-b747-db712a2aa33b&amp;bookmarkUsage=1&amp;ctid=abe1a57b-60d9-408b-ad92-41af1ba972b2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1579</TotalTime>
  <Words>1075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Whole Flower Category Analysis</vt:lpstr>
      <vt:lpstr>Data Sources</vt:lpstr>
      <vt:lpstr>Category Overview:  Landscape by SKU – Price  vs.  July Sales</vt:lpstr>
      <vt:lpstr>Category Overview:  Top 15 SKUs by Sales $ - L3M</vt:lpstr>
      <vt:lpstr>Whole Flower Overview:  Benchmarks</vt:lpstr>
      <vt:lpstr>(3.5g) Overview:  Landscape by SKU</vt:lpstr>
      <vt:lpstr>(3.5g) Overview:  Top 15 SKUs</vt:lpstr>
      <vt:lpstr>(3.5g) Overview:  Benchmarks</vt:lpstr>
      <vt:lpstr>(28g) Overview:  Landscape by SKU</vt:lpstr>
      <vt:lpstr>(28g) Overview:  Top 15 SKUs</vt:lpstr>
      <vt:lpstr>(28g) Overview:  Benchmarks</vt:lpstr>
      <vt:lpstr>Sales Trends</vt:lpstr>
      <vt:lpstr>Category Overview:  Insights</vt:lpstr>
      <vt:lpstr>Velvet whole Flower Sales – Last 6 Months by Brand</vt:lpstr>
      <vt:lpstr>Velvet Overview:  Insights</vt:lpstr>
      <vt:lpstr>Velvet Overview:  Benchmarking other Agencies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Flower Category Analysis</dc:title>
  <dc:creator>Campbell, Sean</dc:creator>
  <cp:lastModifiedBy>Campbell, Sean</cp:lastModifiedBy>
  <cp:revision>1</cp:revision>
  <dcterms:created xsi:type="dcterms:W3CDTF">2023-08-21T17:58:04Z</dcterms:created>
  <dcterms:modified xsi:type="dcterms:W3CDTF">2023-08-29T20:26:45Z</dcterms:modified>
</cp:coreProperties>
</file>