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1" r:id="rId7"/>
    <p:sldId id="269" r:id="rId8"/>
    <p:sldId id="299" r:id="rId9"/>
    <p:sldId id="262" r:id="rId10"/>
    <p:sldId id="273" r:id="rId11"/>
    <p:sldId id="298" r:id="rId12"/>
    <p:sldId id="263" r:id="rId13"/>
    <p:sldId id="274" r:id="rId14"/>
    <p:sldId id="300" r:id="rId15"/>
    <p:sldId id="265" r:id="rId16"/>
    <p:sldId id="267" r:id="rId17"/>
    <p:sldId id="277" r:id="rId18"/>
    <p:sldId id="278" r:id="rId19"/>
    <p:sldId id="279" r:id="rId20"/>
    <p:sldId id="280" r:id="rId21"/>
    <p:sldId id="293"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768" y="52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4562297B-27EB-40A6-9681-EA28F6D3683E}"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451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1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54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583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0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0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43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562297B-27EB-40A6-9681-EA28F6D3683E}" type="slidenum">
              <a:rPr lang="zh-TW" altLang="en-US" smtClean="0"/>
              <a:t>‹#›</a:t>
            </a:fld>
            <a:endParaRPr lang="zh-TW" altLang="en-US"/>
          </a:p>
        </p:txBody>
      </p:sp>
    </p:spTree>
    <p:extLst>
      <p:ext uri="{BB962C8B-B14F-4D97-AF65-F5344CB8AC3E}">
        <p14:creationId xmlns:p14="http://schemas.microsoft.com/office/powerpoint/2010/main" val="125983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1E73B9-6912-4D43-B10B-ED39DB2DEC55}" type="datetimeFigureOut">
              <a:rPr lang="zh-TW" altLang="en-US" smtClean="0"/>
              <a:t>2021/1/25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68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1E73B9-6912-4D43-B10B-ED39DB2DEC55}" type="datetimeFigureOut">
              <a:rPr lang="zh-TW" altLang="en-US" smtClean="0"/>
              <a:t>2021/1/25</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4562297B-27EB-40A6-9681-EA28F6D3683E}"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45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1E73B9-6912-4D43-B10B-ED39DB2DEC55}" type="datetimeFigureOut">
              <a:rPr lang="zh-TW" altLang="en-US" smtClean="0"/>
              <a:t>2021/1/25</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62297B-27EB-40A6-9681-EA28F6D3683E}"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872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eanChang-3245/Graph/blob/main/Graph/Solution.h" TargetMode="External"/><Relationship Id="rId2" Type="http://schemas.openxmlformats.org/officeDocument/2006/relationships/hyperlink" Target="https://github.com/SeanChang-3245/Graph/blob/main/Graph/Graph.cpp" TargetMode="External"/><Relationship Id="rId1" Type="http://schemas.openxmlformats.org/officeDocument/2006/relationships/slideLayout" Target="../slideLayouts/slideLayout2.xml"/><Relationship Id="rId4" Type="http://schemas.openxmlformats.org/officeDocument/2006/relationships/hyperlink" Target="https://github.com/SeanChang-3245/Graph/tree/main/Graph/Dat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smtClean="0"/>
              <a:t>最大滿足度</a:t>
            </a:r>
            <a:endParaRPr lang="zh-TW" altLang="en-US" dirty="0"/>
          </a:p>
        </p:txBody>
      </p:sp>
      <p:sp>
        <p:nvSpPr>
          <p:cNvPr id="3" name="副標題 2"/>
          <p:cNvSpPr>
            <a:spLocks noGrp="1"/>
          </p:cNvSpPr>
          <p:nvPr>
            <p:ph type="subTitle" idx="1"/>
          </p:nvPr>
        </p:nvSpPr>
        <p:spPr/>
        <p:txBody>
          <a:bodyPr/>
          <a:lstStyle/>
          <a:p>
            <a:pPr algn="ctr"/>
            <a:r>
              <a:rPr lang="zh-TW" altLang="en-US" dirty="0" smtClean="0"/>
              <a:t>單源最小路徑</a:t>
            </a:r>
            <a:endParaRPr lang="zh-TW" altLang="en-US" dirty="0"/>
          </a:p>
        </p:txBody>
      </p:sp>
    </p:spTree>
    <p:extLst>
      <p:ext uri="{BB962C8B-B14F-4D97-AF65-F5344CB8AC3E}">
        <p14:creationId xmlns:p14="http://schemas.microsoft.com/office/powerpoint/2010/main" val="1784006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858000" y="1066800"/>
            <a:ext cx="4196854" cy="514350"/>
          </a:xfrm>
          <a:prstGeom prst="rect">
            <a:avLst/>
          </a:prstGeom>
          <a:noFill/>
        </p:spPr>
        <p:txBody>
          <a:bodyPr wrap="square" rtlCol="0">
            <a:spAutoFit/>
          </a:bodyPr>
          <a:lstStyle/>
          <a:p>
            <a:endParaRPr lang="zh-TW"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0391" y="1281304"/>
            <a:ext cx="3557023" cy="4520193"/>
          </a:xfrm>
          <a:prstGeom prst="rect">
            <a:avLst/>
          </a:prstGeom>
        </p:spPr>
      </p:pic>
      <p:cxnSp>
        <p:nvCxnSpPr>
          <p:cNvPr id="10" name="直線單箭頭接點 9"/>
          <p:cNvCxnSpPr/>
          <p:nvPr/>
        </p:nvCxnSpPr>
        <p:spPr>
          <a:xfrm flipV="1">
            <a:off x="6699708" y="4767986"/>
            <a:ext cx="1097280" cy="77724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7970724" y="1768754"/>
            <a:ext cx="0" cy="255117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群組 12"/>
          <p:cNvGrpSpPr/>
          <p:nvPr/>
        </p:nvGrpSpPr>
        <p:grpSpPr>
          <a:xfrm>
            <a:off x="173736" y="4729007"/>
            <a:ext cx="1713879" cy="877902"/>
            <a:chOff x="173736" y="4729007"/>
            <a:chExt cx="1713879" cy="877902"/>
          </a:xfrm>
        </p:grpSpPr>
        <p:cxnSp>
          <p:nvCxnSpPr>
            <p:cNvPr id="15" name="直線單箭頭接點 14"/>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89867" y="4729007"/>
              <a:ext cx="1197748" cy="338554"/>
            </a:xfrm>
            <a:prstGeom prst="rect">
              <a:avLst/>
            </a:prstGeom>
            <a:noFill/>
          </p:spPr>
          <p:txBody>
            <a:bodyPr wrap="square" rtlCol="0">
              <a:spAutoFit/>
            </a:bodyPr>
            <a:lstStyle/>
            <a:p>
              <a:r>
                <a:rPr lang="zh-TW" altLang="en-US" sz="1600" dirty="0" smtClean="0"/>
                <a:t>正確走</a:t>
              </a:r>
              <a:r>
                <a:rPr lang="zh-TW" altLang="en-US" sz="1600" dirty="0"/>
                <a:t>法</a:t>
              </a:r>
              <a:endParaRPr lang="zh-TW" altLang="en-US" sz="1400" dirty="0"/>
            </a:p>
          </p:txBody>
        </p:sp>
        <p:sp>
          <p:nvSpPr>
            <p:cNvPr id="18" name="文字方塊 17"/>
            <p:cNvSpPr txBox="1"/>
            <p:nvPr/>
          </p:nvSpPr>
          <p:spPr>
            <a:xfrm>
              <a:off x="689867" y="5268355"/>
              <a:ext cx="1163315" cy="338554"/>
            </a:xfrm>
            <a:prstGeom prst="rect">
              <a:avLst/>
            </a:prstGeom>
            <a:noFill/>
          </p:spPr>
          <p:txBody>
            <a:bodyPr wrap="square" rtlCol="0">
              <a:spAutoFit/>
            </a:bodyPr>
            <a:lstStyle/>
            <a:p>
              <a:r>
                <a:rPr lang="zh-TW" altLang="en-US" sz="1600" dirty="0" smtClean="0"/>
                <a:t>錯</a:t>
              </a:r>
              <a:r>
                <a:rPr lang="zh-TW" altLang="en-US" sz="1600" dirty="0"/>
                <a:t>誤</a:t>
              </a:r>
              <a:r>
                <a:rPr lang="zh-TW" altLang="en-US" sz="1600" dirty="0" smtClean="0"/>
                <a:t>走</a:t>
              </a:r>
              <a:r>
                <a:rPr lang="zh-TW" altLang="en-US" sz="1600" dirty="0"/>
                <a:t>法</a:t>
              </a:r>
              <a:endParaRPr lang="zh-TW" altLang="en-US" sz="1400" dirty="0"/>
            </a:p>
          </p:txBody>
        </p:sp>
      </p:grpSp>
      <p:sp>
        <p:nvSpPr>
          <p:cNvPr id="20" name="文字方塊 19"/>
          <p:cNvSpPr txBox="1"/>
          <p:nvPr/>
        </p:nvSpPr>
        <p:spPr>
          <a:xfrm>
            <a:off x="2786915" y="1281304"/>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a:solidFill>
                  <a:srgbClr val="009644"/>
                </a:solidFill>
              </a:rPr>
              <a:t>8</a:t>
            </a:r>
            <a:endParaRPr lang="en-US" altLang="zh-TW" b="1" dirty="0" smtClean="0">
              <a:solidFill>
                <a:srgbClr val="009644"/>
              </a:solidFill>
            </a:endParaRPr>
          </a:p>
          <a:p>
            <a:r>
              <a:rPr lang="zh-TW" altLang="en-US" b="1" dirty="0" smtClean="0">
                <a:solidFill>
                  <a:srgbClr val="009644"/>
                </a:solidFill>
              </a:rPr>
              <a:t>滿足度：</a:t>
            </a:r>
            <a:r>
              <a:rPr lang="en-US" altLang="zh-TW" b="1" dirty="0" smtClean="0">
                <a:solidFill>
                  <a:srgbClr val="009644"/>
                </a:solidFill>
              </a:rPr>
              <a:t>17</a:t>
            </a:r>
            <a:endParaRPr lang="zh-TW" altLang="en-US" b="1" dirty="0">
              <a:solidFill>
                <a:srgbClr val="009644"/>
              </a:solidFill>
            </a:endParaRPr>
          </a:p>
        </p:txBody>
      </p:sp>
      <p:sp>
        <p:nvSpPr>
          <p:cNvPr id="22" name="文字方塊 21"/>
          <p:cNvSpPr txBox="1"/>
          <p:nvPr/>
        </p:nvSpPr>
        <p:spPr>
          <a:xfrm>
            <a:off x="1458176" y="222651"/>
            <a:ext cx="9603275" cy="584775"/>
          </a:xfrm>
          <a:prstGeom prst="rect">
            <a:avLst/>
          </a:prstGeom>
          <a:noFill/>
        </p:spPr>
        <p:txBody>
          <a:bodyPr wrap="square" rtlCol="0">
            <a:spAutoFit/>
          </a:bodyPr>
          <a:lstStyle/>
          <a:p>
            <a:pPr algn="ctr"/>
            <a:r>
              <a:rPr lang="zh-TW" altLang="en-US" sz="3200" cap="all" dirty="0"/>
              <a:t>貪婪</a:t>
            </a:r>
            <a:r>
              <a:rPr lang="zh-TW" altLang="en-US" sz="3200" cap="all" dirty="0" smtClean="0"/>
              <a:t>法</a:t>
            </a:r>
            <a:r>
              <a:rPr lang="en-US" altLang="zh-TW" sz="3200" cap="all" dirty="0" smtClean="0"/>
              <a:t>(</a:t>
            </a:r>
            <a:r>
              <a:rPr lang="zh-TW" altLang="en-US" sz="3200" cap="all" dirty="0" smtClean="0"/>
              <a:t>滿足度</a:t>
            </a:r>
            <a:r>
              <a:rPr lang="en-US" altLang="zh-TW" sz="3200" cap="all" dirty="0" smtClean="0"/>
              <a:t>)</a:t>
            </a:r>
            <a:r>
              <a:rPr lang="zh-TW" altLang="en-US" sz="3200" cap="all" dirty="0" smtClean="0"/>
              <a:t>範例 </a:t>
            </a:r>
            <a:r>
              <a:rPr lang="en-US" altLang="zh-TW" sz="3200" cap="all" dirty="0"/>
              <a:t>–</a:t>
            </a:r>
            <a:r>
              <a:rPr lang="zh-TW" altLang="en-US" sz="3200" cap="all" dirty="0"/>
              <a:t> </a:t>
            </a:r>
            <a:r>
              <a:rPr lang="zh-TW" altLang="en-US" sz="3200" cap="all" dirty="0" smtClean="0"/>
              <a:t>最佳</a:t>
            </a:r>
            <a:r>
              <a:rPr lang="zh-TW" altLang="en-US" sz="3200" cap="all" dirty="0"/>
              <a:t>解</a:t>
            </a:r>
          </a:p>
        </p:txBody>
      </p:sp>
    </p:spTree>
    <p:extLst>
      <p:ext uri="{BB962C8B-B14F-4D97-AF65-F5344CB8AC3E}">
        <p14:creationId xmlns:p14="http://schemas.microsoft.com/office/powerpoint/2010/main" val="30240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858000" y="1066800"/>
            <a:ext cx="4196854" cy="514350"/>
          </a:xfrm>
          <a:prstGeom prst="rect">
            <a:avLst/>
          </a:prstGeom>
          <a:noFill/>
        </p:spPr>
        <p:txBody>
          <a:bodyPr wrap="square" rtlCol="0">
            <a:spAutoFit/>
          </a:bodyPr>
          <a:lstStyle/>
          <a:p>
            <a:endParaRPr lang="zh-TW" altLang="en-US" dirty="0"/>
          </a:p>
        </p:txBody>
      </p:sp>
      <p:sp>
        <p:nvSpPr>
          <p:cNvPr id="2" name="文字方塊 1"/>
          <p:cNvSpPr txBox="1"/>
          <p:nvPr/>
        </p:nvSpPr>
        <p:spPr>
          <a:xfrm>
            <a:off x="1451578" y="851362"/>
            <a:ext cx="4553567" cy="369332"/>
          </a:xfrm>
          <a:prstGeom prst="rect">
            <a:avLst/>
          </a:prstGeom>
          <a:noFill/>
        </p:spPr>
        <p:txBody>
          <a:bodyPr wrap="square" rtlCol="0">
            <a:spAutoFit/>
          </a:bodyPr>
          <a:lstStyle/>
          <a:p>
            <a:pPr algn="ctr"/>
            <a:r>
              <a:rPr lang="zh-TW" altLang="en-US" dirty="0" smtClean="0"/>
              <a:t>正例</a:t>
            </a:r>
            <a:endParaRPr lang="zh-TW" altLang="en-US" dirty="0"/>
          </a:p>
        </p:txBody>
      </p:sp>
      <p:sp>
        <p:nvSpPr>
          <p:cNvPr id="8" name="文字方塊 7"/>
          <p:cNvSpPr txBox="1"/>
          <p:nvPr/>
        </p:nvSpPr>
        <p:spPr>
          <a:xfrm>
            <a:off x="6005145" y="807427"/>
            <a:ext cx="5049708" cy="369332"/>
          </a:xfrm>
          <a:prstGeom prst="rect">
            <a:avLst/>
          </a:prstGeom>
          <a:noFill/>
        </p:spPr>
        <p:txBody>
          <a:bodyPr wrap="square" rtlCol="0">
            <a:spAutoFit/>
          </a:bodyPr>
          <a:lstStyle/>
          <a:p>
            <a:pPr algn="ctr"/>
            <a:r>
              <a:rPr lang="zh-TW" altLang="en-US" dirty="0"/>
              <a:t>反</a:t>
            </a:r>
            <a:r>
              <a:rPr lang="zh-TW" altLang="en-US" dirty="0" smtClean="0"/>
              <a:t>例</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1487" y="1176759"/>
            <a:ext cx="3557023" cy="4520193"/>
          </a:xfrm>
          <a:prstGeom prst="rect">
            <a:avLst/>
          </a:prstGeom>
        </p:spPr>
      </p:pic>
      <p:cxnSp>
        <p:nvCxnSpPr>
          <p:cNvPr id="10" name="直線單箭頭接點 9"/>
          <p:cNvCxnSpPr/>
          <p:nvPr/>
        </p:nvCxnSpPr>
        <p:spPr>
          <a:xfrm flipH="1" flipV="1">
            <a:off x="7159752" y="4636008"/>
            <a:ext cx="1124712" cy="79552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7004304" y="1645920"/>
            <a:ext cx="0" cy="25603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7269480" y="1426464"/>
            <a:ext cx="25420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群組 14"/>
          <p:cNvGrpSpPr/>
          <p:nvPr/>
        </p:nvGrpSpPr>
        <p:grpSpPr>
          <a:xfrm>
            <a:off x="173736" y="4729007"/>
            <a:ext cx="1713879" cy="877902"/>
            <a:chOff x="173736" y="4729007"/>
            <a:chExt cx="1713879" cy="877902"/>
          </a:xfrm>
        </p:grpSpPr>
        <p:cxnSp>
          <p:nvCxnSpPr>
            <p:cNvPr id="17" name="直線單箭頭接點 16"/>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689867" y="4729007"/>
              <a:ext cx="1197748" cy="338554"/>
            </a:xfrm>
            <a:prstGeom prst="rect">
              <a:avLst/>
            </a:prstGeom>
            <a:noFill/>
          </p:spPr>
          <p:txBody>
            <a:bodyPr wrap="square" rtlCol="0">
              <a:spAutoFit/>
            </a:bodyPr>
            <a:lstStyle/>
            <a:p>
              <a:r>
                <a:rPr lang="zh-TW" altLang="en-US" sz="1600" dirty="0" smtClean="0"/>
                <a:t>正確走</a:t>
              </a:r>
              <a:r>
                <a:rPr lang="zh-TW" altLang="en-US" sz="1600" dirty="0"/>
                <a:t>法</a:t>
              </a:r>
              <a:endParaRPr lang="zh-TW" altLang="en-US" sz="1400" dirty="0"/>
            </a:p>
          </p:txBody>
        </p:sp>
        <p:sp>
          <p:nvSpPr>
            <p:cNvPr id="21" name="文字方塊 20"/>
            <p:cNvSpPr txBox="1"/>
            <p:nvPr/>
          </p:nvSpPr>
          <p:spPr>
            <a:xfrm>
              <a:off x="689867" y="5268355"/>
              <a:ext cx="1163315" cy="338554"/>
            </a:xfrm>
            <a:prstGeom prst="rect">
              <a:avLst/>
            </a:prstGeom>
            <a:noFill/>
          </p:spPr>
          <p:txBody>
            <a:bodyPr wrap="square" rtlCol="0">
              <a:spAutoFit/>
            </a:bodyPr>
            <a:lstStyle/>
            <a:p>
              <a:r>
                <a:rPr lang="zh-TW" altLang="en-US" sz="1600" dirty="0" smtClean="0"/>
                <a:t>錯</a:t>
              </a:r>
              <a:r>
                <a:rPr lang="zh-TW" altLang="en-US" sz="1600" dirty="0"/>
                <a:t>誤</a:t>
              </a:r>
              <a:r>
                <a:rPr lang="zh-TW" altLang="en-US" sz="1600" dirty="0" smtClean="0"/>
                <a:t>走</a:t>
              </a:r>
              <a:r>
                <a:rPr lang="zh-TW" altLang="en-US" sz="1600" dirty="0"/>
                <a:t>法</a:t>
              </a:r>
              <a:endParaRPr lang="zh-TW" altLang="en-US" sz="1400" dirty="0"/>
            </a:p>
          </p:txBody>
        </p:sp>
      </p:grpSp>
      <p:grpSp>
        <p:nvGrpSpPr>
          <p:cNvPr id="22" name="群組 21"/>
          <p:cNvGrpSpPr/>
          <p:nvPr/>
        </p:nvGrpSpPr>
        <p:grpSpPr>
          <a:xfrm>
            <a:off x="173736" y="1281304"/>
            <a:ext cx="11913057" cy="796182"/>
            <a:chOff x="173736" y="1281304"/>
            <a:chExt cx="11913057" cy="796182"/>
          </a:xfrm>
        </p:grpSpPr>
        <p:sp>
          <p:nvSpPr>
            <p:cNvPr id="23" name="文字方塊 22"/>
            <p:cNvSpPr txBox="1"/>
            <p:nvPr/>
          </p:nvSpPr>
          <p:spPr>
            <a:xfrm>
              <a:off x="173736" y="1281304"/>
              <a:ext cx="1609344" cy="646331"/>
            </a:xfrm>
            <a:prstGeom prst="rect">
              <a:avLst/>
            </a:prstGeom>
            <a:noFill/>
          </p:spPr>
          <p:txBody>
            <a:bodyPr wrap="square" rtlCol="0">
              <a:spAutoFit/>
            </a:bodyPr>
            <a:lstStyle/>
            <a:p>
              <a:r>
                <a:rPr lang="zh-TW" altLang="en-US" b="1" dirty="0">
                  <a:solidFill>
                    <a:srgbClr val="C00000"/>
                  </a:solidFill>
                </a:rPr>
                <a:t>總花費：</a:t>
              </a:r>
              <a:r>
                <a:rPr lang="en-US" altLang="zh-TW" b="1" dirty="0">
                  <a:solidFill>
                    <a:srgbClr val="C00000"/>
                  </a:solidFill>
                </a:rPr>
                <a:t>8</a:t>
              </a:r>
            </a:p>
            <a:p>
              <a:r>
                <a:rPr lang="zh-TW" altLang="en-US" b="1" dirty="0">
                  <a:solidFill>
                    <a:srgbClr val="C00000"/>
                  </a:solidFill>
                </a:rPr>
                <a:t>滿足度：</a:t>
              </a:r>
              <a:r>
                <a:rPr lang="en-US" altLang="zh-TW" b="1" dirty="0">
                  <a:solidFill>
                    <a:srgbClr val="C00000"/>
                  </a:solidFill>
                </a:rPr>
                <a:t>10</a:t>
              </a:r>
              <a:endParaRPr lang="zh-TW" altLang="en-US" b="1" dirty="0">
                <a:solidFill>
                  <a:srgbClr val="C00000"/>
                </a:solidFill>
              </a:endParaRPr>
            </a:p>
          </p:txBody>
        </p:sp>
        <p:sp>
          <p:nvSpPr>
            <p:cNvPr id="24" name="文字方塊 23"/>
            <p:cNvSpPr txBox="1"/>
            <p:nvPr/>
          </p:nvSpPr>
          <p:spPr>
            <a:xfrm>
              <a:off x="10477449" y="1431155"/>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a:solidFill>
                    <a:srgbClr val="009644"/>
                  </a:solidFill>
                </a:rPr>
                <a:t>9</a:t>
              </a:r>
              <a:endParaRPr lang="en-US" altLang="zh-TW" b="1" dirty="0" smtClean="0">
                <a:solidFill>
                  <a:srgbClr val="009644"/>
                </a:solidFill>
              </a:endParaRPr>
            </a:p>
            <a:p>
              <a:r>
                <a:rPr lang="zh-TW" altLang="en-US" b="1" dirty="0" smtClean="0">
                  <a:solidFill>
                    <a:srgbClr val="009644"/>
                  </a:solidFill>
                </a:rPr>
                <a:t>滿足度：</a:t>
              </a:r>
              <a:r>
                <a:rPr lang="en-US" altLang="zh-TW" b="1" dirty="0" smtClean="0">
                  <a:solidFill>
                    <a:srgbClr val="009644"/>
                  </a:solidFill>
                </a:rPr>
                <a:t>12</a:t>
              </a:r>
              <a:endParaRPr lang="zh-TW" altLang="en-US" b="1" dirty="0">
                <a:solidFill>
                  <a:srgbClr val="009644"/>
                </a:solidFill>
              </a:endParaRPr>
            </a:p>
          </p:txBody>
        </p:sp>
      </p:gr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9850" y="1172900"/>
            <a:ext cx="3557023" cy="4520193"/>
          </a:xfrm>
          <a:prstGeom prst="rect">
            <a:avLst/>
          </a:prstGeom>
        </p:spPr>
      </p:pic>
      <p:cxnSp>
        <p:nvCxnSpPr>
          <p:cNvPr id="26" name="直線單箭頭接點 25"/>
          <p:cNvCxnSpPr/>
          <p:nvPr/>
        </p:nvCxnSpPr>
        <p:spPr>
          <a:xfrm flipV="1">
            <a:off x="3994891" y="4659581"/>
            <a:ext cx="1069848" cy="7772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1451579" y="234802"/>
            <a:ext cx="9603275" cy="584775"/>
          </a:xfrm>
          <a:prstGeom prst="rect">
            <a:avLst/>
          </a:prstGeom>
          <a:noFill/>
        </p:spPr>
        <p:txBody>
          <a:bodyPr wrap="square" rtlCol="0">
            <a:spAutoFit/>
          </a:bodyPr>
          <a:lstStyle/>
          <a:p>
            <a:pPr algn="ctr"/>
            <a:r>
              <a:rPr lang="zh-TW" altLang="en-US" sz="3200" cap="all" dirty="0">
                <a:latin typeface="+mj-lt"/>
                <a:ea typeface="+mj-ea"/>
                <a:cs typeface="+mj-cs"/>
              </a:rPr>
              <a:t>貪婪</a:t>
            </a:r>
            <a:r>
              <a:rPr lang="zh-TW" altLang="en-US" sz="3200" cap="all" dirty="0" smtClean="0">
                <a:latin typeface="+mj-lt"/>
                <a:ea typeface="+mj-ea"/>
                <a:cs typeface="+mj-cs"/>
              </a:rPr>
              <a:t>法</a:t>
            </a:r>
            <a:r>
              <a:rPr lang="en-US" altLang="zh-TW" sz="3200" cap="all" dirty="0" smtClean="0">
                <a:latin typeface="+mj-lt"/>
                <a:ea typeface="+mj-ea"/>
                <a:cs typeface="+mj-cs"/>
              </a:rPr>
              <a:t>(</a:t>
            </a:r>
            <a:r>
              <a:rPr lang="zh-TW" altLang="en-US" sz="3200" cap="all" dirty="0" smtClean="0">
                <a:latin typeface="+mj-lt"/>
                <a:ea typeface="+mj-ea"/>
                <a:cs typeface="+mj-cs"/>
              </a:rPr>
              <a:t>滿足度</a:t>
            </a:r>
            <a:r>
              <a:rPr lang="en-US" altLang="zh-TW" sz="3200" cap="all" dirty="0" smtClean="0">
                <a:latin typeface="+mj-lt"/>
                <a:ea typeface="+mj-ea"/>
                <a:cs typeface="+mj-cs"/>
              </a:rPr>
              <a:t>)</a:t>
            </a:r>
            <a:r>
              <a:rPr lang="zh-TW" altLang="en-US" sz="3200" cap="all" dirty="0" smtClean="0">
                <a:latin typeface="+mj-lt"/>
                <a:ea typeface="+mj-ea"/>
                <a:cs typeface="+mj-cs"/>
              </a:rPr>
              <a:t>範例 </a:t>
            </a:r>
            <a:r>
              <a:rPr lang="en-US" altLang="zh-TW" sz="3200" cap="all" dirty="0" smtClean="0">
                <a:latin typeface="+mj-lt"/>
                <a:ea typeface="+mj-ea"/>
                <a:cs typeface="+mj-cs"/>
              </a:rPr>
              <a:t>–</a:t>
            </a:r>
            <a:r>
              <a:rPr lang="zh-TW" altLang="en-US" sz="3200" cap="all" dirty="0" smtClean="0">
                <a:latin typeface="+mj-lt"/>
                <a:ea typeface="+mj-ea"/>
                <a:cs typeface="+mj-cs"/>
              </a:rPr>
              <a:t> 非最佳</a:t>
            </a:r>
            <a:r>
              <a:rPr lang="zh-TW" altLang="en-US" sz="3200" cap="all" dirty="0">
                <a:latin typeface="+mj-lt"/>
                <a:ea typeface="+mj-ea"/>
                <a:cs typeface="+mj-cs"/>
              </a:rPr>
              <a:t>解</a:t>
            </a:r>
            <a:endParaRPr lang="zh-TW" altLang="en-US" sz="3200" cap="all" dirty="0">
              <a:latin typeface="+mj-lt"/>
              <a:ea typeface="+mj-ea"/>
              <a:cs typeface="+mj-cs"/>
            </a:endParaRPr>
          </a:p>
        </p:txBody>
      </p:sp>
    </p:spTree>
    <p:extLst>
      <p:ext uri="{BB962C8B-B14F-4D97-AF65-F5344CB8AC3E}">
        <p14:creationId xmlns:p14="http://schemas.microsoft.com/office/powerpoint/2010/main" val="29005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貪婪法</a:t>
            </a:r>
            <a:r>
              <a:rPr lang="en-US" altLang="zh-TW" dirty="0" smtClean="0"/>
              <a:t>_</a:t>
            </a:r>
            <a:r>
              <a:rPr lang="en-US" altLang="zh-TW" dirty="0" err="1" smtClean="0"/>
              <a:t>cp</a:t>
            </a:r>
            <a:r>
              <a:rPr lang="zh-TW" altLang="en-US" dirty="0"/>
              <a:t>值</a:t>
            </a:r>
          </a:p>
        </p:txBody>
      </p:sp>
      <p:sp>
        <p:nvSpPr>
          <p:cNvPr id="3" name="內容版面配置區 2"/>
          <p:cNvSpPr>
            <a:spLocks noGrp="1"/>
          </p:cNvSpPr>
          <p:nvPr>
            <p:ph idx="1"/>
          </p:nvPr>
        </p:nvSpPr>
        <p:spPr/>
        <p:txBody>
          <a:bodyPr/>
          <a:lstStyle/>
          <a:p>
            <a:r>
              <a:rPr lang="zh-TW" altLang="en-US" dirty="0"/>
              <a:t>時間複雜度： </a:t>
            </a:r>
            <a:r>
              <a:rPr lang="en-US" altLang="zh-TW" i="1" dirty="0"/>
              <a:t>O(</a:t>
            </a:r>
            <a:r>
              <a:rPr lang="zh-TW" altLang="en-US" i="1" dirty="0"/>
              <a:t>擁有時間 </a:t>
            </a:r>
            <a:r>
              <a:rPr lang="en-US" altLang="zh-TW" i="1" dirty="0"/>
              <a:t>/ </a:t>
            </a:r>
            <a:r>
              <a:rPr lang="zh-TW" altLang="en-US" i="1" dirty="0"/>
              <a:t>每條路徑的平均花費時間</a:t>
            </a:r>
            <a:r>
              <a:rPr lang="en-US" altLang="zh-TW" i="1" dirty="0" smtClean="0"/>
              <a:t>)</a:t>
            </a:r>
          </a:p>
          <a:p>
            <a:r>
              <a:rPr lang="zh-TW" altLang="en-US" dirty="0" smtClean="0"/>
              <a:t>空間</a:t>
            </a:r>
            <a:r>
              <a:rPr lang="zh-TW" altLang="en-US" dirty="0"/>
              <a:t>複雜度：</a:t>
            </a:r>
            <a:r>
              <a:rPr lang="en-US" altLang="zh-TW" dirty="0"/>
              <a:t> </a:t>
            </a:r>
            <a:r>
              <a:rPr lang="en-US" altLang="zh-TW" i="1" dirty="0"/>
              <a:t>O(1)</a:t>
            </a:r>
            <a:endParaRPr lang="zh-TW" altLang="en-US" i="1" dirty="0"/>
          </a:p>
          <a:p>
            <a:endParaRPr lang="zh-TW" altLang="en-US" dirty="0"/>
          </a:p>
        </p:txBody>
      </p:sp>
    </p:spTree>
    <p:extLst>
      <p:ext uri="{BB962C8B-B14F-4D97-AF65-F5344CB8AC3E}">
        <p14:creationId xmlns:p14="http://schemas.microsoft.com/office/powerpoint/2010/main" val="3358641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858000" y="1066800"/>
            <a:ext cx="4196854" cy="514350"/>
          </a:xfrm>
          <a:prstGeom prst="rect">
            <a:avLst/>
          </a:prstGeom>
          <a:noFill/>
        </p:spPr>
        <p:txBody>
          <a:bodyPr wrap="square" rtlCol="0">
            <a:spAutoFit/>
          </a:bodyPr>
          <a:lstStyle/>
          <a:p>
            <a:endParaRPr lang="zh-TW"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0391" y="1281304"/>
            <a:ext cx="3557023" cy="4520193"/>
          </a:xfrm>
          <a:prstGeom prst="rect">
            <a:avLst/>
          </a:prstGeom>
        </p:spPr>
      </p:pic>
      <p:cxnSp>
        <p:nvCxnSpPr>
          <p:cNvPr id="10" name="直線單箭頭接點 9"/>
          <p:cNvCxnSpPr/>
          <p:nvPr/>
        </p:nvCxnSpPr>
        <p:spPr>
          <a:xfrm flipV="1">
            <a:off x="6699038" y="4749697"/>
            <a:ext cx="1106424" cy="79552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7970054" y="1813711"/>
            <a:ext cx="0" cy="252374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5098838" y="1685695"/>
            <a:ext cx="2706624" cy="27256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173736" y="4729007"/>
            <a:ext cx="1713879" cy="877902"/>
            <a:chOff x="173736" y="4729007"/>
            <a:chExt cx="1713879" cy="877902"/>
          </a:xfrm>
        </p:grpSpPr>
        <p:cxnSp>
          <p:nvCxnSpPr>
            <p:cNvPr id="15" name="直線單箭頭接點 14"/>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689867" y="4729007"/>
              <a:ext cx="1197748" cy="338554"/>
            </a:xfrm>
            <a:prstGeom prst="rect">
              <a:avLst/>
            </a:prstGeom>
            <a:noFill/>
          </p:spPr>
          <p:txBody>
            <a:bodyPr wrap="square" rtlCol="0">
              <a:spAutoFit/>
            </a:bodyPr>
            <a:lstStyle/>
            <a:p>
              <a:r>
                <a:rPr lang="zh-TW" altLang="en-US" sz="1600" dirty="0" smtClean="0"/>
                <a:t>正確走</a:t>
              </a:r>
              <a:r>
                <a:rPr lang="zh-TW" altLang="en-US" sz="1600" dirty="0"/>
                <a:t>法</a:t>
              </a:r>
              <a:endParaRPr lang="zh-TW" altLang="en-US" sz="1400" dirty="0"/>
            </a:p>
          </p:txBody>
        </p:sp>
        <p:sp>
          <p:nvSpPr>
            <p:cNvPr id="20" name="文字方塊 19"/>
            <p:cNvSpPr txBox="1"/>
            <p:nvPr/>
          </p:nvSpPr>
          <p:spPr>
            <a:xfrm>
              <a:off x="689867" y="5268355"/>
              <a:ext cx="1163315" cy="338554"/>
            </a:xfrm>
            <a:prstGeom prst="rect">
              <a:avLst/>
            </a:prstGeom>
            <a:noFill/>
          </p:spPr>
          <p:txBody>
            <a:bodyPr wrap="square" rtlCol="0">
              <a:spAutoFit/>
            </a:bodyPr>
            <a:lstStyle/>
            <a:p>
              <a:r>
                <a:rPr lang="zh-TW" altLang="en-US" sz="1600" dirty="0" smtClean="0"/>
                <a:t>錯</a:t>
              </a:r>
              <a:r>
                <a:rPr lang="zh-TW" altLang="en-US" sz="1600" dirty="0"/>
                <a:t>誤</a:t>
              </a:r>
              <a:r>
                <a:rPr lang="zh-TW" altLang="en-US" sz="1600" dirty="0" smtClean="0"/>
                <a:t>走</a:t>
              </a:r>
              <a:r>
                <a:rPr lang="zh-TW" altLang="en-US" sz="1600" dirty="0"/>
                <a:t>法</a:t>
              </a:r>
              <a:endParaRPr lang="zh-TW" altLang="en-US" sz="1400" dirty="0"/>
            </a:p>
          </p:txBody>
        </p:sp>
      </p:grpSp>
      <p:sp>
        <p:nvSpPr>
          <p:cNvPr id="22" name="文字方塊 21"/>
          <p:cNvSpPr txBox="1"/>
          <p:nvPr/>
        </p:nvSpPr>
        <p:spPr>
          <a:xfrm>
            <a:off x="2861824" y="1281304"/>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smtClean="0">
                <a:solidFill>
                  <a:srgbClr val="009644"/>
                </a:solidFill>
              </a:rPr>
              <a:t>10</a:t>
            </a:r>
          </a:p>
          <a:p>
            <a:r>
              <a:rPr lang="zh-TW" altLang="en-US" b="1" dirty="0" smtClean="0">
                <a:solidFill>
                  <a:srgbClr val="009644"/>
                </a:solidFill>
              </a:rPr>
              <a:t>滿足度：</a:t>
            </a:r>
            <a:r>
              <a:rPr lang="en-US" altLang="zh-TW" b="1" dirty="0" smtClean="0">
                <a:solidFill>
                  <a:srgbClr val="009644"/>
                </a:solidFill>
              </a:rPr>
              <a:t>18</a:t>
            </a:r>
            <a:endParaRPr lang="zh-TW" altLang="en-US" b="1" dirty="0">
              <a:solidFill>
                <a:srgbClr val="009644"/>
              </a:solidFill>
            </a:endParaRPr>
          </a:p>
        </p:txBody>
      </p:sp>
      <p:sp>
        <p:nvSpPr>
          <p:cNvPr id="24" name="文字方塊 23"/>
          <p:cNvSpPr txBox="1"/>
          <p:nvPr/>
        </p:nvSpPr>
        <p:spPr>
          <a:xfrm>
            <a:off x="1458176" y="222651"/>
            <a:ext cx="9603275" cy="584775"/>
          </a:xfrm>
          <a:prstGeom prst="rect">
            <a:avLst/>
          </a:prstGeom>
          <a:noFill/>
        </p:spPr>
        <p:txBody>
          <a:bodyPr wrap="square" rtlCol="0">
            <a:spAutoFit/>
          </a:bodyPr>
          <a:lstStyle/>
          <a:p>
            <a:pPr algn="ctr"/>
            <a:r>
              <a:rPr lang="zh-TW" altLang="en-US" sz="3200" cap="all" dirty="0"/>
              <a:t>貪婪</a:t>
            </a:r>
            <a:r>
              <a:rPr lang="zh-TW" altLang="en-US" sz="3200" cap="all" dirty="0" smtClean="0"/>
              <a:t>法</a:t>
            </a:r>
            <a:r>
              <a:rPr lang="en-US" altLang="zh-TW" sz="3200" cap="all" dirty="0" smtClean="0"/>
              <a:t>(CP</a:t>
            </a:r>
            <a:r>
              <a:rPr lang="zh-TW" altLang="en-US" sz="3200" cap="all" dirty="0" smtClean="0"/>
              <a:t>值</a:t>
            </a:r>
            <a:r>
              <a:rPr lang="en-US" altLang="zh-TW" sz="3200" cap="all" dirty="0" smtClean="0"/>
              <a:t>)</a:t>
            </a:r>
            <a:r>
              <a:rPr lang="zh-TW" altLang="en-US" sz="3200" cap="all" dirty="0" smtClean="0"/>
              <a:t>範例 </a:t>
            </a:r>
            <a:r>
              <a:rPr lang="en-US" altLang="zh-TW" sz="3200" cap="all" dirty="0"/>
              <a:t>–</a:t>
            </a:r>
            <a:r>
              <a:rPr lang="zh-TW" altLang="en-US" sz="3200" cap="all" dirty="0"/>
              <a:t> </a:t>
            </a:r>
            <a:r>
              <a:rPr lang="zh-TW" altLang="en-US" sz="3200" cap="all" dirty="0" smtClean="0"/>
              <a:t>最佳</a:t>
            </a:r>
            <a:r>
              <a:rPr lang="zh-TW" altLang="en-US" sz="3200" cap="all" dirty="0"/>
              <a:t>解</a:t>
            </a:r>
          </a:p>
        </p:txBody>
      </p:sp>
    </p:spTree>
    <p:extLst>
      <p:ext uri="{BB962C8B-B14F-4D97-AF65-F5344CB8AC3E}">
        <p14:creationId xmlns:p14="http://schemas.microsoft.com/office/powerpoint/2010/main" val="39514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858000" y="1066800"/>
            <a:ext cx="4196854" cy="514350"/>
          </a:xfrm>
          <a:prstGeom prst="rect">
            <a:avLst/>
          </a:prstGeom>
          <a:noFill/>
        </p:spPr>
        <p:txBody>
          <a:bodyPr wrap="square" rtlCol="0">
            <a:spAutoFit/>
          </a:bodyPr>
          <a:lstStyle/>
          <a:p>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1487" y="1176758"/>
            <a:ext cx="3557023" cy="4520193"/>
          </a:xfrm>
          <a:prstGeom prst="rect">
            <a:avLst/>
          </a:prstGeom>
        </p:spPr>
      </p:pic>
      <p:cxnSp>
        <p:nvCxnSpPr>
          <p:cNvPr id="11" name="直線單箭頭接點 10"/>
          <p:cNvCxnSpPr/>
          <p:nvPr/>
        </p:nvCxnSpPr>
        <p:spPr>
          <a:xfrm flipH="1" flipV="1">
            <a:off x="7178040" y="4645152"/>
            <a:ext cx="1088136" cy="79552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7004304" y="1709166"/>
            <a:ext cx="9144" cy="252374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7260336" y="1426464"/>
            <a:ext cx="252374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 name="群組 18"/>
          <p:cNvGrpSpPr/>
          <p:nvPr/>
        </p:nvGrpSpPr>
        <p:grpSpPr>
          <a:xfrm>
            <a:off x="173736" y="4729007"/>
            <a:ext cx="1713879" cy="877902"/>
            <a:chOff x="173736" y="4729007"/>
            <a:chExt cx="1713879" cy="877902"/>
          </a:xfrm>
        </p:grpSpPr>
        <p:cxnSp>
          <p:nvCxnSpPr>
            <p:cNvPr id="20" name="直線單箭頭接點 19"/>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89867" y="4729007"/>
              <a:ext cx="1197748" cy="338554"/>
            </a:xfrm>
            <a:prstGeom prst="rect">
              <a:avLst/>
            </a:prstGeom>
            <a:noFill/>
          </p:spPr>
          <p:txBody>
            <a:bodyPr wrap="square" rtlCol="0">
              <a:spAutoFit/>
            </a:bodyPr>
            <a:lstStyle/>
            <a:p>
              <a:r>
                <a:rPr lang="zh-TW" altLang="en-US" sz="1600" dirty="0" smtClean="0"/>
                <a:t>正確走</a:t>
              </a:r>
              <a:r>
                <a:rPr lang="zh-TW" altLang="en-US" sz="1600" dirty="0"/>
                <a:t>法</a:t>
              </a:r>
              <a:endParaRPr lang="zh-TW" altLang="en-US" sz="1400" dirty="0"/>
            </a:p>
          </p:txBody>
        </p:sp>
        <p:sp>
          <p:nvSpPr>
            <p:cNvPr id="23" name="文字方塊 22"/>
            <p:cNvSpPr txBox="1"/>
            <p:nvPr/>
          </p:nvSpPr>
          <p:spPr>
            <a:xfrm>
              <a:off x="689867" y="5268355"/>
              <a:ext cx="1163315" cy="338554"/>
            </a:xfrm>
            <a:prstGeom prst="rect">
              <a:avLst/>
            </a:prstGeom>
            <a:noFill/>
          </p:spPr>
          <p:txBody>
            <a:bodyPr wrap="square" rtlCol="0">
              <a:spAutoFit/>
            </a:bodyPr>
            <a:lstStyle/>
            <a:p>
              <a:r>
                <a:rPr lang="zh-TW" altLang="en-US" sz="1600" dirty="0" smtClean="0"/>
                <a:t>錯</a:t>
              </a:r>
              <a:r>
                <a:rPr lang="zh-TW" altLang="en-US" sz="1600" dirty="0"/>
                <a:t>誤</a:t>
              </a:r>
              <a:r>
                <a:rPr lang="zh-TW" altLang="en-US" sz="1600" dirty="0" smtClean="0"/>
                <a:t>走</a:t>
              </a:r>
              <a:r>
                <a:rPr lang="zh-TW" altLang="en-US" sz="1600" dirty="0"/>
                <a:t>法</a:t>
              </a:r>
              <a:endParaRPr lang="zh-TW" altLang="en-US" sz="1400" dirty="0"/>
            </a:p>
          </p:txBody>
        </p:sp>
      </p:grpSp>
      <p:grpSp>
        <p:nvGrpSpPr>
          <p:cNvPr id="24" name="群組 23"/>
          <p:cNvGrpSpPr/>
          <p:nvPr/>
        </p:nvGrpSpPr>
        <p:grpSpPr>
          <a:xfrm>
            <a:off x="173736" y="1281304"/>
            <a:ext cx="11913057" cy="796182"/>
            <a:chOff x="173736" y="1281304"/>
            <a:chExt cx="11913057" cy="796182"/>
          </a:xfrm>
        </p:grpSpPr>
        <p:sp>
          <p:nvSpPr>
            <p:cNvPr id="25" name="文字方塊 24"/>
            <p:cNvSpPr txBox="1"/>
            <p:nvPr/>
          </p:nvSpPr>
          <p:spPr>
            <a:xfrm>
              <a:off x="173736" y="1281304"/>
              <a:ext cx="1609344" cy="646331"/>
            </a:xfrm>
            <a:prstGeom prst="rect">
              <a:avLst/>
            </a:prstGeom>
            <a:noFill/>
          </p:spPr>
          <p:txBody>
            <a:bodyPr wrap="square" rtlCol="0">
              <a:spAutoFit/>
            </a:bodyPr>
            <a:lstStyle/>
            <a:p>
              <a:r>
                <a:rPr lang="zh-TW" altLang="en-US" b="1" dirty="0">
                  <a:solidFill>
                    <a:srgbClr val="C00000"/>
                  </a:solidFill>
                </a:rPr>
                <a:t>總花費：</a:t>
              </a:r>
              <a:r>
                <a:rPr lang="en-US" altLang="zh-TW" b="1" dirty="0">
                  <a:solidFill>
                    <a:srgbClr val="C00000"/>
                  </a:solidFill>
                </a:rPr>
                <a:t>9</a:t>
              </a:r>
            </a:p>
            <a:p>
              <a:r>
                <a:rPr lang="zh-TW" altLang="en-US" b="1" dirty="0">
                  <a:solidFill>
                    <a:srgbClr val="C00000"/>
                  </a:solidFill>
                </a:rPr>
                <a:t>滿足度：</a:t>
              </a:r>
              <a:r>
                <a:rPr lang="en-US" altLang="zh-TW" b="1" dirty="0">
                  <a:solidFill>
                    <a:srgbClr val="C00000"/>
                  </a:solidFill>
                </a:rPr>
                <a:t>28</a:t>
              </a:r>
              <a:endParaRPr lang="zh-TW" altLang="en-US" b="1" dirty="0">
                <a:solidFill>
                  <a:srgbClr val="C00000"/>
                </a:solidFill>
              </a:endParaRPr>
            </a:p>
          </p:txBody>
        </p:sp>
        <p:sp>
          <p:nvSpPr>
            <p:cNvPr id="26" name="文字方塊 25"/>
            <p:cNvSpPr txBox="1"/>
            <p:nvPr/>
          </p:nvSpPr>
          <p:spPr>
            <a:xfrm>
              <a:off x="10477449" y="1431155"/>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smtClean="0">
                  <a:solidFill>
                    <a:srgbClr val="009644"/>
                  </a:solidFill>
                </a:rPr>
                <a:t>10</a:t>
              </a:r>
            </a:p>
            <a:p>
              <a:r>
                <a:rPr lang="zh-TW" altLang="en-US" b="1" dirty="0" smtClean="0">
                  <a:solidFill>
                    <a:srgbClr val="009644"/>
                  </a:solidFill>
                </a:rPr>
                <a:t>滿足度：</a:t>
              </a:r>
              <a:r>
                <a:rPr lang="en-US" altLang="zh-TW" b="1" dirty="0" smtClean="0">
                  <a:solidFill>
                    <a:srgbClr val="009644"/>
                  </a:solidFill>
                </a:rPr>
                <a:t>30</a:t>
              </a:r>
              <a:endParaRPr lang="zh-TW" altLang="en-US" b="1" dirty="0">
                <a:solidFill>
                  <a:srgbClr val="009644"/>
                </a:solidFill>
              </a:endParaRPr>
            </a:p>
          </p:txBody>
        </p:sp>
      </p:grpSp>
      <p:pic>
        <p:nvPicPr>
          <p:cNvPr id="27" name="圖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4681" y="1176758"/>
            <a:ext cx="3557023" cy="4520193"/>
          </a:xfrm>
          <a:prstGeom prst="rect">
            <a:avLst/>
          </a:prstGeom>
        </p:spPr>
      </p:pic>
      <p:cxnSp>
        <p:nvCxnSpPr>
          <p:cNvPr id="28" name="直線單箭頭接點 27"/>
          <p:cNvCxnSpPr/>
          <p:nvPr/>
        </p:nvCxnSpPr>
        <p:spPr>
          <a:xfrm flipV="1">
            <a:off x="3929722" y="4645152"/>
            <a:ext cx="1097280" cy="79552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451579" y="234802"/>
            <a:ext cx="9603275" cy="584775"/>
          </a:xfrm>
          <a:prstGeom prst="rect">
            <a:avLst/>
          </a:prstGeom>
          <a:noFill/>
        </p:spPr>
        <p:txBody>
          <a:bodyPr wrap="square" rtlCol="0">
            <a:spAutoFit/>
          </a:bodyPr>
          <a:lstStyle/>
          <a:p>
            <a:pPr algn="ctr"/>
            <a:r>
              <a:rPr lang="zh-TW" altLang="en-US" sz="3200" cap="all" dirty="0">
                <a:latin typeface="+mj-lt"/>
                <a:ea typeface="+mj-ea"/>
                <a:cs typeface="+mj-cs"/>
              </a:rPr>
              <a:t>貪婪</a:t>
            </a:r>
            <a:r>
              <a:rPr lang="zh-TW" altLang="en-US" sz="3200" cap="all" dirty="0" smtClean="0">
                <a:latin typeface="+mj-lt"/>
                <a:ea typeface="+mj-ea"/>
                <a:cs typeface="+mj-cs"/>
              </a:rPr>
              <a:t>法</a:t>
            </a:r>
            <a:r>
              <a:rPr lang="en-US" altLang="zh-TW" sz="3200" cap="all" dirty="0" smtClean="0">
                <a:latin typeface="+mj-lt"/>
                <a:ea typeface="+mj-ea"/>
                <a:cs typeface="+mj-cs"/>
              </a:rPr>
              <a:t>(CP</a:t>
            </a:r>
            <a:r>
              <a:rPr lang="zh-TW" altLang="en-US" sz="3200" cap="all" dirty="0" smtClean="0">
                <a:latin typeface="+mj-lt"/>
                <a:ea typeface="+mj-ea"/>
                <a:cs typeface="+mj-cs"/>
              </a:rPr>
              <a:t>值</a:t>
            </a:r>
            <a:r>
              <a:rPr lang="en-US" altLang="zh-TW" sz="3200" cap="all" dirty="0" smtClean="0">
                <a:latin typeface="+mj-lt"/>
                <a:ea typeface="+mj-ea"/>
                <a:cs typeface="+mj-cs"/>
              </a:rPr>
              <a:t>)</a:t>
            </a:r>
            <a:r>
              <a:rPr lang="zh-TW" altLang="en-US" sz="3200" cap="all" dirty="0" smtClean="0">
                <a:latin typeface="+mj-lt"/>
                <a:ea typeface="+mj-ea"/>
                <a:cs typeface="+mj-cs"/>
              </a:rPr>
              <a:t>範例 </a:t>
            </a:r>
            <a:r>
              <a:rPr lang="en-US" altLang="zh-TW" sz="3200" cap="all" dirty="0" smtClean="0">
                <a:latin typeface="+mj-lt"/>
                <a:ea typeface="+mj-ea"/>
                <a:cs typeface="+mj-cs"/>
              </a:rPr>
              <a:t>–</a:t>
            </a:r>
            <a:r>
              <a:rPr lang="zh-TW" altLang="en-US" sz="3200" cap="all" dirty="0" smtClean="0">
                <a:latin typeface="+mj-lt"/>
                <a:ea typeface="+mj-ea"/>
                <a:cs typeface="+mj-cs"/>
              </a:rPr>
              <a:t> 非最佳</a:t>
            </a:r>
            <a:r>
              <a:rPr lang="zh-TW" altLang="en-US" sz="3200" cap="all" dirty="0">
                <a:latin typeface="+mj-lt"/>
                <a:ea typeface="+mj-ea"/>
                <a:cs typeface="+mj-cs"/>
              </a:rPr>
              <a:t>解</a:t>
            </a:r>
            <a:endParaRPr lang="zh-TW" altLang="en-US" sz="3200" cap="all" dirty="0">
              <a:latin typeface="+mj-lt"/>
              <a:ea typeface="+mj-ea"/>
              <a:cs typeface="+mj-cs"/>
            </a:endParaRPr>
          </a:p>
        </p:txBody>
      </p:sp>
    </p:spTree>
    <p:extLst>
      <p:ext uri="{BB962C8B-B14F-4D97-AF65-F5344CB8AC3E}">
        <p14:creationId xmlns:p14="http://schemas.microsoft.com/office/powerpoint/2010/main" val="373264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74884"/>
            <a:ext cx="9603275" cy="578869"/>
          </a:xfrm>
        </p:spPr>
        <p:txBody>
          <a:bodyPr/>
          <a:lstStyle/>
          <a:p>
            <a:pPr algn="ctr"/>
            <a:r>
              <a:rPr lang="zh-TW" altLang="en-US" dirty="0" smtClean="0"/>
              <a:t>窮舉法</a:t>
            </a:r>
            <a:endParaRPr lang="zh-TW" altLang="en-US" dirty="0"/>
          </a:p>
        </p:txBody>
      </p:sp>
      <p:sp>
        <p:nvSpPr>
          <p:cNvPr id="3" name="內容版面配置區 2"/>
          <p:cNvSpPr>
            <a:spLocks noGrp="1"/>
          </p:cNvSpPr>
          <p:nvPr>
            <p:ph idx="1"/>
          </p:nvPr>
        </p:nvSpPr>
        <p:spPr/>
        <p:txBody>
          <a:bodyPr/>
          <a:lstStyle/>
          <a:p>
            <a:r>
              <a:rPr lang="zh-TW" altLang="en-US" dirty="0"/>
              <a:t>時間複雜度： </a:t>
            </a:r>
            <a:r>
              <a:rPr lang="en-US" altLang="zh-TW" i="1" dirty="0" smtClean="0"/>
              <a:t>O(x!)</a:t>
            </a:r>
            <a:r>
              <a:rPr lang="zh-TW" altLang="en-US" i="1" dirty="0" smtClean="0"/>
              <a:t>  </a:t>
            </a:r>
            <a:endParaRPr lang="en-US" altLang="zh-TW" i="1" dirty="0" smtClean="0"/>
          </a:p>
          <a:p>
            <a:r>
              <a:rPr lang="zh-TW" altLang="en-US" dirty="0" smtClean="0"/>
              <a:t>空間</a:t>
            </a:r>
            <a:r>
              <a:rPr lang="zh-TW" altLang="en-US" dirty="0"/>
              <a:t>複雜度：</a:t>
            </a:r>
            <a:r>
              <a:rPr lang="en-US" altLang="zh-TW" dirty="0"/>
              <a:t> </a:t>
            </a:r>
            <a:r>
              <a:rPr lang="en-US" altLang="zh-TW" i="1" dirty="0"/>
              <a:t>O(</a:t>
            </a:r>
            <a:r>
              <a:rPr lang="zh-TW" altLang="en-US" i="1" dirty="0"/>
              <a:t>擁有時間 </a:t>
            </a:r>
            <a:r>
              <a:rPr lang="en-US" altLang="zh-TW" i="1" dirty="0"/>
              <a:t>/ </a:t>
            </a:r>
            <a:r>
              <a:rPr lang="zh-TW" altLang="en-US" i="1" dirty="0"/>
              <a:t>每條路徑的平均花費時間</a:t>
            </a:r>
            <a:r>
              <a:rPr lang="en-US" altLang="zh-TW" i="1" dirty="0"/>
              <a:t>)</a:t>
            </a:r>
            <a:endParaRPr lang="zh-TW" altLang="en-US" dirty="0"/>
          </a:p>
        </p:txBody>
      </p:sp>
    </p:spTree>
    <p:extLst>
      <p:ext uri="{BB962C8B-B14F-4D97-AF65-F5344CB8AC3E}">
        <p14:creationId xmlns:p14="http://schemas.microsoft.com/office/powerpoint/2010/main" val="80752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比較</a:t>
            </a:r>
            <a:endParaRPr lang="zh-TW" altLang="en-US" dirty="0"/>
          </a:p>
        </p:txBody>
      </p:sp>
      <p:sp>
        <p:nvSpPr>
          <p:cNvPr id="8" name="Rectangle 1"/>
          <p:cNvSpPr>
            <a:spLocks noChangeArrowheads="1"/>
          </p:cNvSpPr>
          <p:nvPr/>
        </p:nvSpPr>
        <p:spPr bwMode="auto">
          <a:xfrm>
            <a:off x="0" y="-194593"/>
            <a:ext cx="14583688"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1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zh-TW" altLang="zh-TW" sz="11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內容版面配置區 12"/>
          <p:cNvGraphicFramePr>
            <a:graphicFrameLocks noGrp="1"/>
          </p:cNvGraphicFramePr>
          <p:nvPr>
            <p:ph idx="1"/>
            <p:extLst>
              <p:ext uri="{D42A27DB-BD31-4B8C-83A1-F6EECF244321}">
                <p14:modId xmlns:p14="http://schemas.microsoft.com/office/powerpoint/2010/main" val="3616193409"/>
              </p:ext>
            </p:extLst>
          </p:nvPr>
        </p:nvGraphicFramePr>
        <p:xfrm>
          <a:off x="1451028" y="2336164"/>
          <a:ext cx="9604376" cy="2986180"/>
        </p:xfrm>
        <a:graphic>
          <a:graphicData uri="http://schemas.openxmlformats.org/drawingml/2006/table">
            <a:tbl>
              <a:tblPr firstRow="1" bandRow="1">
                <a:tableStyleId>{5C22544A-7EE6-4342-B048-85BDC9FD1C3A}</a:tableStyleId>
              </a:tblPr>
              <a:tblGrid>
                <a:gridCol w="1848037">
                  <a:extLst>
                    <a:ext uri="{9D8B030D-6E8A-4147-A177-3AD203B41FA5}">
                      <a16:colId xmlns:a16="http://schemas.microsoft.com/office/drawing/2014/main" val="1941183669"/>
                    </a:ext>
                  </a:extLst>
                </a:gridCol>
                <a:gridCol w="2402541">
                  <a:extLst>
                    <a:ext uri="{9D8B030D-6E8A-4147-A177-3AD203B41FA5}">
                      <a16:colId xmlns:a16="http://schemas.microsoft.com/office/drawing/2014/main" val="582430749"/>
                    </a:ext>
                  </a:extLst>
                </a:gridCol>
                <a:gridCol w="2952704">
                  <a:extLst>
                    <a:ext uri="{9D8B030D-6E8A-4147-A177-3AD203B41FA5}">
                      <a16:colId xmlns:a16="http://schemas.microsoft.com/office/drawing/2014/main" val="826467553"/>
                    </a:ext>
                  </a:extLst>
                </a:gridCol>
                <a:gridCol w="2401094">
                  <a:extLst>
                    <a:ext uri="{9D8B030D-6E8A-4147-A177-3AD203B41FA5}">
                      <a16:colId xmlns:a16="http://schemas.microsoft.com/office/drawing/2014/main" val="553929465"/>
                    </a:ext>
                  </a:extLst>
                </a:gridCol>
              </a:tblGrid>
              <a:tr h="597236">
                <a:tc>
                  <a:txBody>
                    <a:bodyPr/>
                    <a:lstStyle/>
                    <a:p>
                      <a:pPr algn="ctr"/>
                      <a:endParaRPr lang="zh-TW" altLang="en-US" dirty="0"/>
                    </a:p>
                  </a:txBody>
                  <a:tcPr/>
                </a:tc>
                <a:tc>
                  <a:txBody>
                    <a:bodyPr/>
                    <a:lstStyle/>
                    <a:p>
                      <a:pPr algn="ctr">
                        <a:lnSpc>
                          <a:spcPct val="150000"/>
                        </a:lnSpc>
                      </a:pPr>
                      <a:r>
                        <a:rPr lang="zh-TW" altLang="en-US" dirty="0" smtClean="0"/>
                        <a:t>時間複雜度</a:t>
                      </a:r>
                      <a:endParaRPr lang="zh-TW" altLang="en-US" dirty="0"/>
                    </a:p>
                  </a:txBody>
                  <a:tcPr/>
                </a:tc>
                <a:tc>
                  <a:txBody>
                    <a:bodyPr/>
                    <a:lstStyle/>
                    <a:p>
                      <a:pPr algn="ctr">
                        <a:lnSpc>
                          <a:spcPct val="150000"/>
                        </a:lnSpc>
                      </a:pPr>
                      <a:r>
                        <a:rPr lang="zh-TW" altLang="en-US" dirty="0" smtClean="0"/>
                        <a:t>空間複雜度</a:t>
                      </a:r>
                      <a:endParaRPr lang="zh-TW" altLang="en-US" dirty="0"/>
                    </a:p>
                  </a:txBody>
                  <a:tcPr/>
                </a:tc>
                <a:tc>
                  <a:txBody>
                    <a:bodyPr/>
                    <a:lstStyle/>
                    <a:p>
                      <a:pPr algn="ctr">
                        <a:lnSpc>
                          <a:spcPct val="150000"/>
                        </a:lnSpc>
                      </a:pPr>
                      <a:r>
                        <a:rPr lang="zh-TW" altLang="en-US" dirty="0" smtClean="0"/>
                        <a:t>正確性</a:t>
                      </a:r>
                      <a:endParaRPr lang="zh-TW" altLang="en-US" dirty="0"/>
                    </a:p>
                  </a:txBody>
                  <a:tcPr/>
                </a:tc>
                <a:extLst>
                  <a:ext uri="{0D108BD9-81ED-4DB2-BD59-A6C34878D82A}">
                    <a16:rowId xmlns:a16="http://schemas.microsoft.com/office/drawing/2014/main" val="1253752614"/>
                  </a:ext>
                </a:extLst>
              </a:tr>
              <a:tr h="597236">
                <a:tc>
                  <a:txBody>
                    <a:bodyPr/>
                    <a:lstStyle/>
                    <a:p>
                      <a:pPr algn="ctr">
                        <a:lnSpc>
                          <a:spcPct val="150000"/>
                        </a:lnSpc>
                      </a:pPr>
                      <a:r>
                        <a:rPr lang="zh-TW" altLang="en-US" dirty="0" smtClean="0"/>
                        <a:t>貪婪法</a:t>
                      </a:r>
                      <a:r>
                        <a:rPr lang="en-US" altLang="zh-TW" dirty="0" smtClean="0"/>
                        <a:t>_</a:t>
                      </a:r>
                      <a:r>
                        <a:rPr lang="zh-TW" altLang="en-US" dirty="0" smtClean="0"/>
                        <a:t>時間</a:t>
                      </a:r>
                      <a:endParaRPr lang="en-US" altLang="zh-TW" dirty="0" smtClean="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TW" i="1" dirty="0" smtClean="0"/>
                        <a:t>O(t</a:t>
                      </a:r>
                      <a:r>
                        <a:rPr lang="zh-TW" altLang="en-US" i="1" dirty="0" smtClean="0"/>
                        <a:t> </a:t>
                      </a:r>
                      <a:r>
                        <a:rPr lang="en-US" altLang="zh-TW" i="1" dirty="0" smtClean="0"/>
                        <a:t>/</a:t>
                      </a:r>
                      <a:r>
                        <a:rPr lang="zh-TW" altLang="en-US" i="1" dirty="0" smtClean="0"/>
                        <a:t>平均</a:t>
                      </a:r>
                      <a:r>
                        <a:rPr lang="en-US" altLang="zh-TW" i="1" dirty="0" smtClean="0"/>
                        <a:t>cost)</a:t>
                      </a:r>
                    </a:p>
                  </a:txBody>
                  <a:tcPr/>
                </a:tc>
                <a:tc>
                  <a:txBody>
                    <a:bodyPr/>
                    <a:lstStyle/>
                    <a:p>
                      <a:pPr algn="ctr">
                        <a:lnSpc>
                          <a:spcPct val="150000"/>
                        </a:lnSpc>
                      </a:pPr>
                      <a:r>
                        <a:rPr lang="en-US" altLang="zh-TW" i="1" dirty="0" smtClean="0"/>
                        <a:t>O(1)</a:t>
                      </a:r>
                      <a:endParaRPr lang="zh-TW" altLang="en-US" i="1" dirty="0"/>
                    </a:p>
                  </a:txBody>
                  <a:tcPr/>
                </a:tc>
                <a:tc>
                  <a:txBody>
                    <a:bodyPr/>
                    <a:lstStyle/>
                    <a:p>
                      <a:pPr algn="ctr">
                        <a:lnSpc>
                          <a:spcPct val="150000"/>
                        </a:lnSpc>
                      </a:pPr>
                      <a:r>
                        <a:rPr lang="zh-TW" altLang="en-US" dirty="0" smtClean="0"/>
                        <a:t>不一定正確</a:t>
                      </a:r>
                      <a:endParaRPr lang="zh-TW" altLang="en-US" dirty="0"/>
                    </a:p>
                  </a:txBody>
                  <a:tcPr/>
                </a:tc>
                <a:extLst>
                  <a:ext uri="{0D108BD9-81ED-4DB2-BD59-A6C34878D82A}">
                    <a16:rowId xmlns:a16="http://schemas.microsoft.com/office/drawing/2014/main" val="3193023366"/>
                  </a:ext>
                </a:extLst>
              </a:tr>
              <a:tr h="597236">
                <a:tc>
                  <a:txBody>
                    <a:bodyPr/>
                    <a:lstStyle/>
                    <a:p>
                      <a:pPr algn="ctr">
                        <a:lnSpc>
                          <a:spcPct val="150000"/>
                        </a:lnSpc>
                      </a:pPr>
                      <a:r>
                        <a:rPr lang="zh-TW" altLang="en-US" dirty="0" smtClean="0"/>
                        <a:t>貪婪法</a:t>
                      </a:r>
                      <a:r>
                        <a:rPr lang="en-US" altLang="zh-TW" dirty="0" smtClean="0"/>
                        <a:t>_</a:t>
                      </a:r>
                      <a:r>
                        <a:rPr lang="zh-TW" altLang="en-US" dirty="0" smtClean="0"/>
                        <a:t>滿足度</a:t>
                      </a:r>
                      <a:endParaRPr lang="en-US" altLang="zh-TW" dirty="0" smtClean="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TW" i="1" dirty="0" smtClean="0"/>
                        <a:t>O(t</a:t>
                      </a:r>
                      <a:r>
                        <a:rPr lang="zh-TW" altLang="en-US" i="1" dirty="0" smtClean="0"/>
                        <a:t> </a:t>
                      </a:r>
                      <a:r>
                        <a:rPr lang="en-US" altLang="zh-TW" i="1" dirty="0" smtClean="0"/>
                        <a:t>/</a:t>
                      </a:r>
                      <a:r>
                        <a:rPr lang="zh-TW" altLang="en-US" i="1" dirty="0" smtClean="0"/>
                        <a:t>平均</a:t>
                      </a:r>
                      <a:r>
                        <a:rPr lang="en-US" altLang="zh-TW" i="1" dirty="0" smtClean="0"/>
                        <a:t>cost)</a:t>
                      </a:r>
                    </a:p>
                  </a:txBody>
                  <a:tcPr/>
                </a:tc>
                <a:tc>
                  <a:txBody>
                    <a:bodyPr/>
                    <a:lstStyle/>
                    <a:p>
                      <a:pPr algn="ctr">
                        <a:lnSpc>
                          <a:spcPct val="150000"/>
                        </a:lnSpc>
                      </a:pPr>
                      <a:r>
                        <a:rPr lang="en-US" altLang="zh-TW" i="1" dirty="0" smtClean="0"/>
                        <a:t>O(1)</a:t>
                      </a:r>
                      <a:endParaRPr lang="zh-TW" altLang="en-US"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TW" altLang="en-US" dirty="0" smtClean="0"/>
                        <a:t>不一定正確</a:t>
                      </a:r>
                    </a:p>
                  </a:txBody>
                  <a:tcPr/>
                </a:tc>
                <a:extLst>
                  <a:ext uri="{0D108BD9-81ED-4DB2-BD59-A6C34878D82A}">
                    <a16:rowId xmlns:a16="http://schemas.microsoft.com/office/drawing/2014/main" val="542685577"/>
                  </a:ext>
                </a:extLst>
              </a:tr>
              <a:tr h="597236">
                <a:tc>
                  <a:txBody>
                    <a:bodyPr/>
                    <a:lstStyle/>
                    <a:p>
                      <a:pPr algn="ctr">
                        <a:lnSpc>
                          <a:spcPct val="150000"/>
                        </a:lnSpc>
                      </a:pPr>
                      <a:r>
                        <a:rPr lang="zh-TW" altLang="en-US" dirty="0" smtClean="0"/>
                        <a:t>貪婪法</a:t>
                      </a:r>
                      <a:r>
                        <a:rPr lang="en-US" altLang="zh-TW" dirty="0" smtClean="0"/>
                        <a:t>_CP</a:t>
                      </a:r>
                      <a:r>
                        <a:rPr lang="zh-TW" altLang="en-US" dirty="0" smtClean="0"/>
                        <a:t>值</a:t>
                      </a:r>
                      <a:endParaRPr lang="zh-TW" altLang="en-US"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TW" i="1" dirty="0" smtClean="0"/>
                        <a:t>O(t</a:t>
                      </a:r>
                      <a:r>
                        <a:rPr lang="zh-TW" altLang="en-US" i="1" dirty="0" smtClean="0"/>
                        <a:t> </a:t>
                      </a:r>
                      <a:r>
                        <a:rPr lang="en-US" altLang="zh-TW" i="1" dirty="0" smtClean="0"/>
                        <a:t>/</a:t>
                      </a:r>
                      <a:r>
                        <a:rPr lang="zh-TW" altLang="en-US" i="1" dirty="0" smtClean="0"/>
                        <a:t>平均</a:t>
                      </a:r>
                      <a:r>
                        <a:rPr lang="en-US" altLang="zh-TW" i="1" dirty="0" smtClean="0"/>
                        <a:t>cost)</a:t>
                      </a:r>
                    </a:p>
                  </a:txBody>
                  <a:tcPr/>
                </a:tc>
                <a:tc>
                  <a:txBody>
                    <a:bodyPr/>
                    <a:lstStyle/>
                    <a:p>
                      <a:pPr algn="ctr">
                        <a:lnSpc>
                          <a:spcPct val="150000"/>
                        </a:lnSpc>
                      </a:pPr>
                      <a:r>
                        <a:rPr lang="en-US" altLang="zh-TW" i="1" dirty="0" smtClean="0"/>
                        <a:t>O(1)</a:t>
                      </a:r>
                      <a:endParaRPr lang="zh-TW" altLang="en-US"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TW" altLang="en-US" dirty="0" smtClean="0"/>
                        <a:t>不一定正確</a:t>
                      </a:r>
                    </a:p>
                  </a:txBody>
                  <a:tcPr/>
                </a:tc>
                <a:extLst>
                  <a:ext uri="{0D108BD9-81ED-4DB2-BD59-A6C34878D82A}">
                    <a16:rowId xmlns:a16="http://schemas.microsoft.com/office/drawing/2014/main" val="3786280967"/>
                  </a:ext>
                </a:extLst>
              </a:tr>
              <a:tr h="597236">
                <a:tc>
                  <a:txBody>
                    <a:bodyPr/>
                    <a:lstStyle/>
                    <a:p>
                      <a:pPr algn="ctr">
                        <a:lnSpc>
                          <a:spcPct val="150000"/>
                        </a:lnSpc>
                      </a:pPr>
                      <a:r>
                        <a:rPr lang="zh-TW" altLang="en-US" dirty="0" smtClean="0"/>
                        <a:t>窮舉法</a:t>
                      </a:r>
                      <a:endParaRPr lang="zh-TW" altLang="en-US" dirty="0"/>
                    </a:p>
                  </a:txBody>
                  <a:tcPr/>
                </a:tc>
                <a:tc>
                  <a:txBody>
                    <a:bodyPr/>
                    <a:lstStyle/>
                    <a:p>
                      <a:pPr algn="ctr">
                        <a:lnSpc>
                          <a:spcPct val="150000"/>
                        </a:lnSpc>
                      </a:pPr>
                      <a:r>
                        <a:rPr lang="en-US" altLang="zh-TW" i="1" dirty="0" smtClean="0"/>
                        <a:t>O(</a:t>
                      </a:r>
                      <a:r>
                        <a:rPr lang="zh-TW" altLang="en-US" i="1" dirty="0" smtClean="0"/>
                        <a:t> </a:t>
                      </a:r>
                      <a:r>
                        <a:rPr lang="en-US" altLang="zh-TW" i="1" dirty="0" smtClean="0"/>
                        <a:t>x!</a:t>
                      </a:r>
                      <a:r>
                        <a:rPr lang="zh-TW" altLang="en-US" i="1" baseline="30000" dirty="0" smtClean="0"/>
                        <a:t>  </a:t>
                      </a:r>
                      <a:r>
                        <a:rPr lang="en-US" altLang="zh-TW" i="1" dirty="0" smtClean="0"/>
                        <a:t>)</a:t>
                      </a:r>
                      <a:endParaRPr lang="zh-TW" altLang="en-US"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TW" i="1" dirty="0" smtClean="0"/>
                        <a:t>O(t</a:t>
                      </a:r>
                      <a:r>
                        <a:rPr lang="zh-TW" altLang="en-US" i="1" dirty="0" smtClean="0"/>
                        <a:t> </a:t>
                      </a:r>
                      <a:r>
                        <a:rPr lang="en-US" altLang="zh-TW" i="1" dirty="0" smtClean="0"/>
                        <a:t>/</a:t>
                      </a:r>
                      <a:r>
                        <a:rPr lang="zh-TW" altLang="en-US" i="1" dirty="0" smtClean="0"/>
                        <a:t>平均</a:t>
                      </a:r>
                      <a:r>
                        <a:rPr lang="en-US" altLang="zh-TW" i="1" dirty="0" smtClean="0"/>
                        <a:t>cost)</a:t>
                      </a:r>
                    </a:p>
                  </a:txBody>
                  <a:tcPr/>
                </a:tc>
                <a:tc>
                  <a:txBody>
                    <a:bodyPr/>
                    <a:lstStyle/>
                    <a:p>
                      <a:pPr algn="ctr">
                        <a:lnSpc>
                          <a:spcPct val="150000"/>
                        </a:lnSpc>
                      </a:pPr>
                      <a:r>
                        <a:rPr lang="zh-TW" altLang="en-US" dirty="0" smtClean="0"/>
                        <a:t>一定正確</a:t>
                      </a:r>
                      <a:endParaRPr lang="zh-TW" altLang="en-US" dirty="0"/>
                    </a:p>
                  </a:txBody>
                  <a:tcPr/>
                </a:tc>
                <a:extLst>
                  <a:ext uri="{0D108BD9-81ED-4DB2-BD59-A6C34878D82A}">
                    <a16:rowId xmlns:a16="http://schemas.microsoft.com/office/drawing/2014/main" val="710597816"/>
                  </a:ext>
                </a:extLst>
              </a:tr>
            </a:tbl>
          </a:graphicData>
        </a:graphic>
      </p:graphicFrame>
      <p:sp>
        <p:nvSpPr>
          <p:cNvPr id="4" name="文字方塊 3"/>
          <p:cNvSpPr txBox="1"/>
          <p:nvPr/>
        </p:nvSpPr>
        <p:spPr>
          <a:xfrm>
            <a:off x="1451028" y="1966832"/>
            <a:ext cx="9603826" cy="400110"/>
          </a:xfrm>
          <a:prstGeom prst="rect">
            <a:avLst/>
          </a:prstGeom>
          <a:noFill/>
        </p:spPr>
        <p:txBody>
          <a:bodyPr wrap="square" rtlCol="0">
            <a:spAutoFit/>
          </a:bodyPr>
          <a:lstStyle/>
          <a:p>
            <a:pPr algn="ctr"/>
            <a:r>
              <a:rPr lang="zh-TW" altLang="en-US" sz="2000" dirty="0" smtClean="0"/>
              <a:t>複雜度分析</a:t>
            </a:r>
            <a:endParaRPr lang="zh-TW" altLang="en-US" sz="2000" dirty="0"/>
          </a:p>
        </p:txBody>
      </p:sp>
    </p:spTree>
    <p:extLst>
      <p:ext uri="{BB962C8B-B14F-4D97-AF65-F5344CB8AC3E}">
        <p14:creationId xmlns:p14="http://schemas.microsoft.com/office/powerpoint/2010/main" val="3137423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33123968"/>
              </p:ext>
            </p:extLst>
          </p:nvPr>
        </p:nvGraphicFramePr>
        <p:xfrm>
          <a:off x="1336675" y="540934"/>
          <a:ext cx="9603275" cy="2715796"/>
        </p:xfrm>
        <a:graphic>
          <a:graphicData uri="http://schemas.openxmlformats.org/drawingml/2006/table">
            <a:tbl>
              <a:tblPr firstRow="1" bandRow="1">
                <a:tableStyleId>{5C22544A-7EE6-4342-B048-85BDC9FD1C3A}</a:tableStyleId>
              </a:tblPr>
              <a:tblGrid>
                <a:gridCol w="1920655">
                  <a:extLst>
                    <a:ext uri="{9D8B030D-6E8A-4147-A177-3AD203B41FA5}">
                      <a16:colId xmlns:a16="http://schemas.microsoft.com/office/drawing/2014/main" val="3395703771"/>
                    </a:ext>
                  </a:extLst>
                </a:gridCol>
                <a:gridCol w="1920655">
                  <a:extLst>
                    <a:ext uri="{9D8B030D-6E8A-4147-A177-3AD203B41FA5}">
                      <a16:colId xmlns:a16="http://schemas.microsoft.com/office/drawing/2014/main" val="2925357680"/>
                    </a:ext>
                  </a:extLst>
                </a:gridCol>
                <a:gridCol w="1920655">
                  <a:extLst>
                    <a:ext uri="{9D8B030D-6E8A-4147-A177-3AD203B41FA5}">
                      <a16:colId xmlns:a16="http://schemas.microsoft.com/office/drawing/2014/main" val="3458293597"/>
                    </a:ext>
                  </a:extLst>
                </a:gridCol>
                <a:gridCol w="1920655">
                  <a:extLst>
                    <a:ext uri="{9D8B030D-6E8A-4147-A177-3AD203B41FA5}">
                      <a16:colId xmlns:a16="http://schemas.microsoft.com/office/drawing/2014/main" val="1310270892"/>
                    </a:ext>
                  </a:extLst>
                </a:gridCol>
                <a:gridCol w="1920655">
                  <a:extLst>
                    <a:ext uri="{9D8B030D-6E8A-4147-A177-3AD203B41FA5}">
                      <a16:colId xmlns:a16="http://schemas.microsoft.com/office/drawing/2014/main" val="740991164"/>
                    </a:ext>
                  </a:extLst>
                </a:gridCol>
              </a:tblGrid>
              <a:tr h="471493">
                <a:tc>
                  <a:txBody>
                    <a:bodyPr/>
                    <a:lstStyle/>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a:t>
                      </a:r>
                      <a:r>
                        <a:rPr lang="zh-TW" altLang="en-US" dirty="0" smtClean="0"/>
                        <a:t>時間</a:t>
                      </a:r>
                      <a:endParaRPr lang="en-US" altLang="zh-TW" dirty="0" smtClean="0"/>
                    </a:p>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a:t>
                      </a:r>
                      <a:r>
                        <a:rPr lang="zh-TW" altLang="en-US" dirty="0" smtClean="0"/>
                        <a:t>滿足度</a:t>
                      </a:r>
                      <a:endParaRPr lang="en-US" altLang="zh-TW" dirty="0" smtClean="0"/>
                    </a:p>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_CP</a:t>
                      </a:r>
                      <a:r>
                        <a:rPr lang="zh-TW" altLang="en-US" dirty="0" smtClean="0"/>
                        <a:t>值</a:t>
                      </a:r>
                    </a:p>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窮舉法</a:t>
                      </a:r>
                    </a:p>
                    <a:p>
                      <a:pPr algn="ctr"/>
                      <a:endParaRPr lang="zh-TW" altLang="en-US" dirty="0"/>
                    </a:p>
                  </a:txBody>
                  <a:tcPr anchor="ctr"/>
                </a:tc>
                <a:extLst>
                  <a:ext uri="{0D108BD9-81ED-4DB2-BD59-A6C34878D82A}">
                    <a16:rowId xmlns:a16="http://schemas.microsoft.com/office/drawing/2014/main" val="3944208076"/>
                  </a:ext>
                </a:extLst>
              </a:tr>
              <a:tr h="518929">
                <a:tc>
                  <a:txBody>
                    <a:bodyPr/>
                    <a:lstStyle/>
                    <a:p>
                      <a:pPr algn="ctr"/>
                      <a:r>
                        <a:rPr lang="en-US" altLang="zh-TW" dirty="0" smtClean="0"/>
                        <a:t>9</a:t>
                      </a:r>
                      <a:r>
                        <a:rPr lang="zh-TW" altLang="en-US" dirty="0" smtClean="0"/>
                        <a:t>攤</a:t>
                      </a:r>
                      <a:endParaRPr lang="zh-TW" altLang="en-US" dirty="0"/>
                    </a:p>
                  </a:txBody>
                  <a:tcPr anchor="ctr"/>
                </a:tc>
                <a:tc>
                  <a:txBody>
                    <a:bodyPr/>
                    <a:lstStyle/>
                    <a:p>
                      <a:pPr algn="ctr"/>
                      <a:r>
                        <a:rPr lang="en-US" altLang="zh-TW" i="1" dirty="0" smtClean="0"/>
                        <a:t>0.0085s</a:t>
                      </a:r>
                    </a:p>
                  </a:txBody>
                  <a:tcPr anchor="ctr"/>
                </a:tc>
                <a:tc>
                  <a:txBody>
                    <a:bodyPr/>
                    <a:lstStyle/>
                    <a:p>
                      <a:pPr algn="ctr"/>
                      <a:r>
                        <a:rPr lang="en-US" altLang="zh-TW" i="1" dirty="0" smtClean="0"/>
                        <a:t>0.009s</a:t>
                      </a:r>
                      <a:endParaRPr lang="zh-TW" altLang="en-US" i="1" dirty="0"/>
                    </a:p>
                  </a:txBody>
                  <a:tcPr anchor="ctr"/>
                </a:tc>
                <a:tc>
                  <a:txBody>
                    <a:bodyPr/>
                    <a:lstStyle/>
                    <a:p>
                      <a:pPr algn="ctr"/>
                      <a:r>
                        <a:rPr lang="en-US" altLang="zh-TW" i="1" dirty="0" smtClean="0"/>
                        <a:t>0.009s</a:t>
                      </a:r>
                      <a:endParaRPr lang="zh-TW" altLang="en-US" i="1" dirty="0"/>
                    </a:p>
                  </a:txBody>
                  <a:tcPr anchor="ctr"/>
                </a:tc>
                <a:tc>
                  <a:txBody>
                    <a:bodyPr/>
                    <a:lstStyle/>
                    <a:p>
                      <a:pPr algn="ctr"/>
                      <a:r>
                        <a:rPr lang="en-US" altLang="zh-TW" i="1" dirty="0" smtClean="0"/>
                        <a:t>6.6238s</a:t>
                      </a:r>
                      <a:endParaRPr lang="zh-TW" altLang="en-US" i="1" dirty="0"/>
                    </a:p>
                  </a:txBody>
                  <a:tcPr anchor="ctr"/>
                </a:tc>
                <a:extLst>
                  <a:ext uri="{0D108BD9-81ED-4DB2-BD59-A6C34878D82A}">
                    <a16:rowId xmlns:a16="http://schemas.microsoft.com/office/drawing/2014/main" val="3501303109"/>
                  </a:ext>
                </a:extLst>
              </a:tr>
              <a:tr h="518929">
                <a:tc>
                  <a:txBody>
                    <a:bodyPr/>
                    <a:lstStyle/>
                    <a:p>
                      <a:pPr algn="ctr"/>
                      <a:r>
                        <a:rPr lang="en-US" altLang="zh-TW" dirty="0" smtClean="0"/>
                        <a:t>10</a:t>
                      </a:r>
                      <a:r>
                        <a:rPr lang="zh-TW" altLang="en-US" dirty="0" smtClean="0"/>
                        <a:t>攤</a:t>
                      </a:r>
                      <a:endParaRPr lang="zh-TW" altLang="en-US" dirty="0"/>
                    </a:p>
                  </a:txBody>
                  <a:tcPr anchor="ctr"/>
                </a:tc>
                <a:tc>
                  <a:txBody>
                    <a:bodyPr/>
                    <a:lstStyle/>
                    <a:p>
                      <a:pPr algn="ctr"/>
                      <a:r>
                        <a:rPr lang="en-US" altLang="zh-TW" i="1" dirty="0" smtClean="0"/>
                        <a:t>0.01s</a:t>
                      </a:r>
                      <a:endParaRPr lang="zh-TW" altLang="en-US" i="1" dirty="0"/>
                    </a:p>
                  </a:txBody>
                  <a:tcPr anchor="ctr"/>
                </a:tc>
                <a:tc>
                  <a:txBody>
                    <a:bodyPr/>
                    <a:lstStyle/>
                    <a:p>
                      <a:pPr algn="ctr"/>
                      <a:r>
                        <a:rPr lang="en-US" altLang="zh-TW" i="1" dirty="0" smtClean="0"/>
                        <a:t>0.01s</a:t>
                      </a:r>
                      <a:endParaRPr lang="zh-TW" altLang="en-US" i="1" dirty="0"/>
                    </a:p>
                  </a:txBody>
                  <a:tcPr anchor="ctr"/>
                </a:tc>
                <a:tc>
                  <a:txBody>
                    <a:bodyPr/>
                    <a:lstStyle/>
                    <a:p>
                      <a:pPr algn="ctr"/>
                      <a:r>
                        <a:rPr lang="en-US" altLang="zh-TW" i="1" dirty="0" smtClean="0"/>
                        <a:t>0.01s</a:t>
                      </a:r>
                      <a:endParaRPr lang="zh-TW" altLang="en-US" i="1" dirty="0"/>
                    </a:p>
                  </a:txBody>
                  <a:tcPr anchor="ctr"/>
                </a:tc>
                <a:tc>
                  <a:txBody>
                    <a:bodyPr/>
                    <a:lstStyle/>
                    <a:p>
                      <a:pPr algn="ctr"/>
                      <a:r>
                        <a:rPr lang="en-US" altLang="zh-TW" i="1" dirty="0" smtClean="0"/>
                        <a:t>50.898s</a:t>
                      </a:r>
                      <a:endParaRPr lang="zh-TW" altLang="en-US" i="1" dirty="0"/>
                    </a:p>
                  </a:txBody>
                  <a:tcPr anchor="ctr"/>
                </a:tc>
                <a:extLst>
                  <a:ext uri="{0D108BD9-81ED-4DB2-BD59-A6C34878D82A}">
                    <a16:rowId xmlns:a16="http://schemas.microsoft.com/office/drawing/2014/main" val="391749460"/>
                  </a:ext>
                </a:extLst>
              </a:tr>
              <a:tr h="518929">
                <a:tc>
                  <a:txBody>
                    <a:bodyPr/>
                    <a:lstStyle/>
                    <a:p>
                      <a:pPr algn="ctr"/>
                      <a:r>
                        <a:rPr lang="en-US" altLang="zh-TW" dirty="0" smtClean="0"/>
                        <a:t>11</a:t>
                      </a:r>
                      <a:r>
                        <a:rPr lang="zh-TW" altLang="en-US" dirty="0" smtClean="0"/>
                        <a:t>攤</a:t>
                      </a:r>
                      <a:endParaRPr lang="zh-TW" altLang="en-US" dirty="0"/>
                    </a:p>
                  </a:txBody>
                  <a:tcPr anchor="ctr"/>
                </a:tc>
                <a:tc>
                  <a:txBody>
                    <a:bodyPr/>
                    <a:lstStyle/>
                    <a:p>
                      <a:pPr algn="ctr"/>
                      <a:r>
                        <a:rPr lang="en-US" altLang="zh-TW" i="1" dirty="0" smtClean="0"/>
                        <a:t>0.013s</a:t>
                      </a:r>
                      <a:endParaRPr lang="zh-TW" altLang="en-US" i="1" dirty="0"/>
                    </a:p>
                  </a:txBody>
                  <a:tcPr anchor="ctr"/>
                </a:tc>
                <a:tc>
                  <a:txBody>
                    <a:bodyPr/>
                    <a:lstStyle/>
                    <a:p>
                      <a:pPr algn="ctr"/>
                      <a:r>
                        <a:rPr lang="en-US" altLang="zh-TW" i="1" dirty="0" smtClean="0"/>
                        <a:t>0.012s</a:t>
                      </a:r>
                      <a:endParaRPr lang="zh-TW" altLang="en-US" i="1" dirty="0"/>
                    </a:p>
                  </a:txBody>
                  <a:tcPr anchor="ctr"/>
                </a:tc>
                <a:tc>
                  <a:txBody>
                    <a:bodyPr/>
                    <a:lstStyle/>
                    <a:p>
                      <a:pPr algn="ctr"/>
                      <a:r>
                        <a:rPr lang="en-US" altLang="zh-TW" i="1" dirty="0" smtClean="0"/>
                        <a:t>0.013s</a:t>
                      </a:r>
                      <a:endParaRPr lang="zh-TW" altLang="en-US" i="1" dirty="0"/>
                    </a:p>
                  </a:txBody>
                  <a:tcPr anchor="ctr"/>
                </a:tc>
                <a:tc>
                  <a:txBody>
                    <a:bodyPr/>
                    <a:lstStyle/>
                    <a:p>
                      <a:pPr algn="ctr"/>
                      <a:r>
                        <a:rPr lang="en-US" altLang="zh-TW" i="1" dirty="0" smtClean="0"/>
                        <a:t>573.636s</a:t>
                      </a:r>
                      <a:endParaRPr lang="zh-TW" altLang="en-US" i="1" dirty="0"/>
                    </a:p>
                  </a:txBody>
                  <a:tcPr anchor="ctr"/>
                </a:tc>
                <a:extLst>
                  <a:ext uri="{0D108BD9-81ED-4DB2-BD59-A6C34878D82A}">
                    <a16:rowId xmlns:a16="http://schemas.microsoft.com/office/drawing/2014/main" val="1416406199"/>
                  </a:ext>
                </a:extLst>
              </a:tr>
              <a:tr h="518929">
                <a:tc>
                  <a:txBody>
                    <a:bodyPr/>
                    <a:lstStyle/>
                    <a:p>
                      <a:pPr algn="ctr"/>
                      <a:r>
                        <a:rPr lang="en-US" altLang="zh-TW" dirty="0" smtClean="0"/>
                        <a:t>12</a:t>
                      </a:r>
                      <a:r>
                        <a:rPr lang="zh-TW" altLang="en-US" dirty="0" smtClean="0"/>
                        <a:t>攤</a:t>
                      </a:r>
                      <a:endParaRPr lang="zh-TW" altLang="en-US" dirty="0"/>
                    </a:p>
                  </a:txBody>
                  <a:tcPr anchor="ctr"/>
                </a:tc>
                <a:tc>
                  <a:txBody>
                    <a:bodyPr/>
                    <a:lstStyle/>
                    <a:p>
                      <a:pPr algn="ctr"/>
                      <a:r>
                        <a:rPr lang="en-US" altLang="zh-TW" i="1" dirty="0" smtClean="0"/>
                        <a:t>0.015s</a:t>
                      </a:r>
                      <a:endParaRPr lang="zh-TW" altLang="en-US" i="1" dirty="0"/>
                    </a:p>
                  </a:txBody>
                  <a:tcPr anchor="ctr"/>
                </a:tc>
                <a:tc>
                  <a:txBody>
                    <a:bodyPr/>
                    <a:lstStyle/>
                    <a:p>
                      <a:pPr algn="ctr"/>
                      <a:r>
                        <a:rPr lang="en-US" altLang="zh-TW" i="1" dirty="0" smtClean="0"/>
                        <a:t>0.014s</a:t>
                      </a:r>
                      <a:endParaRPr lang="zh-TW" altLang="en-US" i="1" dirty="0"/>
                    </a:p>
                  </a:txBody>
                  <a:tcPr anchor="ctr"/>
                </a:tc>
                <a:tc>
                  <a:txBody>
                    <a:bodyPr/>
                    <a:lstStyle/>
                    <a:p>
                      <a:pPr algn="ctr"/>
                      <a:r>
                        <a:rPr lang="en-US" altLang="zh-TW" i="1" dirty="0" smtClean="0"/>
                        <a:t>0.014s</a:t>
                      </a:r>
                      <a:endParaRPr lang="zh-TW" altLang="en-US" i="1" dirty="0"/>
                    </a:p>
                  </a:txBody>
                  <a:tcPr anchor="ctr"/>
                </a:tc>
                <a:tc>
                  <a:txBody>
                    <a:bodyPr/>
                    <a:lstStyle/>
                    <a:p>
                      <a:pPr algn="ctr"/>
                      <a:r>
                        <a:rPr lang="en-US" altLang="zh-TW" i="1" dirty="0" smtClean="0"/>
                        <a:t>3062.6s</a:t>
                      </a:r>
                      <a:endParaRPr lang="zh-TW" altLang="en-US" i="1" dirty="0"/>
                    </a:p>
                  </a:txBody>
                  <a:tcPr anchor="ctr"/>
                </a:tc>
                <a:extLst>
                  <a:ext uri="{0D108BD9-81ED-4DB2-BD59-A6C34878D82A}">
                    <a16:rowId xmlns:a16="http://schemas.microsoft.com/office/drawing/2014/main" val="14813151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776128594"/>
              </p:ext>
            </p:extLst>
          </p:nvPr>
        </p:nvGraphicFramePr>
        <p:xfrm>
          <a:off x="1335574" y="3843011"/>
          <a:ext cx="9604376" cy="2091950"/>
        </p:xfrm>
        <a:graphic>
          <a:graphicData uri="http://schemas.openxmlformats.org/drawingml/2006/table">
            <a:tbl>
              <a:tblPr firstRow="1" bandRow="1">
                <a:tableStyleId>{5C22544A-7EE6-4342-B048-85BDC9FD1C3A}</a:tableStyleId>
              </a:tblPr>
              <a:tblGrid>
                <a:gridCol w="1908788">
                  <a:extLst>
                    <a:ext uri="{9D8B030D-6E8A-4147-A177-3AD203B41FA5}">
                      <a16:colId xmlns:a16="http://schemas.microsoft.com/office/drawing/2014/main" val="770789198"/>
                    </a:ext>
                  </a:extLst>
                </a:gridCol>
                <a:gridCol w="2893400">
                  <a:extLst>
                    <a:ext uri="{9D8B030D-6E8A-4147-A177-3AD203B41FA5}">
                      <a16:colId xmlns:a16="http://schemas.microsoft.com/office/drawing/2014/main" val="263284558"/>
                    </a:ext>
                  </a:extLst>
                </a:gridCol>
                <a:gridCol w="2401094">
                  <a:extLst>
                    <a:ext uri="{9D8B030D-6E8A-4147-A177-3AD203B41FA5}">
                      <a16:colId xmlns:a16="http://schemas.microsoft.com/office/drawing/2014/main" val="1181567087"/>
                    </a:ext>
                  </a:extLst>
                </a:gridCol>
                <a:gridCol w="2401094">
                  <a:extLst>
                    <a:ext uri="{9D8B030D-6E8A-4147-A177-3AD203B41FA5}">
                      <a16:colId xmlns:a16="http://schemas.microsoft.com/office/drawing/2014/main" val="1412797874"/>
                    </a:ext>
                  </a:extLst>
                </a:gridCol>
              </a:tblGrid>
              <a:tr h="577606">
                <a:tc>
                  <a:txBody>
                    <a:bodyPr/>
                    <a:lstStyle/>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a:t>
                      </a:r>
                      <a:r>
                        <a:rPr lang="zh-TW" altLang="en-US" dirty="0" smtClean="0"/>
                        <a:t>時間</a:t>
                      </a:r>
                      <a:endParaRPr lang="en-US" altLang="zh-TW" dirty="0" smtClean="0"/>
                    </a:p>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a:t>
                      </a:r>
                      <a:r>
                        <a:rPr lang="zh-TW" altLang="en-US" dirty="0" smtClean="0"/>
                        <a:t>滿足度</a:t>
                      </a:r>
                      <a:endParaRPr lang="en-US" altLang="zh-TW" dirty="0" smtClean="0"/>
                    </a:p>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貪婪法</a:t>
                      </a:r>
                      <a:r>
                        <a:rPr lang="en-US" altLang="zh-TW" dirty="0" smtClean="0"/>
                        <a:t>_CP</a:t>
                      </a:r>
                      <a:r>
                        <a:rPr lang="zh-TW" altLang="en-US" dirty="0" smtClean="0"/>
                        <a:t>值</a:t>
                      </a:r>
                    </a:p>
                    <a:p>
                      <a:pPr algn="ctr"/>
                      <a:endParaRPr lang="zh-TW" altLang="en-US" dirty="0"/>
                    </a:p>
                  </a:txBody>
                  <a:tcPr anchor="ctr"/>
                </a:tc>
                <a:extLst>
                  <a:ext uri="{0D108BD9-81ED-4DB2-BD59-A6C34878D82A}">
                    <a16:rowId xmlns:a16="http://schemas.microsoft.com/office/drawing/2014/main" val="373898278"/>
                  </a:ext>
                </a:extLst>
              </a:tr>
              <a:tr h="725935">
                <a:tc>
                  <a:txBody>
                    <a:bodyPr/>
                    <a:lstStyle/>
                    <a:p>
                      <a:pPr algn="ctr"/>
                      <a:r>
                        <a:rPr lang="en-US" altLang="zh-TW" dirty="0" smtClean="0"/>
                        <a:t>4~10</a:t>
                      </a:r>
                      <a:r>
                        <a:rPr lang="zh-TW" altLang="en-US" dirty="0" smtClean="0"/>
                        <a:t>攤</a:t>
                      </a:r>
                      <a:endParaRPr lang="zh-TW" altLang="en-US" dirty="0"/>
                    </a:p>
                  </a:txBody>
                  <a:tcPr anchor="ctr"/>
                </a:tc>
                <a:tc>
                  <a:txBody>
                    <a:bodyPr/>
                    <a:lstStyle/>
                    <a:p>
                      <a:pPr algn="ctr"/>
                      <a:r>
                        <a:rPr lang="en-US" altLang="zh-TW" i="1" dirty="0" smtClean="0"/>
                        <a:t>2.37%</a:t>
                      </a:r>
                      <a:endParaRPr lang="zh-TW" altLang="en-US" i="1" dirty="0"/>
                    </a:p>
                  </a:txBody>
                  <a:tcPr anchor="ctr"/>
                </a:tc>
                <a:tc>
                  <a:txBody>
                    <a:bodyPr/>
                    <a:lstStyle/>
                    <a:p>
                      <a:pPr algn="ctr"/>
                      <a:r>
                        <a:rPr lang="en-US" altLang="zh-TW" i="1" dirty="0" smtClean="0"/>
                        <a:t>13.16%</a:t>
                      </a:r>
                      <a:endParaRPr lang="zh-TW" altLang="en-US" i="1" dirty="0"/>
                    </a:p>
                  </a:txBody>
                  <a:tcPr anchor="ctr"/>
                </a:tc>
                <a:tc>
                  <a:txBody>
                    <a:bodyPr/>
                    <a:lstStyle/>
                    <a:p>
                      <a:pPr algn="ctr"/>
                      <a:r>
                        <a:rPr lang="en-US" altLang="zh-TW" i="1" dirty="0" smtClean="0"/>
                        <a:t>1.98%</a:t>
                      </a:r>
                      <a:endParaRPr lang="zh-TW" altLang="en-US" i="1" dirty="0"/>
                    </a:p>
                  </a:txBody>
                  <a:tcPr anchor="ctr"/>
                </a:tc>
                <a:extLst>
                  <a:ext uri="{0D108BD9-81ED-4DB2-BD59-A6C34878D82A}">
                    <a16:rowId xmlns:a16="http://schemas.microsoft.com/office/drawing/2014/main" val="930182464"/>
                  </a:ext>
                </a:extLst>
              </a:tr>
              <a:tr h="725935">
                <a:tc>
                  <a:txBody>
                    <a:bodyPr/>
                    <a:lstStyle/>
                    <a:p>
                      <a:pPr algn="ctr"/>
                      <a:r>
                        <a:rPr lang="en-US" altLang="zh-TW" dirty="0" smtClean="0"/>
                        <a:t>11</a:t>
                      </a:r>
                      <a:r>
                        <a:rPr lang="zh-TW" altLang="en-US" dirty="0" smtClean="0"/>
                        <a:t>攤</a:t>
                      </a:r>
                      <a:endParaRPr lang="zh-TW" altLang="en-US" dirty="0"/>
                    </a:p>
                  </a:txBody>
                  <a:tcPr anchor="ctr"/>
                </a:tc>
                <a:tc>
                  <a:txBody>
                    <a:bodyPr/>
                    <a:lstStyle/>
                    <a:p>
                      <a:pPr algn="ctr"/>
                      <a:r>
                        <a:rPr lang="en-US" altLang="zh-TW" i="1" dirty="0" smtClean="0"/>
                        <a:t>0.117%</a:t>
                      </a:r>
                      <a:endParaRPr lang="zh-TW" altLang="en-US" i="1" dirty="0"/>
                    </a:p>
                  </a:txBody>
                  <a:tcPr anchor="ctr"/>
                </a:tc>
                <a:tc>
                  <a:txBody>
                    <a:bodyPr/>
                    <a:lstStyle/>
                    <a:p>
                      <a:pPr algn="ctr"/>
                      <a:r>
                        <a:rPr lang="en-US" altLang="zh-TW" i="1" dirty="0" smtClean="0"/>
                        <a:t>11.06%</a:t>
                      </a:r>
                      <a:endParaRPr lang="zh-TW" altLang="en-US" i="1" dirty="0"/>
                    </a:p>
                  </a:txBody>
                  <a:tcPr anchor="ctr"/>
                </a:tc>
                <a:tc>
                  <a:txBody>
                    <a:bodyPr/>
                    <a:lstStyle/>
                    <a:p>
                      <a:pPr algn="ctr"/>
                      <a:r>
                        <a:rPr lang="en-US" altLang="zh-TW" i="1" dirty="0" smtClean="0"/>
                        <a:t>0.312%</a:t>
                      </a:r>
                      <a:endParaRPr lang="zh-TW" altLang="en-US" i="1" dirty="0"/>
                    </a:p>
                  </a:txBody>
                  <a:tcPr anchor="ctr"/>
                </a:tc>
                <a:extLst>
                  <a:ext uri="{0D108BD9-81ED-4DB2-BD59-A6C34878D82A}">
                    <a16:rowId xmlns:a16="http://schemas.microsoft.com/office/drawing/2014/main" val="3142704770"/>
                  </a:ext>
                </a:extLst>
              </a:tr>
            </a:tbl>
          </a:graphicData>
        </a:graphic>
      </p:graphicFrame>
      <p:sp>
        <p:nvSpPr>
          <p:cNvPr id="4" name="文字方塊 3"/>
          <p:cNvSpPr txBox="1"/>
          <p:nvPr/>
        </p:nvSpPr>
        <p:spPr>
          <a:xfrm>
            <a:off x="1335574" y="162965"/>
            <a:ext cx="9604376" cy="400110"/>
          </a:xfrm>
          <a:prstGeom prst="rect">
            <a:avLst/>
          </a:prstGeom>
          <a:noFill/>
        </p:spPr>
        <p:txBody>
          <a:bodyPr wrap="square" rtlCol="0">
            <a:spAutoFit/>
          </a:bodyPr>
          <a:lstStyle/>
          <a:p>
            <a:pPr algn="ctr"/>
            <a:r>
              <a:rPr lang="zh-TW" altLang="en-US" sz="2000" dirty="0"/>
              <a:t>執行</a:t>
            </a:r>
            <a:r>
              <a:rPr lang="en-US" altLang="zh-TW" sz="2000" dirty="0"/>
              <a:t>100</a:t>
            </a:r>
            <a:r>
              <a:rPr lang="zh-TW" altLang="en-US" sz="2000" dirty="0"/>
              <a:t>次之總時間的平均</a:t>
            </a:r>
          </a:p>
        </p:txBody>
      </p:sp>
      <p:sp>
        <p:nvSpPr>
          <p:cNvPr id="5" name="文字方塊 4"/>
          <p:cNvSpPr txBox="1"/>
          <p:nvPr/>
        </p:nvSpPr>
        <p:spPr>
          <a:xfrm>
            <a:off x="1335574" y="3451693"/>
            <a:ext cx="9604376" cy="400110"/>
          </a:xfrm>
          <a:prstGeom prst="rect">
            <a:avLst/>
          </a:prstGeom>
          <a:noFill/>
        </p:spPr>
        <p:txBody>
          <a:bodyPr wrap="square" rtlCol="0">
            <a:spAutoFit/>
          </a:bodyPr>
          <a:lstStyle/>
          <a:p>
            <a:pPr algn="ctr"/>
            <a:r>
              <a:rPr lang="zh-TW" altLang="en-US" sz="2000" dirty="0"/>
              <a:t>執行</a:t>
            </a:r>
            <a:r>
              <a:rPr lang="en-US" altLang="zh-TW" sz="2000" dirty="0"/>
              <a:t>10000</a:t>
            </a:r>
            <a:r>
              <a:rPr lang="zh-TW" altLang="en-US" sz="2000" dirty="0"/>
              <a:t>次的相對誤差平均值</a:t>
            </a:r>
          </a:p>
        </p:txBody>
      </p:sp>
    </p:spTree>
    <p:extLst>
      <p:ext uri="{BB962C8B-B14F-4D97-AF65-F5344CB8AC3E}">
        <p14:creationId xmlns:p14="http://schemas.microsoft.com/office/powerpoint/2010/main" val="3447170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562" cy="5848350"/>
          </a:xfrm>
          <a:prstGeom prst="rect">
            <a:avLst/>
          </a:prstGeom>
        </p:spPr>
      </p:pic>
    </p:spTree>
    <p:extLst>
      <p:ext uri="{BB962C8B-B14F-4D97-AF65-F5344CB8AC3E}">
        <p14:creationId xmlns:p14="http://schemas.microsoft.com/office/powerpoint/2010/main" val="3272060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4653" cy="4400550"/>
          </a:xfrm>
          <a:prstGeom prst="rect">
            <a:avLst/>
          </a:prstGeom>
        </p:spPr>
      </p:pic>
    </p:spTree>
    <p:extLst>
      <p:ext uri="{BB962C8B-B14F-4D97-AF65-F5344CB8AC3E}">
        <p14:creationId xmlns:p14="http://schemas.microsoft.com/office/powerpoint/2010/main" val="907578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前言</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在日常生活</a:t>
            </a:r>
            <a:r>
              <a:rPr lang="zh-TW" altLang="en-US" dirty="0"/>
              <a:t>中</a:t>
            </a:r>
            <a:r>
              <a:rPr lang="zh-TW" altLang="en-US" dirty="0" smtClean="0"/>
              <a:t>，我們常常</a:t>
            </a:r>
            <a:r>
              <a:rPr lang="zh-TW" altLang="en-US" dirty="0"/>
              <a:t>會參加各種展覽、博覽會，但不一定</a:t>
            </a:r>
            <a:r>
              <a:rPr lang="zh-TW" altLang="en-US" dirty="0" smtClean="0"/>
              <a:t>每次</a:t>
            </a:r>
            <a:r>
              <a:rPr lang="zh-TW" altLang="en-US" dirty="0"/>
              <a:t>都會有足夠的時間來參觀每個攤位，那我們該怎麼做才能知道在限定的時間內得到的滿足度最大是多少呢？</a:t>
            </a:r>
          </a:p>
        </p:txBody>
      </p:sp>
    </p:spTree>
    <p:extLst>
      <p:ext uri="{BB962C8B-B14F-4D97-AF65-F5344CB8AC3E}">
        <p14:creationId xmlns:p14="http://schemas.microsoft.com/office/powerpoint/2010/main" val="4281421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594485"/>
          </a:xfrm>
          <a:prstGeom prst="rect">
            <a:avLst/>
          </a:prstGeom>
        </p:spPr>
      </p:pic>
    </p:spTree>
    <p:extLst>
      <p:ext uri="{BB962C8B-B14F-4D97-AF65-F5344CB8AC3E}">
        <p14:creationId xmlns:p14="http://schemas.microsoft.com/office/powerpoint/2010/main" val="1143026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57300"/>
            <a:ext cx="9603275" cy="596454"/>
          </a:xfrm>
        </p:spPr>
        <p:txBody>
          <a:bodyPr/>
          <a:lstStyle/>
          <a:p>
            <a:pPr algn="ctr"/>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zh-TW" altLang="en-US" dirty="0" smtClean="0"/>
              <a:t>程式碼</a:t>
            </a:r>
            <a:endParaRPr lang="en-US" altLang="zh-TW" dirty="0" smtClean="0"/>
          </a:p>
          <a:p>
            <a:pPr lvl="1"/>
            <a:r>
              <a:rPr lang="en-US" altLang="zh-TW" dirty="0" smtClean="0">
                <a:hlinkClick r:id="rId2"/>
              </a:rPr>
              <a:t>https</a:t>
            </a:r>
            <a:r>
              <a:rPr lang="en-US" altLang="zh-TW" dirty="0">
                <a:hlinkClick r:id="rId2"/>
              </a:rPr>
              <a:t>://</a:t>
            </a:r>
            <a:r>
              <a:rPr lang="en-US" altLang="zh-TW" dirty="0" smtClean="0">
                <a:hlinkClick r:id="rId2"/>
              </a:rPr>
              <a:t>github.com/SeanChang-3245/Graph/blob/main/Graph/Graph.cpp</a:t>
            </a:r>
            <a:endParaRPr lang="en-US" altLang="zh-TW" dirty="0" smtClean="0"/>
          </a:p>
          <a:p>
            <a:pPr lvl="1"/>
            <a:r>
              <a:rPr lang="en-US" altLang="zh-TW" dirty="0">
                <a:hlinkClick r:id="rId3"/>
              </a:rPr>
              <a:t>https://</a:t>
            </a:r>
            <a:r>
              <a:rPr lang="en-US" altLang="zh-TW" dirty="0" smtClean="0">
                <a:hlinkClick r:id="rId3"/>
              </a:rPr>
              <a:t>github.com/SeanChang-3245/Graph/blob/main/Graph/Solution.h</a:t>
            </a:r>
            <a:endParaRPr lang="en-US" altLang="zh-TW" dirty="0"/>
          </a:p>
          <a:p>
            <a:r>
              <a:rPr lang="en-US" altLang="zh-TW" dirty="0"/>
              <a:t>Excel</a:t>
            </a:r>
            <a:r>
              <a:rPr lang="zh-TW" altLang="en-US" dirty="0" smtClean="0"/>
              <a:t>資料</a:t>
            </a:r>
            <a:endParaRPr lang="en-US" altLang="zh-TW" dirty="0" smtClean="0"/>
          </a:p>
          <a:p>
            <a:pPr lvl="1"/>
            <a:r>
              <a:rPr lang="en-US" altLang="zh-TW" dirty="0">
                <a:hlinkClick r:id="rId4"/>
              </a:rPr>
              <a:t>https://</a:t>
            </a:r>
            <a:r>
              <a:rPr lang="en-US" altLang="zh-TW" dirty="0" smtClean="0">
                <a:hlinkClick r:id="rId4"/>
              </a:rPr>
              <a:t>github.com/SeanChang-3245/Graph/tree/main/Graph/Data</a:t>
            </a:r>
            <a:endParaRPr lang="en-US" altLang="zh-TW" dirty="0"/>
          </a:p>
          <a:p>
            <a:pPr lvl="1"/>
            <a:endParaRPr lang="en-US" altLang="zh-TW" dirty="0"/>
          </a:p>
          <a:p>
            <a:pPr lvl="1"/>
            <a:endParaRPr lang="en-US" altLang="zh-TW" dirty="0" smtClean="0"/>
          </a:p>
          <a:p>
            <a:pPr lvl="1"/>
            <a:endParaRPr lang="zh-TW" altLang="en-US" dirty="0"/>
          </a:p>
        </p:txBody>
      </p:sp>
    </p:spTree>
    <p:extLst>
      <p:ext uri="{BB962C8B-B14F-4D97-AF65-F5344CB8AC3E}">
        <p14:creationId xmlns:p14="http://schemas.microsoft.com/office/powerpoint/2010/main" val="2464131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題目</a:t>
            </a:r>
            <a:endParaRPr lang="zh-TW" altLang="en-US" dirty="0"/>
          </a:p>
        </p:txBody>
      </p:sp>
      <p:sp>
        <p:nvSpPr>
          <p:cNvPr id="3" name="內容版面配置區 2"/>
          <p:cNvSpPr>
            <a:spLocks noGrp="1"/>
          </p:cNvSpPr>
          <p:nvPr>
            <p:ph idx="1"/>
          </p:nvPr>
        </p:nvSpPr>
        <p:spPr/>
        <p:txBody>
          <a:bodyPr/>
          <a:lstStyle/>
          <a:p>
            <a:r>
              <a:rPr lang="zh-TW" altLang="en-US" dirty="0" smtClean="0"/>
              <a:t>在一個覽會中：</a:t>
            </a:r>
            <a:endParaRPr lang="en-US" altLang="zh-TW" dirty="0" smtClean="0"/>
          </a:p>
          <a:p>
            <a:pPr lvl="1"/>
            <a:r>
              <a:rPr lang="zh-TW" altLang="en-US" dirty="0" smtClean="0"/>
              <a:t>總共有</a:t>
            </a:r>
            <a:r>
              <a:rPr lang="zh-TW" altLang="en-US" dirty="0"/>
              <a:t> </a:t>
            </a:r>
            <a:r>
              <a:rPr lang="en-US" altLang="zh-TW" i="1" dirty="0" smtClean="0"/>
              <a:t>x</a:t>
            </a:r>
            <a:r>
              <a:rPr lang="zh-TW" altLang="en-US" dirty="0" smtClean="0"/>
              <a:t> 個攤位</a:t>
            </a:r>
            <a:endParaRPr lang="en-US" altLang="zh-TW" dirty="0" smtClean="0"/>
          </a:p>
          <a:p>
            <a:pPr lvl="1"/>
            <a:r>
              <a:rPr lang="zh-TW" altLang="en-US" dirty="0" smtClean="0"/>
              <a:t>每個攤位有個滿足度 </a:t>
            </a:r>
            <a:r>
              <a:rPr lang="en-US" altLang="zh-TW" i="1" dirty="0" smtClean="0"/>
              <a:t>m</a:t>
            </a:r>
          </a:p>
          <a:p>
            <a:pPr lvl="1"/>
            <a:r>
              <a:rPr lang="zh-TW" altLang="en-US" dirty="0"/>
              <a:t>每個攤位到另一個攤位皆有一條路徑，每個路徑有其花費</a:t>
            </a:r>
            <a:r>
              <a:rPr lang="zh-TW" altLang="en-US" dirty="0" smtClean="0"/>
              <a:t>時間 </a:t>
            </a:r>
            <a:r>
              <a:rPr lang="en-US" altLang="zh-TW" i="1" dirty="0" smtClean="0"/>
              <a:t>cost</a:t>
            </a:r>
            <a:r>
              <a:rPr lang="en-US" altLang="zh-TW" dirty="0" smtClean="0"/>
              <a:t> </a:t>
            </a:r>
          </a:p>
          <a:p>
            <a:r>
              <a:rPr lang="zh-TW" altLang="en-US" dirty="0" smtClean="0"/>
              <a:t>求</a:t>
            </a:r>
            <a:r>
              <a:rPr lang="zh-TW" altLang="en-US" dirty="0"/>
              <a:t>在給定</a:t>
            </a:r>
            <a:r>
              <a:rPr lang="zh-TW" altLang="en-US" dirty="0" smtClean="0"/>
              <a:t>時間 </a:t>
            </a:r>
            <a:r>
              <a:rPr lang="en-US" altLang="zh-TW" i="1" dirty="0" smtClean="0"/>
              <a:t>t</a:t>
            </a:r>
            <a:r>
              <a:rPr lang="en-US" altLang="zh-TW" dirty="0" smtClean="0"/>
              <a:t> </a:t>
            </a:r>
            <a:r>
              <a:rPr lang="zh-TW" altLang="en-US" dirty="0" smtClean="0"/>
              <a:t>內</a:t>
            </a:r>
            <a:r>
              <a:rPr lang="zh-TW" altLang="en-US" dirty="0"/>
              <a:t>，所能達到的最大滿足度</a:t>
            </a:r>
            <a:endParaRPr lang="en-US" altLang="zh-TW" dirty="0" smtClean="0"/>
          </a:p>
          <a:p>
            <a:pPr lvl="1"/>
            <a:endParaRPr lang="en-US" altLang="zh-TW" i="1" dirty="0" smtClean="0"/>
          </a:p>
          <a:p>
            <a:pPr lvl="1"/>
            <a:endParaRPr lang="en-US" altLang="zh-TW" i="1" dirty="0"/>
          </a:p>
          <a:p>
            <a:pPr lvl="1"/>
            <a:endParaRPr lang="en-US" altLang="zh-TW" i="1"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3280" y="1927564"/>
            <a:ext cx="2854112" cy="3626948"/>
          </a:xfrm>
          <a:prstGeom prst="rect">
            <a:avLst/>
          </a:prstGeom>
        </p:spPr>
      </p:pic>
    </p:spTree>
    <p:extLst>
      <p:ext uri="{BB962C8B-B14F-4D97-AF65-F5344CB8AC3E}">
        <p14:creationId xmlns:p14="http://schemas.microsoft.com/office/powerpoint/2010/main" val="313919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預備知識</a:t>
            </a:r>
            <a:r>
              <a:rPr lang="zh-TW" altLang="zh-TW" dirty="0"/>
              <a:t>―</a:t>
            </a:r>
            <a:r>
              <a:rPr lang="zh-TW" altLang="en-US" dirty="0" smtClean="0"/>
              <a:t>時間</a:t>
            </a:r>
            <a:r>
              <a:rPr lang="en-US" altLang="zh-TW" dirty="0" smtClean="0"/>
              <a:t>(</a:t>
            </a:r>
            <a:r>
              <a:rPr lang="zh-TW" altLang="en-US" dirty="0" smtClean="0"/>
              <a:t>空間</a:t>
            </a:r>
            <a:r>
              <a:rPr lang="en-US" altLang="zh-TW" dirty="0" smtClean="0"/>
              <a:t>)</a:t>
            </a:r>
            <a:r>
              <a:rPr lang="zh-TW" altLang="en-US" dirty="0" smtClean="0"/>
              <a:t>複雜度</a:t>
            </a:r>
            <a:endParaRPr lang="zh-TW" altLang="en-US" dirty="0"/>
          </a:p>
        </p:txBody>
      </p:sp>
      <p:sp>
        <p:nvSpPr>
          <p:cNvPr id="3" name="內容版面配置區 2"/>
          <p:cNvSpPr>
            <a:spLocks noGrp="1"/>
          </p:cNvSpPr>
          <p:nvPr>
            <p:ph idx="1"/>
          </p:nvPr>
        </p:nvSpPr>
        <p:spPr/>
        <p:txBody>
          <a:bodyPr/>
          <a:lstStyle/>
          <a:p>
            <a:r>
              <a:rPr lang="zh-TW" altLang="en-US" dirty="0"/>
              <a:t>它表示了一個演算法計算大概所需的時間</a:t>
            </a:r>
            <a:r>
              <a:rPr lang="en-US" altLang="zh-TW" dirty="0"/>
              <a:t>(</a:t>
            </a:r>
            <a:r>
              <a:rPr lang="zh-TW" altLang="en-US" dirty="0"/>
              <a:t>空間</a:t>
            </a:r>
            <a:r>
              <a:rPr lang="en-US" altLang="zh-TW" dirty="0" smtClean="0"/>
              <a:t>)</a:t>
            </a:r>
          </a:p>
          <a:p>
            <a:r>
              <a:rPr lang="zh-TW" altLang="en-US" dirty="0"/>
              <a:t>常用 </a:t>
            </a:r>
            <a:r>
              <a:rPr lang="en-US" altLang="zh-TW" i="1" dirty="0"/>
              <a:t>O("</a:t>
            </a:r>
            <a:r>
              <a:rPr lang="zh-TW" altLang="en-US" i="1" dirty="0"/>
              <a:t>一個函數</a:t>
            </a:r>
            <a:r>
              <a:rPr lang="en-US" altLang="zh-TW" i="1" dirty="0"/>
              <a:t>") </a:t>
            </a:r>
            <a:r>
              <a:rPr lang="zh-TW" altLang="en-US" dirty="0"/>
              <a:t>來</a:t>
            </a:r>
            <a:r>
              <a:rPr lang="zh-TW" altLang="en-US" dirty="0" smtClean="0"/>
              <a:t>表示</a:t>
            </a:r>
            <a:endParaRPr lang="en-US" altLang="zh-TW" dirty="0" smtClean="0"/>
          </a:p>
          <a:p>
            <a:r>
              <a:rPr lang="zh-TW" altLang="en-US" dirty="0"/>
              <a:t>計算方式類似於函數的大域</a:t>
            </a:r>
            <a:r>
              <a:rPr lang="zh-TW" altLang="en-US" dirty="0" smtClean="0"/>
              <a:t>特徵</a:t>
            </a:r>
            <a:endParaRPr lang="en-US" altLang="zh-TW" dirty="0" smtClean="0"/>
          </a:p>
          <a:p>
            <a:r>
              <a:rPr lang="zh-TW" altLang="en-US" dirty="0" smtClean="0"/>
              <a:t>例：</a:t>
            </a:r>
            <a:r>
              <a:rPr lang="zh-TW" altLang="en-US" i="1" dirty="0" smtClean="0"/>
              <a:t> </a:t>
            </a:r>
            <a:r>
              <a:rPr lang="en-US" altLang="zh-TW" i="1" dirty="0" smtClean="0"/>
              <a:t>f(n</a:t>
            </a:r>
            <a:r>
              <a:rPr lang="en-US" altLang="zh-TW" i="1" dirty="0"/>
              <a:t>) = </a:t>
            </a:r>
            <a:r>
              <a:rPr lang="en-US" altLang="zh-TW" i="1" dirty="0" smtClean="0"/>
              <a:t>5n</a:t>
            </a:r>
            <a:r>
              <a:rPr lang="en-US" altLang="zh-TW" i="1" baseline="30000" dirty="0" smtClean="0"/>
              <a:t>3</a:t>
            </a:r>
            <a:r>
              <a:rPr lang="en-US" altLang="zh-TW" i="1" dirty="0" smtClean="0"/>
              <a:t>-1000n</a:t>
            </a:r>
            <a:r>
              <a:rPr lang="en-US" altLang="zh-TW" i="1" baseline="30000" dirty="0" smtClean="0"/>
              <a:t>2</a:t>
            </a:r>
            <a:r>
              <a:rPr lang="en-US" altLang="zh-TW" i="1" dirty="0" smtClean="0"/>
              <a:t>+3</a:t>
            </a:r>
            <a:r>
              <a:rPr lang="zh-TW" altLang="en-US" i="1" dirty="0" smtClean="0"/>
              <a:t> </a:t>
            </a:r>
            <a:r>
              <a:rPr lang="zh-TW" altLang="zh-TW" dirty="0" smtClean="0"/>
              <a:t>→</a:t>
            </a:r>
            <a:r>
              <a:rPr lang="zh-TW" altLang="en-US" dirty="0" smtClean="0"/>
              <a:t> </a:t>
            </a:r>
            <a:r>
              <a:rPr lang="en-US" altLang="zh-TW" i="1" dirty="0" smtClean="0"/>
              <a:t>O(n</a:t>
            </a:r>
            <a:r>
              <a:rPr lang="en-US" altLang="zh-TW" i="1" baseline="30000" dirty="0" smtClean="0"/>
              <a:t>3</a:t>
            </a:r>
            <a:r>
              <a:rPr lang="en-US" altLang="zh-TW" i="1" dirty="0" smtClean="0"/>
              <a:t>)</a:t>
            </a:r>
          </a:p>
          <a:p>
            <a:r>
              <a:rPr lang="zh-TW" altLang="en-US" dirty="0" smtClean="0"/>
              <a:t>例：</a:t>
            </a:r>
            <a:r>
              <a:rPr lang="zh-TW" altLang="en-US" i="1" dirty="0" smtClean="0"/>
              <a:t> </a:t>
            </a:r>
            <a:r>
              <a:rPr lang="en-US" altLang="zh-TW" i="1" dirty="0" smtClean="0"/>
              <a:t>f(n</a:t>
            </a:r>
            <a:r>
              <a:rPr lang="en-US" altLang="zh-TW" i="1" dirty="0"/>
              <a:t>) = </a:t>
            </a:r>
            <a:r>
              <a:rPr lang="en-US" altLang="zh-TW" i="1" dirty="0" smtClean="0"/>
              <a:t>5logn </a:t>
            </a:r>
            <a:r>
              <a:rPr lang="en-US" altLang="zh-TW" i="1" dirty="0"/>
              <a:t>- 3150</a:t>
            </a:r>
            <a:r>
              <a:rPr lang="zh-TW" altLang="en-US" i="1" dirty="0" smtClean="0"/>
              <a:t> </a:t>
            </a:r>
            <a:r>
              <a:rPr lang="zh-TW" altLang="zh-TW" dirty="0"/>
              <a:t>→</a:t>
            </a:r>
            <a:r>
              <a:rPr lang="zh-TW" altLang="en-US" dirty="0"/>
              <a:t> </a:t>
            </a:r>
            <a:r>
              <a:rPr lang="en-US" altLang="zh-TW" i="1" dirty="0" smtClean="0"/>
              <a:t>O(log n)</a:t>
            </a:r>
            <a:endParaRPr lang="zh-TW" altLang="zh-TW" i="1" dirty="0"/>
          </a:p>
          <a:p>
            <a:endParaRPr lang="zh-TW" altLang="en-US" dirty="0"/>
          </a:p>
        </p:txBody>
      </p:sp>
    </p:spTree>
    <p:extLst>
      <p:ext uri="{BB962C8B-B14F-4D97-AF65-F5344CB8AC3E}">
        <p14:creationId xmlns:p14="http://schemas.microsoft.com/office/powerpoint/2010/main" val="2567266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smtClean="0"/>
              <a:t>解決方法</a:t>
            </a:r>
            <a:endParaRPr lang="zh-TW" altLang="en-US" dirty="0"/>
          </a:p>
        </p:txBody>
      </p:sp>
      <p:sp>
        <p:nvSpPr>
          <p:cNvPr id="3" name="副標題 2"/>
          <p:cNvSpPr>
            <a:spLocks noGrp="1"/>
          </p:cNvSpPr>
          <p:nvPr>
            <p:ph type="subTitle" idx="1"/>
          </p:nvPr>
        </p:nvSpPr>
        <p:spPr/>
        <p:txBody>
          <a:bodyPr>
            <a:normAutofit/>
          </a:bodyPr>
          <a:lstStyle/>
          <a:p>
            <a:pPr algn="ctr"/>
            <a:r>
              <a:rPr lang="zh-TW" altLang="en-US" sz="2000" dirty="0" smtClean="0"/>
              <a:t>貪婪法與窮舉法</a:t>
            </a:r>
            <a:endParaRPr lang="zh-TW" altLang="en-US" sz="2000" dirty="0"/>
          </a:p>
        </p:txBody>
      </p:sp>
    </p:spTree>
    <p:extLst>
      <p:ext uri="{BB962C8B-B14F-4D97-AF65-F5344CB8AC3E}">
        <p14:creationId xmlns:p14="http://schemas.microsoft.com/office/powerpoint/2010/main" val="161666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48507"/>
            <a:ext cx="9603275" cy="614039"/>
          </a:xfrm>
        </p:spPr>
        <p:txBody>
          <a:bodyPr/>
          <a:lstStyle/>
          <a:p>
            <a:pPr algn="ctr"/>
            <a:r>
              <a:rPr lang="zh-TW" altLang="en-US" dirty="0" smtClean="0"/>
              <a:t>貪婪法</a:t>
            </a:r>
            <a:r>
              <a:rPr lang="en-US" altLang="zh-TW" dirty="0" smtClean="0"/>
              <a:t>_</a:t>
            </a:r>
            <a:r>
              <a:rPr lang="zh-TW" altLang="en-US" dirty="0" smtClean="0"/>
              <a:t>時間</a:t>
            </a:r>
            <a:endParaRPr lang="zh-TW" altLang="en-US" dirty="0"/>
          </a:p>
        </p:txBody>
      </p:sp>
      <p:sp>
        <p:nvSpPr>
          <p:cNvPr id="3" name="內容版面配置區 2"/>
          <p:cNvSpPr>
            <a:spLocks noGrp="1"/>
          </p:cNvSpPr>
          <p:nvPr>
            <p:ph idx="1"/>
          </p:nvPr>
        </p:nvSpPr>
        <p:spPr/>
        <p:txBody>
          <a:bodyPr/>
          <a:lstStyle/>
          <a:p>
            <a:r>
              <a:rPr lang="zh-TW" altLang="en-US" dirty="0" smtClean="0"/>
              <a:t>時間複雜度： </a:t>
            </a:r>
            <a:r>
              <a:rPr lang="en-US" altLang="zh-TW" i="1" dirty="0"/>
              <a:t>O(</a:t>
            </a:r>
            <a:r>
              <a:rPr lang="zh-TW" altLang="en-US" i="1" dirty="0"/>
              <a:t>擁有時間 </a:t>
            </a:r>
            <a:r>
              <a:rPr lang="en-US" altLang="zh-TW" i="1" dirty="0"/>
              <a:t>/ </a:t>
            </a:r>
            <a:r>
              <a:rPr lang="zh-TW" altLang="en-US" i="1" dirty="0"/>
              <a:t>每條路徑的平均花費時間</a:t>
            </a:r>
            <a:r>
              <a:rPr lang="en-US" altLang="zh-TW" i="1" dirty="0" smtClean="0"/>
              <a:t>)</a:t>
            </a:r>
          </a:p>
          <a:p>
            <a:r>
              <a:rPr lang="zh-TW" altLang="en-US" dirty="0" smtClean="0"/>
              <a:t>空間複雜度：</a:t>
            </a:r>
            <a:r>
              <a:rPr lang="en-US" altLang="zh-TW" dirty="0"/>
              <a:t> </a:t>
            </a:r>
            <a:r>
              <a:rPr lang="en-US" altLang="zh-TW" i="1" dirty="0" smtClean="0"/>
              <a:t>O(1)</a:t>
            </a:r>
          </a:p>
          <a:p>
            <a:endParaRPr lang="zh-TW" altLang="en-US" i="1" dirty="0"/>
          </a:p>
        </p:txBody>
      </p:sp>
    </p:spTree>
    <p:extLst>
      <p:ext uri="{BB962C8B-B14F-4D97-AF65-F5344CB8AC3E}">
        <p14:creationId xmlns:p14="http://schemas.microsoft.com/office/powerpoint/2010/main" val="1594542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858000" y="1066800"/>
            <a:ext cx="4196854" cy="514350"/>
          </a:xfrm>
          <a:prstGeom prst="rect">
            <a:avLst/>
          </a:prstGeom>
          <a:noFill/>
        </p:spPr>
        <p:txBody>
          <a:bodyPr wrap="square" rtlCol="0">
            <a:spAutoFit/>
          </a:bodyPr>
          <a:lstStyle/>
          <a:p>
            <a:endParaRPr lang="zh-TW"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3905" y="1281304"/>
            <a:ext cx="3557023" cy="4520193"/>
          </a:xfrm>
          <a:prstGeom prst="rect">
            <a:avLst/>
          </a:prstGeom>
        </p:spPr>
      </p:pic>
      <p:cxnSp>
        <p:nvCxnSpPr>
          <p:cNvPr id="18" name="直線單箭頭接點 17"/>
          <p:cNvCxnSpPr/>
          <p:nvPr/>
        </p:nvCxnSpPr>
        <p:spPr>
          <a:xfrm flipV="1">
            <a:off x="6501696" y="4748785"/>
            <a:ext cx="1097280" cy="78638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7763568" y="1767079"/>
            <a:ext cx="0" cy="256108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974648" y="1538479"/>
            <a:ext cx="253288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群組 12"/>
          <p:cNvGrpSpPr/>
          <p:nvPr/>
        </p:nvGrpSpPr>
        <p:grpSpPr>
          <a:xfrm>
            <a:off x="173736" y="4729007"/>
            <a:ext cx="1776113" cy="877902"/>
            <a:chOff x="173736" y="4729007"/>
            <a:chExt cx="1776113" cy="877902"/>
          </a:xfrm>
        </p:grpSpPr>
        <p:cxnSp>
          <p:nvCxnSpPr>
            <p:cNvPr id="10" name="直線單箭頭接點 9"/>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689867" y="4729007"/>
              <a:ext cx="1197748" cy="338554"/>
            </a:xfrm>
            <a:prstGeom prst="rect">
              <a:avLst/>
            </a:prstGeom>
            <a:noFill/>
          </p:spPr>
          <p:txBody>
            <a:bodyPr wrap="square" rtlCol="0">
              <a:spAutoFit/>
            </a:bodyPr>
            <a:lstStyle/>
            <a:p>
              <a:r>
                <a:rPr lang="zh-TW" altLang="en-US" sz="1600" dirty="0" smtClean="0"/>
                <a:t>最</a:t>
              </a:r>
              <a:r>
                <a:rPr lang="zh-TW" altLang="en-US" sz="1600" dirty="0"/>
                <a:t>佳</a:t>
              </a:r>
              <a:r>
                <a:rPr lang="zh-TW" altLang="en-US" sz="1600" dirty="0" smtClean="0"/>
                <a:t>走</a:t>
              </a:r>
              <a:r>
                <a:rPr lang="zh-TW" altLang="en-US" sz="1600" dirty="0"/>
                <a:t>法</a:t>
              </a:r>
              <a:endParaRPr lang="zh-TW" altLang="en-US" sz="1400" dirty="0"/>
            </a:p>
          </p:txBody>
        </p:sp>
        <p:sp>
          <p:nvSpPr>
            <p:cNvPr id="23" name="文字方塊 22"/>
            <p:cNvSpPr txBox="1"/>
            <p:nvPr/>
          </p:nvSpPr>
          <p:spPr>
            <a:xfrm>
              <a:off x="689867" y="5268355"/>
              <a:ext cx="1259982" cy="338554"/>
            </a:xfrm>
            <a:prstGeom prst="rect">
              <a:avLst/>
            </a:prstGeom>
            <a:noFill/>
          </p:spPr>
          <p:txBody>
            <a:bodyPr wrap="square" rtlCol="0">
              <a:spAutoFit/>
            </a:bodyPr>
            <a:lstStyle/>
            <a:p>
              <a:r>
                <a:rPr lang="zh-TW" altLang="en-US" sz="1600" dirty="0" smtClean="0"/>
                <a:t>非最</a:t>
              </a:r>
              <a:r>
                <a:rPr lang="zh-TW" altLang="en-US" sz="1600" dirty="0"/>
                <a:t>佳</a:t>
              </a:r>
              <a:r>
                <a:rPr lang="zh-TW" altLang="en-US" sz="1600" dirty="0" smtClean="0"/>
                <a:t>走</a:t>
              </a:r>
              <a:r>
                <a:rPr lang="zh-TW" altLang="en-US" sz="1600" dirty="0"/>
                <a:t>法</a:t>
              </a:r>
              <a:endParaRPr lang="zh-TW" altLang="en-US" sz="1400" dirty="0"/>
            </a:p>
          </p:txBody>
        </p:sp>
      </p:grpSp>
      <p:sp>
        <p:nvSpPr>
          <p:cNvPr id="14" name="文字方塊 13"/>
          <p:cNvSpPr txBox="1"/>
          <p:nvPr/>
        </p:nvSpPr>
        <p:spPr>
          <a:xfrm>
            <a:off x="1458176" y="222651"/>
            <a:ext cx="9603275" cy="584775"/>
          </a:xfrm>
          <a:prstGeom prst="rect">
            <a:avLst/>
          </a:prstGeom>
          <a:noFill/>
        </p:spPr>
        <p:txBody>
          <a:bodyPr wrap="square" rtlCol="0">
            <a:spAutoFit/>
          </a:bodyPr>
          <a:lstStyle/>
          <a:p>
            <a:pPr algn="ctr"/>
            <a:r>
              <a:rPr lang="zh-TW" altLang="en-US" sz="3200" cap="all" dirty="0"/>
              <a:t>貪婪</a:t>
            </a:r>
            <a:r>
              <a:rPr lang="zh-TW" altLang="en-US" sz="3200" cap="all" dirty="0" smtClean="0"/>
              <a:t>法</a:t>
            </a:r>
            <a:r>
              <a:rPr lang="en-US" altLang="zh-TW" sz="3200" cap="all" dirty="0" smtClean="0"/>
              <a:t>(</a:t>
            </a:r>
            <a:r>
              <a:rPr lang="zh-TW" altLang="en-US" sz="3200" cap="all" dirty="0"/>
              <a:t>時間</a:t>
            </a:r>
            <a:r>
              <a:rPr lang="en-US" altLang="zh-TW" sz="3200" cap="all" dirty="0" smtClean="0"/>
              <a:t>)</a:t>
            </a:r>
            <a:r>
              <a:rPr lang="zh-TW" altLang="en-US" sz="3200" cap="all" dirty="0" smtClean="0"/>
              <a:t>範例 </a:t>
            </a:r>
            <a:r>
              <a:rPr lang="en-US" altLang="zh-TW" sz="3200" cap="all" dirty="0"/>
              <a:t>–</a:t>
            </a:r>
            <a:r>
              <a:rPr lang="zh-TW" altLang="en-US" sz="3200" cap="all" dirty="0"/>
              <a:t> </a:t>
            </a:r>
            <a:r>
              <a:rPr lang="zh-TW" altLang="en-US" sz="3200" cap="all" dirty="0" smtClean="0"/>
              <a:t>最佳解</a:t>
            </a:r>
            <a:endParaRPr lang="zh-TW" altLang="en-US" sz="3200" cap="all" dirty="0"/>
          </a:p>
        </p:txBody>
      </p:sp>
      <p:sp>
        <p:nvSpPr>
          <p:cNvPr id="15" name="文字方塊 14"/>
          <p:cNvSpPr txBox="1"/>
          <p:nvPr/>
        </p:nvSpPr>
        <p:spPr>
          <a:xfrm>
            <a:off x="2614190" y="1281304"/>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smtClean="0">
                <a:solidFill>
                  <a:srgbClr val="009644"/>
                </a:solidFill>
              </a:rPr>
              <a:t>9</a:t>
            </a:r>
          </a:p>
          <a:p>
            <a:r>
              <a:rPr lang="zh-TW" altLang="en-US" b="1" dirty="0" smtClean="0">
                <a:solidFill>
                  <a:srgbClr val="009644"/>
                </a:solidFill>
              </a:rPr>
              <a:t>滿足度：</a:t>
            </a:r>
            <a:r>
              <a:rPr lang="en-US" altLang="zh-TW" b="1" dirty="0" smtClean="0">
                <a:solidFill>
                  <a:srgbClr val="009644"/>
                </a:solidFill>
              </a:rPr>
              <a:t>24</a:t>
            </a:r>
            <a:endParaRPr lang="zh-TW" altLang="en-US" b="1" dirty="0">
              <a:solidFill>
                <a:srgbClr val="009644"/>
              </a:solidFill>
            </a:endParaRPr>
          </a:p>
        </p:txBody>
      </p:sp>
    </p:spTree>
    <p:extLst>
      <p:ext uri="{BB962C8B-B14F-4D97-AF65-F5344CB8AC3E}">
        <p14:creationId xmlns:p14="http://schemas.microsoft.com/office/powerpoint/2010/main" val="117696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a:off x="1451579" y="807427"/>
            <a:ext cx="9603275" cy="0"/>
          </a:xfrm>
          <a:prstGeom prst="line">
            <a:avLst/>
          </a:prstGeom>
          <a:ln w="25400"/>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a:off x="1384904" y="1809750"/>
            <a:ext cx="9749821"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p:nvGrpSpPr>
        <p:grpSpPr>
          <a:xfrm>
            <a:off x="173736" y="4729007"/>
            <a:ext cx="1776113" cy="877902"/>
            <a:chOff x="173736" y="4729007"/>
            <a:chExt cx="1776113" cy="877902"/>
          </a:xfrm>
        </p:grpSpPr>
        <p:cxnSp>
          <p:nvCxnSpPr>
            <p:cNvPr id="10" name="直線單箭頭接點 9"/>
            <p:cNvCxnSpPr/>
            <p:nvPr/>
          </p:nvCxnSpPr>
          <p:spPr>
            <a:xfrm>
              <a:off x="173736" y="4882896"/>
              <a:ext cx="4846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173736" y="5437632"/>
              <a:ext cx="48463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689867" y="4729007"/>
              <a:ext cx="1197748" cy="338554"/>
            </a:xfrm>
            <a:prstGeom prst="rect">
              <a:avLst/>
            </a:prstGeom>
            <a:noFill/>
          </p:spPr>
          <p:txBody>
            <a:bodyPr wrap="square" rtlCol="0">
              <a:spAutoFit/>
            </a:bodyPr>
            <a:lstStyle/>
            <a:p>
              <a:r>
                <a:rPr lang="zh-TW" altLang="en-US" sz="1600" dirty="0" smtClean="0"/>
                <a:t>最</a:t>
              </a:r>
              <a:r>
                <a:rPr lang="zh-TW" altLang="en-US" sz="1600" dirty="0"/>
                <a:t>佳</a:t>
              </a:r>
              <a:r>
                <a:rPr lang="zh-TW" altLang="en-US" sz="1600" dirty="0" smtClean="0"/>
                <a:t>走</a:t>
              </a:r>
              <a:r>
                <a:rPr lang="zh-TW" altLang="en-US" sz="1600" dirty="0"/>
                <a:t>法</a:t>
              </a:r>
              <a:endParaRPr lang="zh-TW" altLang="en-US" sz="1400" dirty="0"/>
            </a:p>
          </p:txBody>
        </p:sp>
        <p:sp>
          <p:nvSpPr>
            <p:cNvPr id="23" name="文字方塊 22"/>
            <p:cNvSpPr txBox="1"/>
            <p:nvPr/>
          </p:nvSpPr>
          <p:spPr>
            <a:xfrm>
              <a:off x="689867" y="5268355"/>
              <a:ext cx="1259982" cy="338554"/>
            </a:xfrm>
            <a:prstGeom prst="rect">
              <a:avLst/>
            </a:prstGeom>
            <a:noFill/>
          </p:spPr>
          <p:txBody>
            <a:bodyPr wrap="square" rtlCol="0">
              <a:spAutoFit/>
            </a:bodyPr>
            <a:lstStyle/>
            <a:p>
              <a:r>
                <a:rPr lang="zh-TW" altLang="en-US" sz="1600" dirty="0" smtClean="0"/>
                <a:t>非最</a:t>
              </a:r>
              <a:r>
                <a:rPr lang="zh-TW" altLang="en-US" sz="1600" dirty="0"/>
                <a:t>佳</a:t>
              </a:r>
              <a:r>
                <a:rPr lang="zh-TW" altLang="en-US" sz="1600" dirty="0" smtClean="0"/>
                <a:t>走</a:t>
              </a:r>
              <a:r>
                <a:rPr lang="zh-TW" altLang="en-US" sz="1600" dirty="0"/>
                <a:t>法</a:t>
              </a:r>
              <a:endParaRPr lang="zh-TW" altLang="en-US" sz="1400" dirty="0"/>
            </a:p>
          </p:txBody>
        </p:sp>
      </p:grpSp>
      <p:sp>
        <p:nvSpPr>
          <p:cNvPr id="14" name="文字方塊 13"/>
          <p:cNvSpPr txBox="1"/>
          <p:nvPr/>
        </p:nvSpPr>
        <p:spPr>
          <a:xfrm>
            <a:off x="1451579" y="234802"/>
            <a:ext cx="9603275" cy="584775"/>
          </a:xfrm>
          <a:prstGeom prst="rect">
            <a:avLst/>
          </a:prstGeom>
          <a:noFill/>
        </p:spPr>
        <p:txBody>
          <a:bodyPr wrap="square" rtlCol="0">
            <a:spAutoFit/>
          </a:bodyPr>
          <a:lstStyle/>
          <a:p>
            <a:pPr algn="ctr"/>
            <a:r>
              <a:rPr lang="zh-TW" altLang="en-US" sz="3200" cap="all" dirty="0">
                <a:latin typeface="+mj-lt"/>
                <a:ea typeface="+mj-ea"/>
                <a:cs typeface="+mj-cs"/>
              </a:rPr>
              <a:t>貪婪</a:t>
            </a:r>
            <a:r>
              <a:rPr lang="zh-TW" altLang="en-US" sz="3200" cap="all" dirty="0" smtClean="0">
                <a:latin typeface="+mj-lt"/>
                <a:ea typeface="+mj-ea"/>
                <a:cs typeface="+mj-cs"/>
              </a:rPr>
              <a:t>法</a:t>
            </a:r>
            <a:r>
              <a:rPr lang="en-US" altLang="zh-TW" sz="3200" cap="all" dirty="0"/>
              <a:t>(</a:t>
            </a:r>
            <a:r>
              <a:rPr lang="zh-TW" altLang="en-US" sz="3200" cap="all" dirty="0"/>
              <a:t>時間</a:t>
            </a:r>
            <a:r>
              <a:rPr lang="en-US" altLang="zh-TW" sz="3200" cap="all" dirty="0"/>
              <a:t>)</a:t>
            </a:r>
            <a:r>
              <a:rPr lang="zh-TW" altLang="en-US" sz="3200" cap="all" dirty="0" smtClean="0">
                <a:latin typeface="+mj-lt"/>
                <a:ea typeface="+mj-ea"/>
                <a:cs typeface="+mj-cs"/>
              </a:rPr>
              <a:t>範例 </a:t>
            </a:r>
            <a:r>
              <a:rPr lang="en-US" altLang="zh-TW" sz="3200" cap="all" dirty="0" smtClean="0">
                <a:latin typeface="+mj-lt"/>
                <a:ea typeface="+mj-ea"/>
                <a:cs typeface="+mj-cs"/>
              </a:rPr>
              <a:t>–</a:t>
            </a:r>
            <a:r>
              <a:rPr lang="zh-TW" altLang="en-US" sz="3200" cap="all" dirty="0" smtClean="0">
                <a:latin typeface="+mj-lt"/>
                <a:ea typeface="+mj-ea"/>
                <a:cs typeface="+mj-cs"/>
              </a:rPr>
              <a:t> 非最佳</a:t>
            </a:r>
            <a:r>
              <a:rPr lang="zh-TW" altLang="en-US" sz="3200" cap="all" dirty="0">
                <a:latin typeface="+mj-lt"/>
                <a:ea typeface="+mj-ea"/>
                <a:cs typeface="+mj-cs"/>
              </a:rPr>
              <a:t>解</a:t>
            </a:r>
            <a:endParaRPr lang="zh-TW" altLang="en-US" sz="3200" cap="all" dirty="0">
              <a:latin typeface="+mj-lt"/>
              <a:ea typeface="+mj-ea"/>
              <a:cs typeface="+mj-cs"/>
            </a:endParaRPr>
          </a:p>
        </p:txBody>
      </p:sp>
      <p:sp>
        <p:nvSpPr>
          <p:cNvPr id="33" name="文字方塊 32"/>
          <p:cNvSpPr txBox="1"/>
          <p:nvPr/>
        </p:nvSpPr>
        <p:spPr>
          <a:xfrm>
            <a:off x="1994128" y="1043650"/>
            <a:ext cx="4196854" cy="514350"/>
          </a:xfrm>
          <a:prstGeom prst="rect">
            <a:avLst/>
          </a:prstGeom>
          <a:noFill/>
        </p:spPr>
        <p:txBody>
          <a:bodyPr wrap="square" rtlCol="0">
            <a:spAutoFit/>
          </a:bodyPr>
          <a:lstStyle/>
          <a:p>
            <a:endParaRPr lang="zh-TW" altLang="en-US" dirty="0"/>
          </a:p>
        </p:txBody>
      </p:sp>
      <p:pic>
        <p:nvPicPr>
          <p:cNvPr id="34" name="圖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7615" y="1300825"/>
            <a:ext cx="3557023" cy="4520193"/>
          </a:xfrm>
          <a:prstGeom prst="rect">
            <a:avLst/>
          </a:prstGeom>
        </p:spPr>
      </p:pic>
      <p:cxnSp>
        <p:nvCxnSpPr>
          <p:cNvPr id="35" name="直線單箭頭接點 34"/>
          <p:cNvCxnSpPr/>
          <p:nvPr/>
        </p:nvCxnSpPr>
        <p:spPr>
          <a:xfrm flipV="1">
            <a:off x="3923512" y="4768306"/>
            <a:ext cx="1097280" cy="7863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H="1" flipV="1">
            <a:off x="2314168" y="1714210"/>
            <a:ext cx="2706624" cy="2697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2414752" y="1558000"/>
            <a:ext cx="254203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0460835" y="1319593"/>
            <a:ext cx="1609344" cy="646331"/>
          </a:xfrm>
          <a:prstGeom prst="rect">
            <a:avLst/>
          </a:prstGeom>
          <a:noFill/>
        </p:spPr>
        <p:txBody>
          <a:bodyPr wrap="square" rtlCol="0">
            <a:spAutoFit/>
          </a:bodyPr>
          <a:lstStyle/>
          <a:p>
            <a:r>
              <a:rPr lang="zh-TW" altLang="en-US" b="1" dirty="0">
                <a:solidFill>
                  <a:srgbClr val="009644"/>
                </a:solidFill>
              </a:rPr>
              <a:t>總</a:t>
            </a:r>
            <a:r>
              <a:rPr lang="zh-TW" altLang="en-US" b="1" dirty="0" smtClean="0">
                <a:solidFill>
                  <a:srgbClr val="009644"/>
                </a:solidFill>
              </a:rPr>
              <a:t>花費：</a:t>
            </a:r>
            <a:r>
              <a:rPr lang="en-US" altLang="zh-TW" b="1" dirty="0" smtClean="0">
                <a:solidFill>
                  <a:srgbClr val="009644"/>
                </a:solidFill>
              </a:rPr>
              <a:t>10</a:t>
            </a:r>
          </a:p>
          <a:p>
            <a:r>
              <a:rPr lang="zh-TW" altLang="en-US" b="1" dirty="0" smtClean="0">
                <a:solidFill>
                  <a:srgbClr val="009644"/>
                </a:solidFill>
              </a:rPr>
              <a:t>滿足度：</a:t>
            </a:r>
            <a:r>
              <a:rPr lang="en-US" altLang="zh-TW" b="1" dirty="0" smtClean="0">
                <a:solidFill>
                  <a:srgbClr val="009644"/>
                </a:solidFill>
              </a:rPr>
              <a:t>24</a:t>
            </a:r>
            <a:endParaRPr lang="zh-TW" altLang="en-US" b="1" dirty="0">
              <a:solidFill>
                <a:srgbClr val="009644"/>
              </a:solidFill>
            </a:endParaRPr>
          </a:p>
        </p:txBody>
      </p:sp>
      <p:sp>
        <p:nvSpPr>
          <p:cNvPr id="45" name="文字方塊 44"/>
          <p:cNvSpPr txBox="1"/>
          <p:nvPr/>
        </p:nvSpPr>
        <p:spPr>
          <a:xfrm>
            <a:off x="287718" y="1319593"/>
            <a:ext cx="1493134" cy="646331"/>
          </a:xfrm>
          <a:prstGeom prst="rect">
            <a:avLst/>
          </a:prstGeom>
          <a:noFill/>
        </p:spPr>
        <p:txBody>
          <a:bodyPr wrap="square" rtlCol="0">
            <a:spAutoFit/>
          </a:bodyPr>
          <a:lstStyle/>
          <a:p>
            <a:r>
              <a:rPr lang="zh-TW" altLang="en-US" b="1" dirty="0">
                <a:solidFill>
                  <a:srgbClr val="C00000"/>
                </a:solidFill>
              </a:rPr>
              <a:t>總</a:t>
            </a:r>
            <a:r>
              <a:rPr lang="zh-TW" altLang="en-US" b="1" dirty="0" smtClean="0">
                <a:solidFill>
                  <a:srgbClr val="C00000"/>
                </a:solidFill>
              </a:rPr>
              <a:t>花費：</a:t>
            </a:r>
            <a:r>
              <a:rPr lang="en-US" altLang="zh-TW" b="1" dirty="0" smtClean="0">
                <a:solidFill>
                  <a:srgbClr val="C00000"/>
                </a:solidFill>
              </a:rPr>
              <a:t>9</a:t>
            </a:r>
          </a:p>
          <a:p>
            <a:r>
              <a:rPr lang="zh-TW" altLang="en-US" b="1" dirty="0" smtClean="0">
                <a:solidFill>
                  <a:srgbClr val="C00000"/>
                </a:solidFill>
              </a:rPr>
              <a:t>滿足度：</a:t>
            </a:r>
            <a:r>
              <a:rPr lang="en-US" altLang="zh-TW" b="1" dirty="0" smtClean="0">
                <a:solidFill>
                  <a:srgbClr val="C00000"/>
                </a:solidFill>
              </a:rPr>
              <a:t>9</a:t>
            </a:r>
            <a:endParaRPr lang="zh-TW" altLang="en-US" b="1" dirty="0">
              <a:solidFill>
                <a:srgbClr val="C00000"/>
              </a:solidFill>
            </a:endParaRPr>
          </a:p>
        </p:txBody>
      </p:sp>
      <p:pic>
        <p:nvPicPr>
          <p:cNvPr id="46" name="圖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5704" y="1296515"/>
            <a:ext cx="3557023" cy="4520193"/>
          </a:xfrm>
          <a:prstGeom prst="rect">
            <a:avLst/>
          </a:prstGeom>
        </p:spPr>
      </p:pic>
      <p:cxnSp>
        <p:nvCxnSpPr>
          <p:cNvPr id="47" name="直線單箭頭接點 46"/>
          <p:cNvCxnSpPr/>
          <p:nvPr/>
        </p:nvCxnSpPr>
        <p:spPr>
          <a:xfrm flipV="1">
            <a:off x="8609889" y="4763996"/>
            <a:ext cx="1060704" cy="77724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flipV="1">
            <a:off x="6997290" y="1724378"/>
            <a:ext cx="2706624" cy="27157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6799377" y="1829915"/>
            <a:ext cx="9144" cy="261023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down)">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up)">
                                      <p:cBhvr>
                                        <p:cTn id="36" dur="500"/>
                                        <p:tgtEl>
                                          <p:spTgt spid="49"/>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1239715"/>
            <a:ext cx="9603275" cy="614039"/>
          </a:xfrm>
        </p:spPr>
        <p:txBody>
          <a:bodyPr/>
          <a:lstStyle/>
          <a:p>
            <a:pPr algn="ctr"/>
            <a:r>
              <a:rPr lang="zh-TW" altLang="en-US" dirty="0" smtClean="0"/>
              <a:t>貪婪法</a:t>
            </a:r>
            <a:r>
              <a:rPr lang="en-US" altLang="zh-TW" dirty="0" smtClean="0"/>
              <a:t>_</a:t>
            </a:r>
            <a:r>
              <a:rPr lang="zh-TW" altLang="en-US" dirty="0" smtClean="0"/>
              <a:t>滿足度</a:t>
            </a:r>
            <a:endParaRPr lang="zh-TW" altLang="en-US" dirty="0"/>
          </a:p>
        </p:txBody>
      </p:sp>
      <p:sp>
        <p:nvSpPr>
          <p:cNvPr id="3" name="內容版面配置區 2"/>
          <p:cNvSpPr>
            <a:spLocks noGrp="1"/>
          </p:cNvSpPr>
          <p:nvPr>
            <p:ph idx="1"/>
          </p:nvPr>
        </p:nvSpPr>
        <p:spPr/>
        <p:txBody>
          <a:bodyPr/>
          <a:lstStyle/>
          <a:p>
            <a:r>
              <a:rPr lang="zh-TW" altLang="en-US" dirty="0"/>
              <a:t>時間複雜度： </a:t>
            </a:r>
            <a:r>
              <a:rPr lang="en-US" altLang="zh-TW" i="1" dirty="0"/>
              <a:t>O(</a:t>
            </a:r>
            <a:r>
              <a:rPr lang="zh-TW" altLang="en-US" i="1" dirty="0"/>
              <a:t>擁有時間 </a:t>
            </a:r>
            <a:r>
              <a:rPr lang="en-US" altLang="zh-TW" i="1" dirty="0"/>
              <a:t>/ </a:t>
            </a:r>
            <a:r>
              <a:rPr lang="zh-TW" altLang="en-US" i="1" dirty="0"/>
              <a:t>每條路徑的平均花費時間</a:t>
            </a:r>
            <a:r>
              <a:rPr lang="en-US" altLang="zh-TW" i="1" dirty="0" smtClean="0"/>
              <a:t>)</a:t>
            </a:r>
          </a:p>
          <a:p>
            <a:r>
              <a:rPr lang="zh-TW" altLang="en-US" dirty="0" smtClean="0"/>
              <a:t>空間</a:t>
            </a:r>
            <a:r>
              <a:rPr lang="zh-TW" altLang="en-US" dirty="0"/>
              <a:t>複雜度：</a:t>
            </a:r>
            <a:r>
              <a:rPr lang="en-US" altLang="zh-TW" dirty="0"/>
              <a:t> </a:t>
            </a:r>
            <a:r>
              <a:rPr lang="en-US" altLang="zh-TW" i="1" dirty="0"/>
              <a:t>O(1)</a:t>
            </a:r>
            <a:endParaRPr lang="zh-TW" altLang="en-US" i="1" dirty="0"/>
          </a:p>
          <a:p>
            <a:endParaRPr lang="zh-TW" altLang="en-US" dirty="0"/>
          </a:p>
        </p:txBody>
      </p:sp>
    </p:spTree>
    <p:extLst>
      <p:ext uri="{BB962C8B-B14F-4D97-AF65-F5344CB8AC3E}">
        <p14:creationId xmlns:p14="http://schemas.microsoft.com/office/powerpoint/2010/main" val="2924307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TM10001114[[fn=圖庫]]</Template>
  <TotalTime>1044</TotalTime>
  <Words>613</Words>
  <Application>Microsoft Office PowerPoint</Application>
  <PresentationFormat>寬螢幕</PresentationFormat>
  <Paragraphs>136</Paragraphs>
  <Slides>21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21</vt:i4>
      </vt:variant>
    </vt:vector>
  </HeadingPairs>
  <TitlesOfParts>
    <vt:vector size="25" baseType="lpstr">
      <vt:lpstr>新細明體</vt:lpstr>
      <vt:lpstr>Arial</vt:lpstr>
      <vt:lpstr>Gill Sans MT</vt:lpstr>
      <vt:lpstr>Gallery</vt:lpstr>
      <vt:lpstr>最大滿足度</vt:lpstr>
      <vt:lpstr>前言</vt:lpstr>
      <vt:lpstr>題目</vt:lpstr>
      <vt:lpstr>預備知識―時間(空間)複雜度</vt:lpstr>
      <vt:lpstr>解決方法</vt:lpstr>
      <vt:lpstr>貪婪法_時間</vt:lpstr>
      <vt:lpstr>PowerPoint 簡報</vt:lpstr>
      <vt:lpstr>PowerPoint 簡報</vt:lpstr>
      <vt:lpstr>貪婪法_滿足度</vt:lpstr>
      <vt:lpstr>PowerPoint 簡報</vt:lpstr>
      <vt:lpstr>PowerPoint 簡報</vt:lpstr>
      <vt:lpstr>貪婪法_cp值</vt:lpstr>
      <vt:lpstr>PowerPoint 簡報</vt:lpstr>
      <vt:lpstr>PowerPoint 簡報</vt:lpstr>
      <vt:lpstr>窮舉法</vt:lpstr>
      <vt:lpstr>比較</vt:lpstr>
      <vt:lpstr>PowerPoint 簡報</vt:lpstr>
      <vt:lpstr>PowerPoint 簡報</vt:lpstr>
      <vt:lpstr>PowerPoint 簡報</vt:lpstr>
      <vt:lpstr>PowerPoint 簡報</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Sean</dc:creator>
  <cp:lastModifiedBy>user</cp:lastModifiedBy>
  <cp:revision>48</cp:revision>
  <dcterms:created xsi:type="dcterms:W3CDTF">2020-12-22T04:12:38Z</dcterms:created>
  <dcterms:modified xsi:type="dcterms:W3CDTF">2021-01-25T16:06:47Z</dcterms:modified>
</cp:coreProperties>
</file>