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9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8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</p:sldMasterIdLst>
  <p:notesMasterIdLst>
    <p:notesMasterId r:id="rId32"/>
  </p:notesMasterIdLst>
  <p:handoutMasterIdLst>
    <p:handoutMasterId r:id="rId33"/>
  </p:handoutMasterIdLst>
  <p:sldIdLst>
    <p:sldId id="678" r:id="rId4"/>
    <p:sldId id="680" r:id="rId5"/>
    <p:sldId id="748" r:id="rId6"/>
    <p:sldId id="726" r:id="rId7"/>
    <p:sldId id="749" r:id="rId8"/>
    <p:sldId id="730" r:id="rId9"/>
    <p:sldId id="732" r:id="rId10"/>
    <p:sldId id="733" r:id="rId11"/>
    <p:sldId id="734" r:id="rId12"/>
    <p:sldId id="735" r:id="rId13"/>
    <p:sldId id="736" r:id="rId14"/>
    <p:sldId id="750" r:id="rId15"/>
    <p:sldId id="737" r:id="rId16"/>
    <p:sldId id="752" r:id="rId17"/>
    <p:sldId id="739" r:id="rId18"/>
    <p:sldId id="751" r:id="rId19"/>
    <p:sldId id="740" r:id="rId20"/>
    <p:sldId id="744" r:id="rId21"/>
    <p:sldId id="738" r:id="rId22"/>
    <p:sldId id="745" r:id="rId23"/>
    <p:sldId id="742" r:id="rId24"/>
    <p:sldId id="743" r:id="rId25"/>
    <p:sldId id="753" r:id="rId26"/>
    <p:sldId id="741" r:id="rId27"/>
    <p:sldId id="747" r:id="rId28"/>
    <p:sldId id="746" r:id="rId29"/>
    <p:sldId id="754" r:id="rId30"/>
    <p:sldId id="636" r:id="rId31"/>
  </p:sldIdLst>
  <p:sldSz cx="18286413" cy="10287000"/>
  <p:notesSz cx="6797675" cy="9926638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預設章節" id="{55A0D774-5176-4DA8-B33F-904B5DF371CE}">
          <p14:sldIdLst>
            <p14:sldId id="678"/>
            <p14:sldId id="680"/>
            <p14:sldId id="726"/>
            <p14:sldId id="720"/>
            <p14:sldId id="721"/>
            <p14:sldId id="725"/>
            <p14:sldId id="727"/>
            <p14:sldId id="724"/>
            <p14:sldId id="711"/>
            <p14:sldId id="712"/>
            <p14:sldId id="713"/>
            <p14:sldId id="729"/>
            <p14:sldId id="715"/>
            <p14:sldId id="716"/>
            <p14:sldId id="717"/>
            <p14:sldId id="728"/>
            <p14:sldId id="718"/>
            <p14:sldId id="723"/>
            <p14:sldId id="63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240" userDrawn="1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F4F6"/>
    <a:srgbClr val="ECF7F8"/>
    <a:srgbClr val="000000"/>
    <a:srgbClr val="10B0C0"/>
    <a:srgbClr val="BEF4FA"/>
    <a:srgbClr val="F7F7F7"/>
    <a:srgbClr val="F8F8F8"/>
    <a:srgbClr val="3D8FD1"/>
    <a:srgbClr val="FFFFFF"/>
    <a:srgbClr val="3EA3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01" autoAdjust="0"/>
  </p:normalViewPr>
  <p:slideViewPr>
    <p:cSldViewPr showGuides="1">
      <p:cViewPr varScale="1">
        <p:scale>
          <a:sx n="68" d="100"/>
          <a:sy n="68" d="100"/>
        </p:scale>
        <p:origin x="-930" y="-108"/>
      </p:cViewPr>
      <p:guideLst>
        <p:guide orient="horz" pos="3240"/>
        <p:guide pos="5759"/>
      </p:guideLst>
    </p:cSldViewPr>
  </p:slideViewPr>
  <p:outlineViewPr>
    <p:cViewPr>
      <p:scale>
        <a:sx n="33" d="100"/>
        <a:sy n="33" d="100"/>
      </p:scale>
      <p:origin x="0" y="14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3127"/>
        <p:guide pos="2141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17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17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175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175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17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90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1086" y="7150492"/>
            <a:ext cx="4863492" cy="3136508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62286" y="8473870"/>
            <a:ext cx="13753528" cy="118975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69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Balo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涙形 2"/>
          <p:cNvSpPr/>
          <p:nvPr userDrawn="1"/>
        </p:nvSpPr>
        <p:spPr>
          <a:xfrm rot="5226544">
            <a:off x="3944329" y="45165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涙形 3"/>
          <p:cNvSpPr/>
          <p:nvPr userDrawn="1"/>
        </p:nvSpPr>
        <p:spPr>
          <a:xfrm rot="11130698">
            <a:off x="11652523" y="88413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涙形 4"/>
          <p:cNvSpPr/>
          <p:nvPr userDrawn="1"/>
        </p:nvSpPr>
        <p:spPr>
          <a:xfrm rot="1800000">
            <a:off x="2633274" y="463338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14265780">
            <a:off x="12795332" y="5216238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195021" y="1038980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881748" y="5131093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1900997" y="1471462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043806" y="5803564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90060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829909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0349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670056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989713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34822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097485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8898730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7877309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 withou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3131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31657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3165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31657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32001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2216" y="5114809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5611605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925177" y="462980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958034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225609" y="462981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959777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558409" y="5114809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5611605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858841" y="5114810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5611606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68476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68476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68476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42342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8143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545761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27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63458388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3960779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2158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7976000" y="1249736"/>
            <a:ext cx="7632300" cy="2320588"/>
            <a:chOff x="7976000" y="767136"/>
            <a:chExt cx="7632300" cy="2320588"/>
          </a:xfrm>
        </p:grpSpPr>
        <p:sp>
          <p:nvSpPr>
            <p:cNvPr id="52" name="円弧 51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>
              <a:stCxn id="52" idx="0"/>
            </p:cNvCxnSpPr>
            <p:nvPr userDrawn="1"/>
          </p:nvCxnSpPr>
          <p:spPr>
            <a:xfrm>
              <a:off x="9956746" y="1106978"/>
              <a:ext cx="565155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 userDrawn="1"/>
        </p:nvGrpSpPr>
        <p:grpSpPr>
          <a:xfrm flipH="1">
            <a:off x="520700" y="2712080"/>
            <a:ext cx="7012790" cy="2320588"/>
            <a:chOff x="7976000" y="767136"/>
            <a:chExt cx="7012790" cy="2320588"/>
          </a:xfrm>
        </p:grpSpPr>
        <p:sp>
          <p:nvSpPr>
            <p:cNvPr id="70" name="円弧 69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>
              <a:stCxn id="70" idx="0"/>
            </p:cNvCxnSpPr>
            <p:nvPr userDrawn="1"/>
          </p:nvCxnSpPr>
          <p:spPr>
            <a:xfrm>
              <a:off x="9956746" y="1106978"/>
              <a:ext cx="50320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 userDrawn="1"/>
        </p:nvGrpSpPr>
        <p:grpSpPr>
          <a:xfrm flipH="1">
            <a:off x="520700" y="5870763"/>
            <a:ext cx="7012790" cy="2320588"/>
            <a:chOff x="7976000" y="767136"/>
            <a:chExt cx="7012790" cy="2320588"/>
          </a:xfrm>
        </p:grpSpPr>
        <p:sp>
          <p:nvSpPr>
            <p:cNvPr id="77" name="円弧 76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コネクタ 77"/>
            <p:cNvCxnSpPr>
              <a:stCxn id="77" idx="0"/>
            </p:cNvCxnSpPr>
            <p:nvPr userDrawn="1"/>
          </p:nvCxnSpPr>
          <p:spPr>
            <a:xfrm>
              <a:off x="9956746" y="1106978"/>
              <a:ext cx="50320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 userDrawn="1"/>
        </p:nvGrpSpPr>
        <p:grpSpPr>
          <a:xfrm flipH="1" flipV="1">
            <a:off x="2476500" y="7426333"/>
            <a:ext cx="7787490" cy="2320588"/>
            <a:chOff x="7976000" y="767136"/>
            <a:chExt cx="7787490" cy="2320588"/>
          </a:xfrm>
        </p:grpSpPr>
        <p:sp>
          <p:nvSpPr>
            <p:cNvPr id="80" name="円弧 79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>
              <a:stCxn id="80" idx="0"/>
            </p:cNvCxnSpPr>
            <p:nvPr userDrawn="1"/>
          </p:nvCxnSpPr>
          <p:spPr>
            <a:xfrm flipV="1">
              <a:off x="9956746" y="1106978"/>
              <a:ext cx="58067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800973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288949" y="803286"/>
            <a:ext cx="7809250" cy="8435669"/>
            <a:chOff x="4946954" y="348420"/>
            <a:chExt cx="8413408" cy="9088290"/>
          </a:xfrm>
        </p:grpSpPr>
        <p:sp>
          <p:nvSpPr>
            <p:cNvPr id="5" name="涙形 4"/>
            <p:cNvSpPr/>
            <p:nvPr userDrawn="1"/>
          </p:nvSpPr>
          <p:spPr>
            <a:xfrm rot="8100000">
              <a:off x="7680555" y="348420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 userDrawn="1"/>
          </p:nvSpPr>
          <p:spPr>
            <a:xfrm rot="4500000">
              <a:off x="4946954" y="1889381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涙形 6"/>
            <p:cNvSpPr/>
            <p:nvPr userDrawn="1"/>
          </p:nvSpPr>
          <p:spPr>
            <a:xfrm rot="900000">
              <a:off x="4946954" y="4994725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 userDrawn="1"/>
          </p:nvSpPr>
          <p:spPr>
            <a:xfrm rot="18900000">
              <a:off x="7703047" y="6512996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涙形 8"/>
            <p:cNvSpPr/>
            <p:nvPr userDrawn="1"/>
          </p:nvSpPr>
          <p:spPr>
            <a:xfrm rot="15300000">
              <a:off x="10436648" y="4972035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涙形 9"/>
            <p:cNvSpPr/>
            <p:nvPr userDrawn="1"/>
          </p:nvSpPr>
          <p:spPr>
            <a:xfrm rot="11700000">
              <a:off x="10436648" y="1866691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48249" y="1228065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095502" y="4789931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95502" y="4210502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095502" y="6628665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015504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597230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 cstate="print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578790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31635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397923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251958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974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067530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218225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24129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802797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130110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5933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965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96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27940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4612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0089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14212397" y="-1371"/>
            <a:ext cx="4095455" cy="2350390"/>
            <a:chOff x="14212397" y="-1371"/>
            <a:chExt cx="4095455" cy="2350390"/>
          </a:xfrm>
        </p:grpSpPr>
        <p:sp>
          <p:nvSpPr>
            <p:cNvPr id="5" name="直角三角形 4"/>
            <p:cNvSpPr/>
            <p:nvPr userDrawn="1"/>
          </p:nvSpPr>
          <p:spPr>
            <a:xfrm rot="10800000">
              <a:off x="16421955" y="-1370"/>
              <a:ext cx="1864458" cy="2350389"/>
            </a:xfrm>
            <a:prstGeom prst="rt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/>
            <p:cNvSpPr/>
            <p:nvPr userDrawn="1"/>
          </p:nvSpPr>
          <p:spPr>
            <a:xfrm rot="10800000">
              <a:off x="14212397" y="-1371"/>
              <a:ext cx="4095455" cy="1949515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  <a:tileRect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3454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1594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8061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3709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705538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20950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041205" y="2495277"/>
            <a:ext cx="6193030" cy="6193030"/>
            <a:chOff x="4450556" y="450850"/>
            <a:chExt cx="9385300" cy="9385300"/>
          </a:xfrm>
        </p:grpSpPr>
        <p:sp>
          <p:nvSpPr>
            <p:cNvPr id="32" name="円/楕円 31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円/楕円 32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87266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755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1266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0952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29797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3134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35738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9526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141536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0279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996354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4" y="1453046"/>
            <a:ext cx="1674186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704180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1453046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1" y="2353190"/>
            <a:ext cx="16741860" cy="710267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1363080"/>
            <a:ext cx="1582666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1363080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33558893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8855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7171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8065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28316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7958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2" y="2803240"/>
            <a:ext cx="18279220" cy="4899329"/>
          </a:xfrm>
          <a:custGeom>
            <a:avLst/>
            <a:gdLst/>
            <a:ahLst/>
            <a:cxnLst/>
            <a:rect l="l" t="t" r="r" b="b"/>
            <a:pathLst>
              <a:path w="18279220" h="4899329">
                <a:moveTo>
                  <a:pt x="5814596" y="4758098"/>
                </a:moveTo>
                <a:lnTo>
                  <a:pt x="18279220" y="4758098"/>
                </a:lnTo>
                <a:lnTo>
                  <a:pt x="18279220" y="4899329"/>
                </a:lnTo>
                <a:lnTo>
                  <a:pt x="5814596" y="4899329"/>
                </a:lnTo>
                <a:close/>
                <a:moveTo>
                  <a:pt x="12878622" y="0"/>
                </a:moveTo>
                <a:cubicBezTo>
                  <a:pt x="13571433" y="0"/>
                  <a:pt x="14134305" y="559284"/>
                  <a:pt x="14138736" y="1252080"/>
                </a:cubicBezTo>
                <a:cubicBezTo>
                  <a:pt x="14143162" y="1944076"/>
                  <a:pt x="13588778" y="2510006"/>
                  <a:pt x="12897140" y="2520026"/>
                </a:cubicBezTo>
                <a:lnTo>
                  <a:pt x="12897140" y="2520280"/>
                </a:lnTo>
                <a:lnTo>
                  <a:pt x="5798523" y="2520280"/>
                </a:lnTo>
                <a:lnTo>
                  <a:pt x="5798551" y="2522469"/>
                </a:lnTo>
                <a:cubicBezTo>
                  <a:pt x="5184591" y="2530323"/>
                  <a:pt x="4692121" y="3032335"/>
                  <a:pt x="4696048" y="3646333"/>
                </a:cubicBezTo>
                <a:cubicBezTo>
                  <a:pt x="4699975" y="4260331"/>
                  <a:pt x="5198827" y="4756002"/>
                  <a:pt x="5812837" y="4756002"/>
                </a:cubicBezTo>
                <a:lnTo>
                  <a:pt x="5812837" y="4899329"/>
                </a:lnTo>
                <a:cubicBezTo>
                  <a:pt x="5120026" y="4899329"/>
                  <a:pt x="4557154" y="4340045"/>
                  <a:pt x="4552723" y="3647249"/>
                </a:cubicBezTo>
                <a:cubicBezTo>
                  <a:pt x="4548296" y="2955081"/>
                  <a:pt x="5102957" y="2389041"/>
                  <a:pt x="5794836" y="2379271"/>
                </a:cubicBezTo>
                <a:lnTo>
                  <a:pt x="5794836" y="2379049"/>
                </a:lnTo>
                <a:lnTo>
                  <a:pt x="12892936" y="2379049"/>
                </a:lnTo>
                <a:lnTo>
                  <a:pt x="12892908" y="2376860"/>
                </a:lnTo>
                <a:cubicBezTo>
                  <a:pt x="13506868" y="2369006"/>
                  <a:pt x="13999338" y="1866994"/>
                  <a:pt x="13995411" y="1252996"/>
                </a:cubicBezTo>
                <a:cubicBezTo>
                  <a:pt x="13991484" y="638998"/>
                  <a:pt x="13492632" y="143327"/>
                  <a:pt x="12878622" y="143327"/>
                </a:cubicBezTo>
                <a:close/>
                <a:moveTo>
                  <a:pt x="0" y="0"/>
                </a:moveTo>
                <a:lnTo>
                  <a:pt x="12878621" y="0"/>
                </a:lnTo>
                <a:lnTo>
                  <a:pt x="12878621" y="135015"/>
                </a:lnTo>
                <a:lnTo>
                  <a:pt x="0" y="1350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167431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376931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732716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857841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6067341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732715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468131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円/楕円 47"/>
          <p:cNvSpPr/>
          <p:nvPr userDrawn="1"/>
        </p:nvSpPr>
        <p:spPr>
          <a:xfrm>
            <a:off x="9593256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9802756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68130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622927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/楕円 51"/>
          <p:cNvSpPr/>
          <p:nvPr userDrawn="1"/>
        </p:nvSpPr>
        <p:spPr>
          <a:xfrm>
            <a:off x="7748052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7957552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622926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0313337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円/楕円 55"/>
          <p:cNvSpPr/>
          <p:nvPr userDrawn="1"/>
        </p:nvSpPr>
        <p:spPr>
          <a:xfrm>
            <a:off x="11438462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1647962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13336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4048752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円/楕円 59"/>
          <p:cNvSpPr/>
          <p:nvPr userDrawn="1"/>
        </p:nvSpPr>
        <p:spPr>
          <a:xfrm>
            <a:off x="15173877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15383377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4048751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5351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85497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9151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83466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842574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89469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0961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5685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18607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932444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3396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0109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87647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58181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1491907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881758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58872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380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68893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円/楕円 102"/>
          <p:cNvSpPr/>
          <p:nvPr userDrawn="1"/>
        </p:nvSpPr>
        <p:spPr>
          <a:xfrm>
            <a:off x="4023054" y="5726081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 userDrawn="1"/>
        </p:nvSpPr>
        <p:spPr>
          <a:xfrm>
            <a:off x="7872755" y="6385186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 userDrawn="1"/>
        </p:nvSpPr>
        <p:spPr>
          <a:xfrm>
            <a:off x="9482906" y="3818529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 userDrawn="1"/>
        </p:nvSpPr>
        <p:spPr>
          <a:xfrm>
            <a:off x="11714086" y="5767828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 userDrawn="1"/>
        </p:nvSpPr>
        <p:spPr>
          <a:xfrm>
            <a:off x="5948968" y="4630257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リーフォーム 116"/>
          <p:cNvSpPr/>
          <p:nvPr userDrawn="1"/>
        </p:nvSpPr>
        <p:spPr>
          <a:xfrm>
            <a:off x="5214551" y="2965622"/>
            <a:ext cx="853068" cy="1729946"/>
          </a:xfrm>
          <a:custGeom>
            <a:avLst/>
            <a:gdLst>
              <a:gd name="connsiteX0" fmla="*/ 803190 w 853068"/>
              <a:gd name="connsiteY0" fmla="*/ 2384854 h 2384854"/>
              <a:gd name="connsiteX1" fmla="*/ 766119 w 853068"/>
              <a:gd name="connsiteY1" fmla="*/ 877329 h 2384854"/>
              <a:gd name="connsiteX2" fmla="*/ 0 w 853068"/>
              <a:gd name="connsiteY2" fmla="*/ 0 h 238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068" h="2384854">
                <a:moveTo>
                  <a:pt x="803190" y="2384854"/>
                </a:moveTo>
                <a:cubicBezTo>
                  <a:pt x="851587" y="1829829"/>
                  <a:pt x="899984" y="1274805"/>
                  <a:pt x="766119" y="877329"/>
                </a:cubicBezTo>
                <a:cubicBezTo>
                  <a:pt x="632254" y="479853"/>
                  <a:pt x="316127" y="239926"/>
                  <a:pt x="0" y="0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/>
          <p:cNvSpPr/>
          <p:nvPr userDrawn="1"/>
        </p:nvSpPr>
        <p:spPr>
          <a:xfrm>
            <a:off x="9564130" y="2323070"/>
            <a:ext cx="1952367" cy="1544595"/>
          </a:xfrm>
          <a:custGeom>
            <a:avLst/>
            <a:gdLst>
              <a:gd name="connsiteX0" fmla="*/ 0 w 1952367"/>
              <a:gd name="connsiteY0" fmla="*/ 1544595 h 1544595"/>
              <a:gd name="connsiteX1" fmla="*/ 642551 w 1952367"/>
              <a:gd name="connsiteY1" fmla="*/ 308919 h 1544595"/>
              <a:gd name="connsiteX2" fmla="*/ 1952367 w 1952367"/>
              <a:gd name="connsiteY2" fmla="*/ 0 h 15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367" h="1544595">
                <a:moveTo>
                  <a:pt x="0" y="1544595"/>
                </a:moveTo>
                <a:cubicBezTo>
                  <a:pt x="158578" y="1055473"/>
                  <a:pt x="317157" y="566351"/>
                  <a:pt x="642551" y="308919"/>
                </a:cubicBezTo>
                <a:cubicBezTo>
                  <a:pt x="967945" y="51487"/>
                  <a:pt x="1460156" y="25743"/>
                  <a:pt x="1952367" y="0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リーフォーム 121"/>
          <p:cNvSpPr/>
          <p:nvPr userDrawn="1"/>
        </p:nvSpPr>
        <p:spPr>
          <a:xfrm>
            <a:off x="1977081" y="5807676"/>
            <a:ext cx="2075935" cy="1359243"/>
          </a:xfrm>
          <a:custGeom>
            <a:avLst/>
            <a:gdLst>
              <a:gd name="connsiteX0" fmla="*/ 2075935 w 2075935"/>
              <a:gd name="connsiteY0" fmla="*/ 0 h 1359243"/>
              <a:gd name="connsiteX1" fmla="*/ 778476 w 2075935"/>
              <a:gd name="connsiteY1" fmla="*/ 358346 h 1359243"/>
              <a:gd name="connsiteX2" fmla="*/ 0 w 2075935"/>
              <a:gd name="connsiteY2" fmla="*/ 1359243 h 13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5935" h="1359243">
                <a:moveTo>
                  <a:pt x="2075935" y="0"/>
                </a:moveTo>
                <a:cubicBezTo>
                  <a:pt x="1600200" y="65903"/>
                  <a:pt x="1124465" y="131806"/>
                  <a:pt x="778476" y="358346"/>
                </a:cubicBezTo>
                <a:cubicBezTo>
                  <a:pt x="432487" y="584886"/>
                  <a:pt x="216243" y="972064"/>
                  <a:pt x="0" y="1359243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リーフォーム 123"/>
          <p:cNvSpPr/>
          <p:nvPr userDrawn="1"/>
        </p:nvSpPr>
        <p:spPr>
          <a:xfrm>
            <a:off x="7970108" y="6524368"/>
            <a:ext cx="1334530" cy="1075037"/>
          </a:xfrm>
          <a:custGeom>
            <a:avLst/>
            <a:gdLst>
              <a:gd name="connsiteX0" fmla="*/ 0 w 1334530"/>
              <a:gd name="connsiteY0" fmla="*/ 0 h 1075037"/>
              <a:gd name="connsiteX1" fmla="*/ 494270 w 1334530"/>
              <a:gd name="connsiteY1" fmla="*/ 790832 h 1075037"/>
              <a:gd name="connsiteX2" fmla="*/ 1334530 w 1334530"/>
              <a:gd name="connsiteY2" fmla="*/ 1075037 h 107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530" h="1075037">
                <a:moveTo>
                  <a:pt x="0" y="0"/>
                </a:moveTo>
                <a:cubicBezTo>
                  <a:pt x="135924" y="305829"/>
                  <a:pt x="271848" y="611659"/>
                  <a:pt x="494270" y="790832"/>
                </a:cubicBezTo>
                <a:cubicBezTo>
                  <a:pt x="716692" y="970005"/>
                  <a:pt x="1025611" y="1022521"/>
                  <a:pt x="1334530" y="1075037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リーフォーム 124"/>
          <p:cNvSpPr/>
          <p:nvPr userDrawn="1"/>
        </p:nvSpPr>
        <p:spPr>
          <a:xfrm>
            <a:off x="11813059" y="5075269"/>
            <a:ext cx="1223319" cy="757120"/>
          </a:xfrm>
          <a:custGeom>
            <a:avLst/>
            <a:gdLst>
              <a:gd name="connsiteX0" fmla="*/ 0 w 1223319"/>
              <a:gd name="connsiteY0" fmla="*/ 757120 h 757120"/>
              <a:gd name="connsiteX1" fmla="*/ 593125 w 1223319"/>
              <a:gd name="connsiteY1" fmla="*/ 114569 h 757120"/>
              <a:gd name="connsiteX2" fmla="*/ 1223319 w 1223319"/>
              <a:gd name="connsiteY2" fmla="*/ 3358 h 75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319" h="757120">
                <a:moveTo>
                  <a:pt x="0" y="757120"/>
                </a:moveTo>
                <a:cubicBezTo>
                  <a:pt x="194619" y="498658"/>
                  <a:pt x="389239" y="240196"/>
                  <a:pt x="593125" y="114569"/>
                </a:cubicBezTo>
                <a:cubicBezTo>
                  <a:pt x="797011" y="-11058"/>
                  <a:pt x="1010165" y="-3850"/>
                  <a:pt x="1223319" y="3358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88791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807391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67432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807391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67432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807391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67432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94686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54727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94686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54727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94686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54727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83568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43609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83568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43609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83568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43609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52461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65859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65859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65859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2629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9853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2629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9853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2629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9853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93255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16809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93255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16809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93255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16809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77249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200803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77249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200803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77249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200803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83746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50091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2256" y="192950"/>
            <a:ext cx="16741860" cy="1125125"/>
          </a:xfrm>
        </p:spPr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1671008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2800843" y="1890577"/>
            <a:ext cx="6120108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9017646" y="1890577"/>
            <a:ext cx="8125005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1669531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1669531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1669531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1669531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1669531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7528765"/>
            <a:ext cx="1669531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正方形/長方形 16"/>
          <p:cNvSpPr/>
          <p:nvPr userDrawn="1"/>
        </p:nvSpPr>
        <p:spPr>
          <a:xfrm>
            <a:off x="2800843" y="3009661"/>
            <a:ext cx="6120108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2800843" y="3756355"/>
            <a:ext cx="6120108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正方形/長方形 18"/>
          <p:cNvSpPr/>
          <p:nvPr userDrawn="1"/>
        </p:nvSpPr>
        <p:spPr>
          <a:xfrm>
            <a:off x="2800843" y="4503049"/>
            <a:ext cx="6120108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2800843" y="5249743"/>
            <a:ext cx="6120108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2800843" y="5996437"/>
            <a:ext cx="6120108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800843" y="7528765"/>
            <a:ext cx="6120108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017646" y="3009661"/>
            <a:ext cx="812500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017646" y="3756355"/>
            <a:ext cx="812500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017646" y="4503049"/>
            <a:ext cx="812500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正方形/長方形 31"/>
          <p:cNvSpPr/>
          <p:nvPr userDrawn="1"/>
        </p:nvSpPr>
        <p:spPr>
          <a:xfrm>
            <a:off x="9017646" y="5249743"/>
            <a:ext cx="812500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017646" y="5996437"/>
            <a:ext cx="812500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9017646" y="7528765"/>
            <a:ext cx="8125005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2800844" y="2028221"/>
            <a:ext cx="6120108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9003702" y="2028221"/>
            <a:ext cx="81250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1669531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1669531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1669531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1669531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1669531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7541122"/>
            <a:ext cx="1669531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2800843" y="3045084"/>
            <a:ext cx="6120108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2797501" y="3774041"/>
            <a:ext cx="6120108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2797501" y="4520735"/>
            <a:ext cx="6120108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2800843" y="5267429"/>
            <a:ext cx="6120108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2805781" y="6031834"/>
            <a:ext cx="6120108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2793425" y="7558808"/>
            <a:ext cx="6120108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9017646" y="3045084"/>
            <a:ext cx="8125005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014304" y="3774041"/>
            <a:ext cx="8125005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014304" y="4520735"/>
            <a:ext cx="8125005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017646" y="5267429"/>
            <a:ext cx="8125005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022584" y="6031834"/>
            <a:ext cx="8125005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010228" y="7558808"/>
            <a:ext cx="8125005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8828193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9063981"/>
            <a:ext cx="14102428" cy="67002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11">
            <a:extLst>
              <a:ext uri="{FF2B5EF4-FFF2-40B4-BE49-F238E27FC236}">
                <a16:creationId xmlns="" xmlns:a16="http://schemas.microsoft.com/office/drawing/2014/main" id="{14E94F97-AD23-4AD8-9C38-8A2863EC2FC2}"/>
              </a:ext>
            </a:extLst>
          </p:cNvPr>
          <p:cNvSpPr/>
          <p:nvPr userDrawn="1"/>
        </p:nvSpPr>
        <p:spPr>
          <a:xfrm>
            <a:off x="1044307" y="6778609"/>
            <a:ext cx="1669531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19">
            <a:extLst>
              <a:ext uri="{FF2B5EF4-FFF2-40B4-BE49-F238E27FC236}">
                <a16:creationId xmlns="" xmlns:a16="http://schemas.microsoft.com/office/drawing/2014/main" id="{78396C02-70A0-47B9-AF90-B8160496D30B}"/>
              </a:ext>
            </a:extLst>
          </p:cNvPr>
          <p:cNvSpPr/>
          <p:nvPr userDrawn="1"/>
        </p:nvSpPr>
        <p:spPr>
          <a:xfrm>
            <a:off x="2807190" y="6778609"/>
            <a:ext cx="6120108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31">
            <a:extLst>
              <a:ext uri="{FF2B5EF4-FFF2-40B4-BE49-F238E27FC236}">
                <a16:creationId xmlns="" xmlns:a16="http://schemas.microsoft.com/office/drawing/2014/main" id="{89621354-7A44-46FE-955C-FCF14B1894AB}"/>
              </a:ext>
            </a:extLst>
          </p:cNvPr>
          <p:cNvSpPr/>
          <p:nvPr userDrawn="1"/>
        </p:nvSpPr>
        <p:spPr>
          <a:xfrm>
            <a:off x="9023993" y="6778609"/>
            <a:ext cx="812500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テキスト プレースホルダー 11">
            <a:extLst>
              <a:ext uri="{FF2B5EF4-FFF2-40B4-BE49-F238E27FC236}">
                <a16:creationId xmlns="" xmlns:a16="http://schemas.microsoft.com/office/drawing/2014/main" id="{9D7A0F0B-4040-4EA0-A24A-27E4A5A74D2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44307" y="6778609"/>
            <a:ext cx="1669531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テキスト プレースホルダー 11">
            <a:extLst>
              <a:ext uri="{FF2B5EF4-FFF2-40B4-BE49-F238E27FC236}">
                <a16:creationId xmlns="" xmlns:a16="http://schemas.microsoft.com/office/drawing/2014/main" id="{195D34B4-1562-454A-9C81-77BBF05D088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807190" y="6796295"/>
            <a:ext cx="6120108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>
            <a:extLst>
              <a:ext uri="{FF2B5EF4-FFF2-40B4-BE49-F238E27FC236}">
                <a16:creationId xmlns="" xmlns:a16="http://schemas.microsoft.com/office/drawing/2014/main" id="{C58E9EA1-9665-48A4-B3A0-CAD67D79B3A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23993" y="6796295"/>
            <a:ext cx="8125005" cy="62486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63719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739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11311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02727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98551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684623" y="2033869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363786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412236" y="212497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697601" y="1913757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152052" y="2856034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989737" y="3646262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62634" y="317278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22184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311741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44107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64995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正方形/長方形 5"/>
          <p:cNvSpPr>
            <a:spLocks/>
          </p:cNvSpPr>
          <p:nvPr userDrawn="1"/>
        </p:nvSpPr>
        <p:spPr>
          <a:xfrm>
            <a:off x="997300" y="1678114"/>
            <a:ext cx="100465" cy="89109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77321" y="1678114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>
            <a:spLocks/>
          </p:cNvSpPr>
          <p:nvPr userDrawn="1"/>
        </p:nvSpPr>
        <p:spPr>
          <a:xfrm>
            <a:off x="997300" y="2750316"/>
            <a:ext cx="100465" cy="89109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77321" y="2750316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正方形/長方形 5">
            <a:extLst>
              <a:ext uri="{FF2B5EF4-FFF2-40B4-BE49-F238E27FC236}">
                <a16:creationId xmlns="" xmlns:a16="http://schemas.microsoft.com/office/drawing/2014/main" id="{91717306-B14A-4D1C-B87C-FEF32426563A}"/>
              </a:ext>
            </a:extLst>
          </p:cNvPr>
          <p:cNvSpPr>
            <a:spLocks/>
          </p:cNvSpPr>
          <p:nvPr userDrawn="1"/>
        </p:nvSpPr>
        <p:spPr>
          <a:xfrm>
            <a:off x="990109" y="3842793"/>
            <a:ext cx="100465" cy="89109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="" xmlns:a16="http://schemas.microsoft.com/office/drawing/2014/main" id="{1089994C-E9AB-4093-9ECE-4198203C8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0130" y="3842793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正方形/長方形 8">
            <a:extLst>
              <a:ext uri="{FF2B5EF4-FFF2-40B4-BE49-F238E27FC236}">
                <a16:creationId xmlns="" xmlns:a16="http://schemas.microsoft.com/office/drawing/2014/main" id="{B9DCF923-8093-4CD7-AF49-03F500D3FDBD}"/>
              </a:ext>
            </a:extLst>
          </p:cNvPr>
          <p:cNvSpPr>
            <a:spLocks/>
          </p:cNvSpPr>
          <p:nvPr userDrawn="1"/>
        </p:nvSpPr>
        <p:spPr>
          <a:xfrm>
            <a:off x="990109" y="4946019"/>
            <a:ext cx="100465" cy="89109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="" xmlns:a16="http://schemas.microsoft.com/office/drawing/2014/main" id="{4F9FBCB2-E33B-4D03-9CEE-054505D9A4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0130" y="4946019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="" xmlns:a16="http://schemas.microsoft.com/office/drawing/2014/main" id="{479A7BC2-E31C-49E0-A8C9-F2A6E3A0CAA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7321" y="6062143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>
            <a:extLst>
              <a:ext uri="{FF2B5EF4-FFF2-40B4-BE49-F238E27FC236}">
                <a16:creationId xmlns="" xmlns:a16="http://schemas.microsoft.com/office/drawing/2014/main" id="{D7F1DD29-E24B-4B50-BC6F-A7D6FC3D0B3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0130" y="7154620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="" xmlns:a16="http://schemas.microsoft.com/office/drawing/2014/main" id="{3A29B0B9-3F77-4E10-AECF-7EB4B6B38A5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0130" y="8257846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正方形/長方形 8">
            <a:extLst>
              <a:ext uri="{FF2B5EF4-FFF2-40B4-BE49-F238E27FC236}">
                <a16:creationId xmlns="" xmlns:a16="http://schemas.microsoft.com/office/drawing/2014/main" id="{9E321EF6-3DF7-145D-2D06-E4CE97430352}"/>
              </a:ext>
            </a:extLst>
          </p:cNvPr>
          <p:cNvSpPr>
            <a:spLocks/>
          </p:cNvSpPr>
          <p:nvPr userDrawn="1"/>
        </p:nvSpPr>
        <p:spPr>
          <a:xfrm>
            <a:off x="997301" y="6052601"/>
            <a:ext cx="100465" cy="89109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2567045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正方形/長方形 5"/>
          <p:cNvSpPr>
            <a:spLocks/>
          </p:cNvSpPr>
          <p:nvPr userDrawn="1"/>
        </p:nvSpPr>
        <p:spPr>
          <a:xfrm>
            <a:off x="997300" y="1678114"/>
            <a:ext cx="100465" cy="89109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77321" y="1678114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>
            <a:spLocks/>
          </p:cNvSpPr>
          <p:nvPr userDrawn="1"/>
        </p:nvSpPr>
        <p:spPr>
          <a:xfrm>
            <a:off x="997300" y="2750316"/>
            <a:ext cx="100465" cy="89109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77321" y="2750316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正方形/長方形 5">
            <a:extLst>
              <a:ext uri="{FF2B5EF4-FFF2-40B4-BE49-F238E27FC236}">
                <a16:creationId xmlns="" xmlns:a16="http://schemas.microsoft.com/office/drawing/2014/main" id="{91717306-B14A-4D1C-B87C-FEF32426563A}"/>
              </a:ext>
            </a:extLst>
          </p:cNvPr>
          <p:cNvSpPr>
            <a:spLocks/>
          </p:cNvSpPr>
          <p:nvPr userDrawn="1"/>
        </p:nvSpPr>
        <p:spPr>
          <a:xfrm>
            <a:off x="990109" y="3842793"/>
            <a:ext cx="100465" cy="89109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="" xmlns:a16="http://schemas.microsoft.com/office/drawing/2014/main" id="{1089994C-E9AB-4093-9ECE-4198203C8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0130" y="3842793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正方形/長方形 8">
            <a:extLst>
              <a:ext uri="{FF2B5EF4-FFF2-40B4-BE49-F238E27FC236}">
                <a16:creationId xmlns="" xmlns:a16="http://schemas.microsoft.com/office/drawing/2014/main" id="{B9DCF923-8093-4CD7-AF49-03F500D3FDBD}"/>
              </a:ext>
            </a:extLst>
          </p:cNvPr>
          <p:cNvSpPr>
            <a:spLocks/>
          </p:cNvSpPr>
          <p:nvPr userDrawn="1"/>
        </p:nvSpPr>
        <p:spPr>
          <a:xfrm>
            <a:off x="990109" y="4946019"/>
            <a:ext cx="100465" cy="891099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="" xmlns:a16="http://schemas.microsoft.com/office/drawing/2014/main" id="{4F9FBCB2-E33B-4D03-9CEE-054505D9A4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0130" y="4946019"/>
            <a:ext cx="16201800" cy="891099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50991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6"/>
            <a:ext cx="1770720" cy="51196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3" cy="5217046"/>
          </a:xfrm>
          <a:prstGeom prst="rect">
            <a:avLst/>
          </a:prstGeom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39067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0882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4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30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6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5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16625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2243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77676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163018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37861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343372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218215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438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53089" y="9553990"/>
            <a:ext cx="12980235" cy="58506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71251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589177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10190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175555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8191500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8509924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74486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714002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9880"/>
          <a:stretch/>
        </p:blipFill>
        <p:spPr>
          <a:xfrm>
            <a:off x="5256213" y="7168725"/>
            <a:ext cx="7772400" cy="31182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2276" y="7888805"/>
            <a:ext cx="16741860" cy="1305145"/>
          </a:xfrm>
          <a:prstGeom prst="rect">
            <a:avLst/>
          </a:prstGeom>
        </p:spPr>
        <p:txBody>
          <a:bodyPr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5399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588105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568325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03507" y="7618775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3703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8539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2276" y="7888805"/>
            <a:ext cx="16741860" cy="1305145"/>
          </a:xfrm>
          <a:prstGeom prst="rect">
            <a:avLst/>
          </a:prstGeom>
        </p:spPr>
        <p:txBody>
          <a:bodyPr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5399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588105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568325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03507" y="7618775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261489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02684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70326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17" name="円/楕円 16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08038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26" name="円/楕円 25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円/楕円 26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68148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6844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15173518" y="64876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6088605"/>
            <a:ext cx="8682531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4775218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stCxn id="5" idx="4"/>
          </p:cNvCxnSpPr>
          <p:nvPr userDrawn="1"/>
        </p:nvCxnSpPr>
        <p:spPr>
          <a:xfrm flipH="1">
            <a:off x="9142412" y="1363080"/>
            <a:ext cx="1" cy="892392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06319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36822086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285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636808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43" name="円/楕円 42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27695615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40383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169505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417106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02154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3369287" y="2325331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6820092" y="373506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0285477" y="517522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13795867" y="661538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84591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涙形 1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涙形 4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23" name="涙形 22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涙形 2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8" name="涙形 27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涙形 28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涙形 2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涙形 30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33" name="涙形 32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涙形 3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涙形 3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7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8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5089" y="147945"/>
            <a:ext cx="11116235" cy="1358729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69190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44324320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80617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285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7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41" Type="http://schemas.openxmlformats.org/officeDocument/2006/relationships/slideLayout" Target="../slideLayouts/slideLayout58.xml"/><Relationship Id="rId54" Type="http://schemas.openxmlformats.org/officeDocument/2006/relationships/slideLayout" Target="../slideLayouts/slideLayout71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53" Type="http://schemas.openxmlformats.org/officeDocument/2006/relationships/slideLayout" Target="../slideLayouts/slideLayout70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slideLayout" Target="../slideLayouts/slideLayout66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52" Type="http://schemas.openxmlformats.org/officeDocument/2006/relationships/slideLayout" Target="../slideLayouts/slideLayout69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65.xml"/><Relationship Id="rId56" Type="http://schemas.openxmlformats.org/officeDocument/2006/relationships/slideLayout" Target="../slideLayouts/slideLayout73.xml"/><Relationship Id="rId8" Type="http://schemas.openxmlformats.org/officeDocument/2006/relationships/slideLayout" Target="../slideLayouts/slideLayout25.xml"/><Relationship Id="rId51" Type="http://schemas.openxmlformats.org/officeDocument/2006/relationships/slideLayout" Target="../slideLayouts/slideLayout68.xml"/><Relationship Id="rId3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26" Type="http://schemas.openxmlformats.org/officeDocument/2006/relationships/slideLayout" Target="../slideLayouts/slideLayout99.xml"/><Relationship Id="rId39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34" Type="http://schemas.openxmlformats.org/officeDocument/2006/relationships/slideLayout" Target="../slideLayouts/slideLayout107.xml"/><Relationship Id="rId42" Type="http://schemas.openxmlformats.org/officeDocument/2006/relationships/slideLayout" Target="../slideLayouts/slideLayout115.xml"/><Relationship Id="rId47" Type="http://schemas.openxmlformats.org/officeDocument/2006/relationships/slideLayout" Target="../slideLayouts/slideLayout120.xml"/><Relationship Id="rId50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98.xml"/><Relationship Id="rId33" Type="http://schemas.openxmlformats.org/officeDocument/2006/relationships/slideLayout" Target="../slideLayouts/slideLayout106.xml"/><Relationship Id="rId38" Type="http://schemas.openxmlformats.org/officeDocument/2006/relationships/slideLayout" Target="../slideLayouts/slideLayout111.xml"/><Relationship Id="rId46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102.xml"/><Relationship Id="rId41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10.xml"/><Relationship Id="rId40" Type="http://schemas.openxmlformats.org/officeDocument/2006/relationships/slideLayout" Target="../slideLayouts/slideLayout113.xml"/><Relationship Id="rId45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28" Type="http://schemas.openxmlformats.org/officeDocument/2006/relationships/slideLayout" Target="../slideLayouts/slideLayout101.xml"/><Relationship Id="rId36" Type="http://schemas.openxmlformats.org/officeDocument/2006/relationships/slideLayout" Target="../slideLayouts/slideLayout109.xml"/><Relationship Id="rId49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31" Type="http://schemas.openxmlformats.org/officeDocument/2006/relationships/slideLayout" Target="../slideLayouts/slideLayout104.xml"/><Relationship Id="rId44" Type="http://schemas.openxmlformats.org/officeDocument/2006/relationships/slideLayout" Target="../slideLayouts/slideLayout117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100.xml"/><Relationship Id="rId30" Type="http://schemas.openxmlformats.org/officeDocument/2006/relationships/slideLayout" Target="../slideLayouts/slideLayout103.xml"/><Relationship Id="rId35" Type="http://schemas.openxmlformats.org/officeDocument/2006/relationships/slideLayout" Target="../slideLayouts/slideLayout108.xml"/><Relationship Id="rId43" Type="http://schemas.openxmlformats.org/officeDocument/2006/relationships/slideLayout" Target="../slideLayouts/slideLayout116.xml"/><Relationship Id="rId48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81.xml"/><Relationship Id="rId51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854" r:id="rId3"/>
    <p:sldLayoutId id="2147483809" r:id="rId4"/>
    <p:sldLayoutId id="2147483810" r:id="rId5"/>
    <p:sldLayoutId id="2147483831" r:id="rId6"/>
    <p:sldLayoutId id="2147483842" r:id="rId7"/>
    <p:sldLayoutId id="2147483829" r:id="rId8"/>
    <p:sldLayoutId id="2147483864" r:id="rId9"/>
    <p:sldLayoutId id="2147483862" r:id="rId10"/>
    <p:sldLayoutId id="2147483858" r:id="rId11"/>
    <p:sldLayoutId id="2147483859" r:id="rId12"/>
    <p:sldLayoutId id="2147483846" r:id="rId13"/>
    <p:sldLayoutId id="2147483847" r:id="rId14"/>
    <p:sldLayoutId id="2147483848" r:id="rId15"/>
    <p:sldLayoutId id="2147483860" r:id="rId16"/>
    <p:sldLayoutId id="2147483853" r:id="rId17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852" r:id="rId3"/>
    <p:sldLayoutId id="2147483766" r:id="rId4"/>
    <p:sldLayoutId id="2147483760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69" r:id="rId14"/>
    <p:sldLayoutId id="2147483823" r:id="rId15"/>
    <p:sldLayoutId id="2147483753" r:id="rId16"/>
    <p:sldLayoutId id="2147483844" r:id="rId17"/>
    <p:sldLayoutId id="2147483739" r:id="rId18"/>
    <p:sldLayoutId id="2147483740" r:id="rId19"/>
    <p:sldLayoutId id="2147483741" r:id="rId20"/>
    <p:sldLayoutId id="2147483776" r:id="rId21"/>
    <p:sldLayoutId id="2147483778" r:id="rId22"/>
    <p:sldLayoutId id="2147483793" r:id="rId23"/>
    <p:sldLayoutId id="2147483791" r:id="rId24"/>
    <p:sldLayoutId id="2147483792" r:id="rId25"/>
    <p:sldLayoutId id="2147483808" r:id="rId26"/>
    <p:sldLayoutId id="2147483806" r:id="rId27"/>
    <p:sldLayoutId id="2147483845" r:id="rId28"/>
    <p:sldLayoutId id="2147483799" r:id="rId29"/>
    <p:sldLayoutId id="2147483800" r:id="rId30"/>
    <p:sldLayoutId id="2147483801" r:id="rId31"/>
    <p:sldLayoutId id="2147483802" r:id="rId32"/>
    <p:sldLayoutId id="2147483804" r:id="rId33"/>
    <p:sldLayoutId id="2147483805" r:id="rId34"/>
    <p:sldLayoutId id="2147483807" r:id="rId35"/>
    <p:sldLayoutId id="2147483811" r:id="rId36"/>
    <p:sldLayoutId id="2147483812" r:id="rId37"/>
    <p:sldLayoutId id="2147483819" r:id="rId38"/>
    <p:sldLayoutId id="2147483834" r:id="rId39"/>
    <p:sldLayoutId id="2147483820" r:id="rId40"/>
    <p:sldLayoutId id="2147483868" r:id="rId41"/>
    <p:sldLayoutId id="2147483832" r:id="rId42"/>
    <p:sldLayoutId id="2147483833" r:id="rId43"/>
    <p:sldLayoutId id="2147483821" r:id="rId44"/>
    <p:sldLayoutId id="2147483840" r:id="rId45"/>
    <p:sldLayoutId id="2147483841" r:id="rId46"/>
    <p:sldLayoutId id="2147483850" r:id="rId47"/>
    <p:sldLayoutId id="2147483867" r:id="rId48"/>
    <p:sldLayoutId id="2147483872" r:id="rId49"/>
    <p:sldLayoutId id="2147483863" r:id="rId50"/>
    <p:sldLayoutId id="2147483828" r:id="rId51"/>
    <p:sldLayoutId id="2147483826" r:id="rId52"/>
    <p:sldLayoutId id="2147483830" r:id="rId53"/>
    <p:sldLayoutId id="2147483827" r:id="rId54"/>
    <p:sldLayoutId id="2147483733" r:id="rId55"/>
    <p:sldLayoutId id="2147483732" r:id="rId56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727" r:id="rId6"/>
    <p:sldLayoutId id="2147483746" r:id="rId7"/>
    <p:sldLayoutId id="2147483824" r:id="rId8"/>
    <p:sldLayoutId id="2147483747" r:id="rId9"/>
    <p:sldLayoutId id="2147483728" r:id="rId10"/>
    <p:sldLayoutId id="2147483729" r:id="rId11"/>
    <p:sldLayoutId id="2147483749" r:id="rId12"/>
    <p:sldLayoutId id="2147483754" r:id="rId13"/>
    <p:sldLayoutId id="2147483756" r:id="rId14"/>
    <p:sldLayoutId id="2147483757" r:id="rId15"/>
    <p:sldLayoutId id="2147483759" r:id="rId16"/>
    <p:sldLayoutId id="2147483761" r:id="rId17"/>
    <p:sldLayoutId id="2147483837" r:id="rId18"/>
    <p:sldLayoutId id="2147483762" r:id="rId19"/>
    <p:sldLayoutId id="2147483764" r:id="rId20"/>
    <p:sldLayoutId id="2147483773" r:id="rId21"/>
    <p:sldLayoutId id="2147483777" r:id="rId22"/>
    <p:sldLayoutId id="2147483775" r:id="rId23"/>
    <p:sldLayoutId id="2147483767" r:id="rId24"/>
    <p:sldLayoutId id="2147483763" r:id="rId25"/>
    <p:sldLayoutId id="2147483769" r:id="rId26"/>
    <p:sldLayoutId id="2147483816" r:id="rId27"/>
    <p:sldLayoutId id="2147483843" r:id="rId28"/>
    <p:sldLayoutId id="2147483770" r:id="rId29"/>
    <p:sldLayoutId id="2147483771" r:id="rId30"/>
    <p:sldLayoutId id="2147483774" r:id="rId31"/>
    <p:sldLayoutId id="2147483772" r:id="rId32"/>
    <p:sldLayoutId id="2147483779" r:id="rId33"/>
    <p:sldLayoutId id="2147483796" r:id="rId34"/>
    <p:sldLayoutId id="2147483797" r:id="rId35"/>
    <p:sldLayoutId id="2147483813" r:id="rId36"/>
    <p:sldLayoutId id="2147483794" r:id="rId37"/>
    <p:sldLayoutId id="2147483768" r:id="rId38"/>
    <p:sldLayoutId id="2147483795" r:id="rId39"/>
    <p:sldLayoutId id="2147483836" r:id="rId40"/>
    <p:sldLayoutId id="2147483803" r:id="rId41"/>
    <p:sldLayoutId id="2147483798" r:id="rId42"/>
    <p:sldLayoutId id="2147483814" r:id="rId43"/>
    <p:sldLayoutId id="2147483815" r:id="rId44"/>
    <p:sldLayoutId id="2147483825" r:id="rId45"/>
    <p:sldLayoutId id="2147483818" r:id="rId46"/>
    <p:sldLayoutId id="2147483835" r:id="rId47"/>
    <p:sldLayoutId id="2147483849" r:id="rId48"/>
    <p:sldLayoutId id="2147483839" r:id="rId49"/>
    <p:sldLayoutId id="2147483838" r:id="rId50"/>
    <p:sldLayoutId id="2147483865" r:id="rId51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5263" y="4288405"/>
            <a:ext cx="14788643" cy="1189757"/>
          </a:xfrm>
        </p:spPr>
        <p:txBody>
          <a:bodyPr/>
          <a:lstStyle/>
          <a:p>
            <a:pPr algn="l"/>
            <a:r>
              <a:rPr lang="zh-TW" altLang="en-US" b="1" spc="0" dirty="0" smtClean="0"/>
              <a:t>網站地圖</a:t>
            </a:r>
            <a:endParaRPr lang="zh-TW" altLang="en-US" b="1" spc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2795" y="8293850"/>
            <a:ext cx="12451111" cy="785311"/>
          </a:xfrm>
        </p:spPr>
        <p:txBody>
          <a:bodyPr/>
          <a:lstStyle/>
          <a:p>
            <a:pPr algn="r"/>
            <a:r>
              <a:rPr lang="en-US" altLang="zh-TW" spc="0" dirty="0" smtClean="0"/>
              <a:t>20230720</a:t>
            </a:r>
            <a:r>
              <a:rPr lang="zh-TW" altLang="en-US" spc="0" dirty="0" smtClean="0"/>
              <a:t>  </a:t>
            </a:r>
            <a:r>
              <a:rPr lang="en-US" altLang="zh-TW" spc="0" dirty="0" smtClean="0"/>
              <a:t>by MRC</a:t>
            </a:r>
            <a:endParaRPr lang="zh-TW" altLang="en-US" spc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3"/>
          <p:cNvSpPr txBox="1">
            <a:spLocks/>
          </p:cNvSpPr>
          <p:nvPr/>
        </p:nvSpPr>
        <p:spPr>
          <a:xfrm>
            <a:off x="772276" y="5548545"/>
            <a:ext cx="5310590" cy="630070"/>
          </a:xfrm>
          <a:prstGeom prst="rect">
            <a:avLst/>
          </a:prstGeom>
        </p:spPr>
        <p:txBody>
          <a:bodyPr/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20230720</a:t>
            </a:r>
            <a:r>
              <a:rPr lang="zh-TW" altLang="en-US" sz="3600" dirty="0" smtClean="0">
                <a:solidFill>
                  <a:schemeClr val="bg1"/>
                </a:solidFill>
              </a:rPr>
              <a:t>  </a:t>
            </a:r>
            <a:r>
              <a:rPr lang="en-US" altLang="zh-TW" sz="3600" dirty="0" smtClean="0">
                <a:solidFill>
                  <a:schemeClr val="bg1"/>
                </a:solidFill>
              </a:rPr>
              <a:t>by MRC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1364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網站地圖現況.png"/>
          <p:cNvPicPr>
            <a:picLocks noChangeAspect="1"/>
          </p:cNvPicPr>
          <p:nvPr/>
        </p:nvPicPr>
        <p:blipFill>
          <a:blip r:embed="rId3" cstate="print"/>
          <a:srcRect l="2546" t="11717" r="1214" b="3065"/>
          <a:stretch>
            <a:fillRect/>
          </a:stretch>
        </p:blipFill>
        <p:spPr>
          <a:xfrm>
            <a:off x="637261" y="3028265"/>
            <a:ext cx="17281920" cy="7200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14794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zh-TW" b="1" spc="0" dirty="0" smtClean="0"/>
              <a:t>網站地圖現況</a:t>
            </a:r>
            <a:r>
              <a:rPr lang="zh-TW" altLang="en-US" b="1" spc="0" dirty="0" smtClean="0"/>
              <a:t>（</a:t>
            </a:r>
            <a:r>
              <a:rPr lang="en-US" altLang="zh-TW" b="1" spc="0" dirty="0" err="1" smtClean="0"/>
              <a:t>global.tejadmin.public.sitemap</a:t>
            </a:r>
            <a:r>
              <a:rPr lang="zh-TW" altLang="en-US" b="1" spc="0" dirty="0" smtClean="0"/>
              <a:t>）</a:t>
            </a:r>
            <a:endParaRPr lang="en-US" altLang="zh-TW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現況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318075"/>
            <a:ext cx="17146905" cy="1710190"/>
          </a:xfrm>
          <a:ln>
            <a:noFill/>
          </a:ln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3600" dirty="0" smtClean="0"/>
              <a:t>紀錄網站地圖中各個項目，以階層方式呈現，並紀錄於</a:t>
            </a:r>
            <a:r>
              <a:rPr lang="en-US" altLang="zh-TW" sz="3600" dirty="0" err="1" smtClean="0"/>
              <a:t>map_route</a:t>
            </a:r>
            <a:r>
              <a:rPr lang="zh-TW" altLang="en-US" sz="3600" dirty="0" smtClean="0"/>
              <a:t>欄位。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（以下以證交所為例，櫃買中心概念一樣）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zh-TW" sz="5000" b="1" spc="0" dirty="0" smtClean="0"/>
              <a:t>網站地圖事件</a:t>
            </a:r>
            <a:r>
              <a:rPr lang="zh-TW" altLang="en-US" sz="5000" b="1" spc="0" dirty="0" smtClean="0"/>
              <a:t>（</a:t>
            </a:r>
            <a:r>
              <a:rPr lang="en-US" altLang="zh-TW" sz="5000" b="1" spc="0" dirty="0" err="1" smtClean="0"/>
              <a:t>global.tejadmin.public.event_sitemap</a:t>
            </a:r>
            <a:r>
              <a:rPr lang="zh-TW" altLang="en-US" sz="5000" b="1" spc="0" dirty="0" smtClean="0"/>
              <a:t>）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現況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318075"/>
            <a:ext cx="17146905" cy="1710190"/>
          </a:xfrm>
          <a:ln>
            <a:noFill/>
          </a:ln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3600" dirty="0" smtClean="0"/>
              <a:t>若網站地圖中項目有</a:t>
            </a:r>
            <a:r>
              <a:rPr lang="zh-TW" altLang="en-US" sz="3600" dirty="0" smtClean="0">
                <a:solidFill>
                  <a:schemeClr val="accent1"/>
                </a:solidFill>
              </a:rPr>
              <a:t>新增</a:t>
            </a:r>
            <a:r>
              <a:rPr lang="zh-TW" altLang="en-US" sz="3600" dirty="0" smtClean="0"/>
              <a:t>或</a:t>
            </a:r>
            <a:r>
              <a:rPr lang="zh-TW" altLang="en-US" sz="3600" dirty="0" smtClean="0">
                <a:solidFill>
                  <a:schemeClr val="accent1"/>
                </a:solidFill>
              </a:rPr>
              <a:t>刪除</a:t>
            </a:r>
            <a:r>
              <a:rPr lang="zh-TW" altLang="en-US" sz="3600" dirty="0" smtClean="0"/>
              <a:t>，則會記錄於此張</a:t>
            </a:r>
            <a:r>
              <a:rPr lang="en-US" altLang="zh-TW" sz="3600" dirty="0" smtClean="0"/>
              <a:t>table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</p:txBody>
      </p:sp>
      <p:pic>
        <p:nvPicPr>
          <p:cNvPr id="8" name="圖片 7" descr="網站地圖事件.png"/>
          <p:cNvPicPr>
            <a:picLocks noChangeAspect="1"/>
          </p:cNvPicPr>
          <p:nvPr/>
        </p:nvPicPr>
        <p:blipFill>
          <a:blip r:embed="rId3" cstate="print"/>
          <a:srcRect t="9521" r="5138" b="27098"/>
          <a:stretch>
            <a:fillRect/>
          </a:stretch>
        </p:blipFill>
        <p:spPr>
          <a:xfrm>
            <a:off x="682266" y="2353190"/>
            <a:ext cx="17034461" cy="53555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5263" y="4288405"/>
            <a:ext cx="14788643" cy="1189757"/>
          </a:xfrm>
        </p:spPr>
        <p:txBody>
          <a:bodyPr/>
          <a:lstStyle/>
          <a:p>
            <a:pPr algn="l"/>
            <a:r>
              <a:rPr lang="zh-TW" altLang="en-US" b="1" spc="0" dirty="0" smtClean="0"/>
              <a:t>目前問題</a:t>
            </a:r>
            <a:endParaRPr lang="zh-TW" altLang="en-US" b="1" spc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3"/>
          <p:cNvSpPr txBox="1">
            <a:spLocks/>
          </p:cNvSpPr>
          <p:nvPr/>
        </p:nvSpPr>
        <p:spPr>
          <a:xfrm>
            <a:off x="772276" y="5548545"/>
            <a:ext cx="5310590" cy="630070"/>
          </a:xfrm>
          <a:prstGeom prst="rect">
            <a:avLst/>
          </a:prstGeom>
        </p:spPr>
        <p:txBody>
          <a:bodyPr/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20230720</a:t>
            </a:r>
            <a:r>
              <a:rPr lang="zh-TW" altLang="en-US" sz="3600" dirty="0" smtClean="0">
                <a:solidFill>
                  <a:schemeClr val="bg1"/>
                </a:solidFill>
              </a:rPr>
              <a:t>  </a:t>
            </a:r>
            <a:r>
              <a:rPr lang="en-US" altLang="zh-TW" sz="3600" dirty="0" smtClean="0">
                <a:solidFill>
                  <a:schemeClr val="bg1"/>
                </a:solidFill>
              </a:rPr>
              <a:t>by MRC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907290" y="5773570"/>
            <a:ext cx="16606845" cy="1710190"/>
          </a:xfrm>
          <a:solidFill>
            <a:srgbClr val="ECF7F8"/>
          </a:solidFill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altLang="zh-TW" spc="0" dirty="0" err="1" smtClean="0"/>
              <a:t>map_route</a:t>
            </a:r>
            <a:r>
              <a:rPr lang="zh-TW" altLang="en-US" spc="0" dirty="0" smtClean="0"/>
              <a:t>不夠詳細</a:t>
            </a:r>
            <a:endParaRPr lang="en-US" altLang="zh-TW" spc="0" dirty="0" smtClean="0"/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zh-TW" altLang="en-US" spc="0" dirty="0" smtClean="0"/>
              <a:t>雜訊太多</a:t>
            </a:r>
          </a:p>
        </p:txBody>
      </p:sp>
    </p:spTree>
    <p:extLst>
      <p:ext uri="{BB962C8B-B14F-4D97-AF65-F5344CB8AC3E}">
        <p14:creationId xmlns="" xmlns:p14="http://schemas.microsoft.com/office/powerpoint/2010/main" val="1281364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問題一-3.png"/>
          <p:cNvPicPr>
            <a:picLocks noChangeAspect="1"/>
          </p:cNvPicPr>
          <p:nvPr/>
        </p:nvPicPr>
        <p:blipFill>
          <a:blip r:embed="rId3" cstate="print"/>
          <a:srcRect r="4011" b="9988"/>
          <a:stretch>
            <a:fillRect/>
          </a:stretch>
        </p:blipFill>
        <p:spPr>
          <a:xfrm>
            <a:off x="727271" y="2308185"/>
            <a:ext cx="16561840" cy="730796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4800" b="1" spc="0" dirty="0" smtClean="0"/>
              <a:t>問題</a:t>
            </a:r>
            <a:r>
              <a:rPr lang="en-US" altLang="zh-TW" sz="4800" b="1" spc="0" dirty="0" smtClean="0"/>
              <a:t>1</a:t>
            </a:r>
            <a:r>
              <a:rPr lang="zh-TW" altLang="en-US" sz="4800" b="1" spc="0" dirty="0" smtClean="0"/>
              <a:t>：</a:t>
            </a:r>
            <a:r>
              <a:rPr lang="en-US" altLang="zh-TW" sz="5000" b="1" spc="0" dirty="0" err="1" smtClean="0"/>
              <a:t>map_route</a:t>
            </a:r>
            <a:r>
              <a:rPr lang="zh-TW" altLang="en-US" sz="5000" b="1" spc="0" dirty="0" smtClean="0"/>
              <a:t>不夠詳細</a:t>
            </a:r>
            <a:endParaRPr lang="en-US" altLang="zh-TW" sz="5000" b="1" spc="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問題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318075"/>
            <a:ext cx="17146905" cy="1755195"/>
          </a:xfrm>
          <a:ln>
            <a:noFill/>
          </a:ln>
        </p:spPr>
        <p:txBody>
          <a:bodyPr/>
          <a:lstStyle/>
          <a:p>
            <a:pPr marL="400050" indent="-742950">
              <a:lnSpc>
                <a:spcPct val="150000"/>
              </a:lnSpc>
            </a:pPr>
            <a:r>
              <a:rPr lang="zh-TW" altLang="en-US" sz="3600" dirty="0" smtClean="0"/>
              <a:t>範例：借券資訊下有多項資訊，但</a:t>
            </a:r>
            <a:r>
              <a:rPr lang="en-US" altLang="zh-TW" sz="3600" dirty="0" err="1" smtClean="0"/>
              <a:t>map_route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只會紀錄</a:t>
            </a:r>
            <a:r>
              <a:rPr lang="en-US" altLang="zh-TW" sz="3600" dirty="0" smtClean="0"/>
              <a:t>”</a:t>
            </a:r>
            <a:r>
              <a:rPr lang="zh-TW" altLang="en-US" sz="3600" dirty="0" smtClean="0"/>
              <a:t>借券資訊</a:t>
            </a:r>
            <a:r>
              <a:rPr lang="en-US" altLang="zh-TW" sz="3600" dirty="0" smtClean="0"/>
              <a:t>”</a:t>
            </a:r>
            <a:r>
              <a:rPr lang="zh-TW" altLang="en-US" sz="3600" dirty="0" smtClean="0"/>
              <a:t>一個項目</a:t>
            </a: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4800" b="1" spc="0" dirty="0" smtClean="0"/>
              <a:t>問題</a:t>
            </a:r>
            <a:r>
              <a:rPr lang="en-US" altLang="zh-TW" sz="4800" b="1" spc="0" dirty="0" smtClean="0"/>
              <a:t>1</a:t>
            </a:r>
            <a:r>
              <a:rPr lang="zh-TW" altLang="en-US" sz="4800" b="1" spc="0" dirty="0" smtClean="0"/>
              <a:t>：</a:t>
            </a:r>
            <a:r>
              <a:rPr lang="en-US" altLang="zh-TW" sz="5000" b="1" spc="0" dirty="0" err="1" smtClean="0"/>
              <a:t>map_route</a:t>
            </a:r>
            <a:r>
              <a:rPr lang="zh-TW" altLang="en-US" sz="5000" b="1" spc="0" dirty="0" smtClean="0"/>
              <a:t>不夠詳細</a:t>
            </a:r>
            <a:endParaRPr lang="en-US" altLang="zh-TW" sz="5000" b="1" spc="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問題</a:t>
            </a:r>
            <a:endParaRPr lang="en-US" altLang="zh-TW" b="1" dirty="0"/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圖片 10" descr="未來修改十二.png"/>
          <p:cNvPicPr>
            <a:picLocks noChangeAspect="1"/>
          </p:cNvPicPr>
          <p:nvPr/>
        </p:nvPicPr>
        <p:blipFill>
          <a:blip r:embed="rId3" cstate="print"/>
          <a:srcRect l="5263" t="15162" r="59148" b="66729"/>
          <a:stretch>
            <a:fillRect/>
          </a:stretch>
        </p:blipFill>
        <p:spPr>
          <a:xfrm>
            <a:off x="682266" y="1903140"/>
            <a:ext cx="10525875" cy="2520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問題</a:t>
            </a:r>
            <a:r>
              <a:rPr lang="en-US" altLang="zh-TW" sz="5000" b="1" spc="0" dirty="0" smtClean="0"/>
              <a:t>2</a:t>
            </a:r>
            <a:r>
              <a:rPr lang="zh-TW" altLang="en-US" sz="5000" b="1" spc="0" dirty="0" smtClean="0"/>
              <a:t>：雜訊太多</a:t>
            </a:r>
            <a:endParaRPr lang="en-US" altLang="zh-TW" sz="5000" b="1" spc="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問題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318076"/>
            <a:ext cx="17146905" cy="900100"/>
          </a:xfrm>
          <a:ln>
            <a:noFill/>
          </a:ln>
        </p:spPr>
        <p:txBody>
          <a:bodyPr/>
          <a:lstStyle/>
          <a:p>
            <a:pPr marL="400050" indent="-742950">
              <a:lnSpc>
                <a:spcPct val="150000"/>
              </a:lnSpc>
            </a:pPr>
            <a:r>
              <a:rPr lang="zh-TW" altLang="en-US" sz="3600" dirty="0" smtClean="0"/>
              <a:t>以下部分事件與股價關聯性較小</a:t>
            </a:r>
            <a:endParaRPr lang="en-US" altLang="zh-TW" sz="3600" dirty="0" smtClean="0"/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圖片 7" descr="網站地圖事件.png"/>
          <p:cNvPicPr>
            <a:picLocks noChangeAspect="1"/>
          </p:cNvPicPr>
          <p:nvPr/>
        </p:nvPicPr>
        <p:blipFill>
          <a:blip r:embed="rId3" cstate="print"/>
          <a:srcRect t="9521" r="5138" b="27098"/>
          <a:stretch>
            <a:fillRect/>
          </a:stretch>
        </p:blipFill>
        <p:spPr>
          <a:xfrm>
            <a:off x="727271" y="2443200"/>
            <a:ext cx="17034461" cy="53555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5263" y="4288405"/>
            <a:ext cx="14788643" cy="1189757"/>
          </a:xfrm>
        </p:spPr>
        <p:txBody>
          <a:bodyPr/>
          <a:lstStyle/>
          <a:p>
            <a:pPr algn="l"/>
            <a:r>
              <a:rPr lang="zh-TW" altLang="en-US" b="1" spc="0" dirty="0" smtClean="0"/>
              <a:t>未來修改</a:t>
            </a:r>
            <a:endParaRPr lang="zh-TW" altLang="en-US" b="1" spc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3"/>
          <p:cNvSpPr txBox="1">
            <a:spLocks/>
          </p:cNvSpPr>
          <p:nvPr/>
        </p:nvSpPr>
        <p:spPr>
          <a:xfrm>
            <a:off x="772276" y="5548545"/>
            <a:ext cx="5310590" cy="630070"/>
          </a:xfrm>
          <a:prstGeom prst="rect">
            <a:avLst/>
          </a:prstGeom>
        </p:spPr>
        <p:txBody>
          <a:bodyPr/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20230720</a:t>
            </a:r>
            <a:r>
              <a:rPr lang="zh-TW" altLang="en-US" sz="3600" dirty="0" smtClean="0">
                <a:solidFill>
                  <a:schemeClr val="bg1"/>
                </a:solidFill>
              </a:rPr>
              <a:t>  </a:t>
            </a:r>
            <a:r>
              <a:rPr lang="en-US" altLang="zh-TW" sz="3600" dirty="0" smtClean="0">
                <a:solidFill>
                  <a:schemeClr val="bg1"/>
                </a:solidFill>
              </a:rPr>
              <a:t>by MRC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727270" y="5683559"/>
            <a:ext cx="16561841" cy="4275476"/>
          </a:xfrm>
          <a:solidFill>
            <a:srgbClr val="E6F4F6"/>
          </a:solidFill>
        </p:spPr>
        <p:txBody>
          <a:bodyPr vert="horz" lIns="163275" tIns="81638" rIns="163275" bIns="81638" rtlCol="0" anchor="ctr">
            <a:noAutofit/>
          </a:bodyPr>
          <a:lstStyle/>
          <a:p>
            <a:pPr marL="514350" indent="-514350" algn="l">
              <a:lnSpc>
                <a:spcPct val="170000"/>
              </a:lnSpc>
            </a:pPr>
            <a:r>
              <a:rPr lang="en-US" altLang="zh-TW" sz="2400" spc="0" dirty="0" smtClean="0"/>
              <a:t>1.</a:t>
            </a:r>
            <a:r>
              <a:rPr lang="zh-TW" altLang="en-US" sz="2400" spc="0" dirty="0" smtClean="0"/>
              <a:t> 網站地圖抓匯時，</a:t>
            </a:r>
            <a:r>
              <a:rPr lang="en-US" altLang="zh-TW" sz="2400" spc="0" dirty="0" err="1" smtClean="0"/>
              <a:t>map_route</a:t>
            </a:r>
            <a:r>
              <a:rPr lang="zh-TW" altLang="en-US" sz="2400" spc="0" dirty="0" smtClean="0"/>
              <a:t>新增更多層</a:t>
            </a:r>
            <a:endParaRPr lang="en-US" altLang="zh-TW" sz="2400" spc="0" dirty="0" smtClean="0"/>
          </a:p>
          <a:p>
            <a:pPr marL="514350" indent="-514350" algn="l">
              <a:lnSpc>
                <a:spcPct val="170000"/>
              </a:lnSpc>
            </a:pPr>
            <a:r>
              <a:rPr lang="en-US" altLang="zh-TW" sz="2400" spc="0" dirty="0" smtClean="0"/>
              <a:t>2.</a:t>
            </a:r>
            <a:r>
              <a:rPr lang="zh-TW" altLang="en-US" sz="2400" spc="0" dirty="0" smtClean="0"/>
              <a:t> 判斷該路徑下</a:t>
            </a:r>
            <a:r>
              <a:rPr lang="zh-TW" altLang="en-US" sz="2400" b="1" spc="0" dirty="0" smtClean="0"/>
              <a:t>是否有資料表、附檔、</a:t>
            </a:r>
            <a:r>
              <a:rPr lang="en-US" altLang="zh-TW" sz="2400" b="1" spc="0" dirty="0" err="1" smtClean="0"/>
              <a:t>FORM</a:t>
            </a:r>
            <a:r>
              <a:rPr lang="zh-TW" altLang="en-US" sz="2400" b="1" spc="0" dirty="0" smtClean="0"/>
              <a:t>或</a:t>
            </a:r>
            <a:r>
              <a:rPr lang="zh-TW" altLang="zh-TW" sz="2400" b="1" spc="0" dirty="0" smtClean="0"/>
              <a:t>下載按鈕</a:t>
            </a:r>
            <a:endParaRPr lang="en-US" altLang="zh-TW" sz="2400" b="1" spc="0" dirty="0" smtClean="0"/>
          </a:p>
          <a:p>
            <a:pPr marL="514350" indent="-514350" algn="l">
              <a:lnSpc>
                <a:spcPct val="170000"/>
              </a:lnSpc>
            </a:pPr>
            <a:r>
              <a:rPr lang="en-US" altLang="zh-TW" sz="2400" spc="0" dirty="0" smtClean="0"/>
              <a:t>3.</a:t>
            </a:r>
            <a:r>
              <a:rPr lang="zh-TW" altLang="en-US" sz="2400" spc="0" dirty="0" smtClean="0"/>
              <a:t> 新增資料表，紀錄網頁中資料表的</a:t>
            </a:r>
            <a:r>
              <a:rPr lang="zh-TW" altLang="en-US" sz="2400" b="1" spc="0" dirty="0" smtClean="0"/>
              <a:t>標題</a:t>
            </a:r>
            <a:endParaRPr lang="en-US" altLang="zh-TW" sz="2400" b="1" spc="0" dirty="0" smtClean="0"/>
          </a:p>
          <a:p>
            <a:pPr marL="514350" indent="-514350" algn="l">
              <a:lnSpc>
                <a:spcPct val="170000"/>
              </a:lnSpc>
            </a:pPr>
            <a:r>
              <a:rPr lang="en-US" altLang="zh-TW" sz="2400" spc="0" dirty="0" smtClean="0"/>
              <a:t>4.</a:t>
            </a:r>
            <a:r>
              <a:rPr lang="zh-TW" altLang="en-US" sz="2400" spc="0" dirty="0" smtClean="0"/>
              <a:t> 新增資料表，紀錄資料表的</a:t>
            </a:r>
            <a:r>
              <a:rPr lang="zh-TW" altLang="en-US" sz="2400" b="1" spc="0" dirty="0" smtClean="0"/>
              <a:t>欄位名稱</a:t>
            </a:r>
            <a:endParaRPr lang="en-US" altLang="zh-TW" sz="2400" b="1" spc="0" dirty="0" smtClean="0"/>
          </a:p>
          <a:p>
            <a:pPr marL="514350" indent="-514350" algn="l">
              <a:lnSpc>
                <a:spcPct val="170000"/>
              </a:lnSpc>
            </a:pPr>
            <a:r>
              <a:rPr lang="en-US" altLang="zh-TW" sz="2400" spc="0" dirty="0" smtClean="0"/>
              <a:t>5.</a:t>
            </a:r>
            <a:r>
              <a:rPr lang="zh-TW" altLang="en-US" sz="2400" spc="0" dirty="0" smtClean="0"/>
              <a:t> 新增證交所</a:t>
            </a:r>
            <a:r>
              <a:rPr lang="en-US" altLang="zh-TW" sz="2400" b="1" spc="0" dirty="0" smtClean="0"/>
              <a:t>ESHOP</a:t>
            </a:r>
            <a:r>
              <a:rPr lang="zh-TW" altLang="en-US" sz="2400" spc="0" dirty="0" smtClean="0"/>
              <a:t>商品名單抓匯</a:t>
            </a:r>
            <a:endParaRPr lang="en-US" altLang="zh-TW" sz="2400" spc="0" dirty="0" smtClean="0"/>
          </a:p>
          <a:p>
            <a:pPr marL="514350" indent="-514350" algn="l">
              <a:lnSpc>
                <a:spcPct val="170000"/>
              </a:lnSpc>
            </a:pPr>
            <a:r>
              <a:rPr lang="en-US" altLang="zh-TW" sz="2400" spc="0" dirty="0" smtClean="0"/>
              <a:t>6 .</a:t>
            </a:r>
            <a:r>
              <a:rPr lang="zh-TW" altLang="en-US" sz="2400" spc="0" dirty="0" smtClean="0"/>
              <a:t>新增</a:t>
            </a:r>
            <a:r>
              <a:rPr lang="zh-TW" altLang="zh-TW" sz="2400" spc="0" dirty="0" smtClean="0"/>
              <a:t>網站地圖</a:t>
            </a:r>
            <a:r>
              <a:rPr lang="en-US" altLang="zh-TW" sz="2400" spc="0" dirty="0" smtClean="0"/>
              <a:t>-</a:t>
            </a:r>
            <a:r>
              <a:rPr lang="zh-TW" altLang="zh-TW" sz="2400" b="1" spc="0" dirty="0" smtClean="0"/>
              <a:t>關鍵字</a:t>
            </a:r>
            <a:r>
              <a:rPr lang="zh-TW" altLang="zh-TW" sz="2400" spc="0" dirty="0" smtClean="0"/>
              <a:t>建檔</a:t>
            </a:r>
            <a:endParaRPr lang="en-US" altLang="zh-TW" sz="2400" spc="0" dirty="0" smtClean="0"/>
          </a:p>
          <a:p>
            <a:pPr marL="514350" indent="-514350" algn="l">
              <a:lnSpc>
                <a:spcPct val="170000"/>
              </a:lnSpc>
            </a:pPr>
            <a:r>
              <a:rPr lang="en-US" altLang="zh-TW" sz="2400" spc="0" dirty="0" smtClean="0"/>
              <a:t>7.</a:t>
            </a:r>
            <a:r>
              <a:rPr lang="zh-TW" altLang="en-US" sz="2400" spc="0" dirty="0" smtClean="0"/>
              <a:t> 新增</a:t>
            </a:r>
            <a:r>
              <a:rPr lang="en-US" altLang="zh-TW" sz="2400" b="1" spc="0" dirty="0" smtClean="0"/>
              <a:t>Line</a:t>
            </a:r>
            <a:r>
              <a:rPr lang="zh-TW" altLang="en-US" sz="2400" b="1" spc="0" dirty="0" smtClean="0"/>
              <a:t>通知</a:t>
            </a:r>
            <a:r>
              <a:rPr lang="zh-TW" altLang="en-US" sz="2400" spc="0" dirty="0" smtClean="0"/>
              <a:t>定期跳出訊息</a:t>
            </a:r>
          </a:p>
        </p:txBody>
      </p:sp>
    </p:spTree>
    <p:extLst>
      <p:ext uri="{BB962C8B-B14F-4D97-AF65-F5344CB8AC3E}">
        <p14:creationId xmlns="" xmlns:p14="http://schemas.microsoft.com/office/powerpoint/2010/main" val="1281364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修改</a:t>
            </a:r>
            <a:r>
              <a:rPr lang="en-US" altLang="zh-TW" sz="5000" b="1" spc="0" dirty="0" smtClean="0"/>
              <a:t>1</a:t>
            </a:r>
            <a:r>
              <a:rPr lang="zh-TW" altLang="en-US" sz="5000" b="1" spc="0" dirty="0" smtClean="0"/>
              <a:t>：網站地圖抓匯時，</a:t>
            </a:r>
            <a:r>
              <a:rPr lang="en-US" altLang="zh-TW" sz="5000" b="1" spc="0" dirty="0" err="1" smtClean="0"/>
              <a:t>map_route</a:t>
            </a:r>
            <a:r>
              <a:rPr lang="zh-TW" altLang="en-US" sz="5000" b="1" spc="0" dirty="0" smtClean="0"/>
              <a:t>新增更多層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408085"/>
            <a:ext cx="18137015" cy="765085"/>
          </a:xfrm>
          <a:ln>
            <a:noFill/>
          </a:ln>
        </p:spPr>
        <p:txBody>
          <a:bodyPr/>
          <a:lstStyle/>
          <a:p>
            <a:pPr marL="400050" indent="-742950">
              <a:lnSpc>
                <a:spcPct val="100000"/>
              </a:lnSpc>
            </a:pPr>
            <a:r>
              <a:rPr lang="zh-TW" altLang="en-US" sz="3600" dirty="0" smtClean="0"/>
              <a:t>範例：股價指數月報（以前</a:t>
            </a:r>
            <a:r>
              <a:rPr lang="en-US" altLang="zh-TW" sz="3600" dirty="0" err="1" smtClean="0"/>
              <a:t>map_route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只到階層</a:t>
            </a:r>
            <a:r>
              <a:rPr lang="en-US" altLang="zh-TW" sz="3600" dirty="0" smtClean="0"/>
              <a:t>3</a:t>
            </a:r>
            <a:r>
              <a:rPr lang="zh-TW" altLang="en-US" sz="3600" dirty="0" smtClean="0"/>
              <a:t>，現在新增階層</a:t>
            </a:r>
            <a:r>
              <a:rPr lang="en-US" altLang="zh-TW" sz="3600" dirty="0" smtClean="0"/>
              <a:t>4</a:t>
            </a:r>
            <a:r>
              <a:rPr lang="zh-TW" altLang="en-US" sz="3600" dirty="0" smtClean="0"/>
              <a:t>）</a:t>
            </a:r>
            <a:endParaRPr lang="en-US" altLang="zh-TW" sz="3600" dirty="0" smtClean="0"/>
          </a:p>
          <a:p>
            <a:pPr marL="400050" indent="-742950">
              <a:lnSpc>
                <a:spcPct val="100000"/>
              </a:lnSpc>
              <a:buFont typeface="Arial" pitchFamily="34" charset="0"/>
              <a:buChar char="•"/>
            </a:pP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  <p:pic>
        <p:nvPicPr>
          <p:cNvPr id="13" name="圖片 12" descr="未來修改四.png"/>
          <p:cNvPicPr>
            <a:picLocks noChangeAspect="1"/>
          </p:cNvPicPr>
          <p:nvPr/>
        </p:nvPicPr>
        <p:blipFill>
          <a:blip r:embed="rId3" cstate="print"/>
          <a:srcRect r="37594" b="16912"/>
          <a:stretch>
            <a:fillRect/>
          </a:stretch>
        </p:blipFill>
        <p:spPr>
          <a:xfrm>
            <a:off x="817281" y="2353190"/>
            <a:ext cx="12106345" cy="75846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修改</a:t>
            </a:r>
            <a:r>
              <a:rPr lang="en-US" altLang="zh-TW" sz="5000" b="1" spc="0" dirty="0" smtClean="0"/>
              <a:t>1</a:t>
            </a:r>
            <a:r>
              <a:rPr lang="zh-TW" altLang="en-US" sz="5000" b="1" spc="0" dirty="0" smtClean="0"/>
              <a:t>：網站地圖抓匯時，</a:t>
            </a:r>
            <a:r>
              <a:rPr lang="en-US" altLang="zh-TW" sz="5000" b="1" spc="0" dirty="0" err="1" smtClean="0"/>
              <a:t>map_route</a:t>
            </a:r>
            <a:r>
              <a:rPr lang="zh-TW" altLang="en-US" sz="5000" b="1" spc="0" dirty="0" smtClean="0"/>
              <a:t>新增更多層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pic>
        <p:nvPicPr>
          <p:cNvPr id="9" name="圖片 8" descr="未來修改五.png"/>
          <p:cNvPicPr>
            <a:picLocks noChangeAspect="1"/>
          </p:cNvPicPr>
          <p:nvPr/>
        </p:nvPicPr>
        <p:blipFill>
          <a:blip r:embed="rId3" cstate="print"/>
          <a:srcRect l="27444" t="28695" r="38221" b="42011"/>
          <a:stretch>
            <a:fillRect/>
          </a:stretch>
        </p:blipFill>
        <p:spPr>
          <a:xfrm>
            <a:off x="637261" y="1453090"/>
            <a:ext cx="9676075" cy="38845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4000" b="1" spc="0" dirty="0" smtClean="0"/>
              <a:t>修改</a:t>
            </a:r>
            <a:r>
              <a:rPr lang="en-US" altLang="zh-TW" sz="4000" b="1" spc="0" dirty="0" smtClean="0"/>
              <a:t>2</a:t>
            </a:r>
            <a:r>
              <a:rPr lang="zh-TW" altLang="en-US" sz="4000" b="1" spc="0" dirty="0" smtClean="0"/>
              <a:t>：判斷該路徑下是否有資料表、附檔、</a:t>
            </a:r>
            <a:r>
              <a:rPr lang="en-US" altLang="zh-TW" sz="4000" b="1" spc="0" dirty="0" smtClean="0"/>
              <a:t>FORM</a:t>
            </a:r>
            <a:r>
              <a:rPr lang="zh-TW" altLang="en-US" sz="4000" b="1" spc="0" dirty="0" smtClean="0"/>
              <a:t>或</a:t>
            </a:r>
            <a:r>
              <a:rPr lang="zh-TW" altLang="zh-TW" sz="4000" b="1" spc="0" dirty="0" smtClean="0"/>
              <a:t>下載按鈕</a:t>
            </a:r>
            <a:endParaRPr lang="en-US" altLang="zh-TW" sz="4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318075"/>
            <a:ext cx="17011889" cy="765085"/>
          </a:xfrm>
          <a:ln>
            <a:noFill/>
          </a:ln>
        </p:spPr>
        <p:txBody>
          <a:bodyPr/>
          <a:lstStyle/>
          <a:p>
            <a:pPr indent="-742950">
              <a:lnSpc>
                <a:spcPct val="100000"/>
              </a:lnSpc>
            </a:pPr>
            <a:r>
              <a:rPr lang="zh-TW" altLang="en-US" sz="3600" dirty="0" smtClean="0"/>
              <a:t>目的：有資料表、附檔、</a:t>
            </a:r>
            <a:r>
              <a:rPr lang="en-US" altLang="zh-TW" sz="3600" dirty="0" smtClean="0"/>
              <a:t>FORM</a:t>
            </a:r>
            <a:r>
              <a:rPr lang="zh-TW" altLang="en-US" sz="3600" dirty="0" smtClean="0"/>
              <a:t>或</a:t>
            </a:r>
            <a:r>
              <a:rPr lang="zh-TW" altLang="zh-TW" sz="3600" dirty="0" smtClean="0"/>
              <a:t>下載按鈕</a:t>
            </a:r>
            <a:r>
              <a:rPr lang="zh-TW" altLang="en-US" sz="3600" dirty="0" smtClean="0"/>
              <a:t>的網頁有</a:t>
            </a:r>
            <a:r>
              <a:rPr lang="zh-TW" altLang="en-US" sz="3600" dirty="0" smtClean="0">
                <a:solidFill>
                  <a:schemeClr val="accent1"/>
                </a:solidFill>
              </a:rPr>
              <a:t>較大可能性產生新產品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400050" indent="-742950">
              <a:lnSpc>
                <a:spcPct val="100000"/>
              </a:lnSpc>
              <a:buFont typeface="+mj-lt"/>
              <a:buAutoNum type="arabicPeriod" startAt="2"/>
            </a:pPr>
            <a:endParaRPr lang="en-US" altLang="zh-TW" sz="3600" dirty="0" smtClean="0"/>
          </a:p>
          <a:p>
            <a:pPr marL="400050" indent="-742950">
              <a:lnSpc>
                <a:spcPct val="100000"/>
              </a:lnSpc>
              <a:buFont typeface="Arial" pitchFamily="34" charset="0"/>
              <a:buChar char="•"/>
            </a:pP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  <p:grpSp>
        <p:nvGrpSpPr>
          <p:cNvPr id="9" name="群組 8"/>
          <p:cNvGrpSpPr/>
          <p:nvPr/>
        </p:nvGrpSpPr>
        <p:grpSpPr>
          <a:xfrm>
            <a:off x="907291" y="2893250"/>
            <a:ext cx="16846706" cy="7200800"/>
            <a:chOff x="1087311" y="2713230"/>
            <a:chExt cx="16846706" cy="7200800"/>
          </a:xfrm>
        </p:grpSpPr>
        <p:pic>
          <p:nvPicPr>
            <p:cNvPr id="6" name="圖片 5" descr="未來修改一.png"/>
            <p:cNvPicPr>
              <a:picLocks noChangeAspect="1"/>
            </p:cNvPicPr>
            <p:nvPr/>
          </p:nvPicPr>
          <p:blipFill>
            <a:blip r:embed="rId3" cstate="print"/>
            <a:srcRect r="53007" b="8503"/>
            <a:stretch>
              <a:fillRect/>
            </a:stretch>
          </p:blipFill>
          <p:spPr>
            <a:xfrm>
              <a:off x="1087311" y="2713230"/>
              <a:ext cx="7859458" cy="7200800"/>
            </a:xfrm>
            <a:prstGeom prst="rect">
              <a:avLst/>
            </a:prstGeom>
          </p:spPr>
        </p:pic>
        <p:pic>
          <p:nvPicPr>
            <p:cNvPr id="8" name="圖片 7" descr="未來修改二.png"/>
            <p:cNvPicPr>
              <a:picLocks noChangeAspect="1"/>
            </p:cNvPicPr>
            <p:nvPr/>
          </p:nvPicPr>
          <p:blipFill>
            <a:blip r:embed="rId4" cstate="print"/>
            <a:srcRect l="2256" t="13315" r="50878" b="38217"/>
            <a:stretch>
              <a:fillRect/>
            </a:stretch>
          </p:blipFill>
          <p:spPr>
            <a:xfrm>
              <a:off x="8963186" y="2758235"/>
              <a:ext cx="8970831" cy="4365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0" dirty="0"/>
              <a:t>AGENDA</a:t>
            </a:r>
            <a:endParaRPr lang="zh-TW" altLang="en-US" spc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637261" y="1678115"/>
            <a:ext cx="16057784" cy="445549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accent1"/>
                </a:solidFill>
              </a:rPr>
              <a:t>目的</a:t>
            </a:r>
            <a:endParaRPr lang="en-US" altLang="zh-TW" sz="36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accent1"/>
                </a:solidFill>
              </a:rPr>
              <a:t>現況</a:t>
            </a:r>
            <a:endParaRPr lang="en-US" altLang="zh-TW" sz="36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accent1"/>
                </a:solidFill>
              </a:rPr>
              <a:t>目前的問題</a:t>
            </a:r>
            <a:r>
              <a:rPr lang="en-US" altLang="zh-TW" sz="3600" dirty="0" smtClean="0">
                <a:solidFill>
                  <a:schemeClr val="accent1"/>
                </a:solidFill>
              </a:rPr>
              <a:t> </a:t>
            </a:r>
            <a:endParaRPr lang="en-US" altLang="zh-TW" sz="3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chemeClr val="accent1"/>
                </a:solidFill>
              </a:rPr>
              <a:t>未來修改</a:t>
            </a:r>
            <a:endParaRPr lang="en-US" altLang="zh-TW" sz="3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zh-TW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660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4000" b="1" spc="0" dirty="0" smtClean="0"/>
              <a:t>修改</a:t>
            </a:r>
            <a:r>
              <a:rPr lang="en-US" altLang="zh-TW" sz="4000" b="1" spc="0" dirty="0" smtClean="0"/>
              <a:t>2</a:t>
            </a:r>
            <a:r>
              <a:rPr lang="zh-TW" altLang="en-US" sz="4000" b="1" spc="0" dirty="0" smtClean="0"/>
              <a:t>：判斷該路徑下是否有資料表、附檔、</a:t>
            </a:r>
            <a:r>
              <a:rPr lang="en-US" altLang="zh-TW" sz="4000" b="1" spc="0" dirty="0" smtClean="0"/>
              <a:t>FORM</a:t>
            </a:r>
            <a:r>
              <a:rPr lang="zh-TW" altLang="en-US" sz="4000" b="1" spc="0" dirty="0" smtClean="0"/>
              <a:t>或</a:t>
            </a:r>
            <a:r>
              <a:rPr lang="zh-TW" altLang="zh-TW" sz="4000" b="1" spc="0" dirty="0" smtClean="0"/>
              <a:t>下載按鈕</a:t>
            </a:r>
            <a:endParaRPr lang="en-US" altLang="zh-TW" sz="44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408085"/>
            <a:ext cx="16831870" cy="1350150"/>
          </a:xfrm>
          <a:ln>
            <a:noFill/>
          </a:ln>
        </p:spPr>
        <p:txBody>
          <a:bodyPr/>
          <a:lstStyle/>
          <a:p>
            <a:pPr marL="400050" indent="-742950">
              <a:lnSpc>
                <a:spcPct val="100000"/>
              </a:lnSpc>
            </a:pPr>
            <a:r>
              <a:rPr lang="zh-TW" altLang="en-US" sz="3600" dirty="0" smtClean="0"/>
              <a:t>於</a:t>
            </a:r>
            <a:r>
              <a:rPr lang="en-US" altLang="zh-TW" sz="3600" dirty="0" smtClean="0"/>
              <a:t>sitemap</a:t>
            </a:r>
            <a:r>
              <a:rPr lang="zh-TW" altLang="en-US" sz="3600" dirty="0" smtClean="0"/>
              <a:t>、</a:t>
            </a:r>
            <a:r>
              <a:rPr lang="en-US" altLang="zh-TW" sz="3600" dirty="0" err="1" smtClean="0"/>
              <a:t>event_sitemap</a:t>
            </a:r>
            <a:r>
              <a:rPr lang="zh-TW" altLang="en-US" sz="3600" dirty="0" smtClean="0"/>
              <a:t>新增</a:t>
            </a:r>
            <a:r>
              <a:rPr lang="en-US" altLang="zh-TW" sz="3600" dirty="0" smtClean="0"/>
              <a:t>4</a:t>
            </a:r>
            <a:r>
              <a:rPr lang="zh-TW" altLang="en-US" sz="3600" dirty="0" smtClean="0"/>
              <a:t>個欄位</a:t>
            </a:r>
            <a:endParaRPr lang="en-US" altLang="zh-TW" sz="3600" dirty="0" smtClean="0"/>
          </a:p>
          <a:p>
            <a:pPr marL="400050" indent="-742950">
              <a:lnSpc>
                <a:spcPct val="100000"/>
              </a:lnSpc>
            </a:pPr>
            <a:r>
              <a:rPr lang="zh-TW" altLang="en-US" sz="3600" dirty="0" smtClean="0"/>
              <a:t>（範例：股價指數月報＞股價指數概要）</a:t>
            </a:r>
            <a:endParaRPr lang="en-US" altLang="zh-TW" sz="3600" dirty="0" smtClean="0"/>
          </a:p>
          <a:p>
            <a:pPr marL="400050" indent="-742950">
              <a:lnSpc>
                <a:spcPct val="100000"/>
              </a:lnSpc>
              <a:buFont typeface="Arial" pitchFamily="34" charset="0"/>
              <a:buChar char="•"/>
            </a:pPr>
            <a:endParaRPr lang="zh-TW" altLang="en-US" sz="3600" dirty="0" smtClean="0"/>
          </a:p>
          <a:p>
            <a:pPr marL="400050" indent="-742950">
              <a:lnSpc>
                <a:spcPct val="100000"/>
              </a:lnSpc>
              <a:buFont typeface="Arial" pitchFamily="34" charset="0"/>
              <a:buChar char="•"/>
            </a:pPr>
            <a:endParaRPr lang="en-US" altLang="zh-TW" sz="3600" dirty="0" smtClean="0"/>
          </a:p>
        </p:txBody>
      </p:sp>
      <p:pic>
        <p:nvPicPr>
          <p:cNvPr id="8" name="圖片 7" descr="未來修改七.png"/>
          <p:cNvPicPr>
            <a:picLocks noChangeAspect="1"/>
          </p:cNvPicPr>
          <p:nvPr/>
        </p:nvPicPr>
        <p:blipFill>
          <a:blip r:embed="rId3" cstate="print"/>
          <a:srcRect l="14071" t="6922" r="19781" b="13740"/>
          <a:stretch>
            <a:fillRect/>
          </a:stretch>
        </p:blipFill>
        <p:spPr>
          <a:xfrm>
            <a:off x="817281" y="2758235"/>
            <a:ext cx="13141460" cy="74169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修改</a:t>
            </a:r>
            <a:r>
              <a:rPr lang="en-US" altLang="zh-TW" sz="5000" b="1" spc="0" dirty="0" smtClean="0"/>
              <a:t>3</a:t>
            </a:r>
            <a:r>
              <a:rPr lang="zh-TW" altLang="en-US" sz="5000" b="1" spc="0" dirty="0" smtClean="0"/>
              <a:t>：</a:t>
            </a:r>
            <a:r>
              <a:rPr lang="en-US" altLang="zh-TW" sz="5000" b="1" spc="0" dirty="0" smtClean="0"/>
              <a:t>DB</a:t>
            </a:r>
            <a:r>
              <a:rPr lang="zh-TW" altLang="en-US" sz="5000" b="1" spc="0" dirty="0" smtClean="0"/>
              <a:t>新增資料表，紀錄網頁中資料表的標題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408085"/>
            <a:ext cx="17694157" cy="720080"/>
          </a:xfrm>
          <a:ln>
            <a:noFill/>
          </a:ln>
        </p:spPr>
        <p:txBody>
          <a:bodyPr/>
          <a:lstStyle/>
          <a:p>
            <a:r>
              <a:rPr lang="zh-TW" altLang="en-US" sz="3600" dirty="0" smtClean="0"/>
              <a:t>範例：</a:t>
            </a:r>
            <a:r>
              <a:rPr lang="zh-TW" altLang="zh-TW" sz="3600" dirty="0" smtClean="0"/>
              <a:t>交易資訊</a:t>
            </a:r>
            <a:r>
              <a:rPr lang="en-US" altLang="zh-TW" sz="3600" dirty="0" smtClean="0"/>
              <a:t>&gt;&gt;</a:t>
            </a:r>
            <a:r>
              <a:rPr lang="zh-TW" altLang="zh-TW" sz="3600" dirty="0" smtClean="0"/>
              <a:t>三大法人</a:t>
            </a:r>
            <a:r>
              <a:rPr lang="en-US" altLang="zh-TW" sz="3600" dirty="0" smtClean="0"/>
              <a:t>&gt;&gt;</a:t>
            </a:r>
            <a:r>
              <a:rPr lang="zh-TW" altLang="zh-TW" sz="3600" dirty="0" smtClean="0"/>
              <a:t>外資及陸資買賣超彙總表</a:t>
            </a:r>
            <a:endParaRPr lang="zh-TW" altLang="en-US" sz="3600" dirty="0" smtClean="0"/>
          </a:p>
          <a:p>
            <a:pPr marL="400050" indent="-742950"/>
            <a:r>
              <a:rPr lang="zh-TW" altLang="en-US" sz="3200" dirty="0" smtClean="0"/>
              <a:t>　　</a:t>
            </a: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  <p:pic>
        <p:nvPicPr>
          <p:cNvPr id="8" name="圖片 7" descr="未來修改九.png"/>
          <p:cNvPicPr>
            <a:picLocks noChangeAspect="1"/>
          </p:cNvPicPr>
          <p:nvPr/>
        </p:nvPicPr>
        <p:blipFill>
          <a:blip r:embed="rId3" cstate="print"/>
          <a:srcRect t="21673" b="13380"/>
          <a:stretch>
            <a:fillRect/>
          </a:stretch>
        </p:blipFill>
        <p:spPr>
          <a:xfrm>
            <a:off x="817281" y="2218175"/>
            <a:ext cx="15886765" cy="4855185"/>
          </a:xfrm>
          <a:prstGeom prst="rect">
            <a:avLst/>
          </a:prstGeom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80" y="7033710"/>
            <a:ext cx="15644649" cy="20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修改</a:t>
            </a:r>
            <a:r>
              <a:rPr lang="en-US" altLang="zh-TW" sz="5000" b="1" spc="0" dirty="0" smtClean="0"/>
              <a:t>4</a:t>
            </a:r>
            <a:r>
              <a:rPr lang="zh-TW" altLang="en-US" sz="5000" b="1" spc="0" dirty="0" smtClean="0"/>
              <a:t>：新增資料表，紀錄資料表的欄位名稱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318075"/>
            <a:ext cx="17011889" cy="675075"/>
          </a:xfrm>
          <a:ln>
            <a:noFill/>
          </a:ln>
        </p:spPr>
        <p:txBody>
          <a:bodyPr/>
          <a:lstStyle/>
          <a:p>
            <a:pPr marL="400050" indent="-742950">
              <a:lnSpc>
                <a:spcPct val="100000"/>
              </a:lnSpc>
            </a:pPr>
            <a:r>
              <a:rPr lang="zh-TW" altLang="en-US" sz="3600" dirty="0" smtClean="0"/>
              <a:t>範例：</a:t>
            </a:r>
            <a:r>
              <a:rPr lang="zh-TW" altLang="zh-TW" sz="3600" dirty="0" smtClean="0"/>
              <a:t>交易資訊</a:t>
            </a:r>
            <a:r>
              <a:rPr lang="en-US" altLang="zh-TW" sz="3600" dirty="0" smtClean="0"/>
              <a:t>&gt;&gt;</a:t>
            </a:r>
            <a:r>
              <a:rPr lang="zh-TW" altLang="zh-TW" sz="3600" dirty="0" smtClean="0"/>
              <a:t>三大法人</a:t>
            </a:r>
            <a:r>
              <a:rPr lang="en-US" altLang="zh-TW" sz="3600" dirty="0" smtClean="0"/>
              <a:t>&gt;&gt;</a:t>
            </a:r>
            <a:r>
              <a:rPr lang="zh-TW" altLang="zh-TW" sz="3600" dirty="0" smtClean="0"/>
              <a:t>外資及陸資買賣超彙總表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（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sitemap_columns_info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、</a:t>
            </a:r>
            <a:r>
              <a:rPr lang="en-US" altLang="zh-TW" sz="3600" dirty="0" err="1" smtClean="0"/>
              <a:t>event_sitemap_columns_info</a:t>
            </a:r>
            <a:r>
              <a:rPr lang="zh-TW" altLang="en-US" sz="3600" dirty="0" smtClean="0"/>
              <a:t> ）</a:t>
            </a:r>
            <a:endParaRPr lang="en-US" altLang="zh-TW" sz="3600" dirty="0" smtClean="0"/>
          </a:p>
          <a:p>
            <a:pPr marL="400050" indent="-742950">
              <a:lnSpc>
                <a:spcPct val="100000"/>
              </a:lnSpc>
            </a:pP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  <p:pic>
        <p:nvPicPr>
          <p:cNvPr id="6" name="圖片 5" descr="未來修改十.png"/>
          <p:cNvPicPr>
            <a:picLocks noChangeAspect="1"/>
          </p:cNvPicPr>
          <p:nvPr/>
        </p:nvPicPr>
        <p:blipFill>
          <a:blip r:embed="rId3" cstate="print"/>
          <a:srcRect t="14437" b="53001"/>
          <a:stretch>
            <a:fillRect/>
          </a:stretch>
        </p:blipFill>
        <p:spPr>
          <a:xfrm>
            <a:off x="817280" y="2938255"/>
            <a:ext cx="17208071" cy="4590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修改</a:t>
            </a:r>
            <a:r>
              <a:rPr lang="en-US" altLang="zh-TW" sz="5000" b="1" spc="0" dirty="0" smtClean="0"/>
              <a:t>4</a:t>
            </a:r>
            <a:r>
              <a:rPr lang="zh-TW" altLang="en-US" sz="5000" b="1" spc="0" dirty="0" smtClean="0"/>
              <a:t>：新增資料表，紀錄資料表的欄位名稱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318075"/>
            <a:ext cx="17011889" cy="675075"/>
          </a:xfrm>
          <a:ln>
            <a:noFill/>
          </a:ln>
        </p:spPr>
        <p:txBody>
          <a:bodyPr/>
          <a:lstStyle/>
          <a:p>
            <a:pPr marL="400050" indent="-742950">
              <a:lnSpc>
                <a:spcPct val="100000"/>
              </a:lnSpc>
            </a:pPr>
            <a:r>
              <a:rPr lang="en-US" altLang="zh-TW" sz="3600" dirty="0" err="1" smtClean="0"/>
              <a:t>sitemap_columns_info</a:t>
            </a:r>
            <a:endParaRPr lang="en-US" altLang="zh-TW" sz="3600" dirty="0" smtClean="0"/>
          </a:p>
          <a:p>
            <a:pPr marL="400050" indent="-742950">
              <a:lnSpc>
                <a:spcPct val="100000"/>
              </a:lnSpc>
            </a:pP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7528765"/>
            <a:ext cx="17011889" cy="675075"/>
          </a:xfrm>
          <a:ln>
            <a:noFill/>
          </a:ln>
        </p:spPr>
        <p:txBody>
          <a:bodyPr/>
          <a:lstStyle/>
          <a:p>
            <a:r>
              <a:rPr lang="en-US" altLang="zh-TW" sz="3600" dirty="0" err="1" smtClean="0"/>
              <a:t>event_sitemap_columns_info</a:t>
            </a:r>
            <a:r>
              <a:rPr lang="zh-TW" altLang="en-US" sz="3600" dirty="0" smtClean="0"/>
              <a:t> </a:t>
            </a:r>
          </a:p>
          <a:p>
            <a:pPr marL="400050" indent="-742950">
              <a:lnSpc>
                <a:spcPct val="100000"/>
              </a:lnSpc>
            </a:pP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276" y="2128165"/>
            <a:ext cx="1714295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271" y="8248845"/>
            <a:ext cx="17321023" cy="76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修改</a:t>
            </a:r>
            <a:r>
              <a:rPr lang="en-US" altLang="zh-TW" sz="5000" b="1" spc="0" dirty="0" smtClean="0"/>
              <a:t>5</a:t>
            </a:r>
            <a:r>
              <a:rPr lang="zh-TW" altLang="en-US" sz="5000" b="1" spc="0" dirty="0" smtClean="0"/>
              <a:t>：新增證交所</a:t>
            </a:r>
            <a:r>
              <a:rPr lang="en-US" altLang="zh-TW" sz="5000" b="1" spc="0" dirty="0" smtClean="0"/>
              <a:t>ESHOP</a:t>
            </a:r>
            <a:r>
              <a:rPr lang="zh-TW" altLang="en-US" sz="5000" b="1" spc="0" dirty="0" smtClean="0"/>
              <a:t>商品名單抓匯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408085"/>
            <a:ext cx="17694157" cy="1755195"/>
          </a:xfrm>
          <a:ln>
            <a:noFill/>
          </a:ln>
        </p:spPr>
        <p:txBody>
          <a:bodyPr/>
          <a:lstStyle/>
          <a:p>
            <a:pPr marL="400050" indent="-742950">
              <a:lnSpc>
                <a:spcPct val="100000"/>
              </a:lnSpc>
              <a:buFont typeface="Arial" pitchFamily="34" charset="0"/>
              <a:buChar char="•"/>
            </a:pPr>
            <a:r>
              <a:rPr lang="zh-TW" altLang="en-US" sz="3600" dirty="0" smtClean="0"/>
              <a:t>目的：當商品新增刪除可得到通知。</a:t>
            </a:r>
            <a:endParaRPr lang="en-US" altLang="zh-TW" sz="3600" dirty="0" smtClean="0"/>
          </a:p>
          <a:p>
            <a:pPr marL="400050" indent="-742950">
              <a:lnSpc>
                <a:spcPct val="100000"/>
              </a:lnSpc>
              <a:buFont typeface="Arial" pitchFamily="34" charset="0"/>
              <a:buChar char="•"/>
            </a:pPr>
            <a:r>
              <a:rPr lang="zh-TW" altLang="en-US" sz="3600" dirty="0" smtClean="0"/>
              <a:t>新增於以下資料表：</a:t>
            </a:r>
            <a:r>
              <a:rPr lang="en-US" altLang="zh-TW" sz="3600" dirty="0" smtClean="0"/>
              <a:t> sitemap</a:t>
            </a:r>
            <a:r>
              <a:rPr lang="zh-TW" altLang="en-US" sz="3600" dirty="0" smtClean="0"/>
              <a:t>、</a:t>
            </a:r>
            <a:r>
              <a:rPr lang="en-US" altLang="zh-TW" sz="3600" dirty="0" err="1" smtClean="0"/>
              <a:t>event_sitemap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、 </a:t>
            </a:r>
            <a:r>
              <a:rPr lang="en-US" altLang="zh-TW" sz="3600" dirty="0" err="1" smtClean="0"/>
              <a:t>sitemap_info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、</a:t>
            </a:r>
            <a:r>
              <a:rPr lang="en-US" altLang="zh-TW" sz="3600" dirty="0" err="1" smtClean="0"/>
              <a:t>event.sitemap_info</a:t>
            </a:r>
            <a:r>
              <a:rPr lang="zh-TW" altLang="en-US" sz="3600" dirty="0" smtClean="0"/>
              <a:t>、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sitemap_columns_info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、</a:t>
            </a:r>
            <a:r>
              <a:rPr lang="en-US" altLang="zh-TW" sz="3600" dirty="0" err="1" smtClean="0"/>
              <a:t>event_sitemap_columns_info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）</a:t>
            </a:r>
            <a:endParaRPr lang="en-US" altLang="zh-TW" sz="3600" dirty="0" smtClean="0"/>
          </a:p>
          <a:p>
            <a:pPr marL="400050" indent="-742950">
              <a:lnSpc>
                <a:spcPct val="100000"/>
              </a:lnSpc>
              <a:buFont typeface="Arial" pitchFamily="34" charset="0"/>
              <a:buChar char="•"/>
            </a:pP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  <p:pic>
        <p:nvPicPr>
          <p:cNvPr id="13" name="圖片 12" descr="未來修改八.png"/>
          <p:cNvPicPr>
            <a:picLocks noChangeAspect="1"/>
          </p:cNvPicPr>
          <p:nvPr/>
        </p:nvPicPr>
        <p:blipFill>
          <a:blip r:embed="rId3" cstate="print"/>
          <a:srcRect l="2546" r="1966" b="15847"/>
          <a:stretch>
            <a:fillRect/>
          </a:stretch>
        </p:blipFill>
        <p:spPr>
          <a:xfrm>
            <a:off x="772276" y="3208285"/>
            <a:ext cx="16561840" cy="68681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修改</a:t>
            </a:r>
            <a:r>
              <a:rPr lang="en-US" altLang="zh-TW" sz="5000" b="1" spc="0" dirty="0" smtClean="0"/>
              <a:t>5</a:t>
            </a:r>
            <a:r>
              <a:rPr lang="zh-TW" altLang="en-US" sz="5000" b="1" spc="0" dirty="0" smtClean="0"/>
              <a:t>：新增證交所</a:t>
            </a:r>
            <a:r>
              <a:rPr lang="en-US" altLang="zh-TW" sz="5000" b="1" spc="0" dirty="0" smtClean="0"/>
              <a:t>ESHOP</a:t>
            </a:r>
            <a:r>
              <a:rPr lang="zh-TW" altLang="en-US" sz="5000" b="1" spc="0" dirty="0" smtClean="0"/>
              <a:t>商品名單抓匯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pic>
        <p:nvPicPr>
          <p:cNvPr id="9" name="圖片 8" descr="未來修改十三.png"/>
          <p:cNvPicPr>
            <a:picLocks noChangeAspect="1"/>
          </p:cNvPicPr>
          <p:nvPr/>
        </p:nvPicPr>
        <p:blipFill>
          <a:blip r:embed="rId3" cstate="print"/>
          <a:srcRect r="18999" b="51438"/>
          <a:stretch>
            <a:fillRect/>
          </a:stretch>
        </p:blipFill>
        <p:spPr>
          <a:xfrm>
            <a:off x="682266" y="1543100"/>
            <a:ext cx="13681520" cy="67196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修改</a:t>
            </a:r>
            <a:r>
              <a:rPr lang="en-US" altLang="zh-TW" sz="5000" b="1" spc="0" dirty="0" smtClean="0"/>
              <a:t>6</a:t>
            </a:r>
            <a:r>
              <a:rPr lang="zh-TW" altLang="en-US" sz="5000" b="1" spc="0" dirty="0" smtClean="0"/>
              <a:t>：新增</a:t>
            </a:r>
            <a:r>
              <a:rPr lang="zh-TW" altLang="zh-TW" sz="5000" b="1" spc="0" dirty="0" smtClean="0"/>
              <a:t>網站地圖</a:t>
            </a:r>
            <a:r>
              <a:rPr lang="zh-TW" altLang="en-US" sz="5000" b="1" spc="0" dirty="0" smtClean="0"/>
              <a:t>－</a:t>
            </a:r>
            <a:r>
              <a:rPr lang="zh-TW" altLang="zh-TW" sz="5000" b="1" spc="0" dirty="0" smtClean="0"/>
              <a:t>關鍵字建檔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408085"/>
            <a:ext cx="17056895" cy="2115235"/>
          </a:xfrm>
          <a:ln>
            <a:noFill/>
          </a:ln>
        </p:spPr>
        <p:txBody>
          <a:bodyPr/>
          <a:lstStyle/>
          <a:p>
            <a:pPr marL="400050" indent="-742950">
              <a:lnSpc>
                <a:spcPct val="100000"/>
              </a:lnSpc>
            </a:pPr>
            <a:r>
              <a:rPr lang="zh-TW" altLang="en-US" sz="3200" dirty="0" smtClean="0"/>
              <a:t>新增</a:t>
            </a:r>
            <a:r>
              <a:rPr lang="zh-TW" altLang="zh-TW" sz="3200" dirty="0" smtClean="0"/>
              <a:t>網站地圖</a:t>
            </a:r>
            <a:r>
              <a:rPr lang="zh-TW" altLang="en-US" sz="3200" dirty="0" smtClean="0"/>
              <a:t>－</a:t>
            </a:r>
            <a:r>
              <a:rPr lang="zh-TW" altLang="zh-TW" sz="3200" dirty="0" smtClean="0"/>
              <a:t>關鍵字建檔</a:t>
            </a:r>
            <a:r>
              <a:rPr lang="zh-TW" altLang="en-US" sz="3200" dirty="0" smtClean="0"/>
              <a:t>（</a:t>
            </a:r>
            <a:r>
              <a:rPr lang="en-US" altLang="zh-TW" sz="3200" dirty="0" err="1" smtClean="0"/>
              <a:t>global.public.attr_sitemap_keyword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pPr marL="400050" indent="-742950">
              <a:buFont typeface="Arial" pitchFamily="34" charset="0"/>
              <a:buChar char="•"/>
            </a:pPr>
            <a:r>
              <a:rPr lang="zh-TW" altLang="en-US" sz="3200" dirty="0" smtClean="0"/>
              <a:t>針對雜訊過多的問題：</a:t>
            </a:r>
            <a:r>
              <a:rPr lang="en-US" altLang="zh-TW" sz="3200" dirty="0" smtClean="0"/>
              <a:t>Line</a:t>
            </a:r>
            <a:r>
              <a:rPr lang="zh-TW" altLang="en-US" sz="3200" dirty="0" smtClean="0"/>
              <a:t>通知利用</a:t>
            </a:r>
            <a:r>
              <a:rPr lang="zh-TW" altLang="zh-TW" sz="3200" dirty="0" smtClean="0"/>
              <a:t>關鍵字</a:t>
            </a:r>
            <a:r>
              <a:rPr lang="zh-TW" altLang="en-US" sz="3200" dirty="0" smtClean="0"/>
              <a:t>來控制是否需要跳通知。</a:t>
            </a:r>
            <a:endParaRPr lang="en-US" altLang="zh-TW" sz="3200" dirty="0" smtClean="0"/>
          </a:p>
          <a:p>
            <a:pPr marL="400050" indent="-742950">
              <a:buFont typeface="Arial" pitchFamily="34" charset="0"/>
              <a:buChar char="•"/>
            </a:pPr>
            <a:r>
              <a:rPr lang="zh-TW" altLang="en-US" sz="3200" dirty="0" smtClean="0"/>
              <a:t>關鍵字會有例外的問題，需定期檢討維護。</a:t>
            </a:r>
            <a:endParaRPr lang="en-US" altLang="zh-TW" sz="3200" dirty="0" smtClean="0"/>
          </a:p>
          <a:p>
            <a:pPr marL="400050" indent="-742950"/>
            <a:endParaRPr lang="zh-TW" altLang="zh-TW" sz="3600" dirty="0" smtClean="0"/>
          </a:p>
          <a:p>
            <a:pPr marL="400050" indent="-742950">
              <a:lnSpc>
                <a:spcPct val="100000"/>
              </a:lnSpc>
              <a:buFont typeface="+mj-lt"/>
              <a:buAutoNum type="arabicPeriod" startAt="5"/>
            </a:pPr>
            <a:endParaRPr lang="en-US" altLang="zh-TW" sz="3600" dirty="0" smtClean="0"/>
          </a:p>
          <a:p>
            <a:pPr marL="400050" indent="-742950">
              <a:lnSpc>
                <a:spcPct val="100000"/>
              </a:lnSpc>
              <a:buFont typeface="Arial" pitchFamily="34" charset="0"/>
              <a:buChar char="•"/>
            </a:pP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71" y="3703340"/>
            <a:ext cx="9091010" cy="61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5793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5000" b="1" spc="0" dirty="0" smtClean="0"/>
              <a:t>修改</a:t>
            </a:r>
            <a:r>
              <a:rPr lang="en-US" altLang="zh-TW" sz="5000" b="1" spc="0" dirty="0" smtClean="0"/>
              <a:t>7</a:t>
            </a:r>
            <a:r>
              <a:rPr lang="zh-TW" altLang="en-US" sz="5000" b="1" spc="0" dirty="0" smtClean="0"/>
              <a:t>：新增</a:t>
            </a:r>
            <a:r>
              <a:rPr lang="en-US" altLang="zh-TW" sz="5000" b="1" spc="0" dirty="0" smtClean="0"/>
              <a:t>Line</a:t>
            </a:r>
            <a:r>
              <a:rPr lang="zh-TW" altLang="en-US" sz="5000" b="1" spc="0" dirty="0" smtClean="0"/>
              <a:t>通知定期跳出訊息</a:t>
            </a:r>
            <a:endParaRPr lang="en-US" altLang="zh-TW" sz="5000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未來修改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408085"/>
            <a:ext cx="17056895" cy="1440160"/>
          </a:xfrm>
          <a:ln>
            <a:noFill/>
          </a:ln>
        </p:spPr>
        <p:txBody>
          <a:bodyPr/>
          <a:lstStyle/>
          <a:p>
            <a:pPr indent="-742950"/>
            <a:r>
              <a:rPr lang="zh-TW" altLang="en-US" sz="3600" dirty="0" smtClean="0"/>
              <a:t>利用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撰寫程式，當有新增刪除時通知維運組成員，並定期與業務討論新增新產品的可能性。</a:t>
            </a:r>
            <a:endParaRPr lang="zh-TW" altLang="zh-TW" sz="3600" dirty="0" smtClean="0"/>
          </a:p>
          <a:p>
            <a:pPr indent="-742950">
              <a:lnSpc>
                <a:spcPct val="100000"/>
              </a:lnSpc>
              <a:buFont typeface="+mj-lt"/>
              <a:buAutoNum type="arabicPeriod" startAt="5"/>
            </a:pPr>
            <a:endParaRPr lang="en-US" altLang="zh-TW" sz="3600" dirty="0" smtClean="0"/>
          </a:p>
          <a:p>
            <a:pPr indent="-742950">
              <a:lnSpc>
                <a:spcPct val="100000"/>
              </a:lnSpc>
              <a:buFont typeface="Arial" pitchFamily="34" charset="0"/>
              <a:buChar char="•"/>
            </a:pPr>
            <a:endParaRPr lang="en-US" altLang="zh-TW" sz="3600" dirty="0" smtClean="0"/>
          </a:p>
          <a:p>
            <a:pPr indent="-342900">
              <a:lnSpc>
                <a:spcPct val="150000"/>
              </a:lnSpc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71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5263" y="4288405"/>
            <a:ext cx="14788643" cy="1189757"/>
          </a:xfrm>
        </p:spPr>
        <p:txBody>
          <a:bodyPr/>
          <a:lstStyle/>
          <a:p>
            <a:pPr algn="l"/>
            <a:r>
              <a:rPr lang="zh-TW" altLang="en-US" b="1" spc="0" dirty="0" smtClean="0"/>
              <a:t>目的</a:t>
            </a:r>
            <a:endParaRPr lang="zh-TW" altLang="en-US" b="1" spc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3"/>
          <p:cNvSpPr txBox="1">
            <a:spLocks/>
          </p:cNvSpPr>
          <p:nvPr/>
        </p:nvSpPr>
        <p:spPr>
          <a:xfrm>
            <a:off x="772276" y="5548545"/>
            <a:ext cx="5310590" cy="630070"/>
          </a:xfrm>
          <a:prstGeom prst="rect">
            <a:avLst/>
          </a:prstGeom>
        </p:spPr>
        <p:txBody>
          <a:bodyPr/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20230720</a:t>
            </a:r>
            <a:r>
              <a:rPr lang="zh-TW" altLang="en-US" sz="3600" dirty="0" smtClean="0">
                <a:solidFill>
                  <a:schemeClr val="bg1"/>
                </a:solidFill>
              </a:rPr>
              <a:t>  </a:t>
            </a:r>
            <a:r>
              <a:rPr lang="en-US" altLang="zh-TW" sz="3600" dirty="0" smtClean="0">
                <a:solidFill>
                  <a:schemeClr val="bg1"/>
                </a:solidFill>
              </a:rPr>
              <a:t>by MRC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81364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147945"/>
            <a:ext cx="16741860" cy="1125125"/>
          </a:xfrm>
        </p:spPr>
        <p:txBody>
          <a:bodyPr/>
          <a:lstStyle/>
          <a:p>
            <a:r>
              <a:rPr lang="zh-TW" altLang="en-US" b="1" spc="0" dirty="0" smtClean="0"/>
              <a:t>目的</a:t>
            </a:r>
            <a:endParaRPr lang="en-US" altLang="zh-TW" b="1" spc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目的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637261" y="1318076"/>
            <a:ext cx="17146905" cy="2700300"/>
          </a:xfrm>
        </p:spPr>
        <p:txBody>
          <a:bodyPr/>
          <a:lstStyle/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3600" dirty="0" smtClean="0"/>
              <a:t>為符合提升客戶滿意度，建立</a:t>
            </a:r>
            <a:r>
              <a:rPr lang="zh-TW" altLang="en-US" sz="3600" dirty="0" smtClean="0">
                <a:solidFill>
                  <a:schemeClr val="accent1"/>
                </a:solidFill>
              </a:rPr>
              <a:t>台灣交易資訊網頁地圖</a:t>
            </a:r>
            <a:r>
              <a:rPr lang="zh-TW" altLang="en-US" sz="3600" dirty="0" smtClean="0"/>
              <a:t>，並新增資料庫偵測機制 ，以利隨時</a:t>
            </a:r>
            <a:r>
              <a:rPr lang="zh-TW" altLang="en-US" sz="3600" dirty="0" smtClean="0">
                <a:solidFill>
                  <a:schemeClr val="accent1"/>
                </a:solidFill>
              </a:rPr>
              <a:t>掌握新增資料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3600" dirty="0" smtClean="0">
                <a:solidFill>
                  <a:schemeClr val="accent1"/>
                </a:solidFill>
              </a:rPr>
              <a:t>定期與業務討論</a:t>
            </a:r>
            <a:r>
              <a:rPr lang="zh-TW" altLang="en-US" sz="3600" dirty="0" smtClean="0"/>
              <a:t>，並決定</a:t>
            </a:r>
            <a:r>
              <a:rPr lang="zh-TW" altLang="en-US" sz="3600" dirty="0" smtClean="0">
                <a:solidFill>
                  <a:schemeClr val="tx2"/>
                </a:solidFill>
              </a:rPr>
              <a:t>是否新增資料庫產品。</a:t>
            </a:r>
            <a:endParaRPr lang="en-US" altLang="zh-TW" sz="3600" dirty="0" smtClean="0">
              <a:solidFill>
                <a:schemeClr val="tx2"/>
              </a:solidFill>
            </a:endParaRPr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55263" y="4288405"/>
            <a:ext cx="14788643" cy="1189757"/>
          </a:xfrm>
        </p:spPr>
        <p:txBody>
          <a:bodyPr/>
          <a:lstStyle/>
          <a:p>
            <a:pPr algn="l"/>
            <a:r>
              <a:rPr lang="zh-TW" altLang="en-US" b="1" spc="0" dirty="0" smtClean="0"/>
              <a:t>現況</a:t>
            </a:r>
            <a:endParaRPr lang="zh-TW" altLang="en-US" b="1" spc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3"/>
          <p:cNvSpPr txBox="1">
            <a:spLocks/>
          </p:cNvSpPr>
          <p:nvPr/>
        </p:nvSpPr>
        <p:spPr>
          <a:xfrm>
            <a:off x="772276" y="5548545"/>
            <a:ext cx="5310590" cy="630070"/>
          </a:xfrm>
          <a:prstGeom prst="rect">
            <a:avLst/>
          </a:prstGeom>
        </p:spPr>
        <p:txBody>
          <a:bodyPr/>
          <a:lstStyle/>
          <a:p>
            <a:r>
              <a:rPr lang="en-US" altLang="zh-TW" sz="3600" dirty="0" smtClean="0">
                <a:solidFill>
                  <a:schemeClr val="bg1"/>
                </a:solidFill>
              </a:rPr>
              <a:t>20230720</a:t>
            </a:r>
            <a:r>
              <a:rPr lang="zh-TW" altLang="en-US" sz="3600" dirty="0" smtClean="0">
                <a:solidFill>
                  <a:schemeClr val="bg1"/>
                </a:solidFill>
              </a:rPr>
              <a:t>  </a:t>
            </a:r>
            <a:r>
              <a:rPr lang="en-US" altLang="zh-TW" sz="3600" dirty="0" smtClean="0">
                <a:solidFill>
                  <a:schemeClr val="bg1"/>
                </a:solidFill>
              </a:rPr>
              <a:t>by MRC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81364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147945"/>
            <a:ext cx="16741860" cy="1125125"/>
          </a:xfrm>
        </p:spPr>
        <p:txBody>
          <a:bodyPr/>
          <a:lstStyle/>
          <a:p>
            <a:r>
              <a:rPr lang="en-US" altLang="zh-TW" b="1" spc="0" dirty="0" smtClean="0"/>
              <a:t>DB</a:t>
            </a:r>
            <a:r>
              <a:rPr lang="zh-TW" altLang="en-US" b="1" spc="0" dirty="0" smtClean="0"/>
              <a:t>現況</a:t>
            </a:r>
            <a:endParaRPr lang="en-US" altLang="zh-TW" b="1" spc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現況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637261" y="1318075"/>
            <a:ext cx="17146905" cy="4410489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3600" dirty="0" smtClean="0"/>
              <a:t>目前有三張</a:t>
            </a:r>
            <a:r>
              <a:rPr lang="en-US" altLang="zh-TW" sz="3600" dirty="0" smtClean="0"/>
              <a:t>table</a:t>
            </a:r>
            <a:r>
              <a:rPr lang="zh-TW" altLang="en-US" sz="3600" dirty="0" smtClean="0"/>
              <a:t>紀錄網站地圖資訊。</a:t>
            </a:r>
            <a:endParaRPr lang="en-US" altLang="zh-TW" sz="3600" dirty="0" smtClean="0"/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3600" dirty="0" err="1" smtClean="0"/>
              <a:t>global.tejadmin</a:t>
            </a:r>
            <a:r>
              <a:rPr lang="en-US" altLang="zh-TW" sz="3600" dirty="0" smtClean="0"/>
              <a:t> .</a:t>
            </a:r>
            <a:r>
              <a:rPr lang="en-US" altLang="zh-TW" sz="3600" dirty="0" err="1" smtClean="0"/>
              <a:t>public.</a:t>
            </a:r>
            <a:r>
              <a:rPr lang="en-US" altLang="zh-TW" sz="3600" dirty="0" err="1" smtClean="0">
                <a:solidFill>
                  <a:schemeClr val="accent1"/>
                </a:solidFill>
              </a:rPr>
              <a:t>attr_website</a:t>
            </a:r>
            <a:r>
              <a:rPr lang="zh-TW" altLang="en-US" sz="3600" dirty="0" smtClean="0"/>
              <a:t>（</a:t>
            </a:r>
            <a:r>
              <a:rPr lang="zh-TW" altLang="zh-TW" sz="3600" dirty="0" smtClean="0"/>
              <a:t>網站</a:t>
            </a:r>
            <a:r>
              <a:rPr lang="zh-TW" altLang="en-US" sz="3600" dirty="0" smtClean="0"/>
              <a:t>清單）</a:t>
            </a:r>
            <a:endParaRPr lang="en-US" altLang="zh-TW" sz="3600" dirty="0" smtClean="0"/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3600" dirty="0" err="1" smtClean="0"/>
              <a:t>global.tejadmin.public.</a:t>
            </a:r>
            <a:r>
              <a:rPr lang="en-US" altLang="zh-TW" sz="3600" dirty="0" err="1" smtClean="0">
                <a:solidFill>
                  <a:schemeClr val="accent1"/>
                </a:solidFill>
              </a:rPr>
              <a:t>sitemap</a:t>
            </a:r>
            <a:r>
              <a:rPr lang="zh-TW" altLang="en-US" sz="3600" dirty="0" smtClean="0"/>
              <a:t>（</a:t>
            </a:r>
            <a:r>
              <a:rPr lang="zh-TW" altLang="zh-TW" sz="3600" dirty="0" smtClean="0"/>
              <a:t>網站地圖現況</a:t>
            </a:r>
            <a:r>
              <a:rPr lang="zh-TW" altLang="en-US" sz="3600" dirty="0" smtClean="0"/>
              <a:t>）</a:t>
            </a:r>
            <a:endParaRPr lang="en-US" altLang="zh-TW" sz="3600" dirty="0" smtClean="0"/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3600" dirty="0" err="1" smtClean="0"/>
              <a:t>global.tejadmin.public.</a:t>
            </a:r>
            <a:r>
              <a:rPr lang="en-US" altLang="zh-TW" sz="3600" dirty="0" err="1" smtClean="0">
                <a:solidFill>
                  <a:schemeClr val="accent1"/>
                </a:solidFill>
              </a:rPr>
              <a:t>event_sitemap</a:t>
            </a:r>
            <a:r>
              <a:rPr lang="zh-TW" altLang="en-US" sz="3600" dirty="0" smtClean="0"/>
              <a:t>（</a:t>
            </a:r>
            <a:r>
              <a:rPr lang="zh-TW" altLang="zh-TW" sz="3600" dirty="0" smtClean="0"/>
              <a:t>網站地圖事件</a:t>
            </a:r>
            <a:r>
              <a:rPr lang="zh-TW" altLang="en-US" sz="3600" dirty="0" smtClean="0"/>
              <a:t>）</a:t>
            </a:r>
            <a:endParaRPr lang="en-US" altLang="zh-TW" sz="3600" dirty="0" smtClean="0"/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14794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zh-TW" b="1" spc="0" dirty="0" smtClean="0"/>
              <a:t>網站</a:t>
            </a:r>
            <a:r>
              <a:rPr lang="zh-TW" altLang="en-US" b="1" spc="0" dirty="0" smtClean="0"/>
              <a:t>清單（</a:t>
            </a:r>
            <a:r>
              <a:rPr lang="en-US" altLang="zh-TW" b="1" spc="0" dirty="0" err="1" smtClean="0"/>
              <a:t>global.tejadmin</a:t>
            </a:r>
            <a:r>
              <a:rPr lang="en-US" altLang="zh-TW" b="1" spc="0" dirty="0" smtClean="0"/>
              <a:t> .</a:t>
            </a:r>
            <a:r>
              <a:rPr lang="en-US" altLang="zh-TW" b="1" spc="0" dirty="0" err="1" smtClean="0"/>
              <a:t>public.attr_website</a:t>
            </a:r>
            <a:r>
              <a:rPr lang="zh-TW" altLang="en-US" b="1" spc="0" dirty="0" smtClean="0"/>
              <a:t>）</a:t>
            </a:r>
            <a:endParaRPr lang="en-US" altLang="zh-TW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現況</a:t>
            </a:r>
            <a:endParaRPr lang="en-US" altLang="zh-TW" b="1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92256" y="1318075"/>
            <a:ext cx="17146905" cy="2790310"/>
          </a:xfrm>
          <a:ln>
            <a:noFill/>
          </a:ln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sz="3600" dirty="0" smtClean="0"/>
              <a:t>紀錄網站的</a:t>
            </a:r>
            <a:r>
              <a:rPr lang="zh-TW" altLang="en-US" sz="3600" dirty="0" smtClean="0">
                <a:solidFill>
                  <a:schemeClr val="accent1"/>
                </a:solidFill>
              </a:rPr>
              <a:t>網址</a:t>
            </a:r>
            <a:r>
              <a:rPr lang="zh-TW" altLang="en-US" sz="3600" dirty="0" smtClean="0"/>
              <a:t>，與台灣股價相關的網站有以下兩個：</a:t>
            </a:r>
            <a:endParaRPr lang="en-US" altLang="zh-TW" sz="3600" dirty="0" smtClean="0"/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3600" dirty="0" smtClean="0"/>
              <a:t>證交所網站地圖（</a:t>
            </a:r>
            <a:r>
              <a:rPr lang="en-US" altLang="zh-TW" sz="3600" dirty="0" err="1" smtClean="0"/>
              <a:t>website_id</a:t>
            </a:r>
            <a:r>
              <a:rPr lang="en-US" altLang="zh-TW" sz="3600" dirty="0" smtClean="0"/>
              <a:t>=2</a:t>
            </a:r>
            <a:r>
              <a:rPr lang="zh-TW" altLang="en-US" sz="3600" dirty="0" smtClean="0"/>
              <a:t>）</a:t>
            </a:r>
            <a:endParaRPr lang="en-US" altLang="zh-TW" sz="3600" dirty="0" smtClean="0"/>
          </a:p>
          <a:p>
            <a:pPr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3600" dirty="0" smtClean="0"/>
              <a:t>櫃買中心網站導覽（</a:t>
            </a:r>
            <a:r>
              <a:rPr lang="en-US" altLang="zh-TW" sz="3600" dirty="0" err="1" smtClean="0"/>
              <a:t>website_id</a:t>
            </a:r>
            <a:r>
              <a:rPr lang="en-US" altLang="zh-TW" sz="3600" dirty="0" smtClean="0"/>
              <a:t>=3</a:t>
            </a:r>
            <a:r>
              <a:rPr lang="zh-TW" altLang="en-US" sz="3600" dirty="0" smtClean="0"/>
              <a:t>）</a:t>
            </a:r>
            <a:endParaRPr lang="en-US" altLang="zh-TW" sz="3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81" y="4468425"/>
            <a:ext cx="15339082" cy="38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14794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b="1" spc="0" dirty="0" smtClean="0"/>
              <a:t>證交所網站地圖</a:t>
            </a:r>
            <a:endParaRPr lang="en-US" altLang="zh-TW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現況</a:t>
            </a:r>
            <a:endParaRPr lang="en-US" altLang="zh-TW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271" y="1363080"/>
            <a:ext cx="10891210" cy="874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61" y="147945"/>
            <a:ext cx="16741860" cy="1125125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zh-TW" altLang="en-US" b="1" spc="0" dirty="0" smtClean="0"/>
              <a:t>櫃買中心網站導覽</a:t>
            </a:r>
            <a:endParaRPr lang="en-US" altLang="zh-TW" b="1" spc="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398901" y="372970"/>
            <a:ext cx="355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現況</a:t>
            </a:r>
            <a:endParaRPr lang="en-US" altLang="zh-TW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61" y="1408085"/>
            <a:ext cx="7245805" cy="845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3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No Decoration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自訂 1">
      <a:majorFont>
        <a:latin typeface="Book Antiqua"/>
        <a:ea typeface="微軟正黑體"/>
        <a:cs typeface=""/>
      </a:majorFont>
      <a:minorFont>
        <a:latin typeface="Book Antiqu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自訂 1">
      <a:majorFont>
        <a:latin typeface="Book Antiqua"/>
        <a:ea typeface="微軟正黑體"/>
        <a:cs typeface=""/>
      </a:majorFont>
      <a:minorFont>
        <a:latin typeface="Book Antiqu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blipFill>
          <a:blip xmlns:r="http://schemas.openxmlformats.org/officeDocument/2006/relationships" r:embed="rId1" cstate="print"/>
          <a:stretch>
            <a:fillRect l="-939" b="-1749"/>
          </a:stretch>
        </a:blipFill>
      </a:spPr>
      <a:bodyPr/>
      <a:lstStyle>
        <a:defPPr>
          <a:defRPr dirty="0">
            <a:noFill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自訂 1">
      <a:majorFont>
        <a:latin typeface="Book Antiqua"/>
        <a:ea typeface="微軟正黑體"/>
        <a:cs typeface=""/>
      </a:majorFont>
      <a:minorFont>
        <a:latin typeface="Book Antiqu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61754</TotalTime>
  <Words>731</Words>
  <Application>Microsoft Office PowerPoint</Application>
  <PresentationFormat>自訂</PresentationFormat>
  <Paragraphs>148</Paragraphs>
  <Slides>28</Slides>
  <Notes>26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28</vt:i4>
      </vt:variant>
    </vt:vector>
  </HeadingPairs>
  <TitlesOfParts>
    <vt:vector size="31" baseType="lpstr">
      <vt:lpstr>No Decoration</vt:lpstr>
      <vt:lpstr>Contents</vt:lpstr>
      <vt:lpstr>1_Contents</vt:lpstr>
      <vt:lpstr>網站地圖</vt:lpstr>
      <vt:lpstr>AGENDA</vt:lpstr>
      <vt:lpstr>目的</vt:lpstr>
      <vt:lpstr>目的</vt:lpstr>
      <vt:lpstr>現況</vt:lpstr>
      <vt:lpstr>DB現況</vt:lpstr>
      <vt:lpstr>網站清單（global.tejadmin .public.attr_website）</vt:lpstr>
      <vt:lpstr>證交所網站地圖</vt:lpstr>
      <vt:lpstr>櫃買中心網站導覽</vt:lpstr>
      <vt:lpstr>網站地圖現況（global.tejadmin.public.sitemap）</vt:lpstr>
      <vt:lpstr>網站地圖事件（global.tejadmin.public.event_sitemap）</vt:lpstr>
      <vt:lpstr>目前問題</vt:lpstr>
      <vt:lpstr>問題1：map_route不夠詳細</vt:lpstr>
      <vt:lpstr>問題1：map_route不夠詳細</vt:lpstr>
      <vt:lpstr>問題2：雜訊太多</vt:lpstr>
      <vt:lpstr>未來修改</vt:lpstr>
      <vt:lpstr>修改1：網站地圖抓匯時，map_route新增更多層</vt:lpstr>
      <vt:lpstr>修改1：網站地圖抓匯時，map_route新增更多層</vt:lpstr>
      <vt:lpstr>修改2：判斷該路徑下是否有資料表、附檔、FORM或下載按鈕</vt:lpstr>
      <vt:lpstr>修改2：判斷該路徑下是否有資料表、附檔、FORM或下載按鈕</vt:lpstr>
      <vt:lpstr>修改3：DB新增資料表，紀錄網頁中資料表的標題</vt:lpstr>
      <vt:lpstr>修改4：新增資料表，紀錄資料表的欄位名稱</vt:lpstr>
      <vt:lpstr>修改4：新增資料表，紀錄資料表的欄位名稱</vt:lpstr>
      <vt:lpstr>修改5：新增證交所ESHOP商品名單抓匯</vt:lpstr>
      <vt:lpstr>修改5：新增證交所ESHOP商品名單抓匯</vt:lpstr>
      <vt:lpstr>修改6：新增網站地圖－關鍵字建檔</vt:lpstr>
      <vt:lpstr>修改7：新增Line通知定期跳出訊息</vt:lpstr>
      <vt:lpstr>投影片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 Financial Feature Engineering – How to Research Alpha</dc:title>
  <dc:creator>蒙瑞齊</dc:creator>
  <cp:lastModifiedBy>2020021001</cp:lastModifiedBy>
  <cp:revision>3300</cp:revision>
  <cp:lastPrinted>2022-09-05T11:25:36Z</cp:lastPrinted>
  <dcterms:created xsi:type="dcterms:W3CDTF">2015-01-09T17:56:04Z</dcterms:created>
  <dcterms:modified xsi:type="dcterms:W3CDTF">2023-10-06T01:56:05Z</dcterms:modified>
</cp:coreProperties>
</file>