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0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A6CF1-CE88-42A3-8C77-AE98091E7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FCB53-6C05-9348-14B9-B3B5D66C7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00149"/>
            <a:ext cx="5486399" cy="2943225"/>
          </a:xfrm>
        </p:spPr>
        <p:txBody>
          <a:bodyPr>
            <a:normAutofit/>
          </a:bodyPr>
          <a:lstStyle/>
          <a:p>
            <a:r>
              <a:rPr lang="en-US"/>
              <a:t>Azure Project “Epimoni”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99E40-0EB5-0E4B-6ED5-183B737DE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38650"/>
            <a:ext cx="5486400" cy="1689869"/>
          </a:xfrm>
        </p:spPr>
        <p:txBody>
          <a:bodyPr anchor="t">
            <a:normAutofit/>
          </a:bodyPr>
          <a:lstStyle/>
          <a:p>
            <a:r>
              <a:rPr lang="en-US" dirty="0"/>
              <a:t>(Greek word for Perseverance)</a:t>
            </a:r>
          </a:p>
          <a:p>
            <a:r>
              <a:rPr lang="en-US" dirty="0"/>
              <a:t>By Sean Wadman</a:t>
            </a:r>
          </a:p>
        </p:txBody>
      </p:sp>
      <p:pic>
        <p:nvPicPr>
          <p:cNvPr id="15" name="Picture 14" descr="A white and blue plus signs&#10;&#10;Description automatically generated">
            <a:extLst>
              <a:ext uri="{FF2B5EF4-FFF2-40B4-BE49-F238E27FC236}">
                <a16:creationId xmlns:a16="http://schemas.microsoft.com/office/drawing/2014/main" id="{A1857B2E-038A-E9AD-D5DF-078C10E1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49" r="1" b="1"/>
          <a:stretch/>
        </p:blipFill>
        <p:spPr>
          <a:xfrm>
            <a:off x="20" y="211090"/>
            <a:ext cx="554415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250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88BD-A221-638C-D86B-9DB04A7F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01095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B92C-1982-7889-3769-462B6845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0077"/>
            <a:ext cx="10972800" cy="46475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Description: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This project involves the creation and management of a secure, resilient, and scalable network infrastructure within Microsoft Azure. The foundation of this project is built on Azure’s robust networking capabilities, allowing seamless connectivity and management across services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Objectives: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To establish a highly available network infrastructure capable of supporting web applications, virtual machine scale sets (VMSS), and storage solutions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Implement Azure Bastion for secure, remote management of virtual machines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Ensure inter-region connectivity and security through </a:t>
            </a:r>
            <a:r>
              <a:rPr lang="en-US" sz="1200" dirty="0" err="1"/>
              <a:t>VNet</a:t>
            </a:r>
            <a:r>
              <a:rPr lang="en-US" sz="1200" dirty="0"/>
              <a:t> peering and network security groups (NSGs)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Scope of Project: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300" dirty="0"/>
              <a:t>Initial Phase – Configuration of Virtual Networks (</a:t>
            </a:r>
            <a:r>
              <a:rPr lang="en-US" sz="1300" dirty="0" err="1"/>
              <a:t>Vnets</a:t>
            </a:r>
            <a:r>
              <a:rPr lang="en-US" sz="1300" dirty="0"/>
              <a:t>) across two primary regions: West US 2 and East US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300" dirty="0"/>
              <a:t>Management Layer – Setup of Azure Bastion, providing secure and seamless RDP and SSH access to VMs without public IP addresses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300" dirty="0"/>
              <a:t>Compute and Web – Deployment of VMSS for high availability and elasticity, alongside web apps for hosting dynamic web content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300" dirty="0"/>
              <a:t>Storage – Integration of Azure storage solutions to ensure data persistence, redundancy, and recovery capabilities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5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10A3-87F6-9BBE-6BA0-37A92D1A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952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 to Network Infrastructure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0213-1CBD-3AD3-9B25-D0A3A0F3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6247"/>
            <a:ext cx="10972800" cy="46810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Key Components: 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Virtual Networks (</a:t>
            </a:r>
            <a:r>
              <a:rPr lang="en-US" sz="1200" dirty="0" err="1"/>
              <a:t>VNets</a:t>
            </a:r>
            <a:r>
              <a:rPr lang="en-US" sz="1200" dirty="0"/>
              <a:t>)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Subnets in each </a:t>
            </a:r>
            <a:r>
              <a:rPr lang="en-US" sz="1200" dirty="0" err="1"/>
              <a:t>VNet</a:t>
            </a:r>
            <a:r>
              <a:rPr lang="en-US" sz="1200" dirty="0"/>
              <a:t> for different </a:t>
            </a:r>
            <a:r>
              <a:rPr lang="en-US" sz="1200" dirty="0" err="1"/>
              <a:t>puposes</a:t>
            </a:r>
            <a:endParaRPr lang="en-US" sz="1200" dirty="0"/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Customized address spaces to avoid overlap and facilitate peering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Establish local </a:t>
            </a:r>
            <a:r>
              <a:rPr lang="en-US" sz="1200" dirty="0" err="1"/>
              <a:t>VNet</a:t>
            </a:r>
            <a:r>
              <a:rPr lang="en-US" sz="1200" dirty="0"/>
              <a:t> peering in the East US region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Establish global </a:t>
            </a:r>
            <a:r>
              <a:rPr lang="en-US" sz="1200" dirty="0" err="1"/>
              <a:t>VNet</a:t>
            </a:r>
            <a:r>
              <a:rPr lang="en-US" sz="1200" dirty="0"/>
              <a:t> peering between East US and West US 2 regions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Configure Network Security Groups to secure and control access to subnets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Deployment Strategy:</a:t>
            </a:r>
          </a:p>
          <a:p>
            <a:pPr marL="4000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ARM (Azure Resource Manager) templates for infrastructure-as-code approach, deployed using PowerShell, Azure CLI</a:t>
            </a:r>
          </a:p>
          <a:p>
            <a:pPr marL="4000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Separate templates for network infrastructure and </a:t>
            </a:r>
            <a:r>
              <a:rPr lang="en-US" sz="1200" dirty="0" err="1"/>
              <a:t>VNet</a:t>
            </a:r>
            <a:r>
              <a:rPr lang="en-US" sz="1200" dirty="0"/>
              <a:t> peering to enhance manageability</a:t>
            </a:r>
          </a:p>
          <a:p>
            <a:pPr lvl="1"/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Challenges and Solutions:</a:t>
            </a:r>
          </a:p>
          <a:p>
            <a:pPr marL="5143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Address space overlap and peering configuration complexities, resolved through careful planning of address ranges and deployment sequence </a:t>
            </a:r>
          </a:p>
          <a:p>
            <a:pPr marL="7429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(East US first, West US 2 second, Global Peering last)</a:t>
            </a:r>
          </a:p>
        </p:txBody>
      </p:sp>
    </p:spTree>
    <p:extLst>
      <p:ext uri="{BB962C8B-B14F-4D97-AF65-F5344CB8AC3E}">
        <p14:creationId xmlns:p14="http://schemas.microsoft.com/office/powerpoint/2010/main" val="34181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2A23-68C2-0F42-0C27-A66C1006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95169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Eus-VNet1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5471AE-3FBF-0248-4942-A598DF709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32" y="1509481"/>
            <a:ext cx="8170877" cy="5298598"/>
          </a:xfrm>
        </p:spPr>
      </p:pic>
    </p:spTree>
    <p:extLst>
      <p:ext uri="{BB962C8B-B14F-4D97-AF65-F5344CB8AC3E}">
        <p14:creationId xmlns:p14="http://schemas.microsoft.com/office/powerpoint/2010/main" val="63280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D056-0C76-3DB8-E91D-2E68169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97692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Eus-VNet2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3688F2-12E8-3E36-7365-5BCEAD403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19" y="1496973"/>
            <a:ext cx="8137321" cy="5229546"/>
          </a:xfrm>
        </p:spPr>
      </p:pic>
    </p:spTree>
    <p:extLst>
      <p:ext uri="{BB962C8B-B14F-4D97-AF65-F5344CB8AC3E}">
        <p14:creationId xmlns:p14="http://schemas.microsoft.com/office/powerpoint/2010/main" val="274844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8A3A-D1F6-0012-359C-30BA2400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02773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Local and Global Peering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D8E6E9-9CBD-BF67-69D5-B4F080BD5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86" y="1558861"/>
            <a:ext cx="8554841" cy="5194278"/>
          </a:xfrm>
        </p:spPr>
      </p:pic>
    </p:spTree>
    <p:extLst>
      <p:ext uri="{BB962C8B-B14F-4D97-AF65-F5344CB8AC3E}">
        <p14:creationId xmlns:p14="http://schemas.microsoft.com/office/powerpoint/2010/main" val="147741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4CFF-22B6-161D-D444-46B5C56B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1060"/>
            <a:ext cx="10972800" cy="113251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Summary of Network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8A6B-2C68-F7C7-C473-22E26EDB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1687"/>
            <a:ext cx="10972800" cy="49914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Create Azure Resource Groups using a Power Shell Script: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 err="1"/>
              <a:t>Epimoni</a:t>
            </a:r>
            <a:r>
              <a:rPr lang="en-US" sz="1200" dirty="0"/>
              <a:t>-</a:t>
            </a:r>
            <a:r>
              <a:rPr lang="en-US" sz="1200" dirty="0" err="1"/>
              <a:t>EastUS</a:t>
            </a:r>
            <a:r>
              <a:rPr lang="en-US" sz="1200" dirty="0"/>
              <a:t>-Dev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 err="1"/>
              <a:t>Epimoni</a:t>
            </a:r>
            <a:r>
              <a:rPr lang="en-US" sz="1200" dirty="0"/>
              <a:t>-</a:t>
            </a:r>
            <a:r>
              <a:rPr lang="en-US" sz="1200" dirty="0" err="1"/>
              <a:t>EastUS</a:t>
            </a:r>
            <a:r>
              <a:rPr lang="en-US" sz="1200" dirty="0"/>
              <a:t>-Prod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Epimoni-WestUS2-Dev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Epimoni-WestUS2-Prod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Create Azure Network Resources in </a:t>
            </a:r>
            <a:r>
              <a:rPr lang="en-US" sz="1400" b="1" u="sng" dirty="0"/>
              <a:t>East US </a:t>
            </a:r>
            <a:r>
              <a:rPr lang="en-US" sz="1400" dirty="0"/>
              <a:t>region using a single JSON template and Parameters file: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Two Virtual Networks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Four Subnets, two in each Virtual Network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Four Network Security Groups (NSGs), each one associated with its own Subnet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Local </a:t>
            </a:r>
            <a:r>
              <a:rPr lang="en-US" sz="1200" dirty="0" err="1"/>
              <a:t>VNet</a:t>
            </a:r>
            <a:r>
              <a:rPr lang="en-US" sz="1200" dirty="0"/>
              <a:t> Peering established between Virtual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Create Azure Network Resources in </a:t>
            </a:r>
            <a:r>
              <a:rPr lang="en-US" sz="1400" b="1" u="sng" dirty="0"/>
              <a:t>West US 2 </a:t>
            </a:r>
            <a:r>
              <a:rPr lang="en-US" sz="1400" dirty="0"/>
              <a:t>region using a single JSON template and Parameters file: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One Virtual Network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Two Subnets 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Two Network Security Groups (NSGs), each one associated with its own Subnet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Create Global </a:t>
            </a:r>
            <a:r>
              <a:rPr lang="en-US" sz="1400" dirty="0" err="1"/>
              <a:t>VNet</a:t>
            </a:r>
            <a:r>
              <a:rPr lang="en-US" sz="1400" dirty="0"/>
              <a:t> Peering using separate JSON templates and Parameters files:</a:t>
            </a:r>
          </a:p>
          <a:p>
            <a:pPr marL="571500" lvl="1" indent="-342900">
              <a:buFont typeface="Wingdings" panose="05000000000000000000" pitchFamily="2" charset="2"/>
              <a:buChar char="v"/>
            </a:pPr>
            <a:r>
              <a:rPr lang="en-US" sz="1200" dirty="0"/>
              <a:t>First template initiates the global peering connection, second template completes the peering</a:t>
            </a:r>
          </a:p>
        </p:txBody>
      </p:sp>
    </p:spTree>
    <p:extLst>
      <p:ext uri="{BB962C8B-B14F-4D97-AF65-F5344CB8AC3E}">
        <p14:creationId xmlns:p14="http://schemas.microsoft.com/office/powerpoint/2010/main" val="311258667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3F3F0"/>
      </a:lt2>
      <a:accent1>
        <a:srgbClr val="3D2CE7"/>
      </a:accent1>
      <a:accent2>
        <a:srgbClr val="1755D5"/>
      </a:accent2>
      <a:accent3>
        <a:srgbClr val="29B6E7"/>
      </a:accent3>
      <a:accent4>
        <a:srgbClr val="15C2A6"/>
      </a:accent4>
      <a:accent5>
        <a:srgbClr val="23C467"/>
      </a:accent5>
      <a:accent6>
        <a:srgbClr val="16C917"/>
      </a:accent6>
      <a:hlink>
        <a:srgbClr val="899230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Posterama</vt:lpstr>
      <vt:lpstr>Wingdings</vt:lpstr>
      <vt:lpstr>SplashVTI</vt:lpstr>
      <vt:lpstr>Azure Project “Epimoni”</vt:lpstr>
      <vt:lpstr>Project Overview</vt:lpstr>
      <vt:lpstr>Intro to Network Infrastructure Configuration</vt:lpstr>
      <vt:lpstr>Eus-VNet1 Diagram</vt:lpstr>
      <vt:lpstr>Eus-VNet2 Diagram</vt:lpstr>
      <vt:lpstr>Local and Global Peering Diagram</vt:lpstr>
      <vt:lpstr>Summary of Network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Project “Epimoni”</dc:title>
  <dc:creator>Sean Wadman</dc:creator>
  <cp:lastModifiedBy>Sean Wadman</cp:lastModifiedBy>
  <cp:revision>2</cp:revision>
  <dcterms:created xsi:type="dcterms:W3CDTF">2024-02-17T19:13:11Z</dcterms:created>
  <dcterms:modified xsi:type="dcterms:W3CDTF">2024-02-20T20:43:51Z</dcterms:modified>
</cp:coreProperties>
</file>