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fu Zhao" initials="J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88869"/>
  </p:normalViewPr>
  <p:slideViewPr>
    <p:cSldViewPr snapToGrid="0" snapToObjects="1">
      <p:cViewPr>
        <p:scale>
          <a:sx n="127" d="100"/>
          <a:sy n="127" d="100"/>
        </p:scale>
        <p:origin x="8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9E9-B259-614E-963A-10A47C157E36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86CD-B1E3-C94A-B155-C0FEE804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86CD-B1E3-C94A-B155-C0FEE804D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7F52-AE42-FA41-BE5B-C0D44E185430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AFCA-1B85-694D-B22F-971D6A9F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791" y="11441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191" y="12965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3591" y="144891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20406" y="1329188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47468" y="1327340"/>
            <a:ext cx="1371600" cy="21037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34601" y="1297890"/>
            <a:ext cx="1371600" cy="2103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494368" y="2192562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09749" y="2196024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849189" y="2226208"/>
            <a:ext cx="671332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87" y="21602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0405" y="635659"/>
            <a:ext cx="136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MapReduce Job1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210801" y="21939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60596" y="698620"/>
            <a:ext cx="137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MapReduce Job2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45283" y="115931"/>
            <a:ext cx="526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Recommender System Workflow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0548" y="3785613"/>
            <a:ext cx="2658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1: Transition Matrix:</a:t>
            </a:r>
          </a:p>
          <a:p>
            <a:pPr marL="342900" indent="-342900">
              <a:buAutoNum type="arabicPlain"/>
            </a:pPr>
            <a:r>
              <a:rPr lang="en-US" dirty="0" smtClean="0"/>
              <a:t>2, 7, 8</a:t>
            </a:r>
          </a:p>
          <a:p>
            <a:pPr marL="342900" indent="-342900">
              <a:buAutoNum type="arabicPlain"/>
            </a:pPr>
            <a:r>
              <a:rPr lang="en-US" dirty="0" smtClean="0"/>
              <a:t>4, 9, 10</a:t>
            </a:r>
          </a:p>
          <a:p>
            <a:pPr marL="342900" indent="-342900">
              <a:buAutoNum type="arabicPlain"/>
            </a:pPr>
            <a:r>
              <a:rPr lang="en-US" dirty="0" smtClean="0"/>
              <a:t>1, 8, 31</a:t>
            </a:r>
          </a:p>
          <a:p>
            <a:endParaRPr lang="en-US" dirty="0"/>
          </a:p>
          <a:p>
            <a:r>
              <a:rPr lang="en-US" dirty="0" smtClean="0"/>
              <a:t>Input2: Initial Page Rank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pPr marL="342900" indent="-342900">
              <a:buAutoNum type="arabicPlain"/>
            </a:pPr>
            <a:r>
              <a:rPr lang="en-US" dirty="0" smtClean="0"/>
              <a:t>1/N</a:t>
            </a:r>
          </a:p>
          <a:p>
            <a:r>
              <a:rPr lang="en-US" dirty="0" smtClean="0"/>
              <a:t>(Assume equal initial PR)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0405" y="1753642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Mapper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20405" y="2217370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Mapper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20407" y="2749180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34338" y="166711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Mapper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34338" y="2702569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98085"/>
              </p:ext>
            </p:extLst>
          </p:nvPr>
        </p:nvGraphicFramePr>
        <p:xfrm>
          <a:off x="2702365" y="4819135"/>
          <a:ext cx="357615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2785"/>
                <a:gridCol w="2863373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List&lt;Values&gt;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&lt;2=1/3,</a:t>
                      </a:r>
                      <a:r>
                        <a:rPr lang="en-US" baseline="0" dirty="0" smtClean="0"/>
                        <a:t> 7=1/3, 8=1/3, 1/N&gt;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&lt;4=1/3,</a:t>
                      </a:r>
                      <a:r>
                        <a:rPr lang="en-US" baseline="0" dirty="0" smtClean="0"/>
                        <a:t> 9=1/3, 10=1/3, 1/N&gt;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&lt;1=1/3, 8=1/3, 31=1/3,</a:t>
                      </a:r>
                      <a:r>
                        <a:rPr lang="en-US" baseline="0" dirty="0" smtClean="0"/>
                        <a:t> 1/N&gt;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33657"/>
              </p:ext>
            </p:extLst>
          </p:nvPr>
        </p:nvGraphicFramePr>
        <p:xfrm>
          <a:off x="6508502" y="4819135"/>
          <a:ext cx="3396119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268"/>
                <a:gridCol w="2751851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Rank Value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 * 1/N + 1/8</a:t>
                      </a:r>
                      <a:r>
                        <a:rPr lang="en-US" baseline="0" dirty="0" smtClean="0"/>
                        <a:t> * 1/N + </a:t>
                      </a:r>
                      <a:r>
                        <a:rPr lang="mr-IN" baseline="0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6681" y="653012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134601" y="82260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9424"/>
              </p:ext>
            </p:extLst>
          </p:nvPr>
        </p:nvGraphicFramePr>
        <p:xfrm>
          <a:off x="10134600" y="4819135"/>
          <a:ext cx="1849707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177"/>
                <a:gridCol w="1205530"/>
              </a:tblGrid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Rank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value1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value2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value3</a:t>
                      </a:r>
                      <a:endParaRPr lang="en-US" dirty="0"/>
                    </a:p>
                  </a:txBody>
                  <a:tcPr/>
                </a:tc>
              </a:tr>
              <a:tr h="2302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U-Turn Arrow 2"/>
          <p:cNvSpPr/>
          <p:nvPr/>
        </p:nvSpPr>
        <p:spPr>
          <a:xfrm rot="10800000">
            <a:off x="4280598" y="3532055"/>
            <a:ext cx="3557116" cy="771806"/>
          </a:xfrm>
          <a:prstGeom prst="uturnArrow">
            <a:avLst>
              <a:gd name="adj1" fmla="val 1985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6792" y="3703328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78935" y="4444747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 to Job 1 Reducer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70754" y="4444747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Job 2 Reducer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34569" y="4431992"/>
            <a:ext cx="24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 2 Reducer Output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18756" y="2192114"/>
            <a:ext cx="13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Mapper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5520"/>
              </p:ext>
            </p:extLst>
          </p:nvPr>
        </p:nvGraphicFramePr>
        <p:xfrm>
          <a:off x="243393" y="2317354"/>
          <a:ext cx="5318190" cy="37719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/>
                <a:gridCol w="771030"/>
                <a:gridCol w="771030"/>
                <a:gridCol w="771030"/>
                <a:gridCol w="771030"/>
                <a:gridCol w="771030"/>
              </a:tblGrid>
              <a:tr h="8062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User\Movie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</a:tr>
              <a:tr h="741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6953459" y="2317354"/>
          <a:ext cx="493374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290"/>
                <a:gridCol w="822290"/>
                <a:gridCol w="822290"/>
                <a:gridCol w="822290"/>
                <a:gridCol w="822290"/>
                <a:gridCol w="822290"/>
              </a:tblGrid>
              <a:tr h="62865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4428" y="4203327"/>
            <a:ext cx="1038306" cy="318431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6202" y="1667588"/>
            <a:ext cx="26125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User Rating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64928" y="1658258"/>
            <a:ext cx="31108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Co-occurrence Matrix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613152" y="553467"/>
            <a:ext cx="69345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Step 1: Build co-occurrence matrix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48" y="82242"/>
            <a:ext cx="12079733" cy="6656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66113"/>
              </p:ext>
            </p:extLst>
          </p:nvPr>
        </p:nvGraphicFramePr>
        <p:xfrm>
          <a:off x="482319" y="1985758"/>
          <a:ext cx="493374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290"/>
                <a:gridCol w="822290"/>
                <a:gridCol w="822290"/>
                <a:gridCol w="822290"/>
                <a:gridCol w="822290"/>
                <a:gridCol w="822290"/>
              </a:tblGrid>
              <a:tr h="628658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2/11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1/11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1/6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2/5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747" y="1407049"/>
            <a:ext cx="45648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Normalized Co-occurrence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8" name="Multiply 7"/>
          <p:cNvSpPr/>
          <p:nvPr/>
        </p:nvSpPr>
        <p:spPr>
          <a:xfrm>
            <a:off x="5416059" y="3478288"/>
            <a:ext cx="732124" cy="786888"/>
          </a:xfrm>
          <a:prstGeom prst="mathMultiply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8422"/>
              </p:ext>
            </p:extLst>
          </p:nvPr>
        </p:nvGraphicFramePr>
        <p:xfrm>
          <a:off x="6181321" y="1985757"/>
          <a:ext cx="329184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</a:tblGrid>
              <a:tr h="628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Movie\User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 2</a:t>
                      </a:r>
                      <a:endParaRPr lang="en-US" sz="24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 (7)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? (7)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50325" y="1407048"/>
            <a:ext cx="33538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Single User Rating Matrix</a:t>
            </a:r>
            <a:endParaRPr lang="en-US" sz="2400"/>
          </a:p>
        </p:txBody>
      </p:sp>
      <p:sp>
        <p:nvSpPr>
          <p:cNvPr id="11" name="Equal 10"/>
          <p:cNvSpPr/>
          <p:nvPr/>
        </p:nvSpPr>
        <p:spPr>
          <a:xfrm>
            <a:off x="9504157" y="3537224"/>
            <a:ext cx="987172" cy="669013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84713"/>
              </p:ext>
            </p:extLst>
          </p:nvPr>
        </p:nvGraphicFramePr>
        <p:xfrm>
          <a:off x="10616138" y="1985756"/>
          <a:ext cx="1090190" cy="3771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190"/>
              </a:tblGrid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6.83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7.36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7.5</a:t>
                      </a:r>
                      <a:endParaRPr lang="en-US" sz="2000" dirty="0"/>
                    </a:p>
                  </a:txBody>
                  <a:tcPr anchor="ctr"/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7.2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286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8.3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46131" y="1407047"/>
            <a:ext cx="10302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mtClean="0"/>
              <a:t>Result</a:t>
            </a:r>
            <a:endParaRPr lang="en-US" sz="2400"/>
          </a:p>
        </p:txBody>
      </p:sp>
      <p:sp>
        <p:nvSpPr>
          <p:cNvPr id="15" name="Oval Callout 14"/>
          <p:cNvSpPr/>
          <p:nvPr/>
        </p:nvSpPr>
        <p:spPr>
          <a:xfrm rot="10800000">
            <a:off x="9242217" y="5832915"/>
            <a:ext cx="1511052" cy="602902"/>
          </a:xfrm>
          <a:prstGeom prst="wedgeEllipseCallout">
            <a:avLst>
              <a:gd name="adj1" fmla="val -47191"/>
              <a:gd name="adj2" fmla="val 8851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88344" y="5949700"/>
            <a:ext cx="161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Recommended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48" y="279094"/>
            <a:ext cx="120797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Step 2: Matrix multiplication to </a:t>
            </a:r>
            <a:r>
              <a:rPr lang="en-US" sz="3600" smtClean="0"/>
              <a:t>make recommendations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122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290</Words>
  <Application>Microsoft Macintosh PowerPoint</Application>
  <PresentationFormat>Widescreen</PresentationFormat>
  <Paragraphs>184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Jifu Zhao</dc:creator>
  <cp:lastModifiedBy>Jifu Zhao</cp:lastModifiedBy>
  <cp:revision>25</cp:revision>
  <dcterms:created xsi:type="dcterms:W3CDTF">2017-07-30T16:13:36Z</dcterms:created>
  <dcterms:modified xsi:type="dcterms:W3CDTF">2017-08-23T02:14:35Z</dcterms:modified>
</cp:coreProperties>
</file>