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fu Zhao" initials="JZ" lastIdx="1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88869"/>
  </p:normalViewPr>
  <p:slideViewPr>
    <p:cSldViewPr snapToGrid="0" snapToObjects="1">
      <p:cViewPr>
        <p:scale>
          <a:sx n="127" d="100"/>
          <a:sy n="127" d="100"/>
        </p:scale>
        <p:origin x="80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9E9-B259-614E-963A-10A47C157E36}" type="datetimeFigureOut">
              <a:rPr lang="en-US" smtClean="0"/>
              <a:t>8/14/17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586CD-B1E3-C94A-B155-C0FEE804D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86CD-B1E3-C94A-B155-C0FEE804DE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2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7F52-AE42-FA41-BE5B-C0D44E185430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FCA-1B85-694D-B22F-971D6A9F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7F52-AE42-FA41-BE5B-C0D44E185430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FCA-1B85-694D-B22F-971D6A9F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7F52-AE42-FA41-BE5B-C0D44E185430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FCA-1B85-694D-B22F-971D6A9F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7F52-AE42-FA41-BE5B-C0D44E185430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FCA-1B85-694D-B22F-971D6A9F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7F52-AE42-FA41-BE5B-C0D44E185430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FCA-1B85-694D-B22F-971D6A9F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7F52-AE42-FA41-BE5B-C0D44E185430}" type="datetimeFigureOut">
              <a:rPr lang="en-US" smtClean="0"/>
              <a:t>8/14/17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FCA-1B85-694D-B22F-971D6A9F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7F52-AE42-FA41-BE5B-C0D44E185430}" type="datetimeFigureOut">
              <a:rPr lang="en-US" smtClean="0"/>
              <a:t>8/14/17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FCA-1B85-694D-B22F-971D6A9F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7F52-AE42-FA41-BE5B-C0D44E185430}" type="datetimeFigureOut">
              <a:rPr lang="en-US" smtClean="0"/>
              <a:t>8/14/17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FCA-1B85-694D-B22F-971D6A9F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7F52-AE42-FA41-BE5B-C0D44E185430}" type="datetimeFigureOut">
              <a:rPr lang="en-US" smtClean="0"/>
              <a:t>8/14/17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FCA-1B85-694D-B22F-971D6A9F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7F52-AE42-FA41-BE5B-C0D44E185430}" type="datetimeFigureOut">
              <a:rPr lang="en-US" smtClean="0"/>
              <a:t>8/14/17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FCA-1B85-694D-B22F-971D6A9F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7F52-AE42-FA41-BE5B-C0D44E185430}" type="datetimeFigureOut">
              <a:rPr lang="en-US" smtClean="0"/>
              <a:t>8/14/17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FCA-1B85-694D-B22F-971D6A9F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17F52-AE42-FA41-BE5B-C0D44E185430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EAFCA-1B85-694D-B22F-971D6A9F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0548" y="82242"/>
            <a:ext cx="12079733" cy="6656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8791" y="1144110"/>
            <a:ext cx="1371600" cy="2103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1191" y="1296510"/>
            <a:ext cx="1371600" cy="2103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3591" y="1448910"/>
            <a:ext cx="1371600" cy="2103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820406" y="1329188"/>
            <a:ext cx="1371600" cy="210374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47468" y="1327340"/>
            <a:ext cx="1371600" cy="210374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34601" y="1297890"/>
            <a:ext cx="1371600" cy="2103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2494368" y="2192562"/>
            <a:ext cx="671332" cy="3048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709749" y="2196024"/>
            <a:ext cx="671332" cy="3048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8849189" y="2226208"/>
            <a:ext cx="671332" cy="3048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07387" y="216029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Raw Input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20405" y="635659"/>
            <a:ext cx="1367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MapReduce Job1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210801" y="219394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060596" y="698620"/>
            <a:ext cx="1371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MapReduce Job2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45283" y="115931"/>
            <a:ext cx="5266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Recommender System </a:t>
            </a:r>
            <a:r>
              <a:rPr lang="en-US" sz="2800" dirty="0" smtClean="0"/>
              <a:t>Workflow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40548" y="3785613"/>
            <a:ext cx="26585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1: Transition Matrix:</a:t>
            </a:r>
          </a:p>
          <a:p>
            <a:pPr marL="342900" indent="-342900">
              <a:buAutoNum type="arabicPlain"/>
            </a:pPr>
            <a:r>
              <a:rPr lang="en-US" dirty="0" smtClean="0"/>
              <a:t>2, 7, 8</a:t>
            </a:r>
          </a:p>
          <a:p>
            <a:pPr marL="342900" indent="-342900">
              <a:buAutoNum type="arabicPlain"/>
            </a:pPr>
            <a:r>
              <a:rPr lang="en-US" dirty="0" smtClean="0"/>
              <a:t>4, 9, 10</a:t>
            </a:r>
          </a:p>
          <a:p>
            <a:pPr marL="342900" indent="-342900">
              <a:buAutoNum type="arabicPlain"/>
            </a:pPr>
            <a:r>
              <a:rPr lang="en-US" dirty="0" smtClean="0"/>
              <a:t>1, 8, 31</a:t>
            </a:r>
          </a:p>
          <a:p>
            <a:endParaRPr lang="en-US" dirty="0"/>
          </a:p>
          <a:p>
            <a:r>
              <a:rPr lang="en-US" dirty="0" smtClean="0"/>
              <a:t>Input2: Initial Page Rank</a:t>
            </a:r>
          </a:p>
          <a:p>
            <a:pPr marL="342900" indent="-342900">
              <a:buAutoNum type="arabicPlain"/>
            </a:pPr>
            <a:r>
              <a:rPr lang="en-US" dirty="0" smtClean="0"/>
              <a:t>1/N</a:t>
            </a:r>
          </a:p>
          <a:p>
            <a:pPr marL="342900" indent="-342900">
              <a:buAutoNum type="arabicPlain"/>
            </a:pPr>
            <a:r>
              <a:rPr lang="en-US" dirty="0" smtClean="0"/>
              <a:t>1/N</a:t>
            </a:r>
          </a:p>
          <a:p>
            <a:pPr marL="342900" indent="-342900">
              <a:buAutoNum type="arabicPlain"/>
            </a:pPr>
            <a:r>
              <a:rPr lang="en-US" dirty="0" smtClean="0"/>
              <a:t>1/N</a:t>
            </a:r>
          </a:p>
          <a:p>
            <a:r>
              <a:rPr lang="en-US" dirty="0" smtClean="0"/>
              <a:t>(Assume equal initial PR)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20405" y="1753642"/>
            <a:ext cx="13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Mapper 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820405" y="2217370"/>
            <a:ext cx="13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Mapper 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820407" y="2749180"/>
            <a:ext cx="13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Reducer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034338" y="1667114"/>
            <a:ext cx="13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Mapper 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034338" y="2702569"/>
            <a:ext cx="13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Reducer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298085"/>
              </p:ext>
            </p:extLst>
          </p:nvPr>
        </p:nvGraphicFramePr>
        <p:xfrm>
          <a:off x="2702365" y="4819135"/>
          <a:ext cx="3576158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2785"/>
                <a:gridCol w="2863373"/>
              </a:tblGrid>
              <a:tr h="2302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2302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List&lt;Values&gt;</a:t>
                      </a:r>
                      <a:endParaRPr lang="en-US" dirty="0"/>
                    </a:p>
                  </a:txBody>
                  <a:tcPr/>
                </a:tc>
              </a:tr>
              <a:tr h="2302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&lt;2=1/3,</a:t>
                      </a:r>
                      <a:r>
                        <a:rPr lang="en-US" baseline="0" dirty="0" smtClean="0"/>
                        <a:t> 7=1/3, 8=1/3, 1/N&gt;</a:t>
                      </a:r>
                      <a:endParaRPr lang="en-US" dirty="0"/>
                    </a:p>
                  </a:txBody>
                  <a:tcPr/>
                </a:tc>
              </a:tr>
              <a:tr h="2302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&lt;4=1/3,</a:t>
                      </a:r>
                      <a:r>
                        <a:rPr lang="en-US" baseline="0" dirty="0" smtClean="0"/>
                        <a:t> 9=1/3, 10=1/3, 1/N&gt;</a:t>
                      </a:r>
                      <a:endParaRPr lang="en-US" dirty="0"/>
                    </a:p>
                  </a:txBody>
                  <a:tcPr/>
                </a:tc>
              </a:tr>
              <a:tr h="2302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&lt;1=1/3, 8=1/3, 31=1/3,</a:t>
                      </a:r>
                      <a:r>
                        <a:rPr lang="en-US" baseline="0" dirty="0" smtClean="0"/>
                        <a:t> 1/N&gt;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033657"/>
              </p:ext>
            </p:extLst>
          </p:nvPr>
        </p:nvGraphicFramePr>
        <p:xfrm>
          <a:off x="6508502" y="4819135"/>
          <a:ext cx="3396119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4268"/>
                <a:gridCol w="2751851"/>
              </a:tblGrid>
              <a:tr h="2302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2302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Rank Value</a:t>
                      </a:r>
                      <a:endParaRPr lang="en-US" dirty="0"/>
                    </a:p>
                  </a:txBody>
                  <a:tcPr/>
                </a:tc>
              </a:tr>
              <a:tr h="2302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1/3 * 1/N + 1/8</a:t>
                      </a:r>
                      <a:r>
                        <a:rPr lang="en-US" baseline="0" dirty="0" smtClean="0"/>
                        <a:t> * 1/N + </a:t>
                      </a:r>
                      <a:r>
                        <a:rPr lang="mr-IN" baseline="0" dirty="0" smtClean="0"/>
                        <a:t>……</a:t>
                      </a:r>
                      <a:endParaRPr lang="en-US" dirty="0"/>
                    </a:p>
                  </a:txBody>
                  <a:tcPr/>
                </a:tc>
              </a:tr>
              <a:tr h="2302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……</a:t>
                      </a:r>
                      <a:endParaRPr lang="en-US" dirty="0"/>
                    </a:p>
                  </a:txBody>
                  <a:tcPr/>
                </a:tc>
              </a:tr>
              <a:tr h="2302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……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66681" y="653012"/>
            <a:ext cx="13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Input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0134601" y="822604"/>
            <a:ext cx="13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59424"/>
              </p:ext>
            </p:extLst>
          </p:nvPr>
        </p:nvGraphicFramePr>
        <p:xfrm>
          <a:off x="10134600" y="4819135"/>
          <a:ext cx="1849707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4177"/>
                <a:gridCol w="1205530"/>
              </a:tblGrid>
              <a:tr h="2302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</a:t>
                      </a:r>
                      <a:r>
                        <a:rPr lang="en-US" baseline="0" dirty="0" smtClean="0"/>
                        <a:t> Rank</a:t>
                      </a:r>
                      <a:endParaRPr lang="en-US" dirty="0"/>
                    </a:p>
                  </a:txBody>
                  <a:tcPr/>
                </a:tc>
              </a:tr>
              <a:tr h="2302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value1</a:t>
                      </a:r>
                      <a:endParaRPr lang="en-US" dirty="0"/>
                    </a:p>
                  </a:txBody>
                  <a:tcPr/>
                </a:tc>
              </a:tr>
              <a:tr h="2302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value2</a:t>
                      </a:r>
                      <a:endParaRPr lang="en-US" dirty="0"/>
                    </a:p>
                  </a:txBody>
                  <a:tcPr/>
                </a:tc>
              </a:tr>
              <a:tr h="2302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value3</a:t>
                      </a:r>
                      <a:endParaRPr lang="en-US" dirty="0"/>
                    </a:p>
                  </a:txBody>
                  <a:tcPr/>
                </a:tc>
              </a:tr>
              <a:tr h="2302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U-Turn Arrow 2"/>
          <p:cNvSpPr/>
          <p:nvPr/>
        </p:nvSpPr>
        <p:spPr>
          <a:xfrm rot="10800000">
            <a:off x="4280598" y="3532055"/>
            <a:ext cx="3557116" cy="771806"/>
          </a:xfrm>
          <a:prstGeom prst="uturnArrow">
            <a:avLst>
              <a:gd name="adj1" fmla="val 19852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96792" y="3703328"/>
            <a:ext cx="13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Iteration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378935" y="4444747"/>
            <a:ext cx="244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Input to Job 1 Reducer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070754" y="4444747"/>
            <a:ext cx="244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Job 2 Reducer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834569" y="4431992"/>
            <a:ext cx="244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Job 2 Reducer Output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018756" y="2192114"/>
            <a:ext cx="13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Mapper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548" y="82242"/>
            <a:ext cx="12079733" cy="6656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42748"/>
              </p:ext>
            </p:extLst>
          </p:nvPr>
        </p:nvGraphicFramePr>
        <p:xfrm>
          <a:off x="243393" y="1171842"/>
          <a:ext cx="5318190" cy="37719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3040"/>
                <a:gridCol w="771030"/>
                <a:gridCol w="771030"/>
                <a:gridCol w="771030"/>
                <a:gridCol w="771030"/>
                <a:gridCol w="771030"/>
              </a:tblGrid>
              <a:tr h="8062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User\Movie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 anchor="ctr"/>
                </a:tc>
              </a:tr>
              <a:tr h="7414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 anchor="ctr"/>
                </a:tc>
              </a:tr>
              <a:tr h="7414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 anchor="ctr"/>
                </a:tc>
              </a:tr>
              <a:tr h="7414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anchor="ctr"/>
                </a:tc>
              </a:tr>
              <a:tr h="7414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269233"/>
              </p:ext>
            </p:extLst>
          </p:nvPr>
        </p:nvGraphicFramePr>
        <p:xfrm>
          <a:off x="6953459" y="1171842"/>
          <a:ext cx="4933740" cy="37719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2290"/>
                <a:gridCol w="822290"/>
                <a:gridCol w="822290"/>
                <a:gridCol w="822290"/>
                <a:gridCol w="822290"/>
                <a:gridCol w="822290"/>
              </a:tblGrid>
              <a:tr h="628658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 anchor="ctr"/>
                </a:tc>
              </a:tr>
              <a:tr h="6286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6286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  <a:tr h="6286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  <a:tr h="6286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6286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5764428" y="3057815"/>
            <a:ext cx="1038306" cy="318431"/>
          </a:xfrm>
          <a:prstGeom prst="right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68510" y="512746"/>
            <a:ext cx="18689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/>
              <a:t>Input Matrix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864928" y="512746"/>
            <a:ext cx="311080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mtClean="0"/>
              <a:t>Co-occurrence Matrix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548" y="82242"/>
            <a:ext cx="12079733" cy="6656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661300"/>
              </p:ext>
            </p:extLst>
          </p:nvPr>
        </p:nvGraphicFramePr>
        <p:xfrm>
          <a:off x="411981" y="1262277"/>
          <a:ext cx="4933740" cy="37719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2290"/>
                <a:gridCol w="822290"/>
                <a:gridCol w="822290"/>
                <a:gridCol w="822290"/>
                <a:gridCol w="822290"/>
                <a:gridCol w="822290"/>
              </a:tblGrid>
              <a:tr h="628658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 anchor="ctr"/>
                </a:tc>
              </a:tr>
              <a:tr h="6286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2/6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2/6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1/6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1/6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6286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2/11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4/11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2/11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2/11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1/11</a:t>
                      </a:r>
                      <a:endParaRPr lang="en-US" sz="2000" dirty="0"/>
                    </a:p>
                  </a:txBody>
                  <a:tcPr anchor="ctr"/>
                </a:tc>
              </a:tr>
              <a:tr h="6286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1/6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2/6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2/6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1/6</a:t>
                      </a:r>
                      <a:endParaRPr lang="en-US" sz="2000" dirty="0"/>
                    </a:p>
                  </a:txBody>
                  <a:tcPr anchor="ctr"/>
                </a:tc>
              </a:tr>
              <a:tr h="6286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1/5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2/5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2/5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6286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1/3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1/3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1/3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6409" y="683568"/>
            <a:ext cx="456488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mtClean="0"/>
              <a:t>Normalized Co-occurrence </a:t>
            </a:r>
            <a:r>
              <a:rPr lang="en-US" sz="2400" dirty="0" smtClean="0"/>
              <a:t>Matrix</a:t>
            </a:r>
            <a:endParaRPr lang="en-US" sz="2400" dirty="0"/>
          </a:p>
        </p:txBody>
      </p:sp>
      <p:sp>
        <p:nvSpPr>
          <p:cNvPr id="8" name="Multiply 7"/>
          <p:cNvSpPr/>
          <p:nvPr/>
        </p:nvSpPr>
        <p:spPr>
          <a:xfrm>
            <a:off x="5345721" y="2754807"/>
            <a:ext cx="732124" cy="786888"/>
          </a:xfrm>
          <a:prstGeom prst="mathMultiply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046817"/>
              </p:ext>
            </p:extLst>
          </p:nvPr>
        </p:nvGraphicFramePr>
        <p:xfrm>
          <a:off x="6110983" y="1262276"/>
          <a:ext cx="3291840" cy="37719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5920"/>
                <a:gridCol w="1645920"/>
              </a:tblGrid>
              <a:tr h="628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Movie\User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User 2</a:t>
                      </a:r>
                      <a:endParaRPr lang="en-US" sz="2400" dirty="0"/>
                    </a:p>
                  </a:txBody>
                  <a:tcPr anchor="ctr"/>
                </a:tc>
              </a:tr>
              <a:tr h="6286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anchor="ctr"/>
                </a:tc>
              </a:tr>
              <a:tr h="6286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 anchor="ctr"/>
                </a:tc>
              </a:tr>
              <a:tr h="6286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 anchor="ctr"/>
                </a:tc>
              </a:tr>
              <a:tr h="6286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? (7)</a:t>
                      </a:r>
                      <a:endParaRPr lang="en-US" sz="2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286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? (7)</a:t>
                      </a:r>
                      <a:endParaRPr lang="en-US" sz="2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79987" y="683567"/>
            <a:ext cx="33538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mtClean="0"/>
              <a:t>Single User Rating Matrix</a:t>
            </a:r>
            <a:endParaRPr lang="en-US" sz="2400"/>
          </a:p>
        </p:txBody>
      </p:sp>
      <p:sp>
        <p:nvSpPr>
          <p:cNvPr id="11" name="Equal 10"/>
          <p:cNvSpPr/>
          <p:nvPr/>
        </p:nvSpPr>
        <p:spPr>
          <a:xfrm>
            <a:off x="9433819" y="2813743"/>
            <a:ext cx="987172" cy="669013"/>
          </a:xfrm>
          <a:prstGeom prst="mathEqua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884162"/>
              </p:ext>
            </p:extLst>
          </p:nvPr>
        </p:nvGraphicFramePr>
        <p:xfrm>
          <a:off x="10545800" y="1262275"/>
          <a:ext cx="1090190" cy="37719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0190"/>
              </a:tblGrid>
              <a:tr h="6286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Result</a:t>
                      </a:r>
                      <a:endParaRPr lang="en-US" sz="2000" dirty="0"/>
                    </a:p>
                  </a:txBody>
                  <a:tcPr anchor="ctr"/>
                </a:tc>
              </a:tr>
              <a:tr h="6286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6.83</a:t>
                      </a:r>
                      <a:endParaRPr lang="en-US" sz="2000" dirty="0"/>
                    </a:p>
                  </a:txBody>
                  <a:tcPr anchor="ctr"/>
                </a:tc>
              </a:tr>
              <a:tr h="6286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7.36</a:t>
                      </a:r>
                      <a:endParaRPr lang="en-US" sz="2000" dirty="0"/>
                    </a:p>
                  </a:txBody>
                  <a:tcPr anchor="ctr"/>
                </a:tc>
              </a:tr>
              <a:tr h="6286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7.5</a:t>
                      </a:r>
                      <a:endParaRPr lang="en-US" sz="2000" dirty="0"/>
                    </a:p>
                  </a:txBody>
                  <a:tcPr anchor="ctr"/>
                </a:tc>
              </a:tr>
              <a:tr h="6286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7.2</a:t>
                      </a:r>
                      <a:endParaRPr lang="en-US" sz="2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286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8.3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575793" y="683566"/>
            <a:ext cx="10302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mtClean="0"/>
              <a:t>Result</a:t>
            </a:r>
            <a:endParaRPr lang="en-US" sz="2400"/>
          </a:p>
        </p:txBody>
      </p:sp>
      <p:sp>
        <p:nvSpPr>
          <p:cNvPr id="15" name="Oval Callout 14"/>
          <p:cNvSpPr/>
          <p:nvPr/>
        </p:nvSpPr>
        <p:spPr>
          <a:xfrm rot="10800000">
            <a:off x="9171879" y="5109434"/>
            <a:ext cx="1511052" cy="602902"/>
          </a:xfrm>
          <a:prstGeom prst="wedgeEllipseCallout">
            <a:avLst>
              <a:gd name="adj1" fmla="val -47191"/>
              <a:gd name="adj2" fmla="val 88511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18006" y="5226219"/>
            <a:ext cx="1618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Recommended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229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275</Words>
  <Application>Microsoft Macintosh PowerPoint</Application>
  <PresentationFormat>Widescreen</PresentationFormat>
  <Paragraphs>182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Jifu Zhao</dc:creator>
  <cp:lastModifiedBy>Jifu Zhao</cp:lastModifiedBy>
  <cp:revision>24</cp:revision>
  <dcterms:created xsi:type="dcterms:W3CDTF">2017-07-30T16:13:36Z</dcterms:created>
  <dcterms:modified xsi:type="dcterms:W3CDTF">2017-08-14T20:01:14Z</dcterms:modified>
</cp:coreProperties>
</file>