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3" r:id="rId3"/>
    <p:sldId id="257" r:id="rId4"/>
    <p:sldId id="258" r:id="rId5"/>
    <p:sldId id="276" r:id="rId6"/>
    <p:sldId id="259" r:id="rId7"/>
    <p:sldId id="277" r:id="rId8"/>
    <p:sldId id="260" r:id="rId9"/>
    <p:sldId id="278" r:id="rId10"/>
    <p:sldId id="261" r:id="rId11"/>
    <p:sldId id="279" r:id="rId12"/>
    <p:sldId id="282" r:id="rId13"/>
    <p:sldId id="262" r:id="rId14"/>
    <p:sldId id="263" r:id="rId15"/>
    <p:sldId id="283" r:id="rId16"/>
    <p:sldId id="264" r:id="rId17"/>
    <p:sldId id="284" r:id="rId18"/>
    <p:sldId id="265" r:id="rId19"/>
    <p:sldId id="285" r:id="rId20"/>
    <p:sldId id="266" r:id="rId21"/>
    <p:sldId id="286" r:id="rId22"/>
    <p:sldId id="267" r:id="rId23"/>
    <p:sldId id="287" r:id="rId24"/>
    <p:sldId id="268" r:id="rId25"/>
    <p:sldId id="288" r:id="rId26"/>
    <p:sldId id="269" r:id="rId27"/>
    <p:sldId id="289" r:id="rId28"/>
    <p:sldId id="270" r:id="rId29"/>
    <p:sldId id="290" r:id="rId30"/>
    <p:sldId id="271" r:id="rId31"/>
    <p:sldId id="291" r:id="rId32"/>
    <p:sldId id="281" r:id="rId33"/>
    <p:sldId id="272" r:id="rId34"/>
    <p:sldId id="273" r:id="rId35"/>
    <p:sldId id="292" r:id="rId36"/>
    <p:sldId id="274" r:id="rId37"/>
    <p:sldId id="275" r:id="rId38"/>
    <p:sldId id="280" r:id="rId3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8"/>
          </a:xfrm>
          <a:prstGeom prst="rect">
            <a:avLst/>
          </a:prstGeom>
        </p:spPr>
      </p:pic>
      <p:sp>
        <p:nvSpPr>
          <p:cNvPr id="2" name="Holder 2"/>
          <p:cNvSpPr>
            <a:spLocks noGrp="1"/>
          </p:cNvSpPr>
          <p:nvPr>
            <p:ph type="ctrTitle"/>
          </p:nvPr>
        </p:nvSpPr>
        <p:spPr>
          <a:xfrm>
            <a:off x="6231763" y="3092018"/>
            <a:ext cx="5301615" cy="468629"/>
          </a:xfrm>
          <a:prstGeom prst="rect">
            <a:avLst/>
          </a:prstGeom>
        </p:spPr>
        <p:txBody>
          <a:bodyPr wrap="square" lIns="0" tIns="0" rIns="0" bIns="0">
            <a:spAutoFit/>
          </a:bodyPr>
          <a:lstStyle>
            <a:lvl1pPr>
              <a:defRPr sz="3600" b="1" i="0">
                <a:solidFill>
                  <a:srgbClr val="0004FF"/>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04F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04F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04F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8"/>
          </a:xfrm>
          <a:prstGeom prst="rect">
            <a:avLst/>
          </a:prstGeom>
        </p:spPr>
      </p:pic>
      <p:pic>
        <p:nvPicPr>
          <p:cNvPr id="17" name="bg object 17"/>
          <p:cNvPicPr/>
          <p:nvPr/>
        </p:nvPicPr>
        <p:blipFill>
          <a:blip r:embed="rId8" cstate="print"/>
          <a:stretch>
            <a:fillRect/>
          </a:stretch>
        </p:blipFill>
        <p:spPr>
          <a:xfrm>
            <a:off x="10663428" y="6539483"/>
            <a:ext cx="1171955" cy="263652"/>
          </a:xfrm>
          <a:prstGeom prst="rect">
            <a:avLst/>
          </a:prstGeom>
        </p:spPr>
      </p:pic>
      <p:sp>
        <p:nvSpPr>
          <p:cNvPr id="18" name="bg object 18"/>
          <p:cNvSpPr/>
          <p:nvPr/>
        </p:nvSpPr>
        <p:spPr>
          <a:xfrm>
            <a:off x="252984" y="6364223"/>
            <a:ext cx="11610975" cy="0"/>
          </a:xfrm>
          <a:custGeom>
            <a:avLst/>
            <a:gdLst/>
            <a:ahLst/>
            <a:cxnLst/>
            <a:rect l="l" t="t" r="r" b="b"/>
            <a:pathLst>
              <a:path w="11610975">
                <a:moveTo>
                  <a:pt x="0" y="0"/>
                </a:moveTo>
                <a:lnTo>
                  <a:pt x="11610721" y="0"/>
                </a:lnTo>
              </a:path>
            </a:pathLst>
          </a:custGeom>
          <a:ln w="12700">
            <a:solidFill>
              <a:srgbClr val="000000"/>
            </a:solidFill>
          </a:ln>
        </p:spPr>
        <p:txBody>
          <a:bodyPr wrap="square" lIns="0" tIns="0" rIns="0" bIns="0" rtlCol="0"/>
          <a:lstStyle/>
          <a:p>
            <a:endParaRPr/>
          </a:p>
        </p:txBody>
      </p:sp>
      <p:sp>
        <p:nvSpPr>
          <p:cNvPr id="2" name="Holder 2"/>
          <p:cNvSpPr>
            <a:spLocks noGrp="1"/>
          </p:cNvSpPr>
          <p:nvPr>
            <p:ph type="title"/>
          </p:nvPr>
        </p:nvSpPr>
        <p:spPr>
          <a:xfrm>
            <a:off x="1482597" y="470992"/>
            <a:ext cx="8299069" cy="957249"/>
          </a:xfrm>
          <a:prstGeom prst="rect">
            <a:avLst/>
          </a:prstGeom>
        </p:spPr>
        <p:txBody>
          <a:bodyPr wrap="square" lIns="0" tIns="0" rIns="0" bIns="0">
            <a:spAutoFit/>
          </a:bodyPr>
          <a:lstStyle>
            <a:lvl1pPr>
              <a:defRPr sz="3600" b="1" i="0">
                <a:solidFill>
                  <a:srgbClr val="0004FF"/>
                </a:solidFill>
                <a:latin typeface="Arial"/>
                <a:cs typeface="Arial"/>
              </a:defRPr>
            </a:lvl1pPr>
          </a:lstStyle>
          <a:p>
            <a:endParaRPr/>
          </a:p>
        </p:txBody>
      </p:sp>
      <p:sp>
        <p:nvSpPr>
          <p:cNvPr id="3" name="Holder 3"/>
          <p:cNvSpPr>
            <a:spLocks noGrp="1"/>
          </p:cNvSpPr>
          <p:nvPr>
            <p:ph type="body" idx="1"/>
          </p:nvPr>
        </p:nvSpPr>
        <p:spPr>
          <a:xfrm>
            <a:off x="1078483" y="1706223"/>
            <a:ext cx="8047355" cy="3317875"/>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enati.edu.pe/"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senati.edu.p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www.senati.edu.p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senati.edu.p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senati.edu.p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senati.edu.p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senati.edu.p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8879" y="6488414"/>
            <a:ext cx="1353820" cy="203200"/>
          </a:xfrm>
          <a:prstGeom prst="rect">
            <a:avLst/>
          </a:prstGeom>
        </p:spPr>
        <p:txBody>
          <a:bodyPr vert="horz" wrap="square" lIns="0" tIns="12065" rIns="0" bIns="0" rtlCol="0">
            <a:spAutoFit/>
          </a:bodyPr>
          <a:lstStyle/>
          <a:p>
            <a:pPr>
              <a:lnSpc>
                <a:spcPct val="100000"/>
              </a:lnSpc>
              <a:spcBef>
                <a:spcPts val="95"/>
              </a:spcBef>
            </a:pPr>
            <a:r>
              <a:rPr sz="1200" b="1" spc="-10" dirty="0">
                <a:latin typeface="Segoe UI"/>
                <a:cs typeface="Segoe UI"/>
                <a:hlinkClick r:id="rId2"/>
              </a:rPr>
              <a:t>www.senati.edu.pe</a:t>
            </a:r>
            <a:endParaRPr sz="1200">
              <a:latin typeface="Segoe UI"/>
              <a:cs typeface="Segoe UI"/>
            </a:endParaRPr>
          </a:p>
        </p:txBody>
      </p:sp>
      <p:pic>
        <p:nvPicPr>
          <p:cNvPr id="3" name="object 3"/>
          <p:cNvPicPr/>
          <p:nvPr/>
        </p:nvPicPr>
        <p:blipFill>
          <a:blip r:embed="rId3" cstate="print"/>
          <a:stretch>
            <a:fillRect/>
          </a:stretch>
        </p:blipFill>
        <p:spPr>
          <a:xfrm>
            <a:off x="10663428" y="6539483"/>
            <a:ext cx="1171955" cy="263652"/>
          </a:xfrm>
          <a:prstGeom prst="rect">
            <a:avLst/>
          </a:prstGeom>
        </p:spPr>
      </p:pic>
      <p:grpSp>
        <p:nvGrpSpPr>
          <p:cNvPr id="4" name="object 4"/>
          <p:cNvGrpSpPr/>
          <p:nvPr/>
        </p:nvGrpSpPr>
        <p:grpSpPr>
          <a:xfrm>
            <a:off x="4572" y="3047"/>
            <a:ext cx="12183110" cy="6852284"/>
            <a:chOff x="4572" y="3047"/>
            <a:chExt cx="12183110" cy="6852284"/>
          </a:xfrm>
        </p:grpSpPr>
        <p:sp>
          <p:nvSpPr>
            <p:cNvPr id="5" name="object 5"/>
            <p:cNvSpPr/>
            <p:nvPr/>
          </p:nvSpPr>
          <p:spPr>
            <a:xfrm>
              <a:off x="252984" y="6364223"/>
              <a:ext cx="11610975" cy="0"/>
            </a:xfrm>
            <a:custGeom>
              <a:avLst/>
              <a:gdLst/>
              <a:ahLst/>
              <a:cxnLst/>
              <a:rect l="l" t="t" r="r" b="b"/>
              <a:pathLst>
                <a:path w="11610975">
                  <a:moveTo>
                    <a:pt x="0" y="0"/>
                  </a:moveTo>
                  <a:lnTo>
                    <a:pt x="11610721" y="0"/>
                  </a:lnTo>
                </a:path>
              </a:pathLst>
            </a:custGeom>
            <a:ln w="12700">
              <a:solidFill>
                <a:srgbClr val="000000"/>
              </a:solidFill>
            </a:ln>
          </p:spPr>
          <p:txBody>
            <a:bodyPr wrap="square" lIns="0" tIns="0" rIns="0" bIns="0" rtlCol="0"/>
            <a:lstStyle/>
            <a:p>
              <a:endParaRPr/>
            </a:p>
          </p:txBody>
        </p:sp>
        <p:pic>
          <p:nvPicPr>
            <p:cNvPr id="6" name="object 6"/>
            <p:cNvPicPr/>
            <p:nvPr/>
          </p:nvPicPr>
          <p:blipFill>
            <a:blip r:embed="rId4" cstate="print"/>
            <a:stretch>
              <a:fillRect/>
            </a:stretch>
          </p:blipFill>
          <p:spPr>
            <a:xfrm>
              <a:off x="4572" y="3047"/>
              <a:ext cx="12182855" cy="6851902"/>
            </a:xfrm>
            <a:prstGeom prst="rect">
              <a:avLst/>
            </a:prstGeom>
          </p:spPr>
        </p:pic>
      </p:grpSp>
      <p:sp>
        <p:nvSpPr>
          <p:cNvPr id="7" name="object 7"/>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2900" spc="-20" dirty="0">
                <a:solidFill>
                  <a:srgbClr val="000000"/>
                </a:solidFill>
              </a:rPr>
              <a:t>INFORMATION</a:t>
            </a:r>
            <a:r>
              <a:rPr sz="2900" spc="-95" dirty="0">
                <a:solidFill>
                  <a:srgbClr val="000000"/>
                </a:solidFill>
              </a:rPr>
              <a:t> </a:t>
            </a:r>
            <a:r>
              <a:rPr sz="2900" spc="-10" dirty="0">
                <a:solidFill>
                  <a:srgbClr val="000000"/>
                </a:solidFill>
              </a:rPr>
              <a:t>TECHNOLOGY</a:t>
            </a:r>
            <a:endParaRPr sz="2900"/>
          </a:p>
        </p:txBody>
      </p:sp>
      <p:sp>
        <p:nvSpPr>
          <p:cNvPr id="8" name="object 8"/>
          <p:cNvSpPr txBox="1"/>
          <p:nvPr/>
        </p:nvSpPr>
        <p:spPr>
          <a:xfrm>
            <a:off x="7868539" y="3747896"/>
            <a:ext cx="3664585" cy="436880"/>
          </a:xfrm>
          <a:prstGeom prst="rect">
            <a:avLst/>
          </a:prstGeom>
        </p:spPr>
        <p:txBody>
          <a:bodyPr vert="horz" wrap="square" lIns="0" tIns="12700" rIns="0" bIns="0" rtlCol="0">
            <a:spAutoFit/>
          </a:bodyPr>
          <a:lstStyle/>
          <a:p>
            <a:pPr marL="12700">
              <a:lnSpc>
                <a:spcPct val="100000"/>
              </a:lnSpc>
              <a:spcBef>
                <a:spcPts val="100"/>
              </a:spcBef>
            </a:pPr>
            <a:r>
              <a:rPr sz="2700" dirty="0">
                <a:latin typeface="Arial"/>
                <a:cs typeface="Arial"/>
              </a:rPr>
              <a:t>OOPs</a:t>
            </a:r>
            <a:r>
              <a:rPr sz="2700" spc="-15" dirty="0">
                <a:latin typeface="Arial"/>
                <a:cs typeface="Arial"/>
              </a:rPr>
              <a:t> </a:t>
            </a:r>
            <a:r>
              <a:rPr sz="2700" dirty="0">
                <a:latin typeface="Arial"/>
                <a:cs typeface="Arial"/>
              </a:rPr>
              <a:t>Concepts in</a:t>
            </a:r>
            <a:r>
              <a:rPr sz="2700" spc="-25" dirty="0">
                <a:latin typeface="Arial"/>
                <a:cs typeface="Arial"/>
              </a:rPr>
              <a:t> PHP</a:t>
            </a:r>
            <a:endParaRPr sz="2700" dirty="0">
              <a:latin typeface="Arial"/>
              <a:cs typeface="Arial"/>
            </a:endParaRPr>
          </a:p>
        </p:txBody>
      </p:sp>
      <p:grpSp>
        <p:nvGrpSpPr>
          <p:cNvPr id="9" name="object 9"/>
          <p:cNvGrpSpPr/>
          <p:nvPr/>
        </p:nvGrpSpPr>
        <p:grpSpPr>
          <a:xfrm>
            <a:off x="6479285" y="533400"/>
            <a:ext cx="5440045" cy="3167380"/>
            <a:chOff x="6479285" y="533400"/>
            <a:chExt cx="5440045" cy="3167380"/>
          </a:xfrm>
        </p:grpSpPr>
        <p:pic>
          <p:nvPicPr>
            <p:cNvPr id="10" name="object 10"/>
            <p:cNvPicPr/>
            <p:nvPr/>
          </p:nvPicPr>
          <p:blipFill>
            <a:blip r:embed="rId5" cstate="print"/>
            <a:stretch>
              <a:fillRect/>
            </a:stretch>
          </p:blipFill>
          <p:spPr>
            <a:xfrm>
              <a:off x="9044939" y="533400"/>
              <a:ext cx="2874263" cy="2331720"/>
            </a:xfrm>
            <a:prstGeom prst="rect">
              <a:avLst/>
            </a:prstGeom>
          </p:spPr>
        </p:pic>
        <p:sp>
          <p:nvSpPr>
            <p:cNvPr id="11" name="object 11"/>
            <p:cNvSpPr/>
            <p:nvPr/>
          </p:nvSpPr>
          <p:spPr>
            <a:xfrm>
              <a:off x="6479285" y="3681222"/>
              <a:ext cx="5133340" cy="0"/>
            </a:xfrm>
            <a:custGeom>
              <a:avLst/>
              <a:gdLst/>
              <a:ahLst/>
              <a:cxnLst/>
              <a:rect l="l" t="t" r="r" b="b"/>
              <a:pathLst>
                <a:path w="5133340">
                  <a:moveTo>
                    <a:pt x="0" y="0"/>
                  </a:moveTo>
                  <a:lnTo>
                    <a:pt x="5132832" y="0"/>
                  </a:lnTo>
                </a:path>
              </a:pathLst>
            </a:custGeom>
            <a:ln w="38100">
              <a:solidFill>
                <a:srgbClr val="0004FF"/>
              </a:solidFill>
              <a:prstDash val="sysDash"/>
            </a:ln>
          </p:spPr>
          <p:txBody>
            <a:bodyPr wrap="square" lIns="0" tIns="0" rIns="0" bIns="0" rtlCol="0"/>
            <a:lstStyle/>
            <a:p>
              <a:endParaRPr/>
            </a:p>
          </p:txBody>
        </p:sp>
      </p:grpSp>
      <p:sp>
        <p:nvSpPr>
          <p:cNvPr id="13" name="CuadroTexto 12">
            <a:extLst>
              <a:ext uri="{FF2B5EF4-FFF2-40B4-BE49-F238E27FC236}">
                <a16:creationId xmlns:a16="http://schemas.microsoft.com/office/drawing/2014/main" id="{67B1DDBA-E806-877A-8BB1-D0301A6668C0}"/>
              </a:ext>
            </a:extLst>
          </p:cNvPr>
          <p:cNvSpPr txBox="1"/>
          <p:nvPr/>
        </p:nvSpPr>
        <p:spPr>
          <a:xfrm>
            <a:off x="5943600" y="4322224"/>
            <a:ext cx="5891783" cy="646331"/>
          </a:xfrm>
          <a:prstGeom prst="rect">
            <a:avLst/>
          </a:prstGeom>
          <a:noFill/>
        </p:spPr>
        <p:txBody>
          <a:bodyPr wrap="square">
            <a:spAutoFit/>
          </a:bodyPr>
          <a:lstStyle/>
          <a:p>
            <a:pPr algn="ctr"/>
            <a:r>
              <a:rPr lang="es-ES" dirty="0">
                <a:highlight>
                  <a:srgbClr val="FFFF00"/>
                </a:highlight>
              </a:rPr>
              <a:t>Conceptos de programación orientada a objetos en PHP</a:t>
            </a:r>
            <a:endParaRPr lang="es-PE" dirty="0">
              <a:highlight>
                <a:srgbClr val="FFFF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3873" rIns="0" bIns="0" rtlCol="0">
            <a:spAutoFit/>
          </a:bodyPr>
          <a:lstStyle/>
          <a:p>
            <a:pPr marL="99695">
              <a:lnSpc>
                <a:spcPct val="100000"/>
              </a:lnSpc>
              <a:spcBef>
                <a:spcPts val="105"/>
              </a:spcBef>
            </a:pPr>
            <a:r>
              <a:rPr sz="3200" dirty="0"/>
              <a:t>OOPs</a:t>
            </a:r>
            <a:r>
              <a:rPr sz="3200" spc="-45" dirty="0"/>
              <a:t> </a:t>
            </a:r>
            <a:r>
              <a:rPr sz="3200" spc="-10" dirty="0"/>
              <a:t>(Object-</a:t>
            </a:r>
            <a:r>
              <a:rPr sz="3200" dirty="0"/>
              <a:t>Oriented</a:t>
            </a:r>
            <a:r>
              <a:rPr sz="3200" spc="-50" dirty="0"/>
              <a:t> </a:t>
            </a:r>
            <a:r>
              <a:rPr sz="3200" spc="-10" dirty="0"/>
              <a:t>Programming)</a:t>
            </a:r>
            <a:endParaRPr sz="3200"/>
          </a:p>
        </p:txBody>
      </p:sp>
      <p:sp>
        <p:nvSpPr>
          <p:cNvPr id="3" name="object 3"/>
          <p:cNvSpPr txBox="1"/>
          <p:nvPr/>
        </p:nvSpPr>
        <p:spPr>
          <a:xfrm>
            <a:off x="1569847" y="1548536"/>
            <a:ext cx="5790565" cy="4552950"/>
          </a:xfrm>
          <a:prstGeom prst="rect">
            <a:avLst/>
          </a:prstGeom>
        </p:spPr>
        <p:txBody>
          <a:bodyPr vert="horz" wrap="square" lIns="0" tIns="12700" rIns="0" bIns="0" rtlCol="0">
            <a:spAutoFit/>
          </a:bodyPr>
          <a:lstStyle/>
          <a:p>
            <a:pPr marL="12700" marR="5080">
              <a:lnSpc>
                <a:spcPct val="150000"/>
              </a:lnSpc>
              <a:spcBef>
                <a:spcPts val="100"/>
              </a:spcBef>
              <a:tabLst>
                <a:tab pos="361315" algn="l"/>
                <a:tab pos="675005" algn="l"/>
                <a:tab pos="1004569" algn="l"/>
                <a:tab pos="1358265" algn="l"/>
                <a:tab pos="1456055" algn="l"/>
                <a:tab pos="1571625" algn="l"/>
                <a:tab pos="1882775" algn="l"/>
                <a:tab pos="2187575" algn="l"/>
                <a:tab pos="2482850" algn="l"/>
                <a:tab pos="2877820" algn="l"/>
                <a:tab pos="2962910" algn="l"/>
                <a:tab pos="3239135" algn="l"/>
                <a:tab pos="3300095" algn="l"/>
                <a:tab pos="3534410" algn="l"/>
                <a:tab pos="3746500" algn="l"/>
                <a:tab pos="3961765" algn="l"/>
                <a:tab pos="4269740" algn="l"/>
                <a:tab pos="4455160" algn="l"/>
                <a:tab pos="4660900" algn="l"/>
                <a:tab pos="4857750" algn="l"/>
                <a:tab pos="5306060" algn="l"/>
                <a:tab pos="5464175" algn="l"/>
              </a:tabLst>
            </a:pPr>
            <a:r>
              <a:rPr sz="2200" spc="-50" dirty="0">
                <a:latin typeface="Arial"/>
                <a:cs typeface="Arial"/>
              </a:rPr>
              <a:t>A</a:t>
            </a:r>
            <a:r>
              <a:rPr sz="2200" dirty="0">
                <a:latin typeface="Arial"/>
                <a:cs typeface="Arial"/>
              </a:rPr>
              <a:t>	</a:t>
            </a:r>
            <a:r>
              <a:rPr sz="2200" spc="-10" dirty="0">
                <a:latin typeface="Arial"/>
                <a:cs typeface="Arial"/>
              </a:rPr>
              <a:t>programming</a:t>
            </a:r>
            <a:r>
              <a:rPr sz="2200" dirty="0">
                <a:latin typeface="Arial"/>
                <a:cs typeface="Arial"/>
              </a:rPr>
              <a:t>	</a:t>
            </a:r>
            <a:r>
              <a:rPr sz="2200" spc="-10" dirty="0">
                <a:latin typeface="Arial"/>
                <a:cs typeface="Arial"/>
              </a:rPr>
              <a:t>approach</a:t>
            </a:r>
            <a:r>
              <a:rPr sz="2200" dirty="0">
                <a:latin typeface="Arial"/>
                <a:cs typeface="Arial"/>
              </a:rPr>
              <a:t>	</a:t>
            </a:r>
            <a:r>
              <a:rPr sz="2200" spc="-25" dirty="0">
                <a:latin typeface="Arial"/>
                <a:cs typeface="Arial"/>
              </a:rPr>
              <a:t>or</a:t>
            </a:r>
            <a:r>
              <a:rPr sz="2200" dirty="0">
                <a:latin typeface="Arial"/>
                <a:cs typeface="Arial"/>
              </a:rPr>
              <a:t>	</a:t>
            </a:r>
            <a:r>
              <a:rPr sz="2200" spc="-10" dirty="0">
                <a:latin typeface="Arial"/>
                <a:cs typeface="Arial"/>
              </a:rPr>
              <a:t>paradigm</a:t>
            </a:r>
            <a:r>
              <a:rPr sz="2200" dirty="0">
                <a:latin typeface="Arial"/>
                <a:cs typeface="Arial"/>
              </a:rPr>
              <a:t>	</a:t>
            </a:r>
            <a:r>
              <a:rPr sz="2200" spc="-20" dirty="0">
                <a:latin typeface="Arial"/>
                <a:cs typeface="Arial"/>
              </a:rPr>
              <a:t>that </a:t>
            </a:r>
            <a:r>
              <a:rPr sz="2200" dirty="0">
                <a:latin typeface="Arial"/>
                <a:cs typeface="Arial"/>
              </a:rPr>
              <a:t>gives</a:t>
            </a:r>
            <a:r>
              <a:rPr sz="2200" spc="270" dirty="0">
                <a:latin typeface="Arial"/>
                <a:cs typeface="Arial"/>
              </a:rPr>
              <a:t> </a:t>
            </a:r>
            <a:r>
              <a:rPr sz="2200" dirty="0">
                <a:latin typeface="Arial"/>
                <a:cs typeface="Arial"/>
              </a:rPr>
              <a:t>its</a:t>
            </a:r>
            <a:r>
              <a:rPr sz="2200" spc="285" dirty="0">
                <a:latin typeface="Arial"/>
                <a:cs typeface="Arial"/>
              </a:rPr>
              <a:t> </a:t>
            </a:r>
            <a:r>
              <a:rPr sz="2200" dirty="0">
                <a:latin typeface="Arial"/>
                <a:cs typeface="Arial"/>
              </a:rPr>
              <a:t>prime</a:t>
            </a:r>
            <a:r>
              <a:rPr sz="2200" spc="270" dirty="0">
                <a:latin typeface="Arial"/>
                <a:cs typeface="Arial"/>
              </a:rPr>
              <a:t> </a:t>
            </a:r>
            <a:r>
              <a:rPr sz="2200" dirty="0">
                <a:latin typeface="Arial"/>
                <a:cs typeface="Arial"/>
              </a:rPr>
              <a:t>consideration</a:t>
            </a:r>
            <a:r>
              <a:rPr sz="2200" spc="290" dirty="0">
                <a:latin typeface="Arial"/>
                <a:cs typeface="Arial"/>
              </a:rPr>
              <a:t> </a:t>
            </a:r>
            <a:r>
              <a:rPr sz="2200" dirty="0">
                <a:latin typeface="Arial"/>
                <a:cs typeface="Arial"/>
              </a:rPr>
              <a:t>to</a:t>
            </a:r>
            <a:r>
              <a:rPr sz="2200" spc="275" dirty="0">
                <a:latin typeface="Arial"/>
                <a:cs typeface="Arial"/>
              </a:rPr>
              <a:t> </a:t>
            </a:r>
            <a:r>
              <a:rPr sz="2200" dirty="0">
                <a:latin typeface="Arial"/>
                <a:cs typeface="Arial"/>
              </a:rPr>
              <a:t>the</a:t>
            </a:r>
            <a:r>
              <a:rPr sz="2200" spc="275" dirty="0">
                <a:latin typeface="Arial"/>
                <a:cs typeface="Arial"/>
              </a:rPr>
              <a:t> </a:t>
            </a:r>
            <a:r>
              <a:rPr sz="2200" dirty="0">
                <a:latin typeface="Arial"/>
                <a:cs typeface="Arial"/>
              </a:rPr>
              <a:t>data</a:t>
            </a:r>
            <a:r>
              <a:rPr sz="2200" spc="270" dirty="0">
                <a:latin typeface="Arial"/>
                <a:cs typeface="Arial"/>
              </a:rPr>
              <a:t> </a:t>
            </a:r>
            <a:r>
              <a:rPr sz="2200" spc="-25" dirty="0">
                <a:latin typeface="Arial"/>
                <a:cs typeface="Arial"/>
              </a:rPr>
              <a:t>and </a:t>
            </a:r>
            <a:r>
              <a:rPr sz="2200" dirty="0">
                <a:latin typeface="Arial"/>
                <a:cs typeface="Arial"/>
              </a:rPr>
              <a:t>its</a:t>
            </a:r>
            <a:r>
              <a:rPr sz="2200" spc="10" dirty="0">
                <a:latin typeface="Arial"/>
                <a:cs typeface="Arial"/>
              </a:rPr>
              <a:t> </a:t>
            </a:r>
            <a:r>
              <a:rPr sz="2200" dirty="0">
                <a:latin typeface="Arial"/>
                <a:cs typeface="Arial"/>
              </a:rPr>
              <a:t>associated</a:t>
            </a:r>
            <a:r>
              <a:rPr sz="2200" spc="20" dirty="0">
                <a:latin typeface="Arial"/>
                <a:cs typeface="Arial"/>
              </a:rPr>
              <a:t> </a:t>
            </a:r>
            <a:r>
              <a:rPr sz="2200" dirty="0">
                <a:latin typeface="Arial"/>
                <a:cs typeface="Arial"/>
              </a:rPr>
              <a:t>functions.</a:t>
            </a:r>
            <a:r>
              <a:rPr sz="2200" spc="5" dirty="0">
                <a:latin typeface="Arial"/>
                <a:cs typeface="Arial"/>
              </a:rPr>
              <a:t> </a:t>
            </a:r>
            <a:r>
              <a:rPr sz="2200" dirty="0">
                <a:latin typeface="Arial"/>
                <a:cs typeface="Arial"/>
              </a:rPr>
              <a:t>It</a:t>
            </a:r>
            <a:r>
              <a:rPr sz="2200" spc="5" dirty="0">
                <a:latin typeface="Arial"/>
                <a:cs typeface="Arial"/>
              </a:rPr>
              <a:t> </a:t>
            </a:r>
            <a:r>
              <a:rPr sz="2200" dirty="0">
                <a:latin typeface="Arial"/>
                <a:cs typeface="Arial"/>
              </a:rPr>
              <a:t>uses</a:t>
            </a:r>
            <a:r>
              <a:rPr sz="2200" spc="10" dirty="0">
                <a:latin typeface="Arial"/>
                <a:cs typeface="Arial"/>
              </a:rPr>
              <a:t> </a:t>
            </a:r>
            <a:r>
              <a:rPr sz="2200" dirty="0">
                <a:latin typeface="Arial"/>
                <a:cs typeface="Arial"/>
              </a:rPr>
              <a:t>the</a:t>
            </a:r>
            <a:r>
              <a:rPr sz="2200" spc="10" dirty="0">
                <a:latin typeface="Arial"/>
                <a:cs typeface="Arial"/>
              </a:rPr>
              <a:t> </a:t>
            </a:r>
            <a:r>
              <a:rPr sz="2200" dirty="0">
                <a:latin typeface="Arial"/>
                <a:cs typeface="Arial"/>
              </a:rPr>
              <a:t>concept</a:t>
            </a:r>
            <a:r>
              <a:rPr sz="2200" spc="15" dirty="0">
                <a:latin typeface="Arial"/>
                <a:cs typeface="Arial"/>
              </a:rPr>
              <a:t> </a:t>
            </a:r>
            <a:r>
              <a:rPr sz="2200" spc="-25" dirty="0">
                <a:latin typeface="Arial"/>
                <a:cs typeface="Arial"/>
              </a:rPr>
              <a:t>of </a:t>
            </a:r>
            <a:r>
              <a:rPr sz="2200" spc="-10" dirty="0">
                <a:latin typeface="Arial"/>
                <a:cs typeface="Arial"/>
              </a:rPr>
              <a:t>wrapping</a:t>
            </a:r>
            <a:r>
              <a:rPr sz="2200" dirty="0">
                <a:latin typeface="Arial"/>
                <a:cs typeface="Arial"/>
              </a:rPr>
              <a:t>	</a:t>
            </a:r>
            <a:r>
              <a:rPr sz="2200" spc="-25" dirty="0">
                <a:latin typeface="Arial"/>
                <a:cs typeface="Arial"/>
              </a:rPr>
              <a:t>up</a:t>
            </a:r>
            <a:r>
              <a:rPr sz="2200" dirty="0">
                <a:latin typeface="Arial"/>
                <a:cs typeface="Arial"/>
              </a:rPr>
              <a:t>	</a:t>
            </a:r>
            <a:r>
              <a:rPr sz="2200" spc="-25" dirty="0">
                <a:latin typeface="Arial"/>
                <a:cs typeface="Arial"/>
              </a:rPr>
              <a:t>the</a:t>
            </a:r>
            <a:r>
              <a:rPr sz="2200" dirty="0">
                <a:latin typeface="Arial"/>
                <a:cs typeface="Arial"/>
              </a:rPr>
              <a:t>	</a:t>
            </a:r>
            <a:r>
              <a:rPr sz="2200" spc="-20" dirty="0">
                <a:latin typeface="Arial"/>
                <a:cs typeface="Arial"/>
              </a:rPr>
              <a:t>data</a:t>
            </a:r>
            <a:r>
              <a:rPr sz="2200" dirty="0">
                <a:latin typeface="Arial"/>
                <a:cs typeface="Arial"/>
              </a:rPr>
              <a:t>	</a:t>
            </a:r>
            <a:r>
              <a:rPr sz="2200" spc="-25" dirty="0">
                <a:latin typeface="Arial"/>
                <a:cs typeface="Arial"/>
              </a:rPr>
              <a:t>as</a:t>
            </a:r>
            <a:r>
              <a:rPr sz="2200" dirty="0">
                <a:latin typeface="Arial"/>
                <a:cs typeface="Arial"/>
              </a:rPr>
              <a:t>		</a:t>
            </a:r>
            <a:r>
              <a:rPr sz="2200" spc="-25" dirty="0">
                <a:latin typeface="Arial"/>
                <a:cs typeface="Arial"/>
              </a:rPr>
              <a:t>an</a:t>
            </a:r>
            <a:r>
              <a:rPr sz="2200" dirty="0">
                <a:latin typeface="Arial"/>
                <a:cs typeface="Arial"/>
              </a:rPr>
              <a:t>	</a:t>
            </a:r>
            <a:r>
              <a:rPr sz="2200" spc="-20" dirty="0">
                <a:latin typeface="Arial"/>
                <a:cs typeface="Arial"/>
              </a:rPr>
              <a:t>object-</a:t>
            </a:r>
            <a:r>
              <a:rPr sz="2200" spc="-10" dirty="0">
                <a:latin typeface="Arial"/>
                <a:cs typeface="Arial"/>
              </a:rPr>
              <a:t>entity having</a:t>
            </a:r>
            <a:r>
              <a:rPr sz="2200" dirty="0">
                <a:latin typeface="Arial"/>
                <a:cs typeface="Arial"/>
              </a:rPr>
              <a:t>	</a:t>
            </a:r>
            <a:r>
              <a:rPr sz="2200" spc="-25" dirty="0">
                <a:latin typeface="Arial"/>
                <a:cs typeface="Arial"/>
              </a:rPr>
              <a:t>its</a:t>
            </a:r>
            <a:r>
              <a:rPr sz="2200" dirty="0">
                <a:latin typeface="Arial"/>
                <a:cs typeface="Arial"/>
              </a:rPr>
              <a:t>		</a:t>
            </a:r>
            <a:r>
              <a:rPr sz="2200" spc="-10" dirty="0">
                <a:latin typeface="Arial"/>
                <a:cs typeface="Arial"/>
              </a:rPr>
              <a:t>associated</a:t>
            </a:r>
            <a:r>
              <a:rPr sz="2200" dirty="0">
                <a:latin typeface="Arial"/>
                <a:cs typeface="Arial"/>
              </a:rPr>
              <a:t>		</a:t>
            </a:r>
            <a:r>
              <a:rPr sz="2200" spc="-10" dirty="0">
                <a:latin typeface="Arial"/>
                <a:cs typeface="Arial"/>
              </a:rPr>
              <a:t>properties,</a:t>
            </a:r>
            <a:r>
              <a:rPr sz="2200" dirty="0">
                <a:latin typeface="Arial"/>
                <a:cs typeface="Arial"/>
              </a:rPr>
              <a:t>	</a:t>
            </a:r>
            <a:r>
              <a:rPr sz="2200" spc="-25" dirty="0">
                <a:latin typeface="Arial"/>
                <a:cs typeface="Arial"/>
              </a:rPr>
              <a:t>to</a:t>
            </a:r>
            <a:r>
              <a:rPr sz="2200" dirty="0">
                <a:latin typeface="Arial"/>
                <a:cs typeface="Arial"/>
              </a:rPr>
              <a:t>	</a:t>
            </a:r>
            <a:r>
              <a:rPr sz="2200" spc="-10" dirty="0">
                <a:latin typeface="Arial"/>
                <a:cs typeface="Arial"/>
              </a:rPr>
              <a:t>provide </a:t>
            </a:r>
            <a:r>
              <a:rPr sz="2200" dirty="0">
                <a:latin typeface="Arial"/>
                <a:cs typeface="Arial"/>
              </a:rPr>
              <a:t>higher</a:t>
            </a:r>
            <a:r>
              <a:rPr sz="2200" spc="-50" dirty="0">
                <a:latin typeface="Arial"/>
                <a:cs typeface="Arial"/>
              </a:rPr>
              <a:t> </a:t>
            </a:r>
            <a:r>
              <a:rPr sz="2200" dirty="0">
                <a:latin typeface="Arial"/>
                <a:cs typeface="Arial"/>
              </a:rPr>
              <a:t>security</a:t>
            </a:r>
            <a:r>
              <a:rPr sz="2200" spc="-45" dirty="0">
                <a:latin typeface="Arial"/>
                <a:cs typeface="Arial"/>
              </a:rPr>
              <a:t> </a:t>
            </a:r>
            <a:r>
              <a:rPr sz="2200" dirty="0">
                <a:latin typeface="Arial"/>
                <a:cs typeface="Arial"/>
              </a:rPr>
              <a:t>and</a:t>
            </a:r>
            <a:r>
              <a:rPr sz="2200" spc="-50" dirty="0">
                <a:latin typeface="Arial"/>
                <a:cs typeface="Arial"/>
              </a:rPr>
              <a:t> </a:t>
            </a:r>
            <a:r>
              <a:rPr sz="2200" dirty="0">
                <a:latin typeface="Arial"/>
                <a:cs typeface="Arial"/>
              </a:rPr>
              <a:t>less</a:t>
            </a:r>
            <a:r>
              <a:rPr sz="2200" spc="-55" dirty="0">
                <a:latin typeface="Arial"/>
                <a:cs typeface="Arial"/>
              </a:rPr>
              <a:t> </a:t>
            </a:r>
            <a:r>
              <a:rPr sz="2200" dirty="0">
                <a:latin typeface="Arial"/>
                <a:cs typeface="Arial"/>
              </a:rPr>
              <a:t>exposure</a:t>
            </a:r>
            <a:r>
              <a:rPr sz="2200" spc="-30" dirty="0">
                <a:latin typeface="Arial"/>
                <a:cs typeface="Arial"/>
              </a:rPr>
              <a:t> </a:t>
            </a:r>
            <a:r>
              <a:rPr sz="2200" dirty="0">
                <a:latin typeface="Arial"/>
                <a:cs typeface="Arial"/>
              </a:rPr>
              <a:t>to</a:t>
            </a:r>
            <a:r>
              <a:rPr sz="2200" spc="-40" dirty="0">
                <a:latin typeface="Arial"/>
                <a:cs typeface="Arial"/>
              </a:rPr>
              <a:t> </a:t>
            </a:r>
            <a:r>
              <a:rPr sz="2200" dirty="0">
                <a:latin typeface="Arial"/>
                <a:cs typeface="Arial"/>
              </a:rPr>
              <a:t>the</a:t>
            </a:r>
            <a:r>
              <a:rPr sz="2200" spc="-45" dirty="0">
                <a:latin typeface="Arial"/>
                <a:cs typeface="Arial"/>
              </a:rPr>
              <a:t> </a:t>
            </a:r>
            <a:r>
              <a:rPr sz="2200" spc="-10" dirty="0">
                <a:latin typeface="Arial"/>
                <a:cs typeface="Arial"/>
              </a:rPr>
              <a:t>data. </a:t>
            </a:r>
            <a:r>
              <a:rPr sz="2200" dirty="0">
                <a:latin typeface="Arial"/>
                <a:cs typeface="Arial"/>
              </a:rPr>
              <a:t>The</a:t>
            </a:r>
            <a:r>
              <a:rPr sz="2200" spc="345" dirty="0">
                <a:latin typeface="Arial"/>
                <a:cs typeface="Arial"/>
              </a:rPr>
              <a:t> </a:t>
            </a:r>
            <a:r>
              <a:rPr sz="2200" spc="-10" dirty="0">
                <a:latin typeface="Arial"/>
                <a:cs typeface="Arial"/>
              </a:rPr>
              <a:t>overall</a:t>
            </a:r>
            <a:r>
              <a:rPr sz="2200" dirty="0">
                <a:latin typeface="Arial"/>
                <a:cs typeface="Arial"/>
              </a:rPr>
              <a:t>		</a:t>
            </a:r>
            <a:r>
              <a:rPr sz="2200" spc="-10" dirty="0">
                <a:latin typeface="Arial"/>
                <a:cs typeface="Arial"/>
              </a:rPr>
              <a:t>development</a:t>
            </a:r>
            <a:r>
              <a:rPr sz="2200" dirty="0">
                <a:latin typeface="Arial"/>
                <a:cs typeface="Arial"/>
              </a:rPr>
              <a:t>		of</a:t>
            </a:r>
            <a:r>
              <a:rPr sz="2200" spc="330" dirty="0">
                <a:latin typeface="Arial"/>
                <a:cs typeface="Arial"/>
              </a:rPr>
              <a:t> </a:t>
            </a:r>
            <a:r>
              <a:rPr sz="2200" dirty="0">
                <a:latin typeface="Arial"/>
                <a:cs typeface="Arial"/>
              </a:rPr>
              <a:t>an</a:t>
            </a:r>
            <a:r>
              <a:rPr sz="2200" spc="330" dirty="0">
                <a:latin typeface="Arial"/>
                <a:cs typeface="Arial"/>
              </a:rPr>
              <a:t> </a:t>
            </a:r>
            <a:r>
              <a:rPr sz="2200" dirty="0">
                <a:latin typeface="Arial"/>
                <a:cs typeface="Arial"/>
              </a:rPr>
              <a:t>application</a:t>
            </a:r>
            <a:r>
              <a:rPr sz="2200" spc="325" dirty="0">
                <a:latin typeface="Arial"/>
                <a:cs typeface="Arial"/>
              </a:rPr>
              <a:t> </a:t>
            </a:r>
            <a:r>
              <a:rPr sz="2200" spc="-25" dirty="0">
                <a:latin typeface="Arial"/>
                <a:cs typeface="Arial"/>
              </a:rPr>
              <a:t>in an</a:t>
            </a:r>
            <a:r>
              <a:rPr sz="2200" dirty="0">
                <a:latin typeface="Arial"/>
                <a:cs typeface="Arial"/>
              </a:rPr>
              <a:t>		</a:t>
            </a:r>
            <a:r>
              <a:rPr sz="2200" spc="-10" dirty="0">
                <a:latin typeface="Arial"/>
                <a:cs typeface="Arial"/>
              </a:rPr>
              <a:t>object-oriented</a:t>
            </a:r>
            <a:r>
              <a:rPr sz="2200" dirty="0">
                <a:latin typeface="Arial"/>
                <a:cs typeface="Arial"/>
              </a:rPr>
              <a:t>	</a:t>
            </a:r>
            <a:r>
              <a:rPr sz="2200" spc="-10" dirty="0">
                <a:latin typeface="Arial"/>
                <a:cs typeface="Arial"/>
              </a:rPr>
              <a:t>perspective</a:t>
            </a:r>
            <a:r>
              <a:rPr sz="2200" dirty="0">
                <a:latin typeface="Arial"/>
                <a:cs typeface="Arial"/>
              </a:rPr>
              <a:t>		</a:t>
            </a:r>
            <a:r>
              <a:rPr sz="2200" spc="-25" dirty="0">
                <a:latin typeface="Arial"/>
                <a:cs typeface="Arial"/>
              </a:rPr>
              <a:t>can</a:t>
            </a:r>
            <a:r>
              <a:rPr sz="2200" dirty="0">
                <a:latin typeface="Arial"/>
                <a:cs typeface="Arial"/>
              </a:rPr>
              <a:t>		</a:t>
            </a:r>
            <a:r>
              <a:rPr sz="2200" spc="-25" dirty="0">
                <a:latin typeface="Arial"/>
                <a:cs typeface="Arial"/>
              </a:rPr>
              <a:t>be </a:t>
            </a:r>
            <a:r>
              <a:rPr sz="2200" dirty="0">
                <a:latin typeface="Arial"/>
                <a:cs typeface="Arial"/>
              </a:rPr>
              <a:t>summarized</a:t>
            </a:r>
            <a:r>
              <a:rPr sz="2200" spc="-105" dirty="0">
                <a:latin typeface="Arial"/>
                <a:cs typeface="Arial"/>
              </a:rPr>
              <a:t> </a:t>
            </a:r>
            <a:r>
              <a:rPr sz="2200" spc="-25" dirty="0">
                <a:latin typeface="Arial"/>
                <a:cs typeface="Arial"/>
              </a:rPr>
              <a:t>as:</a:t>
            </a:r>
            <a:endParaRPr sz="2200" dirty="0">
              <a:latin typeface="Arial"/>
              <a:cs typeface="Arial"/>
            </a:endParaRPr>
          </a:p>
        </p:txBody>
      </p:sp>
      <p:grpSp>
        <p:nvGrpSpPr>
          <p:cNvPr id="4" name="object 4"/>
          <p:cNvGrpSpPr/>
          <p:nvPr/>
        </p:nvGrpSpPr>
        <p:grpSpPr>
          <a:xfrm>
            <a:off x="7886700" y="1418844"/>
            <a:ext cx="2883535" cy="3691254"/>
            <a:chOff x="7886700" y="1418844"/>
            <a:chExt cx="2883535" cy="3691254"/>
          </a:xfrm>
        </p:grpSpPr>
        <p:pic>
          <p:nvPicPr>
            <p:cNvPr id="5" name="object 5"/>
            <p:cNvPicPr/>
            <p:nvPr/>
          </p:nvPicPr>
          <p:blipFill>
            <a:blip r:embed="rId2" cstate="print"/>
            <a:stretch>
              <a:fillRect/>
            </a:stretch>
          </p:blipFill>
          <p:spPr>
            <a:xfrm>
              <a:off x="7886700" y="1418844"/>
              <a:ext cx="630935" cy="662939"/>
            </a:xfrm>
            <a:prstGeom prst="rect">
              <a:avLst/>
            </a:prstGeom>
          </p:spPr>
        </p:pic>
        <p:pic>
          <p:nvPicPr>
            <p:cNvPr id="6" name="object 6"/>
            <p:cNvPicPr/>
            <p:nvPr/>
          </p:nvPicPr>
          <p:blipFill>
            <a:blip r:embed="rId3" cstate="print"/>
            <a:stretch>
              <a:fillRect/>
            </a:stretch>
          </p:blipFill>
          <p:spPr>
            <a:xfrm>
              <a:off x="7956803" y="2039112"/>
              <a:ext cx="2813304" cy="3070860"/>
            </a:xfrm>
            <a:prstGeom prst="rect">
              <a:avLst/>
            </a:prstGeom>
          </p:spPr>
        </p:pic>
      </p:grpSp>
      <p:sp>
        <p:nvSpPr>
          <p:cNvPr id="7" name="object 7"/>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2597" y="470992"/>
            <a:ext cx="8299069" cy="748795"/>
          </a:xfrm>
          <a:prstGeom prst="rect">
            <a:avLst/>
          </a:prstGeom>
        </p:spPr>
        <p:txBody>
          <a:bodyPr vert="horz" wrap="square" lIns="0" tIns="253873" rIns="0" bIns="0" rtlCol="0">
            <a:spAutoFit/>
          </a:bodyPr>
          <a:lstStyle/>
          <a:p>
            <a:pPr marL="99695">
              <a:lnSpc>
                <a:spcPct val="100000"/>
              </a:lnSpc>
              <a:spcBef>
                <a:spcPts val="105"/>
              </a:spcBef>
            </a:pPr>
            <a:r>
              <a:rPr lang="es-ES" sz="3200" dirty="0"/>
              <a:t>POO (Programación Orientada a Objetos)</a:t>
            </a:r>
            <a:endParaRPr sz="3200" dirty="0"/>
          </a:p>
        </p:txBody>
      </p:sp>
      <p:sp>
        <p:nvSpPr>
          <p:cNvPr id="3" name="object 3"/>
          <p:cNvSpPr txBox="1"/>
          <p:nvPr/>
        </p:nvSpPr>
        <p:spPr>
          <a:xfrm>
            <a:off x="1295401" y="1548536"/>
            <a:ext cx="6065012" cy="4012702"/>
          </a:xfrm>
          <a:prstGeom prst="rect">
            <a:avLst/>
          </a:prstGeom>
        </p:spPr>
        <p:txBody>
          <a:bodyPr vert="horz" wrap="square" lIns="0" tIns="12700" rIns="0" bIns="0" rtlCol="0">
            <a:spAutoFit/>
          </a:bodyPr>
          <a:lstStyle/>
          <a:p>
            <a:pPr marL="12700" marR="5080">
              <a:lnSpc>
                <a:spcPct val="150000"/>
              </a:lnSpc>
              <a:spcBef>
                <a:spcPts val="100"/>
              </a:spcBef>
              <a:tabLst>
                <a:tab pos="361315" algn="l"/>
                <a:tab pos="675005" algn="l"/>
                <a:tab pos="1004569" algn="l"/>
                <a:tab pos="1358265" algn="l"/>
                <a:tab pos="1456055" algn="l"/>
                <a:tab pos="1571625" algn="l"/>
                <a:tab pos="1882775" algn="l"/>
                <a:tab pos="2187575" algn="l"/>
                <a:tab pos="2482850" algn="l"/>
                <a:tab pos="2877820" algn="l"/>
                <a:tab pos="2962910" algn="l"/>
                <a:tab pos="3239135" algn="l"/>
                <a:tab pos="3300095" algn="l"/>
                <a:tab pos="3534410" algn="l"/>
                <a:tab pos="3746500" algn="l"/>
                <a:tab pos="3961765" algn="l"/>
                <a:tab pos="4269740" algn="l"/>
                <a:tab pos="4455160" algn="l"/>
                <a:tab pos="4660900" algn="l"/>
                <a:tab pos="4857750" algn="l"/>
                <a:tab pos="5306060" algn="l"/>
                <a:tab pos="5464175" algn="l"/>
              </a:tabLst>
            </a:pPr>
            <a:r>
              <a:rPr lang="es-ES" sz="2200" dirty="0">
                <a:highlight>
                  <a:srgbClr val="FFFF00"/>
                </a:highlight>
                <a:latin typeface="Arial"/>
                <a:cs typeface="Arial"/>
              </a:rPr>
              <a:t>Enfoque o paradigma de programación que da prioridad a los datos y sus funciones asociadas. Utiliza el concepto de envolver los datos como una entidad-objeto con sus propiedades asociadas, para proporcionar mayor seguridad y menor exposición a los datos. El desarrollo global de una aplicación desde una perspectiva orientada a objetos puede resumirse así:</a:t>
            </a:r>
            <a:endParaRPr sz="2200" dirty="0">
              <a:highlight>
                <a:srgbClr val="FFFF00"/>
              </a:highlight>
              <a:latin typeface="Arial"/>
              <a:cs typeface="Arial"/>
            </a:endParaRPr>
          </a:p>
        </p:txBody>
      </p:sp>
      <p:grpSp>
        <p:nvGrpSpPr>
          <p:cNvPr id="4" name="object 4"/>
          <p:cNvGrpSpPr/>
          <p:nvPr/>
        </p:nvGrpSpPr>
        <p:grpSpPr>
          <a:xfrm>
            <a:off x="7886700" y="1418844"/>
            <a:ext cx="2883535" cy="3691254"/>
            <a:chOff x="7886700" y="1418844"/>
            <a:chExt cx="2883535" cy="3691254"/>
          </a:xfrm>
        </p:grpSpPr>
        <p:pic>
          <p:nvPicPr>
            <p:cNvPr id="5" name="object 5"/>
            <p:cNvPicPr/>
            <p:nvPr/>
          </p:nvPicPr>
          <p:blipFill>
            <a:blip r:embed="rId2" cstate="print"/>
            <a:stretch>
              <a:fillRect/>
            </a:stretch>
          </p:blipFill>
          <p:spPr>
            <a:xfrm>
              <a:off x="7886700" y="1418844"/>
              <a:ext cx="630935" cy="662939"/>
            </a:xfrm>
            <a:prstGeom prst="rect">
              <a:avLst/>
            </a:prstGeom>
          </p:spPr>
        </p:pic>
        <p:pic>
          <p:nvPicPr>
            <p:cNvPr id="6" name="object 6"/>
            <p:cNvPicPr/>
            <p:nvPr/>
          </p:nvPicPr>
          <p:blipFill>
            <a:blip r:embed="rId3" cstate="print"/>
            <a:stretch>
              <a:fillRect/>
            </a:stretch>
          </p:blipFill>
          <p:spPr>
            <a:xfrm>
              <a:off x="7956803" y="2039112"/>
              <a:ext cx="2813304" cy="3070860"/>
            </a:xfrm>
            <a:prstGeom prst="rect">
              <a:avLst/>
            </a:prstGeom>
          </p:spPr>
        </p:pic>
      </p:grpSp>
      <p:sp>
        <p:nvSpPr>
          <p:cNvPr id="7" name="object 7"/>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44389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00377" y="764438"/>
            <a:ext cx="5256530" cy="1032510"/>
          </a:xfrm>
          <a:prstGeom prst="rect">
            <a:avLst/>
          </a:prstGeom>
        </p:spPr>
        <p:txBody>
          <a:bodyPr vert="horz" wrap="square" lIns="0" tIns="12700" rIns="0" bIns="0" rtlCol="0">
            <a:spAutoFit/>
          </a:bodyPr>
          <a:lstStyle/>
          <a:p>
            <a:pPr marL="354965" marR="5080" indent="-342900">
              <a:lnSpc>
                <a:spcPct val="150100"/>
              </a:lnSpc>
              <a:spcBef>
                <a:spcPts val="100"/>
              </a:spcBef>
              <a:buFont typeface="Arial"/>
              <a:buChar char="•"/>
              <a:tabLst>
                <a:tab pos="354965" algn="l"/>
              </a:tabLst>
            </a:pPr>
            <a:r>
              <a:rPr sz="2200" dirty="0">
                <a:latin typeface="Arial"/>
                <a:cs typeface="Arial"/>
              </a:rPr>
              <a:t>The</a:t>
            </a:r>
            <a:r>
              <a:rPr sz="2200" spc="235" dirty="0">
                <a:latin typeface="Arial"/>
                <a:cs typeface="Arial"/>
              </a:rPr>
              <a:t> </a:t>
            </a:r>
            <a:r>
              <a:rPr sz="2200" spc="-10" dirty="0">
                <a:latin typeface="Arial"/>
                <a:cs typeface="Arial"/>
              </a:rPr>
              <a:t>object-</a:t>
            </a:r>
            <a:r>
              <a:rPr sz="2200" dirty="0">
                <a:latin typeface="Arial"/>
                <a:cs typeface="Arial"/>
              </a:rPr>
              <a:t>oriented</a:t>
            </a:r>
            <a:r>
              <a:rPr sz="2200" spc="250" dirty="0">
                <a:latin typeface="Arial"/>
                <a:cs typeface="Arial"/>
              </a:rPr>
              <a:t> </a:t>
            </a:r>
            <a:r>
              <a:rPr sz="2200" dirty="0">
                <a:latin typeface="Arial"/>
                <a:cs typeface="Arial"/>
              </a:rPr>
              <a:t>analysis</a:t>
            </a:r>
            <a:r>
              <a:rPr sz="2200" spc="254" dirty="0">
                <a:latin typeface="Arial"/>
                <a:cs typeface="Arial"/>
              </a:rPr>
              <a:t> </a:t>
            </a:r>
            <a:r>
              <a:rPr sz="2200" spc="-10" dirty="0">
                <a:latin typeface="Arial"/>
                <a:cs typeface="Arial"/>
              </a:rPr>
              <a:t>describes </a:t>
            </a:r>
            <a:r>
              <a:rPr sz="2200" dirty="0">
                <a:latin typeface="Arial"/>
                <a:cs typeface="Arial"/>
              </a:rPr>
              <a:t>the</a:t>
            </a:r>
            <a:r>
              <a:rPr sz="2200" spc="-30" dirty="0">
                <a:latin typeface="Arial"/>
                <a:cs typeface="Arial"/>
              </a:rPr>
              <a:t> </a:t>
            </a:r>
            <a:r>
              <a:rPr sz="2200" spc="-10" dirty="0">
                <a:latin typeface="Arial"/>
                <a:cs typeface="Arial"/>
              </a:rPr>
              <a:t>application’s</a:t>
            </a:r>
            <a:r>
              <a:rPr sz="2200" spc="-45" dirty="0">
                <a:latin typeface="Arial"/>
                <a:cs typeface="Arial"/>
              </a:rPr>
              <a:t> </a:t>
            </a:r>
            <a:r>
              <a:rPr sz="2200" spc="-10" dirty="0">
                <a:latin typeface="Arial"/>
                <a:cs typeface="Arial"/>
              </a:rPr>
              <a:t>functionality.</a:t>
            </a:r>
            <a:endParaRPr sz="2200" dirty="0">
              <a:latin typeface="Arial"/>
              <a:cs typeface="Arial"/>
            </a:endParaRPr>
          </a:p>
        </p:txBody>
      </p:sp>
      <p:sp>
        <p:nvSpPr>
          <p:cNvPr id="5" name="object 5"/>
          <p:cNvSpPr txBox="1"/>
          <p:nvPr/>
        </p:nvSpPr>
        <p:spPr>
          <a:xfrm>
            <a:off x="1500377" y="4286148"/>
            <a:ext cx="5257800" cy="1534795"/>
          </a:xfrm>
          <a:prstGeom prst="rect">
            <a:avLst/>
          </a:prstGeom>
        </p:spPr>
        <p:txBody>
          <a:bodyPr vert="horz" wrap="square" lIns="0" tIns="12065" rIns="0" bIns="0" rtlCol="0">
            <a:spAutoFit/>
          </a:bodyPr>
          <a:lstStyle/>
          <a:p>
            <a:pPr marL="354965" marR="5080" indent="-342900" algn="just">
              <a:lnSpc>
                <a:spcPct val="150100"/>
              </a:lnSpc>
              <a:spcBef>
                <a:spcPts val="95"/>
              </a:spcBef>
              <a:buChar char="•"/>
              <a:tabLst>
                <a:tab pos="354965" algn="l"/>
              </a:tabLst>
            </a:pPr>
            <a:r>
              <a:rPr sz="2200" dirty="0">
                <a:latin typeface="Arial"/>
                <a:cs typeface="Arial"/>
              </a:rPr>
              <a:t>The</a:t>
            </a:r>
            <a:r>
              <a:rPr sz="2200" spc="340" dirty="0">
                <a:latin typeface="Arial"/>
                <a:cs typeface="Arial"/>
              </a:rPr>
              <a:t>  </a:t>
            </a:r>
            <a:r>
              <a:rPr sz="2200" dirty="0">
                <a:latin typeface="Arial"/>
                <a:cs typeface="Arial"/>
              </a:rPr>
              <a:t>application’s</a:t>
            </a:r>
            <a:r>
              <a:rPr sz="2200" spc="345" dirty="0">
                <a:latin typeface="Arial"/>
                <a:cs typeface="Arial"/>
              </a:rPr>
              <a:t>  </a:t>
            </a:r>
            <a:r>
              <a:rPr sz="2200" dirty="0">
                <a:latin typeface="Arial"/>
                <a:cs typeface="Arial"/>
              </a:rPr>
              <a:t>implementation</a:t>
            </a:r>
            <a:r>
              <a:rPr sz="2200" spc="350" dirty="0">
                <a:latin typeface="Arial"/>
                <a:cs typeface="Arial"/>
              </a:rPr>
              <a:t>  </a:t>
            </a:r>
            <a:r>
              <a:rPr sz="2200" spc="-25" dirty="0">
                <a:latin typeface="Arial"/>
                <a:cs typeface="Arial"/>
              </a:rPr>
              <a:t>is </a:t>
            </a:r>
            <a:r>
              <a:rPr sz="2200" dirty="0">
                <a:latin typeface="Arial"/>
                <a:cs typeface="Arial"/>
              </a:rPr>
              <a:t>described</a:t>
            </a:r>
            <a:r>
              <a:rPr sz="2200" spc="175" dirty="0">
                <a:latin typeface="Arial"/>
                <a:cs typeface="Arial"/>
              </a:rPr>
              <a:t> </a:t>
            </a:r>
            <a:r>
              <a:rPr sz="2200" dirty="0">
                <a:latin typeface="Arial"/>
                <a:cs typeface="Arial"/>
              </a:rPr>
              <a:t>by</a:t>
            </a:r>
            <a:r>
              <a:rPr sz="2200" spc="155" dirty="0">
                <a:latin typeface="Arial"/>
                <a:cs typeface="Arial"/>
              </a:rPr>
              <a:t> </a:t>
            </a:r>
            <a:r>
              <a:rPr sz="2200" dirty="0">
                <a:latin typeface="Arial"/>
                <a:cs typeface="Arial"/>
              </a:rPr>
              <a:t>programming</a:t>
            </a:r>
            <a:r>
              <a:rPr sz="2200" spc="180" dirty="0">
                <a:latin typeface="Arial"/>
                <a:cs typeface="Arial"/>
              </a:rPr>
              <a:t> </a:t>
            </a:r>
            <a:r>
              <a:rPr sz="2200" dirty="0">
                <a:latin typeface="Arial"/>
                <a:cs typeface="Arial"/>
              </a:rPr>
              <a:t>it</a:t>
            </a:r>
            <a:r>
              <a:rPr sz="2200" spc="165" dirty="0">
                <a:latin typeface="Arial"/>
                <a:cs typeface="Arial"/>
              </a:rPr>
              <a:t> </a:t>
            </a:r>
            <a:r>
              <a:rPr sz="2200" dirty="0">
                <a:latin typeface="Arial"/>
                <a:cs typeface="Arial"/>
              </a:rPr>
              <a:t>using</a:t>
            </a:r>
            <a:r>
              <a:rPr sz="2200" spc="155" dirty="0">
                <a:latin typeface="Arial"/>
                <a:cs typeface="Arial"/>
              </a:rPr>
              <a:t> </a:t>
            </a:r>
            <a:r>
              <a:rPr sz="2200" spc="-25" dirty="0">
                <a:latin typeface="Arial"/>
                <a:cs typeface="Arial"/>
              </a:rPr>
              <a:t>the </a:t>
            </a:r>
            <a:r>
              <a:rPr sz="2200" spc="-10" dirty="0">
                <a:latin typeface="Arial"/>
                <a:cs typeface="Arial"/>
              </a:rPr>
              <a:t>object-</a:t>
            </a:r>
            <a:r>
              <a:rPr sz="2200" dirty="0">
                <a:latin typeface="Arial"/>
                <a:cs typeface="Arial"/>
              </a:rPr>
              <a:t>oriented</a:t>
            </a:r>
            <a:r>
              <a:rPr sz="2200" spc="-65" dirty="0">
                <a:latin typeface="Arial"/>
                <a:cs typeface="Arial"/>
              </a:rPr>
              <a:t> </a:t>
            </a:r>
            <a:r>
              <a:rPr sz="2200" spc="-10" dirty="0">
                <a:latin typeface="Arial"/>
                <a:cs typeface="Arial"/>
              </a:rPr>
              <a:t>method.</a:t>
            </a:r>
            <a:endParaRPr sz="2200" dirty="0">
              <a:latin typeface="Arial"/>
              <a:cs typeface="Arial"/>
            </a:endParaRPr>
          </a:p>
        </p:txBody>
      </p:sp>
      <p:pic>
        <p:nvPicPr>
          <p:cNvPr id="6" name="object 6"/>
          <p:cNvPicPr/>
          <p:nvPr/>
        </p:nvPicPr>
        <p:blipFill>
          <a:blip r:embed="rId2" cstate="print"/>
          <a:stretch>
            <a:fillRect/>
          </a:stretch>
        </p:blipFill>
        <p:spPr>
          <a:xfrm>
            <a:off x="7862316" y="1385316"/>
            <a:ext cx="629412" cy="662939"/>
          </a:xfrm>
          <a:prstGeom prst="rect">
            <a:avLst/>
          </a:prstGeom>
        </p:spPr>
      </p:pic>
      <p:pic>
        <p:nvPicPr>
          <p:cNvPr id="7" name="object 7"/>
          <p:cNvPicPr/>
          <p:nvPr/>
        </p:nvPicPr>
        <p:blipFill>
          <a:blip r:embed="rId3" cstate="print"/>
          <a:stretch>
            <a:fillRect/>
          </a:stretch>
        </p:blipFill>
        <p:spPr>
          <a:xfrm>
            <a:off x="7341107" y="2206751"/>
            <a:ext cx="3675888" cy="3125724"/>
          </a:xfrm>
          <a:prstGeom prst="rect">
            <a:avLst/>
          </a:prstGeom>
        </p:spPr>
      </p:pic>
      <p:sp>
        <p:nvSpPr>
          <p:cNvPr id="8" name="object 8"/>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
        <p:nvSpPr>
          <p:cNvPr id="10" name="CuadroTexto 9">
            <a:extLst>
              <a:ext uri="{FF2B5EF4-FFF2-40B4-BE49-F238E27FC236}">
                <a16:creationId xmlns:a16="http://schemas.microsoft.com/office/drawing/2014/main" id="{D4A57F75-69F2-3063-299A-ED5361FC9C8A}"/>
              </a:ext>
            </a:extLst>
          </p:cNvPr>
          <p:cNvSpPr txBox="1"/>
          <p:nvPr/>
        </p:nvSpPr>
        <p:spPr>
          <a:xfrm>
            <a:off x="1175005" y="2451719"/>
            <a:ext cx="5581902" cy="1107996"/>
          </a:xfrm>
          <a:prstGeom prst="rect">
            <a:avLst/>
          </a:prstGeom>
          <a:noFill/>
        </p:spPr>
        <p:txBody>
          <a:bodyPr wrap="square">
            <a:spAutoFit/>
          </a:bodyPr>
          <a:lstStyle/>
          <a:p>
            <a:r>
              <a:rPr lang="es-PE" sz="2200" dirty="0" err="1">
                <a:latin typeface="Arial"/>
                <a:cs typeface="Arial"/>
              </a:rPr>
              <a:t>The</a:t>
            </a:r>
            <a:r>
              <a:rPr lang="es-PE" sz="2200" dirty="0">
                <a:latin typeface="Arial"/>
                <a:cs typeface="Arial"/>
              </a:rPr>
              <a:t>	</a:t>
            </a:r>
            <a:r>
              <a:rPr lang="es-PE" sz="2200" dirty="0" err="1">
                <a:latin typeface="Arial"/>
                <a:cs typeface="Arial"/>
              </a:rPr>
              <a:t>application’s</a:t>
            </a:r>
            <a:r>
              <a:rPr lang="es-PE" sz="2200" dirty="0">
                <a:latin typeface="Arial"/>
                <a:cs typeface="Arial"/>
              </a:rPr>
              <a:t>	</a:t>
            </a:r>
            <a:r>
              <a:rPr lang="es-PE" sz="2200" dirty="0" err="1">
                <a:latin typeface="Arial"/>
                <a:cs typeface="Arial"/>
              </a:rPr>
              <a:t>architecture</a:t>
            </a:r>
            <a:r>
              <a:rPr lang="es-PE" sz="2200" dirty="0">
                <a:latin typeface="Arial"/>
                <a:cs typeface="Arial"/>
              </a:rPr>
              <a:t>	</a:t>
            </a:r>
            <a:r>
              <a:rPr lang="es-PE" sz="2200" dirty="0" err="1">
                <a:latin typeface="Arial"/>
                <a:cs typeface="Arial"/>
              </a:rPr>
              <a:t>is</a:t>
            </a:r>
            <a:r>
              <a:rPr lang="es-PE" sz="2200" dirty="0">
                <a:latin typeface="Arial"/>
                <a:cs typeface="Arial"/>
              </a:rPr>
              <a:t> </a:t>
            </a:r>
            <a:r>
              <a:rPr lang="es-PE" sz="2200" dirty="0" err="1">
                <a:latin typeface="Arial"/>
                <a:cs typeface="Arial"/>
              </a:rPr>
              <a:t>described</a:t>
            </a:r>
            <a:r>
              <a:rPr lang="es-PE" sz="2200" dirty="0">
                <a:latin typeface="Arial"/>
                <a:cs typeface="Arial"/>
              </a:rPr>
              <a:t>	</a:t>
            </a:r>
            <a:r>
              <a:rPr lang="es-PE" sz="2200" dirty="0" err="1">
                <a:latin typeface="Arial"/>
                <a:cs typeface="Arial"/>
              </a:rPr>
              <a:t>by</a:t>
            </a:r>
            <a:r>
              <a:rPr lang="es-PE" sz="2200" dirty="0">
                <a:latin typeface="Arial"/>
                <a:cs typeface="Arial"/>
              </a:rPr>
              <a:t>	</a:t>
            </a:r>
            <a:r>
              <a:rPr lang="es-PE" sz="2200" dirty="0" err="1">
                <a:latin typeface="Arial"/>
                <a:cs typeface="Arial"/>
              </a:rPr>
              <a:t>designing</a:t>
            </a:r>
            <a:r>
              <a:rPr lang="es-PE" sz="2200" dirty="0">
                <a:latin typeface="Arial"/>
                <a:cs typeface="Arial"/>
              </a:rPr>
              <a:t>	</a:t>
            </a:r>
            <a:r>
              <a:rPr lang="es-PE" sz="2200" dirty="0" err="1">
                <a:latin typeface="Arial"/>
                <a:cs typeface="Arial"/>
              </a:rPr>
              <a:t>it</a:t>
            </a:r>
            <a:r>
              <a:rPr lang="es-PE" sz="2200" dirty="0">
                <a:latin typeface="Arial"/>
                <a:cs typeface="Arial"/>
              </a:rPr>
              <a:t>	</a:t>
            </a:r>
            <a:r>
              <a:rPr lang="es-PE" sz="2200" dirty="0" err="1">
                <a:latin typeface="Arial"/>
                <a:cs typeface="Arial"/>
              </a:rPr>
              <a:t>using</a:t>
            </a:r>
            <a:r>
              <a:rPr lang="es-PE" sz="2200" dirty="0">
                <a:latin typeface="Arial"/>
                <a:cs typeface="Arial"/>
              </a:rPr>
              <a:t> </a:t>
            </a:r>
            <a:r>
              <a:rPr lang="es-PE" sz="2200" dirty="0" err="1">
                <a:latin typeface="Arial"/>
                <a:cs typeface="Arial"/>
              </a:rPr>
              <a:t>an</a:t>
            </a:r>
            <a:r>
              <a:rPr lang="es-PE" sz="2200" dirty="0">
                <a:latin typeface="Arial"/>
                <a:cs typeface="Arial"/>
              </a:rPr>
              <a:t> </a:t>
            </a:r>
            <a:r>
              <a:rPr lang="es-PE" sz="2200" dirty="0" err="1">
                <a:latin typeface="Arial"/>
                <a:cs typeface="Arial"/>
              </a:rPr>
              <a:t>object-oriented</a:t>
            </a:r>
            <a:r>
              <a:rPr lang="es-PE" sz="2200" dirty="0">
                <a:latin typeface="Arial"/>
                <a:cs typeface="Arial"/>
              </a:rPr>
              <a:t> </a:t>
            </a:r>
            <a:r>
              <a:rPr lang="es-PE" sz="2200" dirty="0" err="1">
                <a:latin typeface="Arial"/>
                <a:cs typeface="Arial"/>
              </a:rPr>
              <a:t>approach</a:t>
            </a:r>
            <a:r>
              <a:rPr lang="es-PE" sz="2200" dirty="0">
                <a:latin typeface="Arial"/>
                <a:cs typeface="Arial"/>
              </a:rPr>
              <a:t>.</a:t>
            </a:r>
          </a:p>
        </p:txBody>
      </p:sp>
    </p:spTree>
    <p:extLst>
      <p:ext uri="{BB962C8B-B14F-4D97-AF65-F5344CB8AC3E}">
        <p14:creationId xmlns:p14="http://schemas.microsoft.com/office/powerpoint/2010/main" val="3992734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00377" y="764438"/>
            <a:ext cx="5256530" cy="965714"/>
          </a:xfrm>
          <a:prstGeom prst="rect">
            <a:avLst/>
          </a:prstGeom>
        </p:spPr>
        <p:txBody>
          <a:bodyPr vert="horz" wrap="square" lIns="0" tIns="12700" rIns="0" bIns="0" rtlCol="0">
            <a:spAutoFit/>
          </a:bodyPr>
          <a:lstStyle/>
          <a:p>
            <a:pPr marL="354965" marR="5080" indent="-342900">
              <a:lnSpc>
                <a:spcPct val="150100"/>
              </a:lnSpc>
              <a:spcBef>
                <a:spcPts val="100"/>
              </a:spcBef>
              <a:buFont typeface="Arial"/>
              <a:buChar char="•"/>
              <a:tabLst>
                <a:tab pos="354965" algn="l"/>
              </a:tabLst>
            </a:pPr>
            <a:r>
              <a:rPr lang="es-ES" sz="2200" dirty="0">
                <a:highlight>
                  <a:srgbClr val="FFFF00"/>
                </a:highlight>
                <a:latin typeface="Arial"/>
                <a:cs typeface="Arial"/>
              </a:rPr>
              <a:t>El análisis orientado a objetos describe la funcionalidad de la aplicación.</a:t>
            </a:r>
          </a:p>
        </p:txBody>
      </p:sp>
      <p:sp>
        <p:nvSpPr>
          <p:cNvPr id="4" name="object 4"/>
          <p:cNvSpPr txBox="1"/>
          <p:nvPr/>
        </p:nvSpPr>
        <p:spPr>
          <a:xfrm>
            <a:off x="1933764" y="2206751"/>
            <a:ext cx="4389755" cy="1994200"/>
          </a:xfrm>
          <a:prstGeom prst="rect">
            <a:avLst/>
          </a:prstGeom>
        </p:spPr>
        <p:txBody>
          <a:bodyPr vert="horz" wrap="square" lIns="0" tIns="12700" rIns="0" bIns="0" rtlCol="0">
            <a:spAutoFit/>
          </a:bodyPr>
          <a:lstStyle/>
          <a:p>
            <a:pPr marL="12700" marR="5080">
              <a:lnSpc>
                <a:spcPct val="150000"/>
              </a:lnSpc>
              <a:spcBef>
                <a:spcPts val="100"/>
              </a:spcBef>
              <a:tabLst>
                <a:tab pos="1437005" algn="l"/>
                <a:tab pos="1945005" algn="l"/>
                <a:tab pos="3355975" algn="l"/>
                <a:tab pos="3709670" algn="l"/>
              </a:tabLst>
            </a:pPr>
            <a:r>
              <a:rPr lang="es-ES" sz="2200" dirty="0">
                <a:highlight>
                  <a:srgbClr val="FFFF00"/>
                </a:highlight>
                <a:latin typeface="Arial"/>
                <a:cs typeface="Arial"/>
              </a:rPr>
              <a:t>La arquitectura de la aplicación se describe diseñándola mediante un enfoque orientado a objetos.</a:t>
            </a:r>
          </a:p>
          <a:p>
            <a:pPr marL="12700" marR="5080">
              <a:lnSpc>
                <a:spcPct val="150000"/>
              </a:lnSpc>
              <a:spcBef>
                <a:spcPts val="100"/>
              </a:spcBef>
              <a:tabLst>
                <a:tab pos="1437005" algn="l"/>
                <a:tab pos="1945005" algn="l"/>
                <a:tab pos="3355975" algn="l"/>
                <a:tab pos="3709670" algn="l"/>
              </a:tabLst>
            </a:pPr>
            <a:endParaRPr sz="2200" dirty="0">
              <a:latin typeface="Arial"/>
              <a:cs typeface="Arial"/>
            </a:endParaRPr>
          </a:p>
        </p:txBody>
      </p:sp>
      <p:sp>
        <p:nvSpPr>
          <p:cNvPr id="5" name="object 5"/>
          <p:cNvSpPr txBox="1"/>
          <p:nvPr/>
        </p:nvSpPr>
        <p:spPr>
          <a:xfrm>
            <a:off x="1500377" y="4286148"/>
            <a:ext cx="5257800" cy="1472904"/>
          </a:xfrm>
          <a:prstGeom prst="rect">
            <a:avLst/>
          </a:prstGeom>
        </p:spPr>
        <p:txBody>
          <a:bodyPr vert="horz" wrap="square" lIns="0" tIns="12065" rIns="0" bIns="0" rtlCol="0">
            <a:spAutoFit/>
          </a:bodyPr>
          <a:lstStyle/>
          <a:p>
            <a:pPr marL="354965" marR="5080" indent="-342900" algn="just">
              <a:lnSpc>
                <a:spcPct val="150100"/>
              </a:lnSpc>
              <a:spcBef>
                <a:spcPts val="95"/>
              </a:spcBef>
              <a:buChar char="•"/>
              <a:tabLst>
                <a:tab pos="354965" algn="l"/>
              </a:tabLst>
            </a:pPr>
            <a:r>
              <a:rPr lang="es-ES" sz="2200" dirty="0">
                <a:highlight>
                  <a:srgbClr val="FFFF00"/>
                </a:highlight>
                <a:latin typeface="Arial"/>
                <a:cs typeface="Arial"/>
              </a:rPr>
              <a:t>La implementación de la aplicación se describe programándola mediante el método orientado a objetos</a:t>
            </a:r>
            <a:r>
              <a:rPr lang="es-ES" sz="2200" dirty="0">
                <a:latin typeface="Arial"/>
                <a:cs typeface="Arial"/>
              </a:rPr>
              <a:t>.</a:t>
            </a:r>
            <a:endParaRPr sz="2200" dirty="0">
              <a:latin typeface="Arial"/>
              <a:cs typeface="Arial"/>
            </a:endParaRPr>
          </a:p>
        </p:txBody>
      </p:sp>
      <p:pic>
        <p:nvPicPr>
          <p:cNvPr id="6" name="object 6"/>
          <p:cNvPicPr/>
          <p:nvPr/>
        </p:nvPicPr>
        <p:blipFill>
          <a:blip r:embed="rId2" cstate="print"/>
          <a:stretch>
            <a:fillRect/>
          </a:stretch>
        </p:blipFill>
        <p:spPr>
          <a:xfrm>
            <a:off x="7862316" y="1385316"/>
            <a:ext cx="629412" cy="662939"/>
          </a:xfrm>
          <a:prstGeom prst="rect">
            <a:avLst/>
          </a:prstGeom>
        </p:spPr>
      </p:pic>
      <p:pic>
        <p:nvPicPr>
          <p:cNvPr id="7" name="object 7"/>
          <p:cNvPicPr/>
          <p:nvPr/>
        </p:nvPicPr>
        <p:blipFill>
          <a:blip r:embed="rId3" cstate="print"/>
          <a:stretch>
            <a:fillRect/>
          </a:stretch>
        </p:blipFill>
        <p:spPr>
          <a:xfrm>
            <a:off x="7341107" y="2206751"/>
            <a:ext cx="3675888" cy="3125724"/>
          </a:xfrm>
          <a:prstGeom prst="rect">
            <a:avLst/>
          </a:prstGeom>
        </p:spPr>
      </p:pic>
      <p:sp>
        <p:nvSpPr>
          <p:cNvPr id="8" name="object 8"/>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5651" rIns="0" bIns="0" rtlCol="0">
            <a:spAutoFit/>
          </a:bodyPr>
          <a:lstStyle/>
          <a:p>
            <a:pPr marL="99695">
              <a:lnSpc>
                <a:spcPct val="100000"/>
              </a:lnSpc>
              <a:spcBef>
                <a:spcPts val="95"/>
              </a:spcBef>
            </a:pPr>
            <a:r>
              <a:rPr sz="2800" spc="-25" dirty="0"/>
              <a:t>Object-</a:t>
            </a:r>
            <a:r>
              <a:rPr sz="2800" dirty="0"/>
              <a:t>Oriented</a:t>
            </a:r>
            <a:r>
              <a:rPr sz="2800" spc="-75" dirty="0"/>
              <a:t> </a:t>
            </a:r>
            <a:r>
              <a:rPr sz="2800" dirty="0"/>
              <a:t>Concepts</a:t>
            </a:r>
            <a:r>
              <a:rPr sz="2800" spc="-60" dirty="0"/>
              <a:t> </a:t>
            </a:r>
            <a:r>
              <a:rPr sz="2800" dirty="0"/>
              <a:t>and</a:t>
            </a:r>
            <a:r>
              <a:rPr sz="2800" spc="-80" dirty="0"/>
              <a:t> </a:t>
            </a:r>
            <a:r>
              <a:rPr sz="2800" dirty="0"/>
              <a:t>Principles</a:t>
            </a:r>
            <a:r>
              <a:rPr sz="2800" spc="-100" dirty="0"/>
              <a:t> </a:t>
            </a:r>
            <a:r>
              <a:rPr sz="2800" dirty="0"/>
              <a:t>in</a:t>
            </a:r>
            <a:r>
              <a:rPr sz="2800" spc="-90" dirty="0"/>
              <a:t> </a:t>
            </a:r>
            <a:r>
              <a:rPr sz="2800" spc="-25" dirty="0"/>
              <a:t>PHP</a:t>
            </a:r>
            <a:endParaRPr sz="2800" dirty="0"/>
          </a:p>
        </p:txBody>
      </p:sp>
      <p:sp>
        <p:nvSpPr>
          <p:cNvPr id="3" name="object 3"/>
          <p:cNvSpPr txBox="1"/>
          <p:nvPr/>
        </p:nvSpPr>
        <p:spPr>
          <a:xfrm>
            <a:off x="1569847" y="1548536"/>
            <a:ext cx="5868035" cy="4552950"/>
          </a:xfrm>
          <a:prstGeom prst="rect">
            <a:avLst/>
          </a:prstGeom>
        </p:spPr>
        <p:txBody>
          <a:bodyPr vert="horz" wrap="square" lIns="0" tIns="12700" rIns="0" bIns="0" rtlCol="0">
            <a:spAutoFit/>
          </a:bodyPr>
          <a:lstStyle/>
          <a:p>
            <a:pPr marL="12700" marR="5080" algn="just">
              <a:lnSpc>
                <a:spcPct val="150000"/>
              </a:lnSpc>
              <a:spcBef>
                <a:spcPts val="100"/>
              </a:spcBef>
            </a:pPr>
            <a:r>
              <a:rPr sz="2200" dirty="0">
                <a:latin typeface="Arial"/>
                <a:cs typeface="Arial"/>
              </a:rPr>
              <a:t>The</a:t>
            </a:r>
            <a:r>
              <a:rPr sz="2200" spc="265" dirty="0">
                <a:latin typeface="Arial"/>
                <a:cs typeface="Arial"/>
              </a:rPr>
              <a:t> </a:t>
            </a:r>
            <a:r>
              <a:rPr sz="2200" dirty="0">
                <a:latin typeface="Arial"/>
                <a:cs typeface="Arial"/>
              </a:rPr>
              <a:t>PHP</a:t>
            </a:r>
            <a:r>
              <a:rPr sz="2200" spc="225" dirty="0">
                <a:latin typeface="Arial"/>
                <a:cs typeface="Arial"/>
              </a:rPr>
              <a:t> </a:t>
            </a:r>
            <a:r>
              <a:rPr sz="2200" dirty="0">
                <a:latin typeface="Arial"/>
                <a:cs typeface="Arial"/>
              </a:rPr>
              <a:t>programming</a:t>
            </a:r>
            <a:r>
              <a:rPr sz="2200" spc="285" dirty="0">
                <a:latin typeface="Arial"/>
                <a:cs typeface="Arial"/>
              </a:rPr>
              <a:t> </a:t>
            </a:r>
            <a:r>
              <a:rPr sz="2200" dirty="0">
                <a:latin typeface="Arial"/>
                <a:cs typeface="Arial"/>
              </a:rPr>
              <a:t>language</a:t>
            </a:r>
            <a:r>
              <a:rPr sz="2200" spc="280" dirty="0">
                <a:latin typeface="Arial"/>
                <a:cs typeface="Arial"/>
              </a:rPr>
              <a:t> </a:t>
            </a:r>
            <a:r>
              <a:rPr sz="2200" dirty="0">
                <a:latin typeface="Arial"/>
                <a:cs typeface="Arial"/>
              </a:rPr>
              <a:t>is</a:t>
            </a:r>
            <a:r>
              <a:rPr sz="2200" spc="265" dirty="0">
                <a:latin typeface="Arial"/>
                <a:cs typeface="Arial"/>
              </a:rPr>
              <a:t> </a:t>
            </a:r>
            <a:r>
              <a:rPr sz="2200" dirty="0">
                <a:latin typeface="Arial"/>
                <a:cs typeface="Arial"/>
              </a:rPr>
              <a:t>based</a:t>
            </a:r>
            <a:r>
              <a:rPr sz="2200" spc="270" dirty="0">
                <a:latin typeface="Arial"/>
                <a:cs typeface="Arial"/>
              </a:rPr>
              <a:t> </a:t>
            </a:r>
            <a:r>
              <a:rPr sz="2200" spc="-25" dirty="0">
                <a:latin typeface="Arial"/>
                <a:cs typeface="Arial"/>
              </a:rPr>
              <a:t>on </a:t>
            </a:r>
            <a:r>
              <a:rPr sz="2200" dirty="0">
                <a:latin typeface="Arial"/>
                <a:cs typeface="Arial"/>
              </a:rPr>
              <a:t>the</a:t>
            </a:r>
            <a:r>
              <a:rPr sz="2200" spc="114" dirty="0">
                <a:latin typeface="Arial"/>
                <a:cs typeface="Arial"/>
              </a:rPr>
              <a:t> </a:t>
            </a:r>
            <a:r>
              <a:rPr sz="2200" dirty="0">
                <a:latin typeface="Arial"/>
                <a:cs typeface="Arial"/>
              </a:rPr>
              <a:t>paradigm</a:t>
            </a:r>
            <a:r>
              <a:rPr sz="2200" spc="114" dirty="0">
                <a:latin typeface="Arial"/>
                <a:cs typeface="Arial"/>
              </a:rPr>
              <a:t> </a:t>
            </a:r>
            <a:r>
              <a:rPr sz="2200" dirty="0">
                <a:latin typeface="Arial"/>
                <a:cs typeface="Arial"/>
              </a:rPr>
              <a:t>of</a:t>
            </a:r>
            <a:r>
              <a:rPr sz="2200" spc="125" dirty="0">
                <a:latin typeface="Arial"/>
                <a:cs typeface="Arial"/>
              </a:rPr>
              <a:t> </a:t>
            </a:r>
            <a:r>
              <a:rPr sz="2200" spc="-10" dirty="0">
                <a:latin typeface="Arial"/>
                <a:cs typeface="Arial"/>
              </a:rPr>
              <a:t>Object-</a:t>
            </a:r>
            <a:r>
              <a:rPr sz="2200" dirty="0">
                <a:latin typeface="Arial"/>
                <a:cs typeface="Arial"/>
              </a:rPr>
              <a:t>Oriented</a:t>
            </a:r>
            <a:r>
              <a:rPr sz="2200" spc="120" dirty="0">
                <a:latin typeface="Arial"/>
                <a:cs typeface="Arial"/>
              </a:rPr>
              <a:t> </a:t>
            </a:r>
            <a:r>
              <a:rPr sz="2200" spc="-10" dirty="0">
                <a:latin typeface="Arial"/>
                <a:cs typeface="Arial"/>
              </a:rPr>
              <a:t>Programming </a:t>
            </a:r>
            <a:r>
              <a:rPr sz="2200" dirty="0">
                <a:latin typeface="Arial"/>
                <a:cs typeface="Arial"/>
              </a:rPr>
              <a:t>(OOPs)</a:t>
            </a:r>
            <a:r>
              <a:rPr sz="2200" spc="215" dirty="0">
                <a:latin typeface="Arial"/>
                <a:cs typeface="Arial"/>
              </a:rPr>
              <a:t> </a:t>
            </a:r>
            <a:r>
              <a:rPr sz="2200" dirty="0">
                <a:latin typeface="Arial"/>
                <a:cs typeface="Arial"/>
              </a:rPr>
              <a:t>which</a:t>
            </a:r>
            <a:r>
              <a:rPr sz="2200" spc="204" dirty="0">
                <a:latin typeface="Arial"/>
                <a:cs typeface="Arial"/>
              </a:rPr>
              <a:t> </a:t>
            </a:r>
            <a:r>
              <a:rPr sz="2200" dirty="0">
                <a:latin typeface="Arial"/>
                <a:cs typeface="Arial"/>
              </a:rPr>
              <a:t>is</a:t>
            </a:r>
            <a:r>
              <a:rPr sz="2200" spc="204" dirty="0">
                <a:latin typeface="Arial"/>
                <a:cs typeface="Arial"/>
              </a:rPr>
              <a:t> </a:t>
            </a:r>
            <a:r>
              <a:rPr sz="2200" dirty="0">
                <a:latin typeface="Arial"/>
                <a:cs typeface="Arial"/>
              </a:rPr>
              <a:t>an</a:t>
            </a:r>
            <a:r>
              <a:rPr sz="2200" spc="204" dirty="0">
                <a:latin typeface="Arial"/>
                <a:cs typeface="Arial"/>
              </a:rPr>
              <a:t> </a:t>
            </a:r>
            <a:r>
              <a:rPr sz="2200" dirty="0">
                <a:latin typeface="Arial"/>
                <a:cs typeface="Arial"/>
              </a:rPr>
              <a:t>umbrella</a:t>
            </a:r>
            <a:r>
              <a:rPr sz="2200" spc="215" dirty="0">
                <a:latin typeface="Arial"/>
                <a:cs typeface="Arial"/>
              </a:rPr>
              <a:t> </a:t>
            </a:r>
            <a:r>
              <a:rPr sz="2200" dirty="0">
                <a:latin typeface="Arial"/>
                <a:cs typeface="Arial"/>
              </a:rPr>
              <a:t>under</a:t>
            </a:r>
            <a:r>
              <a:rPr sz="2200" spc="215" dirty="0">
                <a:latin typeface="Arial"/>
                <a:cs typeface="Arial"/>
              </a:rPr>
              <a:t> </a:t>
            </a:r>
            <a:r>
              <a:rPr sz="2200" dirty="0">
                <a:latin typeface="Arial"/>
                <a:cs typeface="Arial"/>
              </a:rPr>
              <a:t>which</a:t>
            </a:r>
            <a:r>
              <a:rPr sz="2200" spc="204" dirty="0">
                <a:latin typeface="Arial"/>
                <a:cs typeface="Arial"/>
              </a:rPr>
              <a:t> </a:t>
            </a:r>
            <a:r>
              <a:rPr sz="2200" spc="-25" dirty="0">
                <a:latin typeface="Arial"/>
                <a:cs typeface="Arial"/>
              </a:rPr>
              <a:t>the </a:t>
            </a:r>
            <a:r>
              <a:rPr sz="2200" dirty="0">
                <a:latin typeface="Arial"/>
                <a:cs typeface="Arial"/>
              </a:rPr>
              <a:t>features</a:t>
            </a:r>
            <a:r>
              <a:rPr sz="2200" spc="465" dirty="0">
                <a:latin typeface="Arial"/>
                <a:cs typeface="Arial"/>
              </a:rPr>
              <a:t>   </a:t>
            </a:r>
            <a:r>
              <a:rPr sz="2200" dirty="0">
                <a:latin typeface="Arial"/>
                <a:cs typeface="Arial"/>
              </a:rPr>
              <a:t>of</a:t>
            </a:r>
            <a:r>
              <a:rPr sz="2200" spc="470" dirty="0">
                <a:latin typeface="Arial"/>
                <a:cs typeface="Arial"/>
              </a:rPr>
              <a:t>   </a:t>
            </a:r>
            <a:r>
              <a:rPr sz="2200" spc="-10" dirty="0">
                <a:latin typeface="Arial"/>
                <a:cs typeface="Arial"/>
              </a:rPr>
              <a:t>Object-</a:t>
            </a:r>
            <a:r>
              <a:rPr sz="2200" dirty="0">
                <a:latin typeface="Arial"/>
                <a:cs typeface="Arial"/>
              </a:rPr>
              <a:t>Based</a:t>
            </a:r>
            <a:r>
              <a:rPr sz="2200" spc="465" dirty="0">
                <a:latin typeface="Arial"/>
                <a:cs typeface="Arial"/>
              </a:rPr>
              <a:t>   </a:t>
            </a:r>
            <a:r>
              <a:rPr sz="2200" spc="-10" dirty="0">
                <a:latin typeface="Arial"/>
                <a:cs typeface="Arial"/>
              </a:rPr>
              <a:t>programming </a:t>
            </a:r>
            <a:r>
              <a:rPr sz="2200" dirty="0">
                <a:latin typeface="Arial"/>
                <a:cs typeface="Arial"/>
              </a:rPr>
              <a:t>resides.</a:t>
            </a:r>
            <a:r>
              <a:rPr sz="2200" spc="200" dirty="0">
                <a:latin typeface="Arial"/>
                <a:cs typeface="Arial"/>
              </a:rPr>
              <a:t> </a:t>
            </a:r>
            <a:r>
              <a:rPr sz="2200" dirty="0">
                <a:latin typeface="Arial"/>
                <a:cs typeface="Arial"/>
              </a:rPr>
              <a:t>It</a:t>
            </a:r>
            <a:r>
              <a:rPr sz="2200" spc="195" dirty="0">
                <a:latin typeface="Arial"/>
                <a:cs typeface="Arial"/>
              </a:rPr>
              <a:t> </a:t>
            </a:r>
            <a:r>
              <a:rPr sz="2200" dirty="0">
                <a:latin typeface="Arial"/>
                <a:cs typeface="Arial"/>
              </a:rPr>
              <a:t>consists</a:t>
            </a:r>
            <a:r>
              <a:rPr sz="2200" spc="215" dirty="0">
                <a:latin typeface="Arial"/>
                <a:cs typeface="Arial"/>
              </a:rPr>
              <a:t> </a:t>
            </a:r>
            <a:r>
              <a:rPr sz="2200" dirty="0">
                <a:latin typeface="Arial"/>
                <a:cs typeface="Arial"/>
              </a:rPr>
              <a:t>of</a:t>
            </a:r>
            <a:r>
              <a:rPr sz="2200" spc="195" dirty="0">
                <a:latin typeface="Arial"/>
                <a:cs typeface="Arial"/>
              </a:rPr>
              <a:t> </a:t>
            </a:r>
            <a:r>
              <a:rPr sz="2200" dirty="0">
                <a:latin typeface="Arial"/>
                <a:cs typeface="Arial"/>
              </a:rPr>
              <a:t>all</a:t>
            </a:r>
            <a:r>
              <a:rPr sz="2200" spc="210" dirty="0">
                <a:latin typeface="Arial"/>
                <a:cs typeface="Arial"/>
              </a:rPr>
              <a:t> </a:t>
            </a:r>
            <a:r>
              <a:rPr sz="2200" dirty="0">
                <a:latin typeface="Arial"/>
                <a:cs typeface="Arial"/>
              </a:rPr>
              <a:t>the</a:t>
            </a:r>
            <a:r>
              <a:rPr sz="2200" spc="204" dirty="0">
                <a:latin typeface="Arial"/>
                <a:cs typeface="Arial"/>
              </a:rPr>
              <a:t> </a:t>
            </a:r>
            <a:r>
              <a:rPr sz="2200" dirty="0">
                <a:latin typeface="Arial"/>
                <a:cs typeface="Arial"/>
              </a:rPr>
              <a:t>characteristics</a:t>
            </a:r>
            <a:r>
              <a:rPr sz="2200" spc="220" dirty="0">
                <a:latin typeface="Arial"/>
                <a:cs typeface="Arial"/>
              </a:rPr>
              <a:t> </a:t>
            </a:r>
            <a:r>
              <a:rPr sz="2200" spc="-25" dirty="0">
                <a:latin typeface="Arial"/>
                <a:cs typeface="Arial"/>
              </a:rPr>
              <a:t>of </a:t>
            </a:r>
            <a:r>
              <a:rPr sz="2200" spc="-10" dirty="0">
                <a:latin typeface="Arial"/>
                <a:cs typeface="Arial"/>
              </a:rPr>
              <a:t>object-</a:t>
            </a:r>
            <a:r>
              <a:rPr sz="2200" dirty="0">
                <a:latin typeface="Arial"/>
                <a:cs typeface="Arial"/>
              </a:rPr>
              <a:t>based</a:t>
            </a:r>
            <a:r>
              <a:rPr sz="2200" spc="100" dirty="0">
                <a:latin typeface="Arial"/>
                <a:cs typeface="Arial"/>
              </a:rPr>
              <a:t> </a:t>
            </a:r>
            <a:r>
              <a:rPr sz="2200" dirty="0">
                <a:latin typeface="Arial"/>
                <a:cs typeface="Arial"/>
              </a:rPr>
              <a:t>programming</a:t>
            </a:r>
            <a:r>
              <a:rPr sz="2200" spc="114" dirty="0">
                <a:latin typeface="Arial"/>
                <a:cs typeface="Arial"/>
              </a:rPr>
              <a:t> </a:t>
            </a:r>
            <a:r>
              <a:rPr sz="2200" dirty="0">
                <a:latin typeface="Arial"/>
                <a:cs typeface="Arial"/>
              </a:rPr>
              <a:t>and</a:t>
            </a:r>
            <a:r>
              <a:rPr sz="2200" spc="105" dirty="0">
                <a:latin typeface="Arial"/>
                <a:cs typeface="Arial"/>
              </a:rPr>
              <a:t> </a:t>
            </a:r>
            <a:r>
              <a:rPr sz="2200" dirty="0">
                <a:latin typeface="Arial"/>
                <a:cs typeface="Arial"/>
              </a:rPr>
              <a:t>gets</a:t>
            </a:r>
            <a:r>
              <a:rPr sz="2200" spc="105" dirty="0">
                <a:latin typeface="Arial"/>
                <a:cs typeface="Arial"/>
              </a:rPr>
              <a:t> </a:t>
            </a:r>
            <a:r>
              <a:rPr sz="2200" dirty="0">
                <a:latin typeface="Arial"/>
                <a:cs typeface="Arial"/>
              </a:rPr>
              <a:t>the</a:t>
            </a:r>
            <a:r>
              <a:rPr sz="2200" spc="105" dirty="0">
                <a:latin typeface="Arial"/>
                <a:cs typeface="Arial"/>
              </a:rPr>
              <a:t> </a:t>
            </a:r>
            <a:r>
              <a:rPr sz="2200" spc="-10" dirty="0">
                <a:latin typeface="Arial"/>
                <a:cs typeface="Arial"/>
              </a:rPr>
              <a:t>better </a:t>
            </a:r>
            <a:r>
              <a:rPr sz="2200" dirty="0">
                <a:latin typeface="Arial"/>
                <a:cs typeface="Arial"/>
              </a:rPr>
              <a:t>of</a:t>
            </a:r>
            <a:r>
              <a:rPr sz="2200" spc="-35" dirty="0">
                <a:latin typeface="Arial"/>
                <a:cs typeface="Arial"/>
              </a:rPr>
              <a:t>  </a:t>
            </a:r>
            <a:r>
              <a:rPr sz="2200" dirty="0">
                <a:latin typeface="Arial"/>
                <a:cs typeface="Arial"/>
              </a:rPr>
              <a:t>its</a:t>
            </a:r>
            <a:r>
              <a:rPr sz="2200" spc="-30" dirty="0">
                <a:latin typeface="Arial"/>
                <a:cs typeface="Arial"/>
              </a:rPr>
              <a:t>  </a:t>
            </a:r>
            <a:r>
              <a:rPr sz="2200" dirty="0">
                <a:latin typeface="Arial"/>
                <a:cs typeface="Arial"/>
              </a:rPr>
              <a:t>limitations</a:t>
            </a:r>
            <a:r>
              <a:rPr sz="2200" spc="-25" dirty="0">
                <a:latin typeface="Arial"/>
                <a:cs typeface="Arial"/>
              </a:rPr>
              <a:t>  </a:t>
            </a:r>
            <a:r>
              <a:rPr sz="2200" dirty="0">
                <a:latin typeface="Arial"/>
                <a:cs typeface="Arial"/>
              </a:rPr>
              <a:t>by</a:t>
            </a:r>
            <a:r>
              <a:rPr sz="2200" spc="525" dirty="0">
                <a:latin typeface="Arial"/>
                <a:cs typeface="Arial"/>
              </a:rPr>
              <a:t> </a:t>
            </a:r>
            <a:r>
              <a:rPr sz="2200" dirty="0">
                <a:latin typeface="Arial"/>
                <a:cs typeface="Arial"/>
              </a:rPr>
              <a:t>executing</a:t>
            </a:r>
            <a:r>
              <a:rPr sz="2200" spc="-30" dirty="0">
                <a:latin typeface="Arial"/>
                <a:cs typeface="Arial"/>
              </a:rPr>
              <a:t>  </a:t>
            </a:r>
            <a:r>
              <a:rPr sz="2200" dirty="0">
                <a:latin typeface="Arial"/>
                <a:cs typeface="Arial"/>
              </a:rPr>
              <a:t>inheritance</a:t>
            </a:r>
            <a:r>
              <a:rPr sz="2200" spc="-30" dirty="0">
                <a:latin typeface="Arial"/>
                <a:cs typeface="Arial"/>
              </a:rPr>
              <a:t>  </a:t>
            </a:r>
            <a:r>
              <a:rPr sz="2200" spc="-25" dirty="0">
                <a:latin typeface="Arial"/>
                <a:cs typeface="Arial"/>
              </a:rPr>
              <a:t>so </a:t>
            </a:r>
            <a:r>
              <a:rPr sz="2200" dirty="0">
                <a:latin typeface="Arial"/>
                <a:cs typeface="Arial"/>
              </a:rPr>
              <a:t>that</a:t>
            </a:r>
            <a:r>
              <a:rPr sz="2200" spc="305" dirty="0">
                <a:latin typeface="Arial"/>
                <a:cs typeface="Arial"/>
              </a:rPr>
              <a:t> </a:t>
            </a:r>
            <a:r>
              <a:rPr sz="2200" dirty="0">
                <a:latin typeface="Arial"/>
                <a:cs typeface="Arial"/>
              </a:rPr>
              <a:t>through</a:t>
            </a:r>
            <a:r>
              <a:rPr sz="2200" spc="330" dirty="0">
                <a:latin typeface="Arial"/>
                <a:cs typeface="Arial"/>
              </a:rPr>
              <a:t> </a:t>
            </a:r>
            <a:r>
              <a:rPr sz="2200" dirty="0">
                <a:latin typeface="Arial"/>
                <a:cs typeface="Arial"/>
              </a:rPr>
              <a:t>programming,</a:t>
            </a:r>
            <a:r>
              <a:rPr sz="2200" spc="320" dirty="0">
                <a:latin typeface="Arial"/>
                <a:cs typeface="Arial"/>
              </a:rPr>
              <a:t> </a:t>
            </a:r>
            <a:r>
              <a:rPr sz="2200" dirty="0">
                <a:latin typeface="Arial"/>
                <a:cs typeface="Arial"/>
              </a:rPr>
              <a:t>you</a:t>
            </a:r>
            <a:r>
              <a:rPr sz="2200" spc="320" dirty="0">
                <a:latin typeface="Arial"/>
                <a:cs typeface="Arial"/>
              </a:rPr>
              <a:t> </a:t>
            </a:r>
            <a:r>
              <a:rPr sz="2200" dirty="0">
                <a:latin typeface="Arial"/>
                <a:cs typeface="Arial"/>
              </a:rPr>
              <a:t>can</a:t>
            </a:r>
            <a:r>
              <a:rPr sz="2200" spc="320" dirty="0">
                <a:latin typeface="Arial"/>
                <a:cs typeface="Arial"/>
              </a:rPr>
              <a:t> </a:t>
            </a:r>
            <a:r>
              <a:rPr sz="2200" dirty="0">
                <a:latin typeface="Arial"/>
                <a:cs typeface="Arial"/>
              </a:rPr>
              <a:t>solve</a:t>
            </a:r>
            <a:r>
              <a:rPr sz="2200" spc="310" dirty="0">
                <a:latin typeface="Arial"/>
                <a:cs typeface="Arial"/>
              </a:rPr>
              <a:t> </a:t>
            </a:r>
            <a:r>
              <a:rPr sz="2200" spc="-25" dirty="0">
                <a:latin typeface="Arial"/>
                <a:cs typeface="Arial"/>
              </a:rPr>
              <a:t>the </a:t>
            </a:r>
            <a:r>
              <a:rPr sz="2200" dirty="0">
                <a:latin typeface="Arial"/>
                <a:cs typeface="Arial"/>
              </a:rPr>
              <a:t>problems</a:t>
            </a:r>
            <a:r>
              <a:rPr sz="2200" spc="-35" dirty="0">
                <a:latin typeface="Arial"/>
                <a:cs typeface="Arial"/>
              </a:rPr>
              <a:t> </a:t>
            </a:r>
            <a:r>
              <a:rPr sz="2200" dirty="0">
                <a:latin typeface="Arial"/>
                <a:cs typeface="Arial"/>
              </a:rPr>
              <a:t>based</a:t>
            </a:r>
            <a:r>
              <a:rPr sz="2200" spc="-45" dirty="0">
                <a:latin typeface="Arial"/>
                <a:cs typeface="Arial"/>
              </a:rPr>
              <a:t> </a:t>
            </a:r>
            <a:r>
              <a:rPr sz="2200" dirty="0">
                <a:latin typeface="Arial"/>
                <a:cs typeface="Arial"/>
              </a:rPr>
              <a:t>on</a:t>
            </a:r>
            <a:r>
              <a:rPr sz="2200" spc="-40" dirty="0">
                <a:latin typeface="Arial"/>
                <a:cs typeface="Arial"/>
              </a:rPr>
              <a:t> </a:t>
            </a:r>
            <a:r>
              <a:rPr sz="2200" spc="-10" dirty="0">
                <a:latin typeface="Arial"/>
                <a:cs typeface="Arial"/>
              </a:rPr>
              <a:t>real-</a:t>
            </a:r>
            <a:r>
              <a:rPr sz="2200" dirty="0">
                <a:latin typeface="Arial"/>
                <a:cs typeface="Arial"/>
              </a:rPr>
              <a:t>life</a:t>
            </a:r>
            <a:r>
              <a:rPr sz="2200" spc="-45" dirty="0">
                <a:latin typeface="Arial"/>
                <a:cs typeface="Arial"/>
              </a:rPr>
              <a:t> </a:t>
            </a:r>
            <a:r>
              <a:rPr sz="2200" spc="-10" dirty="0">
                <a:latin typeface="Arial"/>
                <a:cs typeface="Arial"/>
              </a:rPr>
              <a:t>situations.</a:t>
            </a:r>
            <a:endParaRPr sz="2200" dirty="0">
              <a:latin typeface="Arial"/>
              <a:cs typeface="Arial"/>
            </a:endParaRPr>
          </a:p>
        </p:txBody>
      </p:sp>
      <p:pic>
        <p:nvPicPr>
          <p:cNvPr id="4" name="object 4"/>
          <p:cNvPicPr/>
          <p:nvPr/>
        </p:nvPicPr>
        <p:blipFill>
          <a:blip r:embed="rId2" cstate="print"/>
          <a:stretch>
            <a:fillRect/>
          </a:stretch>
        </p:blipFill>
        <p:spPr>
          <a:xfrm>
            <a:off x="7810500" y="1549908"/>
            <a:ext cx="629411" cy="662939"/>
          </a:xfrm>
          <a:prstGeom prst="rect">
            <a:avLst/>
          </a:prstGeom>
        </p:spPr>
      </p:pic>
      <p:pic>
        <p:nvPicPr>
          <p:cNvPr id="5" name="object 5"/>
          <p:cNvPicPr/>
          <p:nvPr/>
        </p:nvPicPr>
        <p:blipFill>
          <a:blip r:embed="rId3" cstate="print"/>
          <a:stretch>
            <a:fillRect/>
          </a:stretch>
        </p:blipFill>
        <p:spPr>
          <a:xfrm>
            <a:off x="7810500" y="2502407"/>
            <a:ext cx="2872740" cy="2764536"/>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2597" y="470992"/>
            <a:ext cx="9200643" cy="689035"/>
          </a:xfrm>
          <a:prstGeom prst="rect">
            <a:avLst/>
          </a:prstGeom>
        </p:spPr>
        <p:txBody>
          <a:bodyPr vert="horz" wrap="square" lIns="0" tIns="255651" rIns="0" bIns="0" rtlCol="0">
            <a:spAutoFit/>
          </a:bodyPr>
          <a:lstStyle/>
          <a:p>
            <a:pPr marL="99695">
              <a:lnSpc>
                <a:spcPct val="100000"/>
              </a:lnSpc>
              <a:spcBef>
                <a:spcPts val="95"/>
              </a:spcBef>
            </a:pPr>
            <a:r>
              <a:rPr lang="es-ES" sz="2800" dirty="0"/>
              <a:t>Conceptos y principios orientados a objetos en PHP</a:t>
            </a:r>
            <a:endParaRPr sz="2800" dirty="0"/>
          </a:p>
        </p:txBody>
      </p:sp>
      <p:sp>
        <p:nvSpPr>
          <p:cNvPr id="3" name="object 3"/>
          <p:cNvSpPr txBox="1"/>
          <p:nvPr/>
        </p:nvSpPr>
        <p:spPr>
          <a:xfrm>
            <a:off x="609601" y="1548536"/>
            <a:ext cx="6828282" cy="4520533"/>
          </a:xfrm>
          <a:prstGeom prst="rect">
            <a:avLst/>
          </a:prstGeom>
        </p:spPr>
        <p:txBody>
          <a:bodyPr vert="horz" wrap="square" lIns="0" tIns="12700" rIns="0" bIns="0" rtlCol="0">
            <a:spAutoFit/>
          </a:bodyPr>
          <a:lstStyle/>
          <a:p>
            <a:pPr marL="12700" marR="5080" algn="just">
              <a:lnSpc>
                <a:spcPct val="150000"/>
              </a:lnSpc>
              <a:spcBef>
                <a:spcPts val="100"/>
              </a:spcBef>
            </a:pPr>
            <a:r>
              <a:rPr lang="es-ES" sz="2200" dirty="0">
                <a:highlight>
                  <a:srgbClr val="FFFF00"/>
                </a:highlight>
                <a:latin typeface="Arial"/>
                <a:cs typeface="Arial"/>
              </a:rPr>
              <a:t>El lenguaje de programación PHP está basado en el paradigma de la Programación Orientada a Objetos (POO) que es un paraguas bajo el cual residen las características de la programación Basada en Objetos. Consiste en todas las características de la programación basada en objetos y obtiene lo mejor de sus limitaciones mediante la ejecución de la herencia para que a través de la programación, pueda resolver los problemas basados en situaciones de la vida real.</a:t>
            </a:r>
            <a:endParaRPr sz="2200" dirty="0">
              <a:highlight>
                <a:srgbClr val="FFFF00"/>
              </a:highlight>
              <a:latin typeface="Arial"/>
              <a:cs typeface="Arial"/>
            </a:endParaRPr>
          </a:p>
        </p:txBody>
      </p:sp>
      <p:pic>
        <p:nvPicPr>
          <p:cNvPr id="4" name="object 4"/>
          <p:cNvPicPr/>
          <p:nvPr/>
        </p:nvPicPr>
        <p:blipFill>
          <a:blip r:embed="rId2" cstate="print"/>
          <a:stretch>
            <a:fillRect/>
          </a:stretch>
        </p:blipFill>
        <p:spPr>
          <a:xfrm>
            <a:off x="7810500" y="1549908"/>
            <a:ext cx="629411" cy="662939"/>
          </a:xfrm>
          <a:prstGeom prst="rect">
            <a:avLst/>
          </a:prstGeom>
        </p:spPr>
      </p:pic>
      <p:pic>
        <p:nvPicPr>
          <p:cNvPr id="5" name="object 5"/>
          <p:cNvPicPr/>
          <p:nvPr/>
        </p:nvPicPr>
        <p:blipFill>
          <a:blip r:embed="rId3" cstate="print"/>
          <a:stretch>
            <a:fillRect/>
          </a:stretch>
        </p:blipFill>
        <p:spPr>
          <a:xfrm>
            <a:off x="7810500" y="2502407"/>
            <a:ext cx="2872740" cy="2764536"/>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1230893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69847" y="1513738"/>
            <a:ext cx="4744720" cy="4552950"/>
          </a:xfrm>
          <a:prstGeom prst="rect">
            <a:avLst/>
          </a:prstGeom>
        </p:spPr>
        <p:txBody>
          <a:bodyPr vert="horz" wrap="square" lIns="0" tIns="180340" rIns="0" bIns="0" rtlCol="0">
            <a:spAutoFit/>
          </a:bodyPr>
          <a:lstStyle/>
          <a:p>
            <a:pPr marL="298450" indent="-285750" algn="just">
              <a:lnSpc>
                <a:spcPct val="100000"/>
              </a:lnSpc>
              <a:spcBef>
                <a:spcPts val="1420"/>
              </a:spcBef>
              <a:buClr>
                <a:srgbClr val="0004FF"/>
              </a:buClr>
              <a:buFont typeface="Arial"/>
              <a:buChar char="•"/>
              <a:tabLst>
                <a:tab pos="298450" algn="l"/>
              </a:tabLst>
            </a:pPr>
            <a:r>
              <a:rPr sz="2200" spc="-10" dirty="0">
                <a:solidFill>
                  <a:srgbClr val="0004FF"/>
                </a:solidFill>
                <a:latin typeface="Arial"/>
                <a:cs typeface="Arial"/>
              </a:rPr>
              <a:t>Class</a:t>
            </a:r>
            <a:endParaRPr sz="2200" dirty="0">
              <a:latin typeface="Arial"/>
              <a:cs typeface="Arial"/>
            </a:endParaRPr>
          </a:p>
          <a:p>
            <a:pPr marL="12700" marR="5080" algn="just">
              <a:lnSpc>
                <a:spcPct val="150000"/>
              </a:lnSpc>
            </a:pPr>
            <a:r>
              <a:rPr sz="2200" dirty="0">
                <a:latin typeface="Arial"/>
                <a:cs typeface="Arial"/>
              </a:rPr>
              <a:t>A</a:t>
            </a:r>
            <a:r>
              <a:rPr sz="2200" spc="-80" dirty="0">
                <a:latin typeface="Arial"/>
                <a:cs typeface="Arial"/>
              </a:rPr>
              <a:t> </a:t>
            </a:r>
            <a:r>
              <a:rPr sz="2200" spc="-10" dirty="0">
                <a:latin typeface="Arial"/>
                <a:cs typeface="Arial"/>
              </a:rPr>
              <a:t>user-</a:t>
            </a:r>
            <a:r>
              <a:rPr sz="2200" dirty="0">
                <a:latin typeface="Arial"/>
                <a:cs typeface="Arial"/>
              </a:rPr>
              <a:t>defined</a:t>
            </a:r>
            <a:r>
              <a:rPr sz="2200" spc="50" dirty="0">
                <a:latin typeface="Arial"/>
                <a:cs typeface="Arial"/>
              </a:rPr>
              <a:t> </a:t>
            </a:r>
            <a:r>
              <a:rPr sz="2200" dirty="0">
                <a:latin typeface="Arial"/>
                <a:cs typeface="Arial"/>
              </a:rPr>
              <a:t>data</a:t>
            </a:r>
            <a:r>
              <a:rPr sz="2200" spc="40" dirty="0">
                <a:latin typeface="Arial"/>
                <a:cs typeface="Arial"/>
              </a:rPr>
              <a:t> </a:t>
            </a:r>
            <a:r>
              <a:rPr sz="2200" dirty="0">
                <a:latin typeface="Arial"/>
                <a:cs typeface="Arial"/>
              </a:rPr>
              <a:t>type</a:t>
            </a:r>
            <a:r>
              <a:rPr sz="2200" spc="45" dirty="0">
                <a:latin typeface="Arial"/>
                <a:cs typeface="Arial"/>
              </a:rPr>
              <a:t> </a:t>
            </a:r>
            <a:r>
              <a:rPr sz="2200" dirty="0">
                <a:latin typeface="Arial"/>
                <a:cs typeface="Arial"/>
              </a:rPr>
              <a:t>that</a:t>
            </a:r>
            <a:r>
              <a:rPr sz="2200" spc="50" dirty="0">
                <a:latin typeface="Arial"/>
                <a:cs typeface="Arial"/>
              </a:rPr>
              <a:t> </a:t>
            </a:r>
            <a:r>
              <a:rPr sz="2200" spc="-10" dirty="0">
                <a:latin typeface="Arial"/>
                <a:cs typeface="Arial"/>
              </a:rPr>
              <a:t>consists </a:t>
            </a:r>
            <a:r>
              <a:rPr sz="2200" dirty="0">
                <a:latin typeface="Arial"/>
                <a:cs typeface="Arial"/>
              </a:rPr>
              <a:t>of</a:t>
            </a:r>
            <a:r>
              <a:rPr sz="2200" spc="35" dirty="0">
                <a:latin typeface="Arial"/>
                <a:cs typeface="Arial"/>
              </a:rPr>
              <a:t>  </a:t>
            </a:r>
            <a:r>
              <a:rPr sz="2200" dirty="0">
                <a:latin typeface="Arial"/>
                <a:cs typeface="Arial"/>
              </a:rPr>
              <a:t>two</a:t>
            </a:r>
            <a:r>
              <a:rPr sz="2200" spc="40" dirty="0">
                <a:latin typeface="Arial"/>
                <a:cs typeface="Arial"/>
              </a:rPr>
              <a:t>  </a:t>
            </a:r>
            <a:r>
              <a:rPr sz="2200" dirty="0">
                <a:latin typeface="Arial"/>
                <a:cs typeface="Arial"/>
              </a:rPr>
              <a:t>entities:</a:t>
            </a:r>
            <a:r>
              <a:rPr sz="2200" spc="35" dirty="0">
                <a:latin typeface="Arial"/>
                <a:cs typeface="Arial"/>
              </a:rPr>
              <a:t>  </a:t>
            </a:r>
            <a:r>
              <a:rPr sz="2200" dirty="0">
                <a:latin typeface="Arial"/>
                <a:cs typeface="Arial"/>
              </a:rPr>
              <a:t>Data</a:t>
            </a:r>
            <a:r>
              <a:rPr sz="2200" spc="45" dirty="0">
                <a:latin typeface="Arial"/>
                <a:cs typeface="Arial"/>
              </a:rPr>
              <a:t>  </a:t>
            </a:r>
            <a:r>
              <a:rPr sz="2200" dirty="0">
                <a:latin typeface="Arial"/>
                <a:cs typeface="Arial"/>
              </a:rPr>
              <a:t>Members</a:t>
            </a:r>
            <a:r>
              <a:rPr sz="2200" spc="45" dirty="0">
                <a:latin typeface="Arial"/>
                <a:cs typeface="Arial"/>
              </a:rPr>
              <a:t>  </a:t>
            </a:r>
            <a:r>
              <a:rPr sz="2200" spc="-25" dirty="0">
                <a:latin typeface="Arial"/>
                <a:cs typeface="Arial"/>
              </a:rPr>
              <a:t>and </a:t>
            </a:r>
            <a:r>
              <a:rPr sz="2200" dirty="0">
                <a:latin typeface="Arial"/>
                <a:cs typeface="Arial"/>
              </a:rPr>
              <a:t>Member</a:t>
            </a:r>
            <a:r>
              <a:rPr sz="2200" spc="265" dirty="0">
                <a:latin typeface="Arial"/>
                <a:cs typeface="Arial"/>
              </a:rPr>
              <a:t> </a:t>
            </a:r>
            <a:r>
              <a:rPr sz="2200" dirty="0">
                <a:latin typeface="Arial"/>
                <a:cs typeface="Arial"/>
              </a:rPr>
              <a:t>Functions.</a:t>
            </a:r>
            <a:r>
              <a:rPr sz="2200" spc="254" dirty="0">
                <a:latin typeface="Arial"/>
                <a:cs typeface="Arial"/>
              </a:rPr>
              <a:t> </a:t>
            </a:r>
            <a:r>
              <a:rPr sz="2200" dirty="0">
                <a:latin typeface="Arial"/>
                <a:cs typeface="Arial"/>
              </a:rPr>
              <a:t>It</a:t>
            </a:r>
            <a:r>
              <a:rPr sz="2200" spc="254" dirty="0">
                <a:latin typeface="Arial"/>
                <a:cs typeface="Arial"/>
              </a:rPr>
              <a:t> </a:t>
            </a:r>
            <a:r>
              <a:rPr sz="2200" dirty="0">
                <a:latin typeface="Arial"/>
                <a:cs typeface="Arial"/>
              </a:rPr>
              <a:t>is</a:t>
            </a:r>
            <a:r>
              <a:rPr sz="2200" spc="245" dirty="0">
                <a:latin typeface="Arial"/>
                <a:cs typeface="Arial"/>
              </a:rPr>
              <a:t> </a:t>
            </a:r>
            <a:r>
              <a:rPr sz="2200" dirty="0">
                <a:latin typeface="Arial"/>
                <a:cs typeface="Arial"/>
              </a:rPr>
              <a:t>the</a:t>
            </a:r>
            <a:r>
              <a:rPr sz="2200" spc="265" dirty="0">
                <a:latin typeface="Arial"/>
                <a:cs typeface="Arial"/>
              </a:rPr>
              <a:t> </a:t>
            </a:r>
            <a:r>
              <a:rPr sz="2200" spc="-10" dirty="0">
                <a:latin typeface="Arial"/>
                <a:cs typeface="Arial"/>
              </a:rPr>
              <a:t>blueprint </a:t>
            </a:r>
            <a:r>
              <a:rPr sz="2200" dirty="0">
                <a:latin typeface="Arial"/>
                <a:cs typeface="Arial"/>
              </a:rPr>
              <a:t>that</a:t>
            </a:r>
            <a:r>
              <a:rPr sz="2200" spc="165" dirty="0">
                <a:latin typeface="Arial"/>
                <a:cs typeface="Arial"/>
              </a:rPr>
              <a:t> </a:t>
            </a:r>
            <a:r>
              <a:rPr sz="2200" dirty="0">
                <a:latin typeface="Arial"/>
                <a:cs typeface="Arial"/>
              </a:rPr>
              <a:t>is</a:t>
            </a:r>
            <a:r>
              <a:rPr sz="2200" spc="165" dirty="0">
                <a:latin typeface="Arial"/>
                <a:cs typeface="Arial"/>
              </a:rPr>
              <a:t> </a:t>
            </a:r>
            <a:r>
              <a:rPr sz="2200" dirty="0">
                <a:latin typeface="Arial"/>
                <a:cs typeface="Arial"/>
              </a:rPr>
              <a:t>used</a:t>
            </a:r>
            <a:r>
              <a:rPr sz="2200" spc="160" dirty="0">
                <a:latin typeface="Arial"/>
                <a:cs typeface="Arial"/>
              </a:rPr>
              <a:t> </a:t>
            </a:r>
            <a:r>
              <a:rPr sz="2200" dirty="0">
                <a:latin typeface="Arial"/>
                <a:cs typeface="Arial"/>
              </a:rPr>
              <a:t>to</a:t>
            </a:r>
            <a:r>
              <a:rPr sz="2200" spc="165" dirty="0">
                <a:latin typeface="Arial"/>
                <a:cs typeface="Arial"/>
              </a:rPr>
              <a:t> </a:t>
            </a:r>
            <a:r>
              <a:rPr sz="2200" dirty="0">
                <a:latin typeface="Arial"/>
                <a:cs typeface="Arial"/>
              </a:rPr>
              <a:t>hold</a:t>
            </a:r>
            <a:r>
              <a:rPr sz="2200" spc="170" dirty="0">
                <a:latin typeface="Arial"/>
                <a:cs typeface="Arial"/>
              </a:rPr>
              <a:t> </a:t>
            </a:r>
            <a:r>
              <a:rPr sz="2200" dirty="0">
                <a:latin typeface="Arial"/>
                <a:cs typeface="Arial"/>
              </a:rPr>
              <a:t>the</a:t>
            </a:r>
            <a:r>
              <a:rPr sz="2200" spc="155" dirty="0">
                <a:latin typeface="Arial"/>
                <a:cs typeface="Arial"/>
              </a:rPr>
              <a:t> </a:t>
            </a:r>
            <a:r>
              <a:rPr sz="2200" dirty="0">
                <a:latin typeface="Arial"/>
                <a:cs typeface="Arial"/>
              </a:rPr>
              <a:t>objects</a:t>
            </a:r>
            <a:r>
              <a:rPr sz="2200" spc="180" dirty="0">
                <a:latin typeface="Arial"/>
                <a:cs typeface="Arial"/>
              </a:rPr>
              <a:t> </a:t>
            </a:r>
            <a:r>
              <a:rPr sz="2200" spc="-10" dirty="0">
                <a:latin typeface="Arial"/>
                <a:cs typeface="Arial"/>
              </a:rPr>
              <a:t>along </a:t>
            </a:r>
            <a:r>
              <a:rPr sz="2200" dirty="0">
                <a:latin typeface="Arial"/>
                <a:cs typeface="Arial"/>
              </a:rPr>
              <a:t>with</a:t>
            </a:r>
            <a:r>
              <a:rPr sz="2200" spc="240" dirty="0">
                <a:latin typeface="Arial"/>
                <a:cs typeface="Arial"/>
              </a:rPr>
              <a:t> </a:t>
            </a:r>
            <a:r>
              <a:rPr sz="2200" dirty="0">
                <a:latin typeface="Arial"/>
                <a:cs typeface="Arial"/>
              </a:rPr>
              <a:t>their</a:t>
            </a:r>
            <a:r>
              <a:rPr sz="2200" spc="250" dirty="0">
                <a:latin typeface="Arial"/>
                <a:cs typeface="Arial"/>
              </a:rPr>
              <a:t> </a:t>
            </a:r>
            <a:r>
              <a:rPr sz="2200" dirty="0">
                <a:latin typeface="Arial"/>
                <a:cs typeface="Arial"/>
              </a:rPr>
              <a:t>behavior</a:t>
            </a:r>
            <a:r>
              <a:rPr sz="2200" spc="245" dirty="0">
                <a:latin typeface="Arial"/>
                <a:cs typeface="Arial"/>
              </a:rPr>
              <a:t> </a:t>
            </a:r>
            <a:r>
              <a:rPr sz="2200" dirty="0">
                <a:latin typeface="Arial"/>
                <a:cs typeface="Arial"/>
              </a:rPr>
              <a:t>and</a:t>
            </a:r>
            <a:r>
              <a:rPr sz="2200" spc="254" dirty="0">
                <a:latin typeface="Arial"/>
                <a:cs typeface="Arial"/>
              </a:rPr>
              <a:t> </a:t>
            </a:r>
            <a:r>
              <a:rPr sz="2200" dirty="0">
                <a:latin typeface="Arial"/>
                <a:cs typeface="Arial"/>
              </a:rPr>
              <a:t>properties.</a:t>
            </a:r>
            <a:r>
              <a:rPr sz="2200" spc="240" dirty="0">
                <a:latin typeface="Arial"/>
                <a:cs typeface="Arial"/>
              </a:rPr>
              <a:t> </a:t>
            </a:r>
            <a:r>
              <a:rPr sz="2200" spc="-25" dirty="0">
                <a:latin typeface="Arial"/>
                <a:cs typeface="Arial"/>
              </a:rPr>
              <a:t>In </a:t>
            </a:r>
            <a:r>
              <a:rPr sz="2200" dirty="0">
                <a:latin typeface="Arial"/>
                <a:cs typeface="Arial"/>
              </a:rPr>
              <a:t>PHP,</a:t>
            </a:r>
            <a:r>
              <a:rPr sz="2200" spc="415" dirty="0">
                <a:latin typeface="Arial"/>
                <a:cs typeface="Arial"/>
              </a:rPr>
              <a:t> </a:t>
            </a:r>
            <a:r>
              <a:rPr sz="2200" dirty="0">
                <a:latin typeface="Arial"/>
                <a:cs typeface="Arial"/>
              </a:rPr>
              <a:t>the</a:t>
            </a:r>
            <a:r>
              <a:rPr sz="2200" spc="420" dirty="0">
                <a:latin typeface="Arial"/>
                <a:cs typeface="Arial"/>
              </a:rPr>
              <a:t> </a:t>
            </a:r>
            <a:r>
              <a:rPr sz="2200" dirty="0">
                <a:latin typeface="Arial"/>
                <a:cs typeface="Arial"/>
              </a:rPr>
              <a:t>class</a:t>
            </a:r>
            <a:r>
              <a:rPr sz="2200" spc="420" dirty="0">
                <a:latin typeface="Arial"/>
                <a:cs typeface="Arial"/>
              </a:rPr>
              <a:t> </a:t>
            </a:r>
            <a:r>
              <a:rPr sz="2200" dirty="0">
                <a:latin typeface="Arial"/>
                <a:cs typeface="Arial"/>
              </a:rPr>
              <a:t>name</a:t>
            </a:r>
            <a:r>
              <a:rPr sz="2200" spc="420" dirty="0">
                <a:latin typeface="Arial"/>
                <a:cs typeface="Arial"/>
              </a:rPr>
              <a:t> </a:t>
            </a:r>
            <a:r>
              <a:rPr sz="2200" dirty="0">
                <a:latin typeface="Arial"/>
                <a:cs typeface="Arial"/>
              </a:rPr>
              <a:t>should</a:t>
            </a:r>
            <a:r>
              <a:rPr sz="2200" spc="425" dirty="0">
                <a:latin typeface="Arial"/>
                <a:cs typeface="Arial"/>
              </a:rPr>
              <a:t> </a:t>
            </a:r>
            <a:r>
              <a:rPr sz="2200" dirty="0">
                <a:latin typeface="Arial"/>
                <a:cs typeface="Arial"/>
              </a:rPr>
              <a:t>be</a:t>
            </a:r>
            <a:r>
              <a:rPr sz="2200" spc="415" dirty="0">
                <a:latin typeface="Arial"/>
                <a:cs typeface="Arial"/>
              </a:rPr>
              <a:t> </a:t>
            </a:r>
            <a:r>
              <a:rPr sz="2200" spc="-25" dirty="0">
                <a:latin typeface="Arial"/>
                <a:cs typeface="Arial"/>
              </a:rPr>
              <a:t>the </a:t>
            </a:r>
            <a:r>
              <a:rPr sz="2200" dirty="0">
                <a:latin typeface="Arial"/>
                <a:cs typeface="Arial"/>
              </a:rPr>
              <a:t>same</a:t>
            </a:r>
            <a:r>
              <a:rPr sz="2200" spc="-20" dirty="0">
                <a:latin typeface="Arial"/>
                <a:cs typeface="Arial"/>
              </a:rPr>
              <a:t>  </a:t>
            </a:r>
            <a:r>
              <a:rPr sz="2200" dirty="0">
                <a:latin typeface="Arial"/>
                <a:cs typeface="Arial"/>
              </a:rPr>
              <a:t>as</a:t>
            </a:r>
            <a:r>
              <a:rPr sz="2200" spc="-15" dirty="0">
                <a:latin typeface="Arial"/>
                <a:cs typeface="Arial"/>
              </a:rPr>
              <a:t>  </a:t>
            </a:r>
            <a:r>
              <a:rPr sz="2200" dirty="0">
                <a:latin typeface="Arial"/>
                <a:cs typeface="Arial"/>
              </a:rPr>
              <a:t>that</a:t>
            </a:r>
            <a:r>
              <a:rPr sz="2200" spc="-15" dirty="0">
                <a:latin typeface="Arial"/>
                <a:cs typeface="Arial"/>
              </a:rPr>
              <a:t>  </a:t>
            </a:r>
            <a:r>
              <a:rPr sz="2200" dirty="0">
                <a:latin typeface="Arial"/>
                <a:cs typeface="Arial"/>
              </a:rPr>
              <a:t>of</a:t>
            </a:r>
            <a:r>
              <a:rPr sz="2200" spc="-15" dirty="0">
                <a:latin typeface="Arial"/>
                <a:cs typeface="Arial"/>
              </a:rPr>
              <a:t>  </a:t>
            </a:r>
            <a:r>
              <a:rPr sz="2200" dirty="0">
                <a:latin typeface="Arial"/>
                <a:cs typeface="Arial"/>
              </a:rPr>
              <a:t>the</a:t>
            </a:r>
            <a:r>
              <a:rPr sz="2200" spc="-15" dirty="0">
                <a:latin typeface="Arial"/>
                <a:cs typeface="Arial"/>
              </a:rPr>
              <a:t>  </a:t>
            </a:r>
            <a:r>
              <a:rPr sz="2200" dirty="0">
                <a:latin typeface="Arial"/>
                <a:cs typeface="Arial"/>
              </a:rPr>
              <a:t>file</a:t>
            </a:r>
            <a:r>
              <a:rPr sz="2200" spc="-15" dirty="0">
                <a:latin typeface="Arial"/>
                <a:cs typeface="Arial"/>
              </a:rPr>
              <a:t>  </a:t>
            </a:r>
            <a:r>
              <a:rPr sz="2200" dirty="0">
                <a:latin typeface="Arial"/>
                <a:cs typeface="Arial"/>
              </a:rPr>
              <a:t>name</a:t>
            </a:r>
            <a:r>
              <a:rPr sz="2200" spc="-10" dirty="0">
                <a:latin typeface="Arial"/>
                <a:cs typeface="Arial"/>
              </a:rPr>
              <a:t>  </a:t>
            </a:r>
            <a:r>
              <a:rPr sz="2200" spc="-20" dirty="0">
                <a:latin typeface="Arial"/>
                <a:cs typeface="Arial"/>
              </a:rPr>
              <a:t>with </a:t>
            </a:r>
            <a:r>
              <a:rPr sz="2200" dirty="0">
                <a:latin typeface="Arial"/>
                <a:cs typeface="Arial"/>
              </a:rPr>
              <a:t>which</a:t>
            </a:r>
            <a:r>
              <a:rPr sz="2200" spc="-40" dirty="0">
                <a:latin typeface="Arial"/>
                <a:cs typeface="Arial"/>
              </a:rPr>
              <a:t> </a:t>
            </a:r>
            <a:r>
              <a:rPr sz="2200" dirty="0">
                <a:latin typeface="Arial"/>
                <a:cs typeface="Arial"/>
              </a:rPr>
              <a:t>it</a:t>
            </a:r>
            <a:r>
              <a:rPr sz="2200" spc="-50" dirty="0">
                <a:latin typeface="Arial"/>
                <a:cs typeface="Arial"/>
              </a:rPr>
              <a:t> </a:t>
            </a:r>
            <a:r>
              <a:rPr sz="2200" dirty="0">
                <a:latin typeface="Arial"/>
                <a:cs typeface="Arial"/>
              </a:rPr>
              <a:t>has</a:t>
            </a:r>
            <a:r>
              <a:rPr sz="2200" spc="-35" dirty="0">
                <a:latin typeface="Arial"/>
                <a:cs typeface="Arial"/>
              </a:rPr>
              <a:t> </a:t>
            </a:r>
            <a:r>
              <a:rPr sz="2200" dirty="0">
                <a:latin typeface="Arial"/>
                <a:cs typeface="Arial"/>
              </a:rPr>
              <a:t>saved</a:t>
            </a:r>
            <a:r>
              <a:rPr sz="2200" spc="-30" dirty="0">
                <a:latin typeface="Arial"/>
                <a:cs typeface="Arial"/>
              </a:rPr>
              <a:t> </a:t>
            </a:r>
            <a:r>
              <a:rPr sz="2200" dirty="0">
                <a:latin typeface="Arial"/>
                <a:cs typeface="Arial"/>
              </a:rPr>
              <a:t>the</a:t>
            </a:r>
            <a:r>
              <a:rPr sz="2200" spc="-35" dirty="0">
                <a:latin typeface="Arial"/>
                <a:cs typeface="Arial"/>
              </a:rPr>
              <a:t> </a:t>
            </a:r>
            <a:r>
              <a:rPr sz="2200" spc="-10" dirty="0">
                <a:latin typeface="Arial"/>
                <a:cs typeface="Arial"/>
              </a:rPr>
              <a:t>program.</a:t>
            </a:r>
            <a:endParaRPr sz="2200" dirty="0">
              <a:latin typeface="Arial"/>
              <a:cs typeface="Arial"/>
            </a:endParaRPr>
          </a:p>
        </p:txBody>
      </p:sp>
      <p:pic>
        <p:nvPicPr>
          <p:cNvPr id="3" name="object 3"/>
          <p:cNvPicPr/>
          <p:nvPr/>
        </p:nvPicPr>
        <p:blipFill>
          <a:blip r:embed="rId2" cstate="print"/>
          <a:stretch>
            <a:fillRect/>
          </a:stretch>
        </p:blipFill>
        <p:spPr>
          <a:xfrm>
            <a:off x="7810500" y="1549908"/>
            <a:ext cx="629411" cy="662939"/>
          </a:xfrm>
          <a:prstGeom prst="rect">
            <a:avLst/>
          </a:prstGeom>
        </p:spPr>
      </p:pic>
      <p:sp>
        <p:nvSpPr>
          <p:cNvPr id="4" name="object 4"/>
          <p:cNvSpPr txBox="1">
            <a:spLocks noGrp="1"/>
          </p:cNvSpPr>
          <p:nvPr>
            <p:ph type="title"/>
          </p:nvPr>
        </p:nvSpPr>
        <p:spPr>
          <a:prstGeom prst="rect">
            <a:avLst/>
          </a:prstGeom>
        </p:spPr>
        <p:txBody>
          <a:bodyPr vert="horz" wrap="square" lIns="0" tIns="155752" rIns="0" bIns="0" rtlCol="0">
            <a:spAutoFit/>
          </a:bodyPr>
          <a:lstStyle/>
          <a:p>
            <a:pPr marL="99695">
              <a:lnSpc>
                <a:spcPct val="100000"/>
              </a:lnSpc>
              <a:spcBef>
                <a:spcPts val="105"/>
              </a:spcBef>
            </a:pPr>
            <a:r>
              <a:rPr sz="3200" dirty="0"/>
              <a:t>Pillar</a:t>
            </a:r>
            <a:r>
              <a:rPr sz="3200" spc="-30" dirty="0"/>
              <a:t> </a:t>
            </a:r>
            <a:r>
              <a:rPr sz="3200" dirty="0"/>
              <a:t>OOPs</a:t>
            </a:r>
            <a:r>
              <a:rPr sz="3200" spc="-45" dirty="0"/>
              <a:t> </a:t>
            </a:r>
            <a:r>
              <a:rPr sz="3200" dirty="0"/>
              <a:t>concepts</a:t>
            </a:r>
            <a:r>
              <a:rPr sz="3200" spc="-80" dirty="0"/>
              <a:t> </a:t>
            </a:r>
            <a:r>
              <a:rPr sz="3200" dirty="0"/>
              <a:t>in</a:t>
            </a:r>
            <a:r>
              <a:rPr sz="3200" spc="-30" dirty="0"/>
              <a:t> </a:t>
            </a:r>
            <a:r>
              <a:rPr sz="3200" spc="-25" dirty="0"/>
              <a:t>PHP</a:t>
            </a:r>
            <a:endParaRPr sz="3200" dirty="0"/>
          </a:p>
        </p:txBody>
      </p:sp>
      <p:pic>
        <p:nvPicPr>
          <p:cNvPr id="5" name="object 5"/>
          <p:cNvPicPr/>
          <p:nvPr/>
        </p:nvPicPr>
        <p:blipFill>
          <a:blip r:embed="rId3" cstate="print"/>
          <a:stretch>
            <a:fillRect/>
          </a:stretch>
        </p:blipFill>
        <p:spPr>
          <a:xfrm>
            <a:off x="6850380" y="3070860"/>
            <a:ext cx="4139183" cy="1574291"/>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676400"/>
            <a:ext cx="5659120" cy="3408625"/>
          </a:xfrm>
          <a:prstGeom prst="rect">
            <a:avLst/>
          </a:prstGeom>
        </p:spPr>
        <p:txBody>
          <a:bodyPr vert="horz" wrap="square" lIns="0" tIns="180340" rIns="0" bIns="0" rtlCol="0">
            <a:spAutoFit/>
          </a:bodyPr>
          <a:lstStyle/>
          <a:p>
            <a:pPr marL="298450" indent="-285750" algn="just">
              <a:lnSpc>
                <a:spcPct val="100000"/>
              </a:lnSpc>
              <a:spcBef>
                <a:spcPts val="1420"/>
              </a:spcBef>
              <a:buClr>
                <a:srgbClr val="0004FF"/>
              </a:buClr>
              <a:buFont typeface="Arial"/>
              <a:buChar char="•"/>
              <a:tabLst>
                <a:tab pos="298450" algn="l"/>
              </a:tabLst>
            </a:pPr>
            <a:r>
              <a:rPr lang="es-ES" sz="2200" spc="-10" dirty="0">
                <a:solidFill>
                  <a:srgbClr val="0004FF"/>
                </a:solidFill>
                <a:latin typeface="Arial"/>
                <a:cs typeface="Arial"/>
              </a:rPr>
              <a:t>Clase</a:t>
            </a:r>
          </a:p>
          <a:p>
            <a:pPr marL="12700" algn="just">
              <a:lnSpc>
                <a:spcPct val="100000"/>
              </a:lnSpc>
              <a:spcBef>
                <a:spcPts val="1420"/>
              </a:spcBef>
              <a:buClr>
                <a:srgbClr val="0004FF"/>
              </a:buClr>
              <a:tabLst>
                <a:tab pos="298450" algn="l"/>
              </a:tabLst>
            </a:pPr>
            <a:r>
              <a:rPr lang="es-ES" sz="2200" dirty="0">
                <a:highlight>
                  <a:srgbClr val="FFFF00"/>
                </a:highlight>
                <a:latin typeface="Arial"/>
                <a:cs typeface="Arial"/>
              </a:rPr>
              <a:t>Un tipo de datos definido por el usuario que consta de dos entidades:  Miembros de Datos y Funciones Miembro. Es el plano que se utiliza para contener los objetos junto con su comportamiento y propiedades. En PHP, el nombre de la clase debe ser el mismo que el del nombre del archivo con el que ha guardado el programa.</a:t>
            </a:r>
            <a:endParaRPr sz="2200" dirty="0">
              <a:highlight>
                <a:srgbClr val="FFFF00"/>
              </a:highlight>
              <a:latin typeface="Arial"/>
              <a:cs typeface="Arial"/>
            </a:endParaRPr>
          </a:p>
        </p:txBody>
      </p:sp>
      <p:pic>
        <p:nvPicPr>
          <p:cNvPr id="3" name="object 3"/>
          <p:cNvPicPr/>
          <p:nvPr/>
        </p:nvPicPr>
        <p:blipFill>
          <a:blip r:embed="rId2" cstate="print"/>
          <a:stretch>
            <a:fillRect/>
          </a:stretch>
        </p:blipFill>
        <p:spPr>
          <a:xfrm>
            <a:off x="7810500" y="1549908"/>
            <a:ext cx="629411" cy="662939"/>
          </a:xfrm>
          <a:prstGeom prst="rect">
            <a:avLst/>
          </a:prstGeom>
        </p:spPr>
      </p:pic>
      <p:sp>
        <p:nvSpPr>
          <p:cNvPr id="4" name="object 4"/>
          <p:cNvSpPr txBox="1">
            <a:spLocks noGrp="1"/>
          </p:cNvSpPr>
          <p:nvPr>
            <p:ph type="title"/>
          </p:nvPr>
        </p:nvSpPr>
        <p:spPr>
          <a:xfrm>
            <a:off x="1482597" y="470992"/>
            <a:ext cx="9718803" cy="1142158"/>
          </a:xfrm>
          <a:prstGeom prst="rect">
            <a:avLst/>
          </a:prstGeom>
        </p:spPr>
        <p:txBody>
          <a:bodyPr vert="horz" wrap="square" lIns="0" tIns="155752" rIns="0" bIns="0" rtlCol="0">
            <a:spAutoFit/>
          </a:bodyPr>
          <a:lstStyle/>
          <a:p>
            <a:pPr marL="99695">
              <a:lnSpc>
                <a:spcPct val="100000"/>
              </a:lnSpc>
              <a:spcBef>
                <a:spcPts val="105"/>
              </a:spcBef>
            </a:pPr>
            <a:r>
              <a:rPr lang="es-ES" sz="3200" dirty="0"/>
              <a:t>Conceptos básicos de programación orientada a objetos en PHP</a:t>
            </a:r>
            <a:endParaRPr sz="3200" dirty="0"/>
          </a:p>
        </p:txBody>
      </p:sp>
      <p:pic>
        <p:nvPicPr>
          <p:cNvPr id="5" name="object 5"/>
          <p:cNvPicPr/>
          <p:nvPr/>
        </p:nvPicPr>
        <p:blipFill>
          <a:blip r:embed="rId3" cstate="print"/>
          <a:stretch>
            <a:fillRect/>
          </a:stretch>
        </p:blipFill>
        <p:spPr>
          <a:xfrm>
            <a:off x="6850380" y="3070860"/>
            <a:ext cx="4139183" cy="1574291"/>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1292321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8610" y="639704"/>
            <a:ext cx="4212590" cy="5055870"/>
          </a:xfrm>
          <a:prstGeom prst="rect">
            <a:avLst/>
          </a:prstGeom>
        </p:spPr>
        <p:txBody>
          <a:bodyPr vert="horz" wrap="square" lIns="0" tIns="179705" rIns="0" bIns="0" rtlCol="0">
            <a:spAutoFit/>
          </a:bodyPr>
          <a:lstStyle/>
          <a:p>
            <a:pPr marL="354965" indent="-342265">
              <a:lnSpc>
                <a:spcPct val="100000"/>
              </a:lnSpc>
              <a:spcBef>
                <a:spcPts val="1415"/>
              </a:spcBef>
              <a:buClr>
                <a:srgbClr val="0004FF"/>
              </a:buClr>
              <a:buFont typeface="Arial"/>
              <a:buChar char="•"/>
              <a:tabLst>
                <a:tab pos="354965" algn="l"/>
              </a:tabLst>
            </a:pPr>
            <a:r>
              <a:rPr sz="2200" dirty="0">
                <a:solidFill>
                  <a:srgbClr val="0004FF"/>
                </a:solidFill>
                <a:latin typeface="Arial"/>
                <a:cs typeface="Arial"/>
              </a:rPr>
              <a:t>Data</a:t>
            </a:r>
            <a:r>
              <a:rPr sz="2200" spc="-50" dirty="0">
                <a:solidFill>
                  <a:srgbClr val="0004FF"/>
                </a:solidFill>
                <a:latin typeface="Arial"/>
                <a:cs typeface="Arial"/>
              </a:rPr>
              <a:t> </a:t>
            </a:r>
            <a:r>
              <a:rPr sz="2200" spc="-10" dirty="0">
                <a:solidFill>
                  <a:srgbClr val="0004FF"/>
                </a:solidFill>
                <a:latin typeface="Arial"/>
                <a:cs typeface="Arial"/>
              </a:rPr>
              <a:t>Members</a:t>
            </a:r>
            <a:endParaRPr sz="2200" dirty="0">
              <a:latin typeface="Arial"/>
              <a:cs typeface="Arial"/>
            </a:endParaRPr>
          </a:p>
          <a:p>
            <a:pPr marL="12700" algn="just">
              <a:lnSpc>
                <a:spcPct val="100000"/>
              </a:lnSpc>
              <a:spcBef>
                <a:spcPts val="1320"/>
              </a:spcBef>
            </a:pPr>
            <a:r>
              <a:rPr sz="2200" dirty="0">
                <a:latin typeface="Arial"/>
                <a:cs typeface="Arial"/>
              </a:rPr>
              <a:t>The</a:t>
            </a:r>
            <a:r>
              <a:rPr sz="2200" spc="310" dirty="0">
                <a:latin typeface="Arial"/>
                <a:cs typeface="Arial"/>
              </a:rPr>
              <a:t> </a:t>
            </a:r>
            <a:r>
              <a:rPr sz="2200" dirty="0">
                <a:latin typeface="Arial"/>
                <a:cs typeface="Arial"/>
              </a:rPr>
              <a:t>variables</a:t>
            </a:r>
            <a:r>
              <a:rPr sz="2200" spc="305" dirty="0">
                <a:latin typeface="Arial"/>
                <a:cs typeface="Arial"/>
              </a:rPr>
              <a:t> </a:t>
            </a:r>
            <a:r>
              <a:rPr sz="2200" dirty="0">
                <a:latin typeface="Arial"/>
                <a:cs typeface="Arial"/>
              </a:rPr>
              <a:t>that</a:t>
            </a:r>
            <a:r>
              <a:rPr sz="2200" spc="305" dirty="0">
                <a:latin typeface="Arial"/>
                <a:cs typeface="Arial"/>
              </a:rPr>
              <a:t> </a:t>
            </a:r>
            <a:r>
              <a:rPr sz="2200" dirty="0">
                <a:latin typeface="Arial"/>
                <a:cs typeface="Arial"/>
              </a:rPr>
              <a:t>can</a:t>
            </a:r>
            <a:r>
              <a:rPr sz="2200" spc="305" dirty="0">
                <a:latin typeface="Arial"/>
                <a:cs typeface="Arial"/>
              </a:rPr>
              <a:t> </a:t>
            </a:r>
            <a:r>
              <a:rPr sz="2200" dirty="0">
                <a:latin typeface="Arial"/>
                <a:cs typeface="Arial"/>
              </a:rPr>
              <a:t>be</a:t>
            </a:r>
            <a:r>
              <a:rPr sz="2200" spc="300" dirty="0">
                <a:latin typeface="Arial"/>
                <a:cs typeface="Arial"/>
              </a:rPr>
              <a:t> </a:t>
            </a:r>
            <a:r>
              <a:rPr sz="2200" dirty="0">
                <a:latin typeface="Arial"/>
                <a:cs typeface="Arial"/>
              </a:rPr>
              <a:t>of</a:t>
            </a:r>
            <a:r>
              <a:rPr sz="2200" spc="295" dirty="0">
                <a:latin typeface="Arial"/>
                <a:cs typeface="Arial"/>
              </a:rPr>
              <a:t> </a:t>
            </a:r>
            <a:r>
              <a:rPr sz="2200" spc="-25" dirty="0">
                <a:latin typeface="Arial"/>
                <a:cs typeface="Arial"/>
              </a:rPr>
              <a:t>the</a:t>
            </a:r>
            <a:endParaRPr sz="2200" dirty="0">
              <a:latin typeface="Arial"/>
              <a:cs typeface="Arial"/>
            </a:endParaRPr>
          </a:p>
          <a:p>
            <a:pPr marL="12700" marR="5080" algn="just">
              <a:lnSpc>
                <a:spcPct val="150000"/>
              </a:lnSpc>
              <a:spcBef>
                <a:spcPts val="5"/>
              </a:spcBef>
            </a:pPr>
            <a:r>
              <a:rPr sz="2200" dirty="0">
                <a:latin typeface="Arial"/>
                <a:cs typeface="Arial"/>
              </a:rPr>
              <a:t>data</a:t>
            </a:r>
            <a:r>
              <a:rPr sz="2200" spc="370" dirty="0">
                <a:latin typeface="Arial"/>
                <a:cs typeface="Arial"/>
              </a:rPr>
              <a:t>  </a:t>
            </a:r>
            <a:r>
              <a:rPr sz="2200" dirty="0">
                <a:latin typeface="Arial"/>
                <a:cs typeface="Arial"/>
              </a:rPr>
              <a:t>type</a:t>
            </a:r>
            <a:r>
              <a:rPr sz="2200" spc="375" dirty="0">
                <a:latin typeface="Arial"/>
                <a:cs typeface="Arial"/>
              </a:rPr>
              <a:t>  </a:t>
            </a:r>
            <a:r>
              <a:rPr sz="2200" dirty="0">
                <a:latin typeface="Arial"/>
                <a:cs typeface="Arial"/>
              </a:rPr>
              <a:t>var</a:t>
            </a:r>
            <a:r>
              <a:rPr sz="2200" spc="370" dirty="0">
                <a:latin typeface="Arial"/>
                <a:cs typeface="Arial"/>
              </a:rPr>
              <a:t>  </a:t>
            </a:r>
            <a:r>
              <a:rPr sz="2200" dirty="0">
                <a:latin typeface="Arial"/>
                <a:cs typeface="Arial"/>
              </a:rPr>
              <a:t>in</a:t>
            </a:r>
            <a:r>
              <a:rPr sz="2200" spc="370" dirty="0">
                <a:latin typeface="Arial"/>
                <a:cs typeface="Arial"/>
              </a:rPr>
              <a:t>  </a:t>
            </a:r>
            <a:r>
              <a:rPr sz="2200" dirty="0">
                <a:latin typeface="Arial"/>
                <a:cs typeface="Arial"/>
              </a:rPr>
              <a:t>PHP.</a:t>
            </a:r>
            <a:r>
              <a:rPr sz="2200" spc="365" dirty="0">
                <a:latin typeface="Arial"/>
                <a:cs typeface="Arial"/>
              </a:rPr>
              <a:t>  </a:t>
            </a:r>
            <a:r>
              <a:rPr sz="2200" spc="-20" dirty="0">
                <a:latin typeface="Arial"/>
                <a:cs typeface="Arial"/>
              </a:rPr>
              <a:t>Data </a:t>
            </a:r>
            <a:r>
              <a:rPr sz="2200" dirty="0">
                <a:latin typeface="Arial"/>
                <a:cs typeface="Arial"/>
              </a:rPr>
              <a:t>Members</a:t>
            </a:r>
            <a:r>
              <a:rPr sz="2200" spc="275" dirty="0">
                <a:latin typeface="Arial"/>
                <a:cs typeface="Arial"/>
              </a:rPr>
              <a:t> </a:t>
            </a:r>
            <a:r>
              <a:rPr sz="2200" dirty="0">
                <a:latin typeface="Arial"/>
                <a:cs typeface="Arial"/>
              </a:rPr>
              <a:t>act</a:t>
            </a:r>
            <a:r>
              <a:rPr sz="2200" spc="270" dirty="0">
                <a:latin typeface="Arial"/>
                <a:cs typeface="Arial"/>
              </a:rPr>
              <a:t> </a:t>
            </a:r>
            <a:r>
              <a:rPr sz="2200" dirty="0">
                <a:latin typeface="Arial"/>
                <a:cs typeface="Arial"/>
              </a:rPr>
              <a:t>as</a:t>
            </a:r>
            <a:r>
              <a:rPr sz="2200" spc="275" dirty="0">
                <a:latin typeface="Arial"/>
                <a:cs typeface="Arial"/>
              </a:rPr>
              <a:t> </a:t>
            </a:r>
            <a:r>
              <a:rPr sz="2200" dirty="0">
                <a:latin typeface="Arial"/>
                <a:cs typeface="Arial"/>
              </a:rPr>
              <a:t>the</a:t>
            </a:r>
            <a:r>
              <a:rPr sz="2200" spc="270" dirty="0">
                <a:latin typeface="Arial"/>
                <a:cs typeface="Arial"/>
              </a:rPr>
              <a:t> </a:t>
            </a:r>
            <a:r>
              <a:rPr sz="2200" dirty="0">
                <a:latin typeface="Arial"/>
                <a:cs typeface="Arial"/>
              </a:rPr>
              <a:t>data</a:t>
            </a:r>
            <a:r>
              <a:rPr sz="2200" spc="270" dirty="0">
                <a:latin typeface="Arial"/>
                <a:cs typeface="Arial"/>
              </a:rPr>
              <a:t> </a:t>
            </a:r>
            <a:r>
              <a:rPr sz="2200" dirty="0">
                <a:latin typeface="Arial"/>
                <a:cs typeface="Arial"/>
              </a:rPr>
              <a:t>for</a:t>
            </a:r>
            <a:r>
              <a:rPr sz="2200" spc="270" dirty="0">
                <a:latin typeface="Arial"/>
                <a:cs typeface="Arial"/>
              </a:rPr>
              <a:t> </a:t>
            </a:r>
            <a:r>
              <a:rPr sz="2200" spc="-25" dirty="0">
                <a:latin typeface="Arial"/>
                <a:cs typeface="Arial"/>
              </a:rPr>
              <a:t>the </a:t>
            </a:r>
            <a:r>
              <a:rPr sz="2200" dirty="0">
                <a:latin typeface="Arial"/>
                <a:cs typeface="Arial"/>
              </a:rPr>
              <a:t>source</a:t>
            </a:r>
            <a:r>
              <a:rPr sz="2200" spc="320" dirty="0">
                <a:latin typeface="Arial"/>
                <a:cs typeface="Arial"/>
              </a:rPr>
              <a:t> </a:t>
            </a:r>
            <a:r>
              <a:rPr sz="2200" dirty="0">
                <a:latin typeface="Arial"/>
                <a:cs typeface="Arial"/>
              </a:rPr>
              <a:t>code</a:t>
            </a:r>
            <a:r>
              <a:rPr sz="2200" spc="325" dirty="0">
                <a:latin typeface="Arial"/>
                <a:cs typeface="Arial"/>
              </a:rPr>
              <a:t> </a:t>
            </a:r>
            <a:r>
              <a:rPr sz="2200" dirty="0">
                <a:latin typeface="Arial"/>
                <a:cs typeface="Arial"/>
              </a:rPr>
              <a:t>with</a:t>
            </a:r>
            <a:r>
              <a:rPr sz="2200" spc="330" dirty="0">
                <a:latin typeface="Arial"/>
                <a:cs typeface="Arial"/>
              </a:rPr>
              <a:t> </a:t>
            </a:r>
            <a:r>
              <a:rPr sz="2200" dirty="0">
                <a:latin typeface="Arial"/>
                <a:cs typeface="Arial"/>
              </a:rPr>
              <a:t>which</a:t>
            </a:r>
            <a:r>
              <a:rPr sz="2200" spc="320" dirty="0">
                <a:latin typeface="Arial"/>
                <a:cs typeface="Arial"/>
              </a:rPr>
              <a:t> </a:t>
            </a:r>
            <a:r>
              <a:rPr sz="2200" dirty="0">
                <a:latin typeface="Arial"/>
                <a:cs typeface="Arial"/>
              </a:rPr>
              <a:t>you</a:t>
            </a:r>
            <a:r>
              <a:rPr sz="2200" spc="320" dirty="0">
                <a:latin typeface="Arial"/>
                <a:cs typeface="Arial"/>
              </a:rPr>
              <a:t> </a:t>
            </a:r>
            <a:r>
              <a:rPr sz="2200" spc="-25" dirty="0">
                <a:latin typeface="Arial"/>
                <a:cs typeface="Arial"/>
              </a:rPr>
              <a:t>can </a:t>
            </a:r>
            <a:r>
              <a:rPr sz="2200" dirty="0">
                <a:latin typeface="Arial"/>
                <a:cs typeface="Arial"/>
              </a:rPr>
              <a:t>meddle</a:t>
            </a:r>
            <a:r>
              <a:rPr sz="2200" spc="90" dirty="0">
                <a:latin typeface="Arial"/>
                <a:cs typeface="Arial"/>
              </a:rPr>
              <a:t>  </a:t>
            </a:r>
            <a:r>
              <a:rPr sz="2200" dirty="0">
                <a:latin typeface="Arial"/>
                <a:cs typeface="Arial"/>
              </a:rPr>
              <a:t>around.</a:t>
            </a:r>
            <a:r>
              <a:rPr sz="2200" spc="90" dirty="0">
                <a:latin typeface="Arial"/>
                <a:cs typeface="Arial"/>
              </a:rPr>
              <a:t>  </a:t>
            </a:r>
            <a:r>
              <a:rPr sz="2200" dirty="0">
                <a:latin typeface="Arial"/>
                <a:cs typeface="Arial"/>
              </a:rPr>
              <a:t>Data</a:t>
            </a:r>
            <a:r>
              <a:rPr sz="2200" spc="100" dirty="0">
                <a:latin typeface="Arial"/>
                <a:cs typeface="Arial"/>
              </a:rPr>
              <a:t>  </a:t>
            </a:r>
            <a:r>
              <a:rPr sz="2200" spc="-10" dirty="0">
                <a:latin typeface="Arial"/>
                <a:cs typeface="Arial"/>
              </a:rPr>
              <a:t>members </a:t>
            </a:r>
            <a:r>
              <a:rPr sz="2200" dirty="0">
                <a:latin typeface="Arial"/>
                <a:cs typeface="Arial"/>
              </a:rPr>
              <a:t>can</a:t>
            </a:r>
            <a:r>
              <a:rPr sz="2200" spc="330" dirty="0">
                <a:latin typeface="Arial"/>
                <a:cs typeface="Arial"/>
              </a:rPr>
              <a:t> </a:t>
            </a:r>
            <a:r>
              <a:rPr sz="2200" dirty="0">
                <a:latin typeface="Arial"/>
                <a:cs typeface="Arial"/>
              </a:rPr>
              <a:t>have</a:t>
            </a:r>
            <a:r>
              <a:rPr sz="2200" spc="320" dirty="0">
                <a:latin typeface="Arial"/>
                <a:cs typeface="Arial"/>
              </a:rPr>
              <a:t> </a:t>
            </a:r>
            <a:r>
              <a:rPr sz="2200" dirty="0">
                <a:latin typeface="Arial"/>
                <a:cs typeface="Arial"/>
              </a:rPr>
              <a:t>three</a:t>
            </a:r>
            <a:r>
              <a:rPr sz="2200" spc="330" dirty="0">
                <a:latin typeface="Arial"/>
                <a:cs typeface="Arial"/>
              </a:rPr>
              <a:t> </a:t>
            </a:r>
            <a:r>
              <a:rPr sz="2200" dirty="0">
                <a:latin typeface="Arial"/>
                <a:cs typeface="Arial"/>
              </a:rPr>
              <a:t>types</a:t>
            </a:r>
            <a:r>
              <a:rPr sz="2200" spc="330" dirty="0">
                <a:latin typeface="Arial"/>
                <a:cs typeface="Arial"/>
              </a:rPr>
              <a:t> </a:t>
            </a:r>
            <a:r>
              <a:rPr sz="2200" dirty="0">
                <a:latin typeface="Arial"/>
                <a:cs typeface="Arial"/>
              </a:rPr>
              <a:t>of</a:t>
            </a:r>
            <a:r>
              <a:rPr sz="2200" spc="335" dirty="0">
                <a:latin typeface="Arial"/>
                <a:cs typeface="Arial"/>
              </a:rPr>
              <a:t> </a:t>
            </a:r>
            <a:r>
              <a:rPr sz="2200" spc="-10" dirty="0">
                <a:latin typeface="Arial"/>
                <a:cs typeface="Arial"/>
              </a:rPr>
              <a:t>visibility </a:t>
            </a:r>
            <a:r>
              <a:rPr sz="2200" dirty="0">
                <a:latin typeface="Arial"/>
                <a:cs typeface="Arial"/>
              </a:rPr>
              <a:t>modes</a:t>
            </a:r>
            <a:r>
              <a:rPr sz="2200" spc="150" dirty="0">
                <a:latin typeface="Arial"/>
                <a:cs typeface="Arial"/>
              </a:rPr>
              <a:t>  </a:t>
            </a:r>
            <a:r>
              <a:rPr sz="2200" dirty="0">
                <a:latin typeface="Arial"/>
                <a:cs typeface="Arial"/>
              </a:rPr>
              <a:t>that</a:t>
            </a:r>
            <a:r>
              <a:rPr sz="2200" spc="155" dirty="0">
                <a:latin typeface="Arial"/>
                <a:cs typeface="Arial"/>
              </a:rPr>
              <a:t>  </a:t>
            </a:r>
            <a:r>
              <a:rPr sz="2200" dirty="0">
                <a:latin typeface="Arial"/>
                <a:cs typeface="Arial"/>
              </a:rPr>
              <a:t>decide</a:t>
            </a:r>
            <a:r>
              <a:rPr sz="2200" spc="150" dirty="0">
                <a:latin typeface="Arial"/>
                <a:cs typeface="Arial"/>
              </a:rPr>
              <a:t>  </a:t>
            </a:r>
            <a:r>
              <a:rPr sz="2200" dirty="0">
                <a:latin typeface="Arial"/>
                <a:cs typeface="Arial"/>
              </a:rPr>
              <a:t>the</a:t>
            </a:r>
            <a:r>
              <a:rPr sz="2200" spc="150" dirty="0">
                <a:latin typeface="Arial"/>
                <a:cs typeface="Arial"/>
              </a:rPr>
              <a:t>  </a:t>
            </a:r>
            <a:r>
              <a:rPr sz="2200" spc="-10" dirty="0">
                <a:latin typeface="Arial"/>
                <a:cs typeface="Arial"/>
              </a:rPr>
              <a:t>access </a:t>
            </a:r>
            <a:r>
              <a:rPr sz="2200" dirty="0">
                <a:latin typeface="Arial"/>
                <a:cs typeface="Arial"/>
              </a:rPr>
              <a:t>permission</a:t>
            </a:r>
            <a:r>
              <a:rPr sz="2200" spc="240" dirty="0">
                <a:latin typeface="Arial"/>
                <a:cs typeface="Arial"/>
              </a:rPr>
              <a:t>  </a:t>
            </a:r>
            <a:r>
              <a:rPr sz="2200" dirty="0">
                <a:latin typeface="Arial"/>
                <a:cs typeface="Arial"/>
              </a:rPr>
              <a:t>of</a:t>
            </a:r>
            <a:r>
              <a:rPr sz="2200" spc="245" dirty="0">
                <a:latin typeface="Arial"/>
                <a:cs typeface="Arial"/>
              </a:rPr>
              <a:t>  </a:t>
            </a:r>
            <a:r>
              <a:rPr sz="2200" dirty="0">
                <a:latin typeface="Arial"/>
                <a:cs typeface="Arial"/>
              </a:rPr>
              <a:t>these</a:t>
            </a:r>
            <a:r>
              <a:rPr sz="2200" spc="245" dirty="0">
                <a:latin typeface="Arial"/>
                <a:cs typeface="Arial"/>
              </a:rPr>
              <a:t>  </a:t>
            </a:r>
            <a:r>
              <a:rPr sz="2200" spc="-10" dirty="0">
                <a:latin typeface="Arial"/>
                <a:cs typeface="Arial"/>
              </a:rPr>
              <a:t>members: </a:t>
            </a:r>
            <a:r>
              <a:rPr sz="2200" dirty="0">
                <a:latin typeface="Arial"/>
                <a:cs typeface="Arial"/>
              </a:rPr>
              <a:t>private,</a:t>
            </a:r>
            <a:r>
              <a:rPr sz="2200" spc="-65" dirty="0">
                <a:latin typeface="Arial"/>
                <a:cs typeface="Arial"/>
              </a:rPr>
              <a:t> </a:t>
            </a:r>
            <a:r>
              <a:rPr sz="2200" dirty="0">
                <a:latin typeface="Arial"/>
                <a:cs typeface="Arial"/>
              </a:rPr>
              <a:t>protected,</a:t>
            </a:r>
            <a:r>
              <a:rPr sz="2200" spc="-50" dirty="0">
                <a:latin typeface="Arial"/>
                <a:cs typeface="Arial"/>
              </a:rPr>
              <a:t> </a:t>
            </a:r>
            <a:r>
              <a:rPr sz="2200" dirty="0">
                <a:latin typeface="Arial"/>
                <a:cs typeface="Arial"/>
              </a:rPr>
              <a:t>and</a:t>
            </a:r>
            <a:r>
              <a:rPr sz="2200" spc="-75" dirty="0">
                <a:latin typeface="Arial"/>
                <a:cs typeface="Arial"/>
              </a:rPr>
              <a:t> </a:t>
            </a:r>
            <a:r>
              <a:rPr sz="2200" spc="-10" dirty="0">
                <a:latin typeface="Arial"/>
                <a:cs typeface="Arial"/>
              </a:rPr>
              <a:t>public.</a:t>
            </a:r>
            <a:endParaRPr sz="2200" dirty="0">
              <a:latin typeface="Arial"/>
              <a:cs typeface="Arial"/>
            </a:endParaRPr>
          </a:p>
        </p:txBody>
      </p:sp>
      <p:pic>
        <p:nvPicPr>
          <p:cNvPr id="3" name="object 3"/>
          <p:cNvPicPr/>
          <p:nvPr/>
        </p:nvPicPr>
        <p:blipFill>
          <a:blip r:embed="rId2" cstate="print"/>
          <a:stretch>
            <a:fillRect/>
          </a:stretch>
        </p:blipFill>
        <p:spPr>
          <a:xfrm>
            <a:off x="7786116" y="1040891"/>
            <a:ext cx="629412" cy="662939"/>
          </a:xfrm>
          <a:prstGeom prst="rect">
            <a:avLst/>
          </a:prstGeom>
        </p:spPr>
      </p:pic>
      <p:pic>
        <p:nvPicPr>
          <p:cNvPr id="4" name="object 4"/>
          <p:cNvPicPr/>
          <p:nvPr/>
        </p:nvPicPr>
        <p:blipFill>
          <a:blip r:embed="rId3" cstate="print"/>
          <a:stretch>
            <a:fillRect/>
          </a:stretch>
        </p:blipFill>
        <p:spPr>
          <a:xfrm>
            <a:off x="6566916" y="2046732"/>
            <a:ext cx="4369308" cy="2764536"/>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179" y="1295400"/>
            <a:ext cx="5703621" cy="3407984"/>
          </a:xfrm>
          <a:prstGeom prst="rect">
            <a:avLst/>
          </a:prstGeom>
        </p:spPr>
        <p:txBody>
          <a:bodyPr vert="horz" wrap="square" lIns="0" tIns="179705" rIns="0" bIns="0" rtlCol="0">
            <a:spAutoFit/>
          </a:bodyPr>
          <a:lstStyle/>
          <a:p>
            <a:pPr marL="354965" indent="-342265" algn="just">
              <a:lnSpc>
                <a:spcPct val="100000"/>
              </a:lnSpc>
              <a:spcBef>
                <a:spcPts val="1415"/>
              </a:spcBef>
              <a:buClr>
                <a:srgbClr val="0004FF"/>
              </a:buClr>
              <a:buFont typeface="Arial"/>
              <a:buChar char="•"/>
              <a:tabLst>
                <a:tab pos="354965" algn="l"/>
              </a:tabLst>
            </a:pPr>
            <a:r>
              <a:rPr lang="es-ES" sz="2200" dirty="0">
                <a:solidFill>
                  <a:srgbClr val="0004FF"/>
                </a:solidFill>
                <a:latin typeface="Arial"/>
                <a:cs typeface="Arial"/>
              </a:rPr>
              <a:t>Miembros de datos</a:t>
            </a:r>
          </a:p>
          <a:p>
            <a:pPr marL="12700" algn="just">
              <a:lnSpc>
                <a:spcPct val="100000"/>
              </a:lnSpc>
              <a:spcBef>
                <a:spcPts val="1415"/>
              </a:spcBef>
              <a:buClr>
                <a:srgbClr val="0004FF"/>
              </a:buClr>
              <a:tabLst>
                <a:tab pos="354965" algn="l"/>
              </a:tabLst>
            </a:pPr>
            <a:r>
              <a:rPr lang="es-ES" sz="2200" dirty="0">
                <a:highlight>
                  <a:srgbClr val="FFFF00"/>
                </a:highlight>
                <a:latin typeface="Arial"/>
                <a:cs typeface="Arial"/>
              </a:rPr>
              <a:t>Las variables que pueden ser </a:t>
            </a:r>
            <a:r>
              <a:rPr lang="es-ES" sz="2200" dirty="0" err="1">
                <a:highlight>
                  <a:srgbClr val="FFFF00"/>
                </a:highlight>
                <a:latin typeface="Arial"/>
                <a:cs typeface="Arial"/>
              </a:rPr>
              <a:t>deltipo</a:t>
            </a:r>
            <a:r>
              <a:rPr lang="es-ES" sz="2200" dirty="0">
                <a:highlight>
                  <a:srgbClr val="FFFF00"/>
                </a:highlight>
                <a:latin typeface="Arial"/>
                <a:cs typeface="Arial"/>
              </a:rPr>
              <a:t> de datos </a:t>
            </a:r>
            <a:r>
              <a:rPr lang="es-ES" sz="2200" dirty="0" err="1">
                <a:highlight>
                  <a:srgbClr val="FFFF00"/>
                </a:highlight>
                <a:latin typeface="Arial"/>
                <a:cs typeface="Arial"/>
              </a:rPr>
              <a:t>var</a:t>
            </a:r>
            <a:r>
              <a:rPr lang="es-ES" sz="2200" dirty="0">
                <a:highlight>
                  <a:srgbClr val="FFFF00"/>
                </a:highlight>
                <a:latin typeface="Arial"/>
                <a:cs typeface="Arial"/>
              </a:rPr>
              <a:t> en PHP.  Los Miembros de Datos actúan como los datos del código fuente con los que usted puede entrometerse.  Los miembros de datos pueden tener tres tipos de modos de visibilidad que deciden el permiso de acceso de estos miembros: privado, protegido y público.</a:t>
            </a:r>
            <a:endParaRPr sz="2200" dirty="0">
              <a:highlight>
                <a:srgbClr val="FFFF00"/>
              </a:highlight>
              <a:latin typeface="Arial"/>
              <a:cs typeface="Arial"/>
            </a:endParaRPr>
          </a:p>
        </p:txBody>
      </p:sp>
      <p:pic>
        <p:nvPicPr>
          <p:cNvPr id="3" name="object 3"/>
          <p:cNvPicPr/>
          <p:nvPr/>
        </p:nvPicPr>
        <p:blipFill>
          <a:blip r:embed="rId2" cstate="print"/>
          <a:stretch>
            <a:fillRect/>
          </a:stretch>
        </p:blipFill>
        <p:spPr>
          <a:xfrm>
            <a:off x="7786116" y="1040891"/>
            <a:ext cx="629412" cy="662939"/>
          </a:xfrm>
          <a:prstGeom prst="rect">
            <a:avLst/>
          </a:prstGeom>
        </p:spPr>
      </p:pic>
      <p:pic>
        <p:nvPicPr>
          <p:cNvPr id="4" name="object 4"/>
          <p:cNvPicPr/>
          <p:nvPr/>
        </p:nvPicPr>
        <p:blipFill>
          <a:blip r:embed="rId3" cstate="print"/>
          <a:stretch>
            <a:fillRect/>
          </a:stretch>
        </p:blipFill>
        <p:spPr>
          <a:xfrm>
            <a:off x="6566916" y="2046732"/>
            <a:ext cx="4369308" cy="2764536"/>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78219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89DA3F-A92B-1D14-F583-E832F1D683AE}"/>
              </a:ext>
            </a:extLst>
          </p:cNvPr>
          <p:cNvSpPr>
            <a:spLocks noGrp="1"/>
          </p:cNvSpPr>
          <p:nvPr>
            <p:ph type="title"/>
          </p:nvPr>
        </p:nvSpPr>
        <p:spPr>
          <a:xfrm>
            <a:off x="1482597" y="470992"/>
            <a:ext cx="8299069" cy="553998"/>
          </a:xfrm>
        </p:spPr>
        <p:txBody>
          <a:bodyPr/>
          <a:lstStyle/>
          <a:p>
            <a:r>
              <a:rPr lang="es-PE" dirty="0"/>
              <a:t>VOCABULARY (VOCABULARIO)</a:t>
            </a:r>
          </a:p>
        </p:txBody>
      </p:sp>
      <p:graphicFrame>
        <p:nvGraphicFramePr>
          <p:cNvPr id="4" name="Tabla 3">
            <a:extLst>
              <a:ext uri="{FF2B5EF4-FFF2-40B4-BE49-F238E27FC236}">
                <a16:creationId xmlns:a16="http://schemas.microsoft.com/office/drawing/2014/main" id="{00CBC603-6CEC-8187-BE0D-4D27D8689A77}"/>
              </a:ext>
            </a:extLst>
          </p:cNvPr>
          <p:cNvGraphicFramePr>
            <a:graphicFrameLocks noGrp="1"/>
          </p:cNvGraphicFramePr>
          <p:nvPr>
            <p:extLst>
              <p:ext uri="{D42A27DB-BD31-4B8C-83A1-F6EECF244321}">
                <p14:modId xmlns:p14="http://schemas.microsoft.com/office/powerpoint/2010/main" val="3873466675"/>
              </p:ext>
            </p:extLst>
          </p:nvPr>
        </p:nvGraphicFramePr>
        <p:xfrm>
          <a:off x="1077913" y="1828798"/>
          <a:ext cx="8048625" cy="2745807"/>
        </p:xfrm>
        <a:graphic>
          <a:graphicData uri="http://schemas.openxmlformats.org/drawingml/2006/table">
            <a:tbl>
              <a:tblPr/>
              <a:tblGrid>
                <a:gridCol w="8048625">
                  <a:extLst>
                    <a:ext uri="{9D8B030D-6E8A-4147-A177-3AD203B41FA5}">
                      <a16:colId xmlns:a16="http://schemas.microsoft.com/office/drawing/2014/main" val="3631151751"/>
                    </a:ext>
                  </a:extLst>
                </a:gridCol>
              </a:tblGrid>
              <a:tr h="428423">
                <a:tc>
                  <a:txBody>
                    <a:bodyPr/>
                    <a:lstStyle/>
                    <a:p>
                      <a:pPr algn="ctr"/>
                      <a:r>
                        <a:rPr lang="es-PE" sz="1700" b="1">
                          <a:effectLst/>
                          <a:latin typeface="inherit"/>
                        </a:rPr>
                        <a:t>WORDS</a:t>
                      </a:r>
                    </a:p>
                  </a:txBody>
                  <a:tcPr marL="85533" marR="85533" marT="42766" marB="42766" anchor="ctr">
                    <a:lnL w="7620" cap="flat" cmpd="sng" algn="ctr">
                      <a:solidFill>
                        <a:srgbClr val="CDCDCD"/>
                      </a:solidFill>
                      <a:prstDash val="solid"/>
                      <a:round/>
                      <a:headEnd type="none" w="med" len="med"/>
                      <a:tailEnd type="none" w="med" len="med"/>
                    </a:lnL>
                    <a:lnR w="7620" cap="flat" cmpd="sng" algn="ctr">
                      <a:solidFill>
                        <a:srgbClr val="CDCDCD"/>
                      </a:solidFill>
                      <a:prstDash val="solid"/>
                      <a:round/>
                      <a:headEnd type="none" w="med" len="med"/>
                      <a:tailEnd type="none" w="med" len="med"/>
                    </a:lnR>
                    <a:lnT w="7620" cap="flat" cmpd="sng" algn="ctr">
                      <a:solidFill>
                        <a:srgbClr val="CDCDCD"/>
                      </a:solidFill>
                      <a:prstDash val="solid"/>
                      <a:round/>
                      <a:headEnd type="none" w="med" len="med"/>
                      <a:tailEnd type="none" w="med" len="med"/>
                    </a:lnT>
                    <a:lnB w="7620" cap="flat" cmpd="sng" algn="ctr">
                      <a:solidFill>
                        <a:srgbClr val="CDCDCD"/>
                      </a:solidFill>
                      <a:prstDash val="solid"/>
                      <a:round/>
                      <a:headEnd type="none" w="med" len="med"/>
                      <a:tailEnd type="none" w="med" len="med"/>
                    </a:lnB>
                    <a:solidFill>
                      <a:srgbClr val="F8F8F8"/>
                    </a:solidFill>
                  </a:tcPr>
                </a:tc>
                <a:extLst>
                  <a:ext uri="{0D108BD9-81ED-4DB2-BD59-A6C34878D82A}">
                    <a16:rowId xmlns:a16="http://schemas.microsoft.com/office/drawing/2014/main" val="2444811864"/>
                  </a:ext>
                </a:extLst>
              </a:tr>
              <a:tr h="428423">
                <a:tc>
                  <a:txBody>
                    <a:bodyPr/>
                    <a:lstStyle/>
                    <a:p>
                      <a:r>
                        <a:rPr lang="es-PE" sz="1700" b="0" dirty="0">
                          <a:effectLst/>
                          <a:latin typeface="inherit"/>
                        </a:rPr>
                        <a:t>✔ PHP (</a:t>
                      </a:r>
                      <a:r>
                        <a:rPr lang="es-PE" sz="1700" b="0" dirty="0" err="1">
                          <a:effectLst/>
                          <a:latin typeface="inherit"/>
                        </a:rPr>
                        <a:t>Hypertext</a:t>
                      </a:r>
                      <a:r>
                        <a:rPr lang="es-PE" sz="1700" b="0" dirty="0">
                          <a:effectLst/>
                          <a:latin typeface="inherit"/>
                        </a:rPr>
                        <a:t> </a:t>
                      </a:r>
                      <a:r>
                        <a:rPr lang="es-PE" sz="1700" b="0" dirty="0" err="1">
                          <a:effectLst/>
                          <a:latin typeface="inherit"/>
                        </a:rPr>
                        <a:t>Preprocessor</a:t>
                      </a:r>
                      <a:r>
                        <a:rPr lang="es-PE" sz="1700" b="0" dirty="0">
                          <a:effectLst/>
                          <a:latin typeface="inherit"/>
                        </a:rPr>
                        <a:t>)                 </a:t>
                      </a:r>
                      <a:r>
                        <a:rPr lang="es-PE" sz="1700" b="0" dirty="0">
                          <a:effectLst/>
                          <a:highlight>
                            <a:srgbClr val="FFFF00"/>
                          </a:highlight>
                          <a:latin typeface="inherit"/>
                        </a:rPr>
                        <a:t>PHP (Preprocesador de Hipertexto) </a:t>
                      </a:r>
                    </a:p>
                  </a:txBody>
                  <a:tcPr marL="85533" marR="85533" marT="42766" marB="42766" anchor="ctr">
                    <a:lnL w="7620" cap="flat" cmpd="sng" algn="ctr">
                      <a:solidFill>
                        <a:srgbClr val="CDCDCD"/>
                      </a:solidFill>
                      <a:prstDash val="solid"/>
                      <a:round/>
                      <a:headEnd type="none" w="med" len="med"/>
                      <a:tailEnd type="none" w="med" len="med"/>
                    </a:lnL>
                    <a:lnR w="7620" cap="flat" cmpd="sng" algn="ctr">
                      <a:solidFill>
                        <a:srgbClr val="CDCDCD"/>
                      </a:solidFill>
                      <a:prstDash val="solid"/>
                      <a:round/>
                      <a:headEnd type="none" w="med" len="med"/>
                      <a:tailEnd type="none" w="med" len="med"/>
                    </a:lnR>
                    <a:lnT w="7620" cap="flat" cmpd="sng" algn="ctr">
                      <a:solidFill>
                        <a:srgbClr val="CDCDCD"/>
                      </a:solidFill>
                      <a:prstDash val="solid"/>
                      <a:round/>
                      <a:headEnd type="none" w="med" len="med"/>
                      <a:tailEnd type="none" w="med" len="med"/>
                    </a:lnT>
                    <a:lnB w="762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110134599"/>
                  </a:ext>
                </a:extLst>
              </a:tr>
              <a:tr h="428423">
                <a:tc>
                  <a:txBody>
                    <a:bodyPr/>
                    <a:lstStyle/>
                    <a:p>
                      <a:r>
                        <a:rPr lang="es-PE" sz="1700" b="0" dirty="0">
                          <a:effectLst/>
                          <a:latin typeface="inherit"/>
                        </a:rPr>
                        <a:t>✔ </a:t>
                      </a:r>
                      <a:r>
                        <a:rPr lang="es-PE" sz="1700" b="0" dirty="0" err="1">
                          <a:effectLst/>
                          <a:latin typeface="inherit"/>
                        </a:rPr>
                        <a:t>OOPs</a:t>
                      </a:r>
                      <a:r>
                        <a:rPr lang="es-PE" sz="1700" b="0" dirty="0">
                          <a:effectLst/>
                          <a:latin typeface="inherit"/>
                        </a:rPr>
                        <a:t> (</a:t>
                      </a:r>
                      <a:r>
                        <a:rPr lang="es-PE" sz="1700" b="0" dirty="0" err="1">
                          <a:effectLst/>
                          <a:latin typeface="inherit"/>
                        </a:rPr>
                        <a:t>Object-Orinted</a:t>
                      </a:r>
                      <a:r>
                        <a:rPr lang="es-PE" sz="1700" b="0" dirty="0">
                          <a:effectLst/>
                          <a:latin typeface="inherit"/>
                        </a:rPr>
                        <a:t> </a:t>
                      </a:r>
                      <a:r>
                        <a:rPr lang="es-PE" sz="1700" b="0" dirty="0" err="1">
                          <a:effectLst/>
                          <a:latin typeface="inherit"/>
                        </a:rPr>
                        <a:t>Programming</a:t>
                      </a:r>
                      <a:r>
                        <a:rPr lang="es-PE" sz="1700" b="0" dirty="0">
                          <a:effectLst/>
                          <a:latin typeface="inherit"/>
                        </a:rPr>
                        <a:t>)   </a:t>
                      </a:r>
                      <a:r>
                        <a:rPr lang="es-ES" sz="1700" b="0" dirty="0">
                          <a:effectLst/>
                          <a:highlight>
                            <a:srgbClr val="FFFF00"/>
                          </a:highlight>
                          <a:latin typeface="inherit"/>
                        </a:rPr>
                        <a:t>Programación orientada a objetos (POO)</a:t>
                      </a:r>
                      <a:r>
                        <a:rPr lang="es-ES" sz="1700" b="0" dirty="0">
                          <a:effectLst/>
                          <a:latin typeface="inherit"/>
                        </a:rPr>
                        <a:t> </a:t>
                      </a:r>
                      <a:endParaRPr lang="es-PE" sz="1700" b="0" dirty="0">
                        <a:effectLst/>
                        <a:latin typeface="inherit"/>
                      </a:endParaRPr>
                    </a:p>
                  </a:txBody>
                  <a:tcPr marL="85533" marR="85533" marT="42766" marB="42766" anchor="ctr">
                    <a:lnL w="7620" cap="flat" cmpd="sng" algn="ctr">
                      <a:solidFill>
                        <a:srgbClr val="CDCDCD"/>
                      </a:solidFill>
                      <a:prstDash val="solid"/>
                      <a:round/>
                      <a:headEnd type="none" w="med" len="med"/>
                      <a:tailEnd type="none" w="med" len="med"/>
                    </a:lnL>
                    <a:lnR w="7620" cap="flat" cmpd="sng" algn="ctr">
                      <a:solidFill>
                        <a:srgbClr val="CDCDCD"/>
                      </a:solidFill>
                      <a:prstDash val="solid"/>
                      <a:round/>
                      <a:headEnd type="none" w="med" len="med"/>
                      <a:tailEnd type="none" w="med" len="med"/>
                    </a:lnR>
                    <a:lnT w="7620" cap="flat" cmpd="sng" algn="ctr">
                      <a:solidFill>
                        <a:srgbClr val="CDCDCD"/>
                      </a:solidFill>
                      <a:prstDash val="solid"/>
                      <a:round/>
                      <a:headEnd type="none" w="med" len="med"/>
                      <a:tailEnd type="none" w="med" len="med"/>
                    </a:lnT>
                    <a:lnB w="762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1482617631"/>
                  </a:ext>
                </a:extLst>
              </a:tr>
              <a:tr h="428423">
                <a:tc>
                  <a:txBody>
                    <a:bodyPr/>
                    <a:lstStyle/>
                    <a:p>
                      <a:r>
                        <a:rPr lang="en-US" sz="1700" b="0" dirty="0">
                          <a:effectLst/>
                          <a:latin typeface="inherit"/>
                        </a:rPr>
                        <a:t>✔ Object-oriented concepts and principles in PHP </a:t>
                      </a:r>
                      <a:r>
                        <a:rPr lang="es-ES" sz="1700" b="0" dirty="0">
                          <a:effectLst/>
                          <a:highlight>
                            <a:srgbClr val="FFFF00"/>
                          </a:highlight>
                          <a:latin typeface="inherit"/>
                        </a:rPr>
                        <a:t>Conceptos y principios orientados a objetos en PHP </a:t>
                      </a:r>
                      <a:endParaRPr lang="en-US" sz="1700" b="0" dirty="0">
                        <a:effectLst/>
                        <a:highlight>
                          <a:srgbClr val="FFFF00"/>
                        </a:highlight>
                        <a:latin typeface="inherit"/>
                      </a:endParaRPr>
                    </a:p>
                  </a:txBody>
                  <a:tcPr marL="85533" marR="85533" marT="42766" marB="42766" anchor="ctr">
                    <a:lnL w="7620" cap="flat" cmpd="sng" algn="ctr">
                      <a:solidFill>
                        <a:srgbClr val="CDCDCD"/>
                      </a:solidFill>
                      <a:prstDash val="solid"/>
                      <a:round/>
                      <a:headEnd type="none" w="med" len="med"/>
                      <a:tailEnd type="none" w="med" len="med"/>
                    </a:lnL>
                    <a:lnR w="7620" cap="flat" cmpd="sng" algn="ctr">
                      <a:solidFill>
                        <a:srgbClr val="CDCDCD"/>
                      </a:solidFill>
                      <a:prstDash val="solid"/>
                      <a:round/>
                      <a:headEnd type="none" w="med" len="med"/>
                      <a:tailEnd type="none" w="med" len="med"/>
                    </a:lnR>
                    <a:lnT w="7620" cap="flat" cmpd="sng" algn="ctr">
                      <a:solidFill>
                        <a:srgbClr val="CDCDCD"/>
                      </a:solidFill>
                      <a:prstDash val="solid"/>
                      <a:round/>
                      <a:headEnd type="none" w="med" len="med"/>
                      <a:tailEnd type="none" w="med" len="med"/>
                    </a:lnT>
                    <a:lnB w="762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562947125"/>
                  </a:ext>
                </a:extLst>
              </a:tr>
              <a:tr h="428423">
                <a:tc>
                  <a:txBody>
                    <a:bodyPr/>
                    <a:lstStyle/>
                    <a:p>
                      <a:r>
                        <a:rPr lang="es-PE" sz="1700" b="0" dirty="0">
                          <a:effectLst/>
                          <a:latin typeface="inherit"/>
                        </a:rPr>
                        <a:t>✔ </a:t>
                      </a:r>
                      <a:r>
                        <a:rPr lang="es-PE" sz="1700" b="0" dirty="0" err="1">
                          <a:effectLst/>
                          <a:latin typeface="inherit"/>
                        </a:rPr>
                        <a:t>Defining</a:t>
                      </a:r>
                      <a:r>
                        <a:rPr lang="es-PE" sz="1700" b="0" dirty="0">
                          <a:effectLst/>
                          <a:latin typeface="inherit"/>
                        </a:rPr>
                        <a:t> PHP </a:t>
                      </a:r>
                      <a:r>
                        <a:rPr lang="es-PE" sz="1700" b="0" dirty="0" err="1">
                          <a:effectLst/>
                          <a:latin typeface="inherit"/>
                        </a:rPr>
                        <a:t>classes</a:t>
                      </a:r>
                      <a:r>
                        <a:rPr lang="es-PE" sz="1700" b="0" dirty="0">
                          <a:effectLst/>
                          <a:latin typeface="inherit"/>
                        </a:rPr>
                        <a:t>                                  </a:t>
                      </a:r>
                      <a:r>
                        <a:rPr lang="es-ES" sz="1700" b="0" dirty="0">
                          <a:effectLst/>
                          <a:highlight>
                            <a:srgbClr val="FFFF00"/>
                          </a:highlight>
                          <a:latin typeface="inherit"/>
                        </a:rPr>
                        <a:t>Definición de clases en PHP</a:t>
                      </a:r>
                      <a:endParaRPr lang="es-PE" sz="1700" b="0" dirty="0">
                        <a:effectLst/>
                        <a:highlight>
                          <a:srgbClr val="FFFF00"/>
                        </a:highlight>
                        <a:latin typeface="inherit"/>
                      </a:endParaRPr>
                    </a:p>
                  </a:txBody>
                  <a:tcPr marL="85533" marR="85533" marT="42766" marB="42766" anchor="ctr">
                    <a:lnL w="7620" cap="flat" cmpd="sng" algn="ctr">
                      <a:solidFill>
                        <a:srgbClr val="CDCDCD"/>
                      </a:solidFill>
                      <a:prstDash val="solid"/>
                      <a:round/>
                      <a:headEnd type="none" w="med" len="med"/>
                      <a:tailEnd type="none" w="med" len="med"/>
                    </a:lnL>
                    <a:lnR w="7620" cap="flat" cmpd="sng" algn="ctr">
                      <a:solidFill>
                        <a:srgbClr val="CDCDCD"/>
                      </a:solidFill>
                      <a:prstDash val="solid"/>
                      <a:round/>
                      <a:headEnd type="none" w="med" len="med"/>
                      <a:tailEnd type="none" w="med" len="med"/>
                    </a:lnR>
                    <a:lnT w="7620" cap="flat" cmpd="sng" algn="ctr">
                      <a:solidFill>
                        <a:srgbClr val="CDCDCD"/>
                      </a:solidFill>
                      <a:prstDash val="solid"/>
                      <a:round/>
                      <a:headEnd type="none" w="med" len="med"/>
                      <a:tailEnd type="none" w="med" len="med"/>
                    </a:lnT>
                    <a:lnB w="762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1356408813"/>
                  </a:ext>
                </a:extLst>
              </a:tr>
              <a:tr h="428423">
                <a:tc>
                  <a:txBody>
                    <a:bodyPr/>
                    <a:lstStyle/>
                    <a:p>
                      <a:r>
                        <a:rPr lang="es-PE" sz="1700" b="0" dirty="0">
                          <a:effectLst/>
                          <a:latin typeface="inherit"/>
                        </a:rPr>
                        <a:t>✔ </a:t>
                      </a:r>
                      <a:r>
                        <a:rPr lang="es-PE" sz="1700" b="0" dirty="0" err="1">
                          <a:effectLst/>
                          <a:latin typeface="inherit"/>
                        </a:rPr>
                        <a:t>Creating</a:t>
                      </a:r>
                      <a:r>
                        <a:rPr lang="es-PE" sz="1700" b="0" dirty="0">
                          <a:effectLst/>
                          <a:latin typeface="inherit"/>
                        </a:rPr>
                        <a:t> </a:t>
                      </a:r>
                      <a:r>
                        <a:rPr lang="es-PE" sz="1700" b="0" dirty="0" err="1">
                          <a:effectLst/>
                          <a:latin typeface="inherit"/>
                        </a:rPr>
                        <a:t>objects</a:t>
                      </a:r>
                      <a:r>
                        <a:rPr lang="es-PE" sz="1700" b="0" dirty="0">
                          <a:effectLst/>
                          <a:latin typeface="inherit"/>
                        </a:rPr>
                        <a:t> in PHP                            </a:t>
                      </a:r>
                      <a:r>
                        <a:rPr lang="es-ES" sz="1700" b="0" dirty="0">
                          <a:effectLst/>
                          <a:highlight>
                            <a:srgbClr val="FFFF00"/>
                          </a:highlight>
                          <a:latin typeface="inherit"/>
                        </a:rPr>
                        <a:t>Creación de objetos en PHP </a:t>
                      </a:r>
                      <a:endParaRPr lang="es-PE" sz="1700" b="0" dirty="0">
                        <a:effectLst/>
                        <a:highlight>
                          <a:srgbClr val="FFFF00"/>
                        </a:highlight>
                        <a:latin typeface="inherit"/>
                      </a:endParaRPr>
                    </a:p>
                  </a:txBody>
                  <a:tcPr marL="85533" marR="85533" marT="42766" marB="42766" anchor="ctr">
                    <a:lnL w="7620" cap="flat" cmpd="sng" algn="ctr">
                      <a:solidFill>
                        <a:srgbClr val="CDCDCD"/>
                      </a:solidFill>
                      <a:prstDash val="solid"/>
                      <a:round/>
                      <a:headEnd type="none" w="med" len="med"/>
                      <a:tailEnd type="none" w="med" len="med"/>
                    </a:lnL>
                    <a:lnR w="7620" cap="flat" cmpd="sng" algn="ctr">
                      <a:solidFill>
                        <a:srgbClr val="CDCDCD"/>
                      </a:solidFill>
                      <a:prstDash val="solid"/>
                      <a:round/>
                      <a:headEnd type="none" w="med" len="med"/>
                      <a:tailEnd type="none" w="med" len="med"/>
                    </a:lnR>
                    <a:lnT w="7620" cap="flat" cmpd="sng" algn="ctr">
                      <a:solidFill>
                        <a:srgbClr val="CDCDCD"/>
                      </a:solidFill>
                      <a:prstDash val="solid"/>
                      <a:round/>
                      <a:headEnd type="none" w="med" len="med"/>
                      <a:tailEnd type="none" w="med" len="med"/>
                    </a:lnT>
                    <a:lnB w="762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2938284667"/>
                  </a:ext>
                </a:extLst>
              </a:tr>
            </a:tbl>
          </a:graphicData>
        </a:graphic>
      </p:graphicFrame>
      <p:sp>
        <p:nvSpPr>
          <p:cNvPr id="5" name="Rectangle 1">
            <a:extLst>
              <a:ext uri="{FF2B5EF4-FFF2-40B4-BE49-F238E27FC236}">
                <a16:creationId xmlns:a16="http://schemas.microsoft.com/office/drawing/2014/main" id="{BC920E89-8BFA-0484-1C6F-D252FABA14BD}"/>
              </a:ext>
            </a:extLst>
          </p:cNvPr>
          <p:cNvSpPr>
            <a:spLocks noGrp="1" noChangeArrowheads="1"/>
          </p:cNvSpPr>
          <p:nvPr>
            <p:ph type="body"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PE" altLang="es-PE" sz="1800" b="0" i="0" u="none" strike="noStrike" cap="none" normalizeH="0" baseline="0">
                <a:ln>
                  <a:noFill/>
                </a:ln>
                <a:solidFill>
                  <a:schemeClr val="tx1"/>
                </a:solidFill>
                <a:effectLst/>
                <a:latin typeface="Arial" panose="020B0604020202020204" pitchFamily="34" charset="0"/>
              </a:rPr>
            </a:br>
            <a:endParaRPr kumimoji="0" lang="es-PE" altLang="es-P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3710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9924" y="682523"/>
            <a:ext cx="6217920" cy="5055870"/>
          </a:xfrm>
          <a:prstGeom prst="rect">
            <a:avLst/>
          </a:prstGeom>
        </p:spPr>
        <p:txBody>
          <a:bodyPr vert="horz" wrap="square" lIns="0" tIns="180340" rIns="0" bIns="0" rtlCol="0">
            <a:spAutoFit/>
          </a:bodyPr>
          <a:lstStyle/>
          <a:p>
            <a:pPr marL="12700">
              <a:lnSpc>
                <a:spcPct val="100000"/>
              </a:lnSpc>
              <a:spcBef>
                <a:spcPts val="1420"/>
              </a:spcBef>
            </a:pPr>
            <a:r>
              <a:rPr sz="2200" dirty="0">
                <a:solidFill>
                  <a:srgbClr val="0004FF"/>
                </a:solidFill>
                <a:latin typeface="Arial"/>
                <a:cs typeface="Arial"/>
              </a:rPr>
              <a:t>Member</a:t>
            </a:r>
            <a:r>
              <a:rPr sz="2200" spc="-55" dirty="0">
                <a:solidFill>
                  <a:srgbClr val="0004FF"/>
                </a:solidFill>
                <a:latin typeface="Arial"/>
                <a:cs typeface="Arial"/>
              </a:rPr>
              <a:t> </a:t>
            </a:r>
            <a:r>
              <a:rPr sz="2200" spc="-10" dirty="0">
                <a:solidFill>
                  <a:srgbClr val="0004FF"/>
                </a:solidFill>
                <a:latin typeface="Arial"/>
                <a:cs typeface="Arial"/>
              </a:rPr>
              <a:t>Functions</a:t>
            </a:r>
            <a:endParaRPr sz="2200" dirty="0">
              <a:latin typeface="Arial"/>
              <a:cs typeface="Arial"/>
            </a:endParaRPr>
          </a:p>
          <a:p>
            <a:pPr marL="12700">
              <a:lnSpc>
                <a:spcPct val="100000"/>
              </a:lnSpc>
              <a:spcBef>
                <a:spcPts val="1320"/>
              </a:spcBef>
              <a:tabLst>
                <a:tab pos="1374775" algn="l"/>
                <a:tab pos="2875915" algn="l"/>
                <a:tab pos="3958590" algn="l"/>
                <a:tab pos="4342765" algn="l"/>
                <a:tab pos="5365115" algn="l"/>
              </a:tabLst>
            </a:pPr>
            <a:r>
              <a:rPr sz="2200" spc="-10" dirty="0">
                <a:latin typeface="Arial"/>
                <a:cs typeface="Arial"/>
              </a:rPr>
              <a:t>Functions</a:t>
            </a:r>
            <a:r>
              <a:rPr sz="2200" dirty="0">
                <a:latin typeface="Arial"/>
                <a:cs typeface="Arial"/>
              </a:rPr>
              <a:t>	</a:t>
            </a:r>
            <a:r>
              <a:rPr sz="2200" spc="-10" dirty="0">
                <a:latin typeface="Arial"/>
                <a:cs typeface="Arial"/>
              </a:rPr>
              <a:t>specifically</a:t>
            </a:r>
            <a:r>
              <a:rPr sz="2200" dirty="0">
                <a:latin typeface="Arial"/>
                <a:cs typeface="Arial"/>
              </a:rPr>
              <a:t>	</a:t>
            </a:r>
            <a:r>
              <a:rPr sz="2200" spc="-10" dirty="0">
                <a:latin typeface="Arial"/>
                <a:cs typeface="Arial"/>
              </a:rPr>
              <a:t>created</a:t>
            </a:r>
            <a:r>
              <a:rPr sz="2200" dirty="0">
                <a:latin typeface="Arial"/>
                <a:cs typeface="Arial"/>
              </a:rPr>
              <a:t>	</a:t>
            </a:r>
            <a:r>
              <a:rPr sz="2200" spc="-25" dirty="0">
                <a:latin typeface="Arial"/>
                <a:cs typeface="Arial"/>
              </a:rPr>
              <a:t>to</a:t>
            </a:r>
            <a:r>
              <a:rPr sz="2200" dirty="0">
                <a:latin typeface="Arial"/>
                <a:cs typeface="Arial"/>
              </a:rPr>
              <a:t>	</a:t>
            </a:r>
            <a:r>
              <a:rPr sz="2200" spc="-10" dirty="0">
                <a:latin typeface="Arial"/>
                <a:cs typeface="Arial"/>
              </a:rPr>
              <a:t>access</a:t>
            </a:r>
            <a:r>
              <a:rPr sz="2200" dirty="0">
                <a:latin typeface="Arial"/>
                <a:cs typeface="Arial"/>
              </a:rPr>
              <a:t>	</a:t>
            </a:r>
            <a:r>
              <a:rPr sz="2200" spc="-10" dirty="0">
                <a:latin typeface="Arial"/>
                <a:cs typeface="Arial"/>
              </a:rPr>
              <a:t>private</a:t>
            </a:r>
            <a:endParaRPr sz="2200" dirty="0">
              <a:latin typeface="Arial"/>
              <a:cs typeface="Arial"/>
            </a:endParaRPr>
          </a:p>
          <a:p>
            <a:pPr marL="12700">
              <a:lnSpc>
                <a:spcPct val="100000"/>
              </a:lnSpc>
              <a:spcBef>
                <a:spcPts val="1320"/>
              </a:spcBef>
            </a:pPr>
            <a:r>
              <a:rPr sz="2200" dirty="0">
                <a:latin typeface="Arial"/>
                <a:cs typeface="Arial"/>
              </a:rPr>
              <a:t>data</a:t>
            </a:r>
            <a:r>
              <a:rPr sz="2200" spc="-45" dirty="0">
                <a:latin typeface="Arial"/>
                <a:cs typeface="Arial"/>
              </a:rPr>
              <a:t> </a:t>
            </a:r>
            <a:r>
              <a:rPr sz="2200" spc="-10" dirty="0">
                <a:latin typeface="Arial"/>
                <a:cs typeface="Arial"/>
              </a:rPr>
              <a:t>members.</a:t>
            </a:r>
            <a:endParaRPr sz="2200" dirty="0">
              <a:latin typeface="Arial"/>
              <a:cs typeface="Arial"/>
            </a:endParaRPr>
          </a:p>
          <a:p>
            <a:pPr marL="12700">
              <a:lnSpc>
                <a:spcPct val="100000"/>
              </a:lnSpc>
              <a:spcBef>
                <a:spcPts val="1320"/>
              </a:spcBef>
            </a:pPr>
            <a:r>
              <a:rPr sz="2200" spc="-10" dirty="0">
                <a:solidFill>
                  <a:srgbClr val="0004FF"/>
                </a:solidFill>
                <a:latin typeface="Arial"/>
                <a:cs typeface="Arial"/>
              </a:rPr>
              <a:t>Objects</a:t>
            </a:r>
            <a:endParaRPr sz="2200" dirty="0">
              <a:latin typeface="Arial"/>
              <a:cs typeface="Arial"/>
            </a:endParaRPr>
          </a:p>
          <a:p>
            <a:pPr marL="12700" marR="5080" algn="just">
              <a:lnSpc>
                <a:spcPct val="150000"/>
              </a:lnSpc>
            </a:pPr>
            <a:r>
              <a:rPr sz="2200" dirty="0">
                <a:latin typeface="Arial"/>
                <a:cs typeface="Arial"/>
              </a:rPr>
              <a:t>An</a:t>
            </a:r>
            <a:r>
              <a:rPr sz="2200" spc="235" dirty="0">
                <a:latin typeface="Arial"/>
                <a:cs typeface="Arial"/>
              </a:rPr>
              <a:t>  </a:t>
            </a:r>
            <a:r>
              <a:rPr sz="2200" dirty="0">
                <a:latin typeface="Arial"/>
                <a:cs typeface="Arial"/>
              </a:rPr>
              <a:t>instance</a:t>
            </a:r>
            <a:r>
              <a:rPr sz="2200" spc="245" dirty="0">
                <a:latin typeface="Arial"/>
                <a:cs typeface="Arial"/>
              </a:rPr>
              <a:t>  </a:t>
            </a:r>
            <a:r>
              <a:rPr sz="2200" dirty="0">
                <a:latin typeface="Arial"/>
                <a:cs typeface="Arial"/>
              </a:rPr>
              <a:t>that</a:t>
            </a:r>
            <a:r>
              <a:rPr sz="2200" spc="240" dirty="0">
                <a:latin typeface="Arial"/>
                <a:cs typeface="Arial"/>
              </a:rPr>
              <a:t>  </a:t>
            </a:r>
            <a:r>
              <a:rPr sz="2200" dirty="0">
                <a:latin typeface="Arial"/>
                <a:cs typeface="Arial"/>
              </a:rPr>
              <a:t>has</a:t>
            </a:r>
            <a:r>
              <a:rPr sz="2200" spc="235" dirty="0">
                <a:latin typeface="Arial"/>
                <a:cs typeface="Arial"/>
              </a:rPr>
              <a:t>  </a:t>
            </a:r>
            <a:r>
              <a:rPr sz="2200" dirty="0">
                <a:latin typeface="Arial"/>
                <a:cs typeface="Arial"/>
              </a:rPr>
              <a:t>its</a:t>
            </a:r>
            <a:r>
              <a:rPr sz="2200" spc="245" dirty="0">
                <a:latin typeface="Arial"/>
                <a:cs typeface="Arial"/>
              </a:rPr>
              <a:t>  </a:t>
            </a:r>
            <a:r>
              <a:rPr sz="2200" dirty="0">
                <a:latin typeface="Arial"/>
                <a:cs typeface="Arial"/>
              </a:rPr>
              <a:t>own</a:t>
            </a:r>
            <a:r>
              <a:rPr sz="2200" spc="245" dirty="0">
                <a:latin typeface="Arial"/>
                <a:cs typeface="Arial"/>
              </a:rPr>
              <a:t>  </a:t>
            </a:r>
            <a:r>
              <a:rPr sz="2200" dirty="0">
                <a:latin typeface="Arial"/>
                <a:cs typeface="Arial"/>
              </a:rPr>
              <a:t>behavior</a:t>
            </a:r>
            <a:r>
              <a:rPr sz="2200" spc="240" dirty="0">
                <a:latin typeface="Arial"/>
                <a:cs typeface="Arial"/>
              </a:rPr>
              <a:t>  </a:t>
            </a:r>
            <a:r>
              <a:rPr sz="2200" spc="-25" dirty="0">
                <a:latin typeface="Arial"/>
                <a:cs typeface="Arial"/>
              </a:rPr>
              <a:t>and </a:t>
            </a:r>
            <a:r>
              <a:rPr sz="2200" dirty="0">
                <a:latin typeface="Arial"/>
                <a:cs typeface="Arial"/>
              </a:rPr>
              <a:t>property.</a:t>
            </a:r>
            <a:r>
              <a:rPr sz="2200" spc="405" dirty="0">
                <a:latin typeface="Arial"/>
                <a:cs typeface="Arial"/>
              </a:rPr>
              <a:t> </a:t>
            </a:r>
            <a:r>
              <a:rPr sz="2200" dirty="0">
                <a:latin typeface="Arial"/>
                <a:cs typeface="Arial"/>
              </a:rPr>
              <a:t>It</a:t>
            </a:r>
            <a:r>
              <a:rPr sz="2200" spc="409" dirty="0">
                <a:latin typeface="Arial"/>
                <a:cs typeface="Arial"/>
              </a:rPr>
              <a:t> </a:t>
            </a:r>
            <a:r>
              <a:rPr sz="2200" dirty="0">
                <a:latin typeface="Arial"/>
                <a:cs typeface="Arial"/>
              </a:rPr>
              <a:t>considers</a:t>
            </a:r>
            <a:r>
              <a:rPr sz="2200" spc="409" dirty="0">
                <a:latin typeface="Arial"/>
                <a:cs typeface="Arial"/>
              </a:rPr>
              <a:t> </a:t>
            </a:r>
            <a:r>
              <a:rPr sz="2200" dirty="0">
                <a:latin typeface="Arial"/>
                <a:cs typeface="Arial"/>
              </a:rPr>
              <a:t>everything</a:t>
            </a:r>
            <a:r>
              <a:rPr sz="2200" spc="409" dirty="0">
                <a:latin typeface="Arial"/>
                <a:cs typeface="Arial"/>
              </a:rPr>
              <a:t> </a:t>
            </a:r>
            <a:r>
              <a:rPr sz="2200" dirty="0">
                <a:latin typeface="Arial"/>
                <a:cs typeface="Arial"/>
              </a:rPr>
              <a:t>around</a:t>
            </a:r>
            <a:r>
              <a:rPr sz="2200" spc="409" dirty="0">
                <a:latin typeface="Arial"/>
                <a:cs typeface="Arial"/>
              </a:rPr>
              <a:t> </a:t>
            </a:r>
            <a:r>
              <a:rPr sz="2200" dirty="0">
                <a:latin typeface="Arial"/>
                <a:cs typeface="Arial"/>
              </a:rPr>
              <a:t>you</a:t>
            </a:r>
            <a:r>
              <a:rPr sz="2200" spc="400" dirty="0">
                <a:latin typeface="Arial"/>
                <a:cs typeface="Arial"/>
              </a:rPr>
              <a:t> </a:t>
            </a:r>
            <a:r>
              <a:rPr sz="2200" spc="-25" dirty="0">
                <a:latin typeface="Arial"/>
                <a:cs typeface="Arial"/>
              </a:rPr>
              <a:t>as </a:t>
            </a:r>
            <a:r>
              <a:rPr sz="2200" dirty="0">
                <a:latin typeface="Arial"/>
                <a:cs typeface="Arial"/>
              </a:rPr>
              <a:t>an</a:t>
            </a:r>
            <a:r>
              <a:rPr sz="2200" spc="5" dirty="0">
                <a:latin typeface="Arial"/>
                <a:cs typeface="Arial"/>
              </a:rPr>
              <a:t> </a:t>
            </a:r>
            <a:r>
              <a:rPr sz="2200" dirty="0">
                <a:latin typeface="Arial"/>
                <a:cs typeface="Arial"/>
              </a:rPr>
              <a:t>object</a:t>
            </a:r>
            <a:r>
              <a:rPr sz="2200" spc="5" dirty="0">
                <a:latin typeface="Arial"/>
                <a:cs typeface="Arial"/>
              </a:rPr>
              <a:t> </a:t>
            </a:r>
            <a:r>
              <a:rPr sz="2200" dirty="0">
                <a:latin typeface="Arial"/>
                <a:cs typeface="Arial"/>
              </a:rPr>
              <a:t>with</a:t>
            </a:r>
            <a:r>
              <a:rPr sz="2200" spc="5" dirty="0">
                <a:latin typeface="Arial"/>
                <a:cs typeface="Arial"/>
              </a:rPr>
              <a:t> </a:t>
            </a:r>
            <a:r>
              <a:rPr sz="2200" dirty="0">
                <a:latin typeface="Arial"/>
                <a:cs typeface="Arial"/>
              </a:rPr>
              <a:t>some of</a:t>
            </a:r>
            <a:r>
              <a:rPr sz="2200" spc="5" dirty="0">
                <a:latin typeface="Arial"/>
                <a:cs typeface="Arial"/>
              </a:rPr>
              <a:t> </a:t>
            </a:r>
            <a:r>
              <a:rPr sz="2200" dirty="0">
                <a:latin typeface="Arial"/>
                <a:cs typeface="Arial"/>
              </a:rPr>
              <a:t>its</a:t>
            </a:r>
            <a:r>
              <a:rPr sz="2200" spc="10" dirty="0">
                <a:latin typeface="Arial"/>
                <a:cs typeface="Arial"/>
              </a:rPr>
              <a:t> </a:t>
            </a:r>
            <a:r>
              <a:rPr sz="2200" dirty="0">
                <a:latin typeface="Arial"/>
                <a:cs typeface="Arial"/>
              </a:rPr>
              <a:t>attributes.</a:t>
            </a:r>
            <a:r>
              <a:rPr sz="2200" spc="5" dirty="0">
                <a:latin typeface="Arial"/>
                <a:cs typeface="Arial"/>
              </a:rPr>
              <a:t> </a:t>
            </a:r>
            <a:r>
              <a:rPr sz="2200" dirty="0">
                <a:latin typeface="Arial"/>
                <a:cs typeface="Arial"/>
              </a:rPr>
              <a:t>For</a:t>
            </a:r>
            <a:r>
              <a:rPr sz="2200" spc="5" dirty="0">
                <a:latin typeface="Arial"/>
                <a:cs typeface="Arial"/>
              </a:rPr>
              <a:t> </a:t>
            </a:r>
            <a:r>
              <a:rPr sz="2200" spc="-10" dirty="0">
                <a:latin typeface="Arial"/>
                <a:cs typeface="Arial"/>
              </a:rPr>
              <a:t>instance: </a:t>
            </a:r>
            <a:r>
              <a:rPr sz="2200" dirty="0">
                <a:latin typeface="Arial"/>
                <a:cs typeface="Arial"/>
              </a:rPr>
              <a:t>a</a:t>
            </a:r>
            <a:r>
              <a:rPr sz="2200" spc="50" dirty="0">
                <a:latin typeface="Arial"/>
                <a:cs typeface="Arial"/>
              </a:rPr>
              <a:t>  </a:t>
            </a:r>
            <a:r>
              <a:rPr sz="2200" dirty="0">
                <a:latin typeface="Arial"/>
                <a:cs typeface="Arial"/>
              </a:rPr>
              <a:t>spaceship:</a:t>
            </a:r>
            <a:r>
              <a:rPr sz="2200" spc="55" dirty="0">
                <a:latin typeface="Arial"/>
                <a:cs typeface="Arial"/>
              </a:rPr>
              <a:t>  </a:t>
            </a:r>
            <a:r>
              <a:rPr sz="2200" dirty="0">
                <a:latin typeface="Arial"/>
                <a:cs typeface="Arial"/>
              </a:rPr>
              <a:t>It</a:t>
            </a:r>
            <a:r>
              <a:rPr sz="2200" spc="50" dirty="0">
                <a:latin typeface="Arial"/>
                <a:cs typeface="Arial"/>
              </a:rPr>
              <a:t>  </a:t>
            </a:r>
            <a:r>
              <a:rPr sz="2200" dirty="0">
                <a:latin typeface="Arial"/>
                <a:cs typeface="Arial"/>
              </a:rPr>
              <a:t>has</a:t>
            </a:r>
            <a:r>
              <a:rPr sz="2200" spc="55" dirty="0">
                <a:latin typeface="Arial"/>
                <a:cs typeface="Arial"/>
              </a:rPr>
              <a:t>  </a:t>
            </a:r>
            <a:r>
              <a:rPr sz="2200" dirty="0">
                <a:latin typeface="Arial"/>
                <a:cs typeface="Arial"/>
              </a:rPr>
              <a:t>properties</a:t>
            </a:r>
            <a:r>
              <a:rPr sz="2200" spc="60" dirty="0">
                <a:latin typeface="Arial"/>
                <a:cs typeface="Arial"/>
              </a:rPr>
              <a:t>  </a:t>
            </a:r>
            <a:r>
              <a:rPr sz="2200" dirty="0">
                <a:latin typeface="Arial"/>
                <a:cs typeface="Arial"/>
              </a:rPr>
              <a:t>like</a:t>
            </a:r>
            <a:r>
              <a:rPr sz="2200" spc="55" dirty="0">
                <a:latin typeface="Arial"/>
                <a:cs typeface="Arial"/>
              </a:rPr>
              <a:t>  </a:t>
            </a:r>
            <a:r>
              <a:rPr sz="2200" dirty="0">
                <a:latin typeface="Arial"/>
                <a:cs typeface="Arial"/>
              </a:rPr>
              <a:t>fuel,</a:t>
            </a:r>
            <a:r>
              <a:rPr sz="2200" spc="55" dirty="0">
                <a:latin typeface="Arial"/>
                <a:cs typeface="Arial"/>
              </a:rPr>
              <a:t>  </a:t>
            </a:r>
            <a:r>
              <a:rPr sz="2200" spc="-10" dirty="0">
                <a:latin typeface="Arial"/>
                <a:cs typeface="Arial"/>
              </a:rPr>
              <a:t>color, </a:t>
            </a:r>
            <a:r>
              <a:rPr sz="2200" dirty="0">
                <a:latin typeface="Arial"/>
                <a:cs typeface="Arial"/>
              </a:rPr>
              <a:t>speed,</a:t>
            </a:r>
            <a:r>
              <a:rPr sz="2200" spc="-50" dirty="0">
                <a:latin typeface="Arial"/>
                <a:cs typeface="Arial"/>
              </a:rPr>
              <a:t> </a:t>
            </a:r>
            <a:r>
              <a:rPr sz="2200" dirty="0">
                <a:latin typeface="Arial"/>
                <a:cs typeface="Arial"/>
              </a:rPr>
              <a:t>material,</a:t>
            </a:r>
            <a:r>
              <a:rPr sz="2200" spc="-45" dirty="0">
                <a:latin typeface="Arial"/>
                <a:cs typeface="Arial"/>
              </a:rPr>
              <a:t> </a:t>
            </a:r>
            <a:r>
              <a:rPr sz="2200" dirty="0">
                <a:latin typeface="Arial"/>
                <a:cs typeface="Arial"/>
              </a:rPr>
              <a:t>etc.</a:t>
            </a:r>
            <a:r>
              <a:rPr sz="2200" spc="-50" dirty="0">
                <a:latin typeface="Arial"/>
                <a:cs typeface="Arial"/>
              </a:rPr>
              <a:t> </a:t>
            </a:r>
            <a:r>
              <a:rPr sz="2200" dirty="0">
                <a:latin typeface="Arial"/>
                <a:cs typeface="Arial"/>
              </a:rPr>
              <a:t>and</a:t>
            </a:r>
            <a:r>
              <a:rPr sz="2200" spc="-50" dirty="0">
                <a:latin typeface="Arial"/>
                <a:cs typeface="Arial"/>
              </a:rPr>
              <a:t> </a:t>
            </a:r>
            <a:r>
              <a:rPr sz="2200" dirty="0">
                <a:latin typeface="Arial"/>
                <a:cs typeface="Arial"/>
              </a:rPr>
              <a:t>it</a:t>
            </a:r>
            <a:r>
              <a:rPr sz="2200" spc="-55" dirty="0">
                <a:latin typeface="Arial"/>
                <a:cs typeface="Arial"/>
              </a:rPr>
              <a:t> </a:t>
            </a:r>
            <a:r>
              <a:rPr sz="2200" dirty="0">
                <a:latin typeface="Arial"/>
                <a:cs typeface="Arial"/>
              </a:rPr>
              <a:t>can</a:t>
            </a:r>
            <a:r>
              <a:rPr sz="2200" spc="-45" dirty="0">
                <a:latin typeface="Arial"/>
                <a:cs typeface="Arial"/>
              </a:rPr>
              <a:t> </a:t>
            </a:r>
            <a:r>
              <a:rPr sz="2200" dirty="0">
                <a:latin typeface="Arial"/>
                <a:cs typeface="Arial"/>
              </a:rPr>
              <a:t>have</a:t>
            </a:r>
            <a:r>
              <a:rPr sz="2200" spc="-40" dirty="0">
                <a:latin typeface="Arial"/>
                <a:cs typeface="Arial"/>
              </a:rPr>
              <a:t> </a:t>
            </a:r>
            <a:r>
              <a:rPr sz="2200" dirty="0">
                <a:latin typeface="Arial"/>
                <a:cs typeface="Arial"/>
              </a:rPr>
              <a:t>functions</a:t>
            </a:r>
            <a:r>
              <a:rPr sz="2200" spc="-40" dirty="0">
                <a:latin typeface="Arial"/>
                <a:cs typeface="Arial"/>
              </a:rPr>
              <a:t> </a:t>
            </a:r>
            <a:r>
              <a:rPr sz="2200" spc="-20" dirty="0">
                <a:latin typeface="Arial"/>
                <a:cs typeface="Arial"/>
              </a:rPr>
              <a:t>like </a:t>
            </a:r>
            <a:r>
              <a:rPr sz="2200" spc="-10" dirty="0">
                <a:latin typeface="Arial"/>
                <a:cs typeface="Arial"/>
              </a:rPr>
              <a:t>launching_in_space,</a:t>
            </a:r>
            <a:r>
              <a:rPr sz="2200" spc="-5" dirty="0">
                <a:latin typeface="Arial"/>
                <a:cs typeface="Arial"/>
              </a:rPr>
              <a:t> </a:t>
            </a:r>
            <a:r>
              <a:rPr sz="2200" spc="-10" dirty="0">
                <a:latin typeface="Arial"/>
                <a:cs typeface="Arial"/>
              </a:rPr>
              <a:t>landing_on_a_planet,</a:t>
            </a:r>
            <a:r>
              <a:rPr sz="2200" spc="5" dirty="0">
                <a:latin typeface="Arial"/>
                <a:cs typeface="Arial"/>
              </a:rPr>
              <a:t> </a:t>
            </a:r>
            <a:r>
              <a:rPr sz="2200" spc="-20" dirty="0">
                <a:latin typeface="Arial"/>
                <a:cs typeface="Arial"/>
              </a:rPr>
              <a:t>etc.</a:t>
            </a:r>
            <a:endParaRPr sz="2200" dirty="0">
              <a:latin typeface="Arial"/>
              <a:cs typeface="Arial"/>
            </a:endParaRPr>
          </a:p>
        </p:txBody>
      </p:sp>
      <p:pic>
        <p:nvPicPr>
          <p:cNvPr id="3" name="object 3"/>
          <p:cNvPicPr/>
          <p:nvPr/>
        </p:nvPicPr>
        <p:blipFill>
          <a:blip r:embed="rId2" cstate="print"/>
          <a:stretch>
            <a:fillRect/>
          </a:stretch>
        </p:blipFill>
        <p:spPr>
          <a:xfrm>
            <a:off x="7993380" y="742187"/>
            <a:ext cx="629412" cy="664463"/>
          </a:xfrm>
          <a:prstGeom prst="rect">
            <a:avLst/>
          </a:prstGeom>
        </p:spPr>
      </p:pic>
      <p:pic>
        <p:nvPicPr>
          <p:cNvPr id="4" name="object 4"/>
          <p:cNvPicPr/>
          <p:nvPr/>
        </p:nvPicPr>
        <p:blipFill>
          <a:blip r:embed="rId3" cstate="print"/>
          <a:stretch>
            <a:fillRect/>
          </a:stretch>
        </p:blipFill>
        <p:spPr>
          <a:xfrm>
            <a:off x="7709916" y="2063495"/>
            <a:ext cx="3224783" cy="2731008"/>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9924" y="682523"/>
            <a:ext cx="6217920" cy="4783361"/>
          </a:xfrm>
          <a:prstGeom prst="rect">
            <a:avLst/>
          </a:prstGeom>
        </p:spPr>
        <p:txBody>
          <a:bodyPr vert="horz" wrap="square" lIns="0" tIns="180340" rIns="0" bIns="0" rtlCol="0">
            <a:spAutoFit/>
          </a:bodyPr>
          <a:lstStyle/>
          <a:p>
            <a:pPr marL="12700">
              <a:lnSpc>
                <a:spcPct val="100000"/>
              </a:lnSpc>
              <a:spcBef>
                <a:spcPts val="1420"/>
              </a:spcBef>
            </a:pPr>
            <a:r>
              <a:rPr lang="es-ES" sz="2200" dirty="0">
                <a:solidFill>
                  <a:srgbClr val="0004FF"/>
                </a:solidFill>
                <a:highlight>
                  <a:srgbClr val="FFFF00"/>
                </a:highlight>
                <a:latin typeface="Arial"/>
                <a:cs typeface="Arial"/>
              </a:rPr>
              <a:t>Funciones de los miembros</a:t>
            </a:r>
          </a:p>
          <a:p>
            <a:pPr marL="12700">
              <a:lnSpc>
                <a:spcPct val="100000"/>
              </a:lnSpc>
              <a:spcBef>
                <a:spcPts val="1420"/>
              </a:spcBef>
            </a:pPr>
            <a:r>
              <a:rPr lang="es-ES" sz="2200" dirty="0">
                <a:solidFill>
                  <a:srgbClr val="0004FF"/>
                </a:solidFill>
                <a:highlight>
                  <a:srgbClr val="FFFF00"/>
                </a:highlight>
                <a:latin typeface="Arial"/>
                <a:cs typeface="Arial"/>
              </a:rPr>
              <a:t>Funciones creadas específicamente para acceder a privados.</a:t>
            </a:r>
          </a:p>
          <a:p>
            <a:pPr marL="12700">
              <a:lnSpc>
                <a:spcPct val="100000"/>
              </a:lnSpc>
              <a:spcBef>
                <a:spcPts val="1420"/>
              </a:spcBef>
            </a:pPr>
            <a:r>
              <a:rPr lang="es-ES" sz="2200" dirty="0">
                <a:solidFill>
                  <a:srgbClr val="0004FF"/>
                </a:solidFill>
                <a:highlight>
                  <a:srgbClr val="FFFF00"/>
                </a:highlight>
                <a:latin typeface="Arial"/>
                <a:cs typeface="Arial"/>
              </a:rPr>
              <a:t>Objetos</a:t>
            </a:r>
          </a:p>
          <a:p>
            <a:pPr marL="12700">
              <a:lnSpc>
                <a:spcPct val="100000"/>
              </a:lnSpc>
              <a:spcBef>
                <a:spcPts val="1420"/>
              </a:spcBef>
            </a:pPr>
            <a:r>
              <a:rPr lang="es-ES" sz="2200" dirty="0">
                <a:solidFill>
                  <a:srgbClr val="0004FF"/>
                </a:solidFill>
                <a:highlight>
                  <a:srgbClr val="FFFF00"/>
                </a:highlight>
                <a:latin typeface="Arial"/>
                <a:cs typeface="Arial"/>
              </a:rPr>
              <a:t>Una instancia que tiene su propio comportamiento y propiedades. Considera todo lo que le rodea como un objeto con algunos de sus atributos. Por ejemplo: una nave espacial:  Tiene propiedades como combustible, color, velocidad, material, etc. y puede tener funciones como </a:t>
            </a:r>
            <a:r>
              <a:rPr lang="es-ES" sz="2200" dirty="0" err="1">
                <a:solidFill>
                  <a:srgbClr val="0004FF"/>
                </a:solidFill>
                <a:highlight>
                  <a:srgbClr val="FFFF00"/>
                </a:highlight>
                <a:latin typeface="Arial"/>
                <a:cs typeface="Arial"/>
              </a:rPr>
              <a:t>lanzar_en_el_espacio</a:t>
            </a:r>
            <a:r>
              <a:rPr lang="es-ES" sz="2200" dirty="0">
                <a:solidFill>
                  <a:srgbClr val="0004FF"/>
                </a:solidFill>
                <a:highlight>
                  <a:srgbClr val="FFFF00"/>
                </a:highlight>
                <a:latin typeface="Arial"/>
                <a:cs typeface="Arial"/>
              </a:rPr>
              <a:t>, </a:t>
            </a:r>
            <a:r>
              <a:rPr lang="es-ES" sz="2200" dirty="0" err="1">
                <a:solidFill>
                  <a:srgbClr val="0004FF"/>
                </a:solidFill>
                <a:highlight>
                  <a:srgbClr val="FFFF00"/>
                </a:highlight>
                <a:latin typeface="Arial"/>
                <a:cs typeface="Arial"/>
              </a:rPr>
              <a:t>aterrizar_en_un_planeta</a:t>
            </a:r>
            <a:r>
              <a:rPr lang="es-ES" sz="2200" dirty="0">
                <a:solidFill>
                  <a:srgbClr val="0004FF"/>
                </a:solidFill>
                <a:highlight>
                  <a:srgbClr val="FFFF00"/>
                </a:highlight>
                <a:latin typeface="Arial"/>
                <a:cs typeface="Arial"/>
              </a:rPr>
              <a:t>, </a:t>
            </a:r>
            <a:r>
              <a:rPr lang="es-ES" sz="2200" dirty="0">
                <a:solidFill>
                  <a:srgbClr val="0004FF"/>
                </a:solidFill>
                <a:latin typeface="Arial"/>
                <a:cs typeface="Arial"/>
              </a:rPr>
              <a:t>etc.</a:t>
            </a:r>
            <a:endParaRPr sz="2200" dirty="0">
              <a:latin typeface="Arial"/>
              <a:cs typeface="Arial"/>
            </a:endParaRPr>
          </a:p>
        </p:txBody>
      </p:sp>
      <p:pic>
        <p:nvPicPr>
          <p:cNvPr id="3" name="object 3"/>
          <p:cNvPicPr/>
          <p:nvPr/>
        </p:nvPicPr>
        <p:blipFill>
          <a:blip r:embed="rId2" cstate="print"/>
          <a:stretch>
            <a:fillRect/>
          </a:stretch>
        </p:blipFill>
        <p:spPr>
          <a:xfrm>
            <a:off x="7993380" y="742187"/>
            <a:ext cx="629412" cy="664463"/>
          </a:xfrm>
          <a:prstGeom prst="rect">
            <a:avLst/>
          </a:prstGeom>
        </p:spPr>
      </p:pic>
      <p:pic>
        <p:nvPicPr>
          <p:cNvPr id="4" name="object 4"/>
          <p:cNvPicPr/>
          <p:nvPr/>
        </p:nvPicPr>
        <p:blipFill>
          <a:blip r:embed="rId3" cstate="print"/>
          <a:stretch>
            <a:fillRect/>
          </a:stretch>
        </p:blipFill>
        <p:spPr>
          <a:xfrm>
            <a:off x="7709916" y="2063495"/>
            <a:ext cx="3224783" cy="2731008"/>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1154720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47038" y="455046"/>
            <a:ext cx="6233160" cy="5558790"/>
          </a:xfrm>
          <a:prstGeom prst="rect">
            <a:avLst/>
          </a:prstGeom>
        </p:spPr>
        <p:txBody>
          <a:bodyPr vert="horz" wrap="square" lIns="0" tIns="179705" rIns="0" bIns="0" rtlCol="0">
            <a:spAutoFit/>
          </a:bodyPr>
          <a:lstStyle/>
          <a:p>
            <a:pPr marL="12700" algn="just">
              <a:lnSpc>
                <a:spcPct val="100000"/>
              </a:lnSpc>
              <a:spcBef>
                <a:spcPts val="1415"/>
              </a:spcBef>
            </a:pPr>
            <a:r>
              <a:rPr sz="2200" spc="-10" dirty="0">
                <a:solidFill>
                  <a:srgbClr val="0004FF"/>
                </a:solidFill>
                <a:latin typeface="Arial"/>
                <a:cs typeface="Arial"/>
              </a:rPr>
              <a:t>Data</a:t>
            </a:r>
            <a:r>
              <a:rPr sz="2200" spc="-140" dirty="0">
                <a:solidFill>
                  <a:srgbClr val="0004FF"/>
                </a:solidFill>
                <a:latin typeface="Arial"/>
                <a:cs typeface="Arial"/>
              </a:rPr>
              <a:t> </a:t>
            </a:r>
            <a:r>
              <a:rPr sz="2200" spc="-10" dirty="0">
                <a:solidFill>
                  <a:srgbClr val="0004FF"/>
                </a:solidFill>
                <a:latin typeface="Arial"/>
                <a:cs typeface="Arial"/>
              </a:rPr>
              <a:t>Abstraction</a:t>
            </a:r>
            <a:endParaRPr sz="2200" dirty="0">
              <a:latin typeface="Arial"/>
              <a:cs typeface="Arial"/>
            </a:endParaRPr>
          </a:p>
          <a:p>
            <a:pPr marL="12700" marR="5080" algn="just">
              <a:lnSpc>
                <a:spcPct val="150000"/>
              </a:lnSpc>
            </a:pPr>
            <a:r>
              <a:rPr sz="2200" dirty="0">
                <a:latin typeface="Arial"/>
                <a:cs typeface="Arial"/>
              </a:rPr>
              <a:t>Abstraction</a:t>
            </a:r>
            <a:r>
              <a:rPr sz="2200" spc="525" dirty="0">
                <a:latin typeface="Arial"/>
                <a:cs typeface="Arial"/>
              </a:rPr>
              <a:t> </a:t>
            </a:r>
            <a:r>
              <a:rPr sz="2200" dirty="0">
                <a:latin typeface="Arial"/>
                <a:cs typeface="Arial"/>
              </a:rPr>
              <a:t>is</a:t>
            </a:r>
            <a:r>
              <a:rPr sz="2200" spc="525" dirty="0">
                <a:latin typeface="Arial"/>
                <a:cs typeface="Arial"/>
              </a:rPr>
              <a:t> </a:t>
            </a:r>
            <a:r>
              <a:rPr sz="2200" dirty="0">
                <a:latin typeface="Arial"/>
                <a:cs typeface="Arial"/>
              </a:rPr>
              <a:t>referred</a:t>
            </a:r>
            <a:r>
              <a:rPr sz="2200" spc="-30" dirty="0">
                <a:latin typeface="Arial"/>
                <a:cs typeface="Arial"/>
              </a:rPr>
              <a:t>  </a:t>
            </a:r>
            <a:r>
              <a:rPr sz="2200" dirty="0">
                <a:latin typeface="Arial"/>
                <a:cs typeface="Arial"/>
              </a:rPr>
              <a:t>to</a:t>
            </a:r>
            <a:r>
              <a:rPr sz="2200" spc="525" dirty="0">
                <a:latin typeface="Arial"/>
                <a:cs typeface="Arial"/>
              </a:rPr>
              <a:t> </a:t>
            </a:r>
            <a:r>
              <a:rPr sz="2200" dirty="0">
                <a:latin typeface="Arial"/>
                <a:cs typeface="Arial"/>
              </a:rPr>
              <a:t>the</a:t>
            </a:r>
            <a:r>
              <a:rPr sz="2200" spc="515" dirty="0">
                <a:latin typeface="Arial"/>
                <a:cs typeface="Arial"/>
              </a:rPr>
              <a:t> </a:t>
            </a:r>
            <a:r>
              <a:rPr sz="2200" dirty="0">
                <a:latin typeface="Arial"/>
                <a:cs typeface="Arial"/>
              </a:rPr>
              <a:t>concept</a:t>
            </a:r>
            <a:r>
              <a:rPr sz="2200" spc="525" dirty="0">
                <a:latin typeface="Arial"/>
                <a:cs typeface="Arial"/>
              </a:rPr>
              <a:t> </a:t>
            </a:r>
            <a:r>
              <a:rPr sz="2200" dirty="0">
                <a:latin typeface="Arial"/>
                <a:cs typeface="Arial"/>
              </a:rPr>
              <a:t>of</a:t>
            </a:r>
            <a:r>
              <a:rPr sz="2200" spc="520" dirty="0">
                <a:latin typeface="Arial"/>
                <a:cs typeface="Arial"/>
              </a:rPr>
              <a:t> </a:t>
            </a:r>
            <a:r>
              <a:rPr sz="2200" spc="-10" dirty="0">
                <a:latin typeface="Arial"/>
                <a:cs typeface="Arial"/>
              </a:rPr>
              <a:t>giving </a:t>
            </a:r>
            <a:r>
              <a:rPr sz="2200" dirty="0">
                <a:latin typeface="Arial"/>
                <a:cs typeface="Arial"/>
              </a:rPr>
              <a:t>access</a:t>
            </a:r>
            <a:r>
              <a:rPr sz="2200" spc="295" dirty="0">
                <a:latin typeface="Arial"/>
                <a:cs typeface="Arial"/>
              </a:rPr>
              <a:t> </a:t>
            </a:r>
            <a:r>
              <a:rPr sz="2200" dirty="0">
                <a:latin typeface="Arial"/>
                <a:cs typeface="Arial"/>
              </a:rPr>
              <a:t>to</a:t>
            </a:r>
            <a:r>
              <a:rPr sz="2200" spc="280" dirty="0">
                <a:latin typeface="Arial"/>
                <a:cs typeface="Arial"/>
              </a:rPr>
              <a:t> </a:t>
            </a:r>
            <a:r>
              <a:rPr sz="2200" dirty="0">
                <a:latin typeface="Arial"/>
                <a:cs typeface="Arial"/>
              </a:rPr>
              <a:t>only</a:t>
            </a:r>
            <a:r>
              <a:rPr sz="2200" spc="275" dirty="0">
                <a:latin typeface="Arial"/>
                <a:cs typeface="Arial"/>
              </a:rPr>
              <a:t> </a:t>
            </a:r>
            <a:r>
              <a:rPr sz="2200" dirty="0">
                <a:latin typeface="Arial"/>
                <a:cs typeface="Arial"/>
              </a:rPr>
              <a:t>those</a:t>
            </a:r>
            <a:r>
              <a:rPr sz="2200" spc="300" dirty="0">
                <a:latin typeface="Arial"/>
                <a:cs typeface="Arial"/>
              </a:rPr>
              <a:t> </a:t>
            </a:r>
            <a:r>
              <a:rPr sz="2200" dirty="0">
                <a:latin typeface="Arial"/>
                <a:cs typeface="Arial"/>
              </a:rPr>
              <a:t>details</a:t>
            </a:r>
            <a:r>
              <a:rPr sz="2200" spc="290" dirty="0">
                <a:latin typeface="Arial"/>
                <a:cs typeface="Arial"/>
              </a:rPr>
              <a:t> </a:t>
            </a:r>
            <a:r>
              <a:rPr sz="2200" dirty="0">
                <a:latin typeface="Arial"/>
                <a:cs typeface="Arial"/>
              </a:rPr>
              <a:t>that</a:t>
            </a:r>
            <a:r>
              <a:rPr sz="2200" spc="285" dirty="0">
                <a:latin typeface="Arial"/>
                <a:cs typeface="Arial"/>
              </a:rPr>
              <a:t> </a:t>
            </a:r>
            <a:r>
              <a:rPr sz="2200" dirty="0">
                <a:latin typeface="Arial"/>
                <a:cs typeface="Arial"/>
              </a:rPr>
              <a:t>are</a:t>
            </a:r>
            <a:r>
              <a:rPr sz="2200" spc="290" dirty="0">
                <a:latin typeface="Arial"/>
                <a:cs typeface="Arial"/>
              </a:rPr>
              <a:t> </a:t>
            </a:r>
            <a:r>
              <a:rPr sz="2200" dirty="0">
                <a:latin typeface="Arial"/>
                <a:cs typeface="Arial"/>
              </a:rPr>
              <a:t>required</a:t>
            </a:r>
            <a:r>
              <a:rPr sz="2200" spc="305" dirty="0">
                <a:latin typeface="Arial"/>
                <a:cs typeface="Arial"/>
              </a:rPr>
              <a:t> </a:t>
            </a:r>
            <a:r>
              <a:rPr sz="2200" spc="-25" dirty="0">
                <a:latin typeface="Arial"/>
                <a:cs typeface="Arial"/>
              </a:rPr>
              <a:t>to </a:t>
            </a:r>
            <a:r>
              <a:rPr sz="2200" dirty="0">
                <a:latin typeface="Arial"/>
                <a:cs typeface="Arial"/>
              </a:rPr>
              <a:t>perform</a:t>
            </a:r>
            <a:r>
              <a:rPr sz="2200" spc="360" dirty="0">
                <a:latin typeface="Arial"/>
                <a:cs typeface="Arial"/>
              </a:rPr>
              <a:t> </a:t>
            </a:r>
            <a:r>
              <a:rPr sz="2200" dirty="0">
                <a:latin typeface="Arial"/>
                <a:cs typeface="Arial"/>
              </a:rPr>
              <a:t>a</a:t>
            </a:r>
            <a:r>
              <a:rPr sz="2200" spc="350" dirty="0">
                <a:latin typeface="Arial"/>
                <a:cs typeface="Arial"/>
              </a:rPr>
              <a:t> </a:t>
            </a:r>
            <a:r>
              <a:rPr sz="2200" dirty="0">
                <a:latin typeface="Arial"/>
                <a:cs typeface="Arial"/>
              </a:rPr>
              <a:t>specific</a:t>
            </a:r>
            <a:r>
              <a:rPr sz="2200" spc="360" dirty="0">
                <a:latin typeface="Arial"/>
                <a:cs typeface="Arial"/>
              </a:rPr>
              <a:t> </a:t>
            </a:r>
            <a:r>
              <a:rPr sz="2200" dirty="0">
                <a:latin typeface="Arial"/>
                <a:cs typeface="Arial"/>
              </a:rPr>
              <a:t>task,</a:t>
            </a:r>
            <a:r>
              <a:rPr sz="2200" spc="340" dirty="0">
                <a:latin typeface="Arial"/>
                <a:cs typeface="Arial"/>
              </a:rPr>
              <a:t> </a:t>
            </a:r>
            <a:r>
              <a:rPr sz="2200" dirty="0">
                <a:latin typeface="Arial"/>
                <a:cs typeface="Arial"/>
              </a:rPr>
              <a:t>giving</a:t>
            </a:r>
            <a:r>
              <a:rPr sz="2200" spc="355" dirty="0">
                <a:latin typeface="Arial"/>
                <a:cs typeface="Arial"/>
              </a:rPr>
              <a:t> </a:t>
            </a:r>
            <a:r>
              <a:rPr sz="2200" dirty="0">
                <a:latin typeface="Arial"/>
                <a:cs typeface="Arial"/>
              </a:rPr>
              <a:t>no</a:t>
            </a:r>
            <a:r>
              <a:rPr sz="2200" spc="375" dirty="0">
                <a:latin typeface="Arial"/>
                <a:cs typeface="Arial"/>
              </a:rPr>
              <a:t> </a:t>
            </a:r>
            <a:r>
              <a:rPr sz="2200" dirty="0">
                <a:latin typeface="Arial"/>
                <a:cs typeface="Arial"/>
              </a:rPr>
              <a:t>access</a:t>
            </a:r>
            <a:r>
              <a:rPr sz="2200" spc="365" dirty="0">
                <a:latin typeface="Arial"/>
                <a:cs typeface="Arial"/>
              </a:rPr>
              <a:t> </a:t>
            </a:r>
            <a:r>
              <a:rPr sz="2200" dirty="0">
                <a:latin typeface="Arial"/>
                <a:cs typeface="Arial"/>
              </a:rPr>
              <a:t>to</a:t>
            </a:r>
            <a:r>
              <a:rPr sz="2200" spc="350" dirty="0">
                <a:latin typeface="Arial"/>
                <a:cs typeface="Arial"/>
              </a:rPr>
              <a:t> </a:t>
            </a:r>
            <a:r>
              <a:rPr sz="2200" spc="-25" dirty="0">
                <a:latin typeface="Arial"/>
                <a:cs typeface="Arial"/>
              </a:rPr>
              <a:t>the</a:t>
            </a:r>
            <a:endParaRPr sz="2200" dirty="0">
              <a:latin typeface="Arial"/>
              <a:cs typeface="Arial"/>
            </a:endParaRPr>
          </a:p>
          <a:p>
            <a:pPr marL="12700" marR="5080" algn="just">
              <a:lnSpc>
                <a:spcPct val="150000"/>
              </a:lnSpc>
              <a:spcBef>
                <a:spcPts val="5"/>
              </a:spcBef>
            </a:pPr>
            <a:r>
              <a:rPr sz="2200" dirty="0">
                <a:latin typeface="Arial"/>
                <a:cs typeface="Arial"/>
              </a:rPr>
              <a:t>internal</a:t>
            </a:r>
            <a:r>
              <a:rPr sz="2200" spc="140" dirty="0">
                <a:latin typeface="Arial"/>
                <a:cs typeface="Arial"/>
              </a:rPr>
              <a:t> </a:t>
            </a:r>
            <a:r>
              <a:rPr sz="2200" dirty="0">
                <a:latin typeface="Arial"/>
                <a:cs typeface="Arial"/>
              </a:rPr>
              <a:t>details</a:t>
            </a:r>
            <a:r>
              <a:rPr sz="2200" spc="145" dirty="0">
                <a:latin typeface="Arial"/>
                <a:cs typeface="Arial"/>
              </a:rPr>
              <a:t> </a:t>
            </a:r>
            <a:r>
              <a:rPr sz="2200" dirty="0">
                <a:latin typeface="Arial"/>
                <a:cs typeface="Arial"/>
              </a:rPr>
              <a:t>of</a:t>
            </a:r>
            <a:r>
              <a:rPr sz="2200" spc="135" dirty="0">
                <a:latin typeface="Arial"/>
                <a:cs typeface="Arial"/>
              </a:rPr>
              <a:t> </a:t>
            </a:r>
            <a:r>
              <a:rPr sz="2200" dirty="0">
                <a:latin typeface="Arial"/>
                <a:cs typeface="Arial"/>
              </a:rPr>
              <a:t>that</a:t>
            </a:r>
            <a:r>
              <a:rPr sz="2200" spc="140" dirty="0">
                <a:latin typeface="Arial"/>
                <a:cs typeface="Arial"/>
              </a:rPr>
              <a:t> </a:t>
            </a:r>
            <a:r>
              <a:rPr sz="2200" dirty="0">
                <a:latin typeface="Arial"/>
                <a:cs typeface="Arial"/>
              </a:rPr>
              <a:t>task.</a:t>
            </a:r>
            <a:r>
              <a:rPr sz="2200" spc="135" dirty="0">
                <a:latin typeface="Arial"/>
                <a:cs typeface="Arial"/>
              </a:rPr>
              <a:t> </a:t>
            </a:r>
            <a:r>
              <a:rPr sz="2200" dirty="0">
                <a:latin typeface="Arial"/>
                <a:cs typeface="Arial"/>
              </a:rPr>
              <a:t>For</a:t>
            </a:r>
            <a:r>
              <a:rPr sz="2200" spc="145" dirty="0">
                <a:latin typeface="Arial"/>
                <a:cs typeface="Arial"/>
              </a:rPr>
              <a:t> </a:t>
            </a:r>
            <a:r>
              <a:rPr sz="2200" dirty="0">
                <a:latin typeface="Arial"/>
                <a:cs typeface="Arial"/>
              </a:rPr>
              <a:t>instance:</a:t>
            </a:r>
            <a:r>
              <a:rPr sz="2200" spc="135" dirty="0">
                <a:latin typeface="Arial"/>
                <a:cs typeface="Arial"/>
              </a:rPr>
              <a:t> </a:t>
            </a:r>
            <a:r>
              <a:rPr sz="2200" dirty="0">
                <a:latin typeface="Arial"/>
                <a:cs typeface="Arial"/>
              </a:rPr>
              <a:t>to</a:t>
            </a:r>
            <a:r>
              <a:rPr sz="2200" spc="135" dirty="0">
                <a:latin typeface="Arial"/>
                <a:cs typeface="Arial"/>
              </a:rPr>
              <a:t> </a:t>
            </a:r>
            <a:r>
              <a:rPr sz="2200" spc="-10" dirty="0">
                <a:latin typeface="Arial"/>
                <a:cs typeface="Arial"/>
              </a:rPr>
              <a:t>drive </a:t>
            </a:r>
            <a:r>
              <a:rPr sz="2200" dirty="0">
                <a:latin typeface="Arial"/>
                <a:cs typeface="Arial"/>
              </a:rPr>
              <a:t>a</a:t>
            </a:r>
            <a:r>
              <a:rPr sz="2200" spc="530" dirty="0">
                <a:latin typeface="Arial"/>
                <a:cs typeface="Arial"/>
              </a:rPr>
              <a:t> </a:t>
            </a:r>
            <a:r>
              <a:rPr sz="2200" dirty="0">
                <a:latin typeface="Arial"/>
                <a:cs typeface="Arial"/>
              </a:rPr>
              <a:t>car,</a:t>
            </a:r>
            <a:r>
              <a:rPr sz="2200" spc="535" dirty="0">
                <a:latin typeface="Arial"/>
                <a:cs typeface="Arial"/>
              </a:rPr>
              <a:t> </a:t>
            </a:r>
            <a:r>
              <a:rPr sz="2200" dirty="0">
                <a:latin typeface="Arial"/>
                <a:cs typeface="Arial"/>
              </a:rPr>
              <a:t>you</a:t>
            </a:r>
            <a:r>
              <a:rPr sz="2200" spc="540" dirty="0">
                <a:latin typeface="Arial"/>
                <a:cs typeface="Arial"/>
              </a:rPr>
              <a:t> </a:t>
            </a:r>
            <a:r>
              <a:rPr sz="2200" dirty="0">
                <a:latin typeface="Arial"/>
                <a:cs typeface="Arial"/>
              </a:rPr>
              <a:t>know</a:t>
            </a:r>
            <a:r>
              <a:rPr sz="2200" spc="535" dirty="0">
                <a:latin typeface="Arial"/>
                <a:cs typeface="Arial"/>
              </a:rPr>
              <a:t> </a:t>
            </a:r>
            <a:r>
              <a:rPr sz="2200" dirty="0">
                <a:latin typeface="Arial"/>
                <a:cs typeface="Arial"/>
              </a:rPr>
              <a:t>how</a:t>
            </a:r>
            <a:r>
              <a:rPr sz="2200" spc="530" dirty="0">
                <a:latin typeface="Arial"/>
                <a:cs typeface="Arial"/>
              </a:rPr>
              <a:t> </a:t>
            </a:r>
            <a:r>
              <a:rPr sz="2200" dirty="0">
                <a:latin typeface="Arial"/>
                <a:cs typeface="Arial"/>
              </a:rPr>
              <a:t>to</a:t>
            </a:r>
            <a:r>
              <a:rPr sz="2200" spc="535" dirty="0">
                <a:latin typeface="Arial"/>
                <a:cs typeface="Arial"/>
              </a:rPr>
              <a:t> </a:t>
            </a:r>
            <a:r>
              <a:rPr sz="2200" dirty="0">
                <a:latin typeface="Arial"/>
                <a:cs typeface="Arial"/>
              </a:rPr>
              <a:t>move</a:t>
            </a:r>
            <a:r>
              <a:rPr sz="2200" spc="530" dirty="0">
                <a:latin typeface="Arial"/>
                <a:cs typeface="Arial"/>
              </a:rPr>
              <a:t> </a:t>
            </a:r>
            <a:r>
              <a:rPr sz="2200" dirty="0">
                <a:latin typeface="Arial"/>
                <a:cs typeface="Arial"/>
              </a:rPr>
              <a:t>the</a:t>
            </a:r>
            <a:r>
              <a:rPr sz="2200" spc="545" dirty="0">
                <a:latin typeface="Arial"/>
                <a:cs typeface="Arial"/>
              </a:rPr>
              <a:t> </a:t>
            </a:r>
            <a:r>
              <a:rPr sz="2200" dirty="0">
                <a:latin typeface="Arial"/>
                <a:cs typeface="Arial"/>
              </a:rPr>
              <a:t>handle,</a:t>
            </a:r>
            <a:r>
              <a:rPr sz="2200" spc="540" dirty="0">
                <a:latin typeface="Arial"/>
                <a:cs typeface="Arial"/>
              </a:rPr>
              <a:t> </a:t>
            </a:r>
            <a:r>
              <a:rPr sz="2200" spc="-25" dirty="0">
                <a:latin typeface="Arial"/>
                <a:cs typeface="Arial"/>
              </a:rPr>
              <a:t>the </a:t>
            </a:r>
            <a:r>
              <a:rPr sz="2200" dirty="0">
                <a:latin typeface="Arial"/>
                <a:cs typeface="Arial"/>
              </a:rPr>
              <a:t>clutch,</a:t>
            </a:r>
            <a:r>
              <a:rPr sz="2200" spc="20" dirty="0">
                <a:latin typeface="Arial"/>
                <a:cs typeface="Arial"/>
              </a:rPr>
              <a:t> </a:t>
            </a:r>
            <a:r>
              <a:rPr sz="2200" dirty="0">
                <a:latin typeface="Arial"/>
                <a:cs typeface="Arial"/>
              </a:rPr>
              <a:t>the</a:t>
            </a:r>
            <a:r>
              <a:rPr sz="2200" spc="20" dirty="0">
                <a:latin typeface="Arial"/>
                <a:cs typeface="Arial"/>
              </a:rPr>
              <a:t> </a:t>
            </a:r>
            <a:r>
              <a:rPr sz="2200" dirty="0">
                <a:latin typeface="Arial"/>
                <a:cs typeface="Arial"/>
              </a:rPr>
              <a:t>brakes.</a:t>
            </a:r>
            <a:r>
              <a:rPr sz="2200" spc="15" dirty="0">
                <a:latin typeface="Arial"/>
                <a:cs typeface="Arial"/>
              </a:rPr>
              <a:t> </a:t>
            </a:r>
            <a:r>
              <a:rPr sz="2200" spc="-10" dirty="0">
                <a:latin typeface="Arial"/>
                <a:cs typeface="Arial"/>
              </a:rPr>
              <a:t>You</a:t>
            </a:r>
            <a:r>
              <a:rPr sz="2200" spc="20" dirty="0">
                <a:latin typeface="Arial"/>
                <a:cs typeface="Arial"/>
              </a:rPr>
              <a:t> </a:t>
            </a:r>
            <a:r>
              <a:rPr sz="2200" dirty="0">
                <a:latin typeface="Arial"/>
                <a:cs typeface="Arial"/>
              </a:rPr>
              <a:t>don't</a:t>
            </a:r>
            <a:r>
              <a:rPr sz="2200" spc="20" dirty="0">
                <a:latin typeface="Arial"/>
                <a:cs typeface="Arial"/>
              </a:rPr>
              <a:t> </a:t>
            </a:r>
            <a:r>
              <a:rPr sz="2200" dirty="0">
                <a:latin typeface="Arial"/>
                <a:cs typeface="Arial"/>
              </a:rPr>
              <a:t>have</a:t>
            </a:r>
            <a:r>
              <a:rPr sz="2200" spc="15" dirty="0">
                <a:latin typeface="Arial"/>
                <a:cs typeface="Arial"/>
              </a:rPr>
              <a:t> </a:t>
            </a:r>
            <a:r>
              <a:rPr sz="2200" dirty="0">
                <a:latin typeface="Arial"/>
                <a:cs typeface="Arial"/>
              </a:rPr>
              <a:t>to</a:t>
            </a:r>
            <a:r>
              <a:rPr sz="2200" spc="15" dirty="0">
                <a:latin typeface="Arial"/>
                <a:cs typeface="Arial"/>
              </a:rPr>
              <a:t> </a:t>
            </a:r>
            <a:r>
              <a:rPr sz="2200" dirty="0">
                <a:latin typeface="Arial"/>
                <a:cs typeface="Arial"/>
              </a:rPr>
              <a:t>be</a:t>
            </a:r>
            <a:r>
              <a:rPr sz="2200" spc="15" dirty="0">
                <a:latin typeface="Arial"/>
                <a:cs typeface="Arial"/>
              </a:rPr>
              <a:t> </a:t>
            </a:r>
            <a:r>
              <a:rPr sz="2200" dirty="0">
                <a:latin typeface="Arial"/>
                <a:cs typeface="Arial"/>
              </a:rPr>
              <a:t>an</a:t>
            </a:r>
            <a:r>
              <a:rPr sz="2200" spc="15" dirty="0">
                <a:latin typeface="Arial"/>
                <a:cs typeface="Arial"/>
              </a:rPr>
              <a:t> </a:t>
            </a:r>
            <a:r>
              <a:rPr sz="2200" spc="-10" dirty="0">
                <a:latin typeface="Arial"/>
                <a:cs typeface="Arial"/>
              </a:rPr>
              <a:t>expert </a:t>
            </a:r>
            <a:r>
              <a:rPr sz="2200" dirty="0">
                <a:latin typeface="Arial"/>
                <a:cs typeface="Arial"/>
              </a:rPr>
              <a:t>on</a:t>
            </a:r>
            <a:r>
              <a:rPr sz="2200" spc="60" dirty="0">
                <a:latin typeface="Arial"/>
                <a:cs typeface="Arial"/>
              </a:rPr>
              <a:t>  </a:t>
            </a:r>
            <a:r>
              <a:rPr sz="2200" dirty="0">
                <a:latin typeface="Arial"/>
                <a:cs typeface="Arial"/>
              </a:rPr>
              <a:t>the</a:t>
            </a:r>
            <a:r>
              <a:rPr sz="2200" spc="65" dirty="0">
                <a:latin typeface="Arial"/>
                <a:cs typeface="Arial"/>
              </a:rPr>
              <a:t>  </a:t>
            </a:r>
            <a:r>
              <a:rPr sz="2200" dirty="0">
                <a:latin typeface="Arial"/>
                <a:cs typeface="Arial"/>
              </a:rPr>
              <a:t>inner</a:t>
            </a:r>
            <a:r>
              <a:rPr sz="2200" spc="70" dirty="0">
                <a:latin typeface="Arial"/>
                <a:cs typeface="Arial"/>
              </a:rPr>
              <a:t>  </a:t>
            </a:r>
            <a:r>
              <a:rPr sz="2200" dirty="0">
                <a:latin typeface="Arial"/>
                <a:cs typeface="Arial"/>
              </a:rPr>
              <a:t>workings,</a:t>
            </a:r>
            <a:r>
              <a:rPr sz="2200" spc="70" dirty="0">
                <a:latin typeface="Arial"/>
                <a:cs typeface="Arial"/>
              </a:rPr>
              <a:t>  </a:t>
            </a:r>
            <a:r>
              <a:rPr sz="2200" dirty="0">
                <a:latin typeface="Arial"/>
                <a:cs typeface="Arial"/>
              </a:rPr>
              <a:t>like</a:t>
            </a:r>
            <a:r>
              <a:rPr sz="2200" spc="65" dirty="0">
                <a:latin typeface="Arial"/>
                <a:cs typeface="Arial"/>
              </a:rPr>
              <a:t>  </a:t>
            </a:r>
            <a:r>
              <a:rPr sz="2200" dirty="0">
                <a:latin typeface="Arial"/>
                <a:cs typeface="Arial"/>
              </a:rPr>
              <a:t>the</a:t>
            </a:r>
            <a:r>
              <a:rPr sz="2200" spc="60" dirty="0">
                <a:latin typeface="Arial"/>
                <a:cs typeface="Arial"/>
              </a:rPr>
              <a:t>  </a:t>
            </a:r>
            <a:r>
              <a:rPr sz="2200" dirty="0">
                <a:latin typeface="Arial"/>
                <a:cs typeface="Arial"/>
              </a:rPr>
              <a:t>engine,</a:t>
            </a:r>
            <a:r>
              <a:rPr sz="2200" spc="70" dirty="0">
                <a:latin typeface="Arial"/>
                <a:cs typeface="Arial"/>
              </a:rPr>
              <a:t>  </a:t>
            </a:r>
            <a:r>
              <a:rPr sz="2200" spc="-10" dirty="0">
                <a:latin typeface="Arial"/>
                <a:cs typeface="Arial"/>
              </a:rPr>
              <a:t>clutch </a:t>
            </a:r>
            <a:r>
              <a:rPr sz="2200" dirty="0">
                <a:latin typeface="Arial"/>
                <a:cs typeface="Arial"/>
              </a:rPr>
              <a:t>wiring,</a:t>
            </a:r>
            <a:r>
              <a:rPr sz="2200" spc="25" dirty="0">
                <a:latin typeface="Arial"/>
                <a:cs typeface="Arial"/>
              </a:rPr>
              <a:t>  </a:t>
            </a:r>
            <a:r>
              <a:rPr sz="2200" dirty="0">
                <a:latin typeface="Arial"/>
                <a:cs typeface="Arial"/>
              </a:rPr>
              <a:t>etc.</a:t>
            </a:r>
            <a:r>
              <a:rPr sz="2200" spc="30" dirty="0">
                <a:latin typeface="Arial"/>
                <a:cs typeface="Arial"/>
              </a:rPr>
              <a:t>  </a:t>
            </a:r>
            <a:r>
              <a:rPr sz="2200" dirty="0">
                <a:latin typeface="Arial"/>
                <a:cs typeface="Arial"/>
              </a:rPr>
              <a:t>This</a:t>
            </a:r>
            <a:r>
              <a:rPr sz="2200" spc="30" dirty="0">
                <a:latin typeface="Arial"/>
                <a:cs typeface="Arial"/>
              </a:rPr>
              <a:t>  </a:t>
            </a:r>
            <a:r>
              <a:rPr sz="2200" dirty="0">
                <a:latin typeface="Arial"/>
                <a:cs typeface="Arial"/>
              </a:rPr>
              <a:t>is</a:t>
            </a:r>
            <a:r>
              <a:rPr sz="2200" spc="30" dirty="0">
                <a:latin typeface="Arial"/>
                <a:cs typeface="Arial"/>
              </a:rPr>
              <a:t>  </a:t>
            </a:r>
            <a:r>
              <a:rPr sz="2200" dirty="0">
                <a:latin typeface="Arial"/>
                <a:cs typeface="Arial"/>
              </a:rPr>
              <a:t>known</a:t>
            </a:r>
            <a:r>
              <a:rPr sz="2200" spc="30" dirty="0">
                <a:latin typeface="Arial"/>
                <a:cs typeface="Arial"/>
              </a:rPr>
              <a:t>  </a:t>
            </a:r>
            <a:r>
              <a:rPr sz="2200" dirty="0">
                <a:latin typeface="Arial"/>
                <a:cs typeface="Arial"/>
              </a:rPr>
              <a:t>as</a:t>
            </a:r>
            <a:r>
              <a:rPr sz="2200" spc="30" dirty="0">
                <a:latin typeface="Arial"/>
                <a:cs typeface="Arial"/>
              </a:rPr>
              <a:t>  </a:t>
            </a:r>
            <a:r>
              <a:rPr sz="2200" dirty="0">
                <a:latin typeface="Arial"/>
                <a:cs typeface="Arial"/>
              </a:rPr>
              <a:t>Abstraction,</a:t>
            </a:r>
            <a:r>
              <a:rPr sz="2200" spc="35" dirty="0">
                <a:latin typeface="Arial"/>
                <a:cs typeface="Arial"/>
              </a:rPr>
              <a:t>  </a:t>
            </a:r>
            <a:r>
              <a:rPr sz="2200" spc="-25" dirty="0">
                <a:latin typeface="Arial"/>
                <a:cs typeface="Arial"/>
              </a:rPr>
              <a:t>you </a:t>
            </a:r>
            <a:r>
              <a:rPr sz="2200" dirty="0">
                <a:latin typeface="Arial"/>
                <a:cs typeface="Arial"/>
              </a:rPr>
              <a:t>have</a:t>
            </a:r>
            <a:r>
              <a:rPr sz="2200" spc="434" dirty="0">
                <a:latin typeface="Arial"/>
                <a:cs typeface="Arial"/>
              </a:rPr>
              <a:t> </a:t>
            </a:r>
            <a:r>
              <a:rPr sz="2200" dirty="0">
                <a:latin typeface="Arial"/>
                <a:cs typeface="Arial"/>
              </a:rPr>
              <a:t>only</a:t>
            </a:r>
            <a:r>
              <a:rPr sz="2200" spc="430" dirty="0">
                <a:latin typeface="Arial"/>
                <a:cs typeface="Arial"/>
              </a:rPr>
              <a:t> </a:t>
            </a:r>
            <a:r>
              <a:rPr sz="2200" dirty="0">
                <a:latin typeface="Arial"/>
                <a:cs typeface="Arial"/>
              </a:rPr>
              <a:t>the</a:t>
            </a:r>
            <a:r>
              <a:rPr sz="2200" spc="445" dirty="0">
                <a:latin typeface="Arial"/>
                <a:cs typeface="Arial"/>
              </a:rPr>
              <a:t> </a:t>
            </a:r>
            <a:r>
              <a:rPr sz="2200" dirty="0">
                <a:latin typeface="Arial"/>
                <a:cs typeface="Arial"/>
              </a:rPr>
              <a:t>basic</a:t>
            </a:r>
            <a:r>
              <a:rPr sz="2200" spc="450" dirty="0">
                <a:latin typeface="Arial"/>
                <a:cs typeface="Arial"/>
              </a:rPr>
              <a:t> </a:t>
            </a:r>
            <a:r>
              <a:rPr sz="2200" dirty="0">
                <a:latin typeface="Arial"/>
                <a:cs typeface="Arial"/>
              </a:rPr>
              <a:t>knowledge</a:t>
            </a:r>
            <a:r>
              <a:rPr sz="2200" spc="450" dirty="0">
                <a:latin typeface="Arial"/>
                <a:cs typeface="Arial"/>
              </a:rPr>
              <a:t> </a:t>
            </a:r>
            <a:r>
              <a:rPr sz="2200" dirty="0">
                <a:latin typeface="Arial"/>
                <a:cs typeface="Arial"/>
              </a:rPr>
              <a:t>to</a:t>
            </a:r>
            <a:r>
              <a:rPr sz="2200" spc="455" dirty="0">
                <a:latin typeface="Arial"/>
                <a:cs typeface="Arial"/>
              </a:rPr>
              <a:t> </a:t>
            </a:r>
            <a:r>
              <a:rPr sz="2200" dirty="0">
                <a:latin typeface="Arial"/>
                <a:cs typeface="Arial"/>
              </a:rPr>
              <a:t>drive</a:t>
            </a:r>
            <a:r>
              <a:rPr sz="2200" spc="434" dirty="0">
                <a:latin typeface="Arial"/>
                <a:cs typeface="Arial"/>
              </a:rPr>
              <a:t> </a:t>
            </a:r>
            <a:r>
              <a:rPr sz="2200" spc="-10" dirty="0">
                <a:latin typeface="Arial"/>
                <a:cs typeface="Arial"/>
              </a:rPr>
              <a:t>without </a:t>
            </a:r>
            <a:r>
              <a:rPr sz="2200" dirty="0">
                <a:latin typeface="Arial"/>
                <a:cs typeface="Arial"/>
              </a:rPr>
              <a:t>including</a:t>
            </a:r>
            <a:r>
              <a:rPr sz="2200" spc="-65" dirty="0">
                <a:latin typeface="Arial"/>
                <a:cs typeface="Arial"/>
              </a:rPr>
              <a:t> </a:t>
            </a:r>
            <a:r>
              <a:rPr sz="2200" dirty="0">
                <a:latin typeface="Arial"/>
                <a:cs typeface="Arial"/>
              </a:rPr>
              <a:t>the</a:t>
            </a:r>
            <a:r>
              <a:rPr sz="2200" spc="-60" dirty="0">
                <a:latin typeface="Arial"/>
                <a:cs typeface="Arial"/>
              </a:rPr>
              <a:t> </a:t>
            </a:r>
            <a:r>
              <a:rPr sz="2200" dirty="0">
                <a:latin typeface="Arial"/>
                <a:cs typeface="Arial"/>
              </a:rPr>
              <a:t>inner</a:t>
            </a:r>
            <a:r>
              <a:rPr sz="2200" spc="-45" dirty="0">
                <a:latin typeface="Arial"/>
                <a:cs typeface="Arial"/>
              </a:rPr>
              <a:t> </a:t>
            </a:r>
            <a:r>
              <a:rPr sz="2200" dirty="0">
                <a:latin typeface="Arial"/>
                <a:cs typeface="Arial"/>
              </a:rPr>
              <a:t>mechanism</a:t>
            </a:r>
            <a:r>
              <a:rPr sz="2200" spc="-45" dirty="0">
                <a:latin typeface="Arial"/>
                <a:cs typeface="Arial"/>
              </a:rPr>
              <a:t> </a:t>
            </a:r>
            <a:r>
              <a:rPr sz="2200" dirty="0">
                <a:latin typeface="Arial"/>
                <a:cs typeface="Arial"/>
              </a:rPr>
              <a:t>of</a:t>
            </a:r>
            <a:r>
              <a:rPr sz="2200" spc="-65" dirty="0">
                <a:latin typeface="Arial"/>
                <a:cs typeface="Arial"/>
              </a:rPr>
              <a:t> </a:t>
            </a:r>
            <a:r>
              <a:rPr sz="2200" dirty="0">
                <a:latin typeface="Arial"/>
                <a:cs typeface="Arial"/>
              </a:rPr>
              <a:t>the</a:t>
            </a:r>
            <a:r>
              <a:rPr sz="2200" spc="-45" dirty="0">
                <a:latin typeface="Arial"/>
                <a:cs typeface="Arial"/>
              </a:rPr>
              <a:t> </a:t>
            </a:r>
            <a:r>
              <a:rPr sz="2200" spc="-10" dirty="0">
                <a:latin typeface="Arial"/>
                <a:cs typeface="Arial"/>
              </a:rPr>
              <a:t>vehicle.</a:t>
            </a:r>
            <a:endParaRPr sz="2200" dirty="0">
              <a:latin typeface="Arial"/>
              <a:cs typeface="Arial"/>
            </a:endParaRPr>
          </a:p>
        </p:txBody>
      </p:sp>
      <p:pic>
        <p:nvPicPr>
          <p:cNvPr id="3" name="object 3"/>
          <p:cNvPicPr/>
          <p:nvPr/>
        </p:nvPicPr>
        <p:blipFill>
          <a:blip r:embed="rId2" cstate="print"/>
          <a:stretch>
            <a:fillRect/>
          </a:stretch>
        </p:blipFill>
        <p:spPr>
          <a:xfrm>
            <a:off x="8098535" y="678180"/>
            <a:ext cx="630935" cy="662939"/>
          </a:xfrm>
          <a:prstGeom prst="rect">
            <a:avLst/>
          </a:prstGeom>
        </p:spPr>
      </p:pic>
      <p:pic>
        <p:nvPicPr>
          <p:cNvPr id="4" name="object 4"/>
          <p:cNvPicPr/>
          <p:nvPr/>
        </p:nvPicPr>
        <p:blipFill>
          <a:blip r:embed="rId3" cstate="print"/>
          <a:stretch>
            <a:fillRect/>
          </a:stretch>
        </p:blipFill>
        <p:spPr>
          <a:xfrm>
            <a:off x="7828788" y="2497835"/>
            <a:ext cx="3275076" cy="2180844"/>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47038" y="455046"/>
            <a:ext cx="6233160" cy="4762201"/>
          </a:xfrm>
          <a:prstGeom prst="rect">
            <a:avLst/>
          </a:prstGeom>
        </p:spPr>
        <p:txBody>
          <a:bodyPr vert="horz" wrap="square" lIns="0" tIns="179705" rIns="0" bIns="0" rtlCol="0">
            <a:spAutoFit/>
          </a:bodyPr>
          <a:lstStyle/>
          <a:p>
            <a:pPr marL="12700" algn="just">
              <a:lnSpc>
                <a:spcPct val="100000"/>
              </a:lnSpc>
              <a:spcBef>
                <a:spcPts val="1415"/>
              </a:spcBef>
            </a:pPr>
            <a:r>
              <a:rPr lang="es-ES" sz="2200" spc="-10" dirty="0">
                <a:solidFill>
                  <a:srgbClr val="0004FF"/>
                </a:solidFill>
                <a:latin typeface="Arial"/>
                <a:cs typeface="Arial"/>
              </a:rPr>
              <a:t>Abstracción de datos</a:t>
            </a:r>
          </a:p>
          <a:p>
            <a:pPr marL="12700" algn="just">
              <a:lnSpc>
                <a:spcPct val="100000"/>
              </a:lnSpc>
              <a:spcBef>
                <a:spcPts val="1415"/>
              </a:spcBef>
            </a:pPr>
            <a:r>
              <a:rPr lang="es-ES" sz="2200" dirty="0">
                <a:highlight>
                  <a:srgbClr val="FFFF00"/>
                </a:highlight>
                <a:latin typeface="Arial"/>
                <a:cs typeface="Arial"/>
              </a:rPr>
              <a:t>La abstracción se refiere al concepto de dar acceso sólo a aquellos detalles que son necesarios para realizar una tarea específica, no dando acceso a los detalles internos de esa tarea. Por ejemplo: para conducir un coche, sabes mover la maneta, el embrague, los frenos. No tienes que ser un experto en el funcionamiento interno, como el motor, el cableado del embrague, etc.  Esto se conoce como Abstracción, sólo tienes los conocimientos básicos para conducir sin incluir el mecanismo interno del vehículo.</a:t>
            </a:r>
            <a:endParaRPr sz="2200" dirty="0">
              <a:highlight>
                <a:srgbClr val="FFFF00"/>
              </a:highlight>
              <a:latin typeface="Arial"/>
              <a:cs typeface="Arial"/>
            </a:endParaRPr>
          </a:p>
        </p:txBody>
      </p:sp>
      <p:pic>
        <p:nvPicPr>
          <p:cNvPr id="3" name="object 3"/>
          <p:cNvPicPr/>
          <p:nvPr/>
        </p:nvPicPr>
        <p:blipFill>
          <a:blip r:embed="rId2" cstate="print"/>
          <a:stretch>
            <a:fillRect/>
          </a:stretch>
        </p:blipFill>
        <p:spPr>
          <a:xfrm>
            <a:off x="8098535" y="678180"/>
            <a:ext cx="630935" cy="662939"/>
          </a:xfrm>
          <a:prstGeom prst="rect">
            <a:avLst/>
          </a:prstGeom>
        </p:spPr>
      </p:pic>
      <p:pic>
        <p:nvPicPr>
          <p:cNvPr id="4" name="object 4"/>
          <p:cNvPicPr/>
          <p:nvPr/>
        </p:nvPicPr>
        <p:blipFill>
          <a:blip r:embed="rId3" cstate="print"/>
          <a:stretch>
            <a:fillRect/>
          </a:stretch>
        </p:blipFill>
        <p:spPr>
          <a:xfrm>
            <a:off x="7828788" y="2497835"/>
            <a:ext cx="3275076" cy="2180844"/>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2550741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8608" y="839729"/>
            <a:ext cx="5833110" cy="5055235"/>
          </a:xfrm>
          <a:prstGeom prst="rect">
            <a:avLst/>
          </a:prstGeom>
        </p:spPr>
        <p:txBody>
          <a:bodyPr vert="horz" wrap="square" lIns="0" tIns="179705" rIns="0" bIns="0" rtlCol="0">
            <a:spAutoFit/>
          </a:bodyPr>
          <a:lstStyle/>
          <a:p>
            <a:pPr marL="12700" algn="just">
              <a:lnSpc>
                <a:spcPct val="100000"/>
              </a:lnSpc>
              <a:spcBef>
                <a:spcPts val="1415"/>
              </a:spcBef>
            </a:pPr>
            <a:r>
              <a:rPr sz="2200" dirty="0">
                <a:solidFill>
                  <a:srgbClr val="0004FF"/>
                </a:solidFill>
                <a:latin typeface="Arial"/>
                <a:cs typeface="Arial"/>
              </a:rPr>
              <a:t>Data</a:t>
            </a:r>
            <a:r>
              <a:rPr sz="2200" spc="-50" dirty="0">
                <a:solidFill>
                  <a:srgbClr val="0004FF"/>
                </a:solidFill>
                <a:latin typeface="Arial"/>
                <a:cs typeface="Arial"/>
              </a:rPr>
              <a:t> </a:t>
            </a:r>
            <a:r>
              <a:rPr sz="2200" spc="-10" dirty="0">
                <a:solidFill>
                  <a:srgbClr val="0004FF"/>
                </a:solidFill>
                <a:latin typeface="Arial"/>
                <a:cs typeface="Arial"/>
              </a:rPr>
              <a:t>Encapsulation</a:t>
            </a:r>
            <a:endParaRPr sz="2200" dirty="0">
              <a:latin typeface="Arial"/>
              <a:cs typeface="Arial"/>
            </a:endParaRPr>
          </a:p>
          <a:p>
            <a:pPr marL="12700" marR="6985" algn="just">
              <a:lnSpc>
                <a:spcPct val="150000"/>
              </a:lnSpc>
            </a:pPr>
            <a:r>
              <a:rPr sz="2200" dirty="0">
                <a:latin typeface="Arial"/>
                <a:cs typeface="Arial"/>
              </a:rPr>
              <a:t>The</a:t>
            </a:r>
            <a:r>
              <a:rPr sz="2200" spc="30" dirty="0">
                <a:latin typeface="Arial"/>
                <a:cs typeface="Arial"/>
              </a:rPr>
              <a:t>  </a:t>
            </a:r>
            <a:r>
              <a:rPr sz="2200" dirty="0">
                <a:latin typeface="Arial"/>
                <a:cs typeface="Arial"/>
              </a:rPr>
              <a:t>way</a:t>
            </a:r>
            <a:r>
              <a:rPr sz="2200" spc="30" dirty="0">
                <a:latin typeface="Arial"/>
                <a:cs typeface="Arial"/>
              </a:rPr>
              <a:t>  </a:t>
            </a:r>
            <a:r>
              <a:rPr sz="2200" dirty="0">
                <a:latin typeface="Arial"/>
                <a:cs typeface="Arial"/>
              </a:rPr>
              <a:t>of</a:t>
            </a:r>
            <a:r>
              <a:rPr sz="2200" spc="35" dirty="0">
                <a:latin typeface="Arial"/>
                <a:cs typeface="Arial"/>
              </a:rPr>
              <a:t>  </a:t>
            </a:r>
            <a:r>
              <a:rPr sz="2200" dirty="0">
                <a:latin typeface="Arial"/>
                <a:cs typeface="Arial"/>
              </a:rPr>
              <a:t>binding</a:t>
            </a:r>
            <a:r>
              <a:rPr sz="2200" spc="35" dirty="0">
                <a:latin typeface="Arial"/>
                <a:cs typeface="Arial"/>
              </a:rPr>
              <a:t>  </a:t>
            </a:r>
            <a:r>
              <a:rPr sz="2200" dirty="0">
                <a:latin typeface="Arial"/>
                <a:cs typeface="Arial"/>
              </a:rPr>
              <a:t>both</a:t>
            </a:r>
            <a:r>
              <a:rPr sz="2200" spc="35" dirty="0">
                <a:latin typeface="Arial"/>
                <a:cs typeface="Arial"/>
              </a:rPr>
              <a:t>  </a:t>
            </a:r>
            <a:r>
              <a:rPr sz="2200" dirty="0">
                <a:latin typeface="Arial"/>
                <a:cs typeface="Arial"/>
              </a:rPr>
              <a:t>the</a:t>
            </a:r>
            <a:r>
              <a:rPr sz="2200" spc="30" dirty="0">
                <a:latin typeface="Arial"/>
                <a:cs typeface="Arial"/>
              </a:rPr>
              <a:t>  </a:t>
            </a:r>
            <a:r>
              <a:rPr sz="2200" dirty="0">
                <a:latin typeface="Arial"/>
                <a:cs typeface="Arial"/>
              </a:rPr>
              <a:t>data</a:t>
            </a:r>
            <a:r>
              <a:rPr sz="2200" spc="40" dirty="0">
                <a:latin typeface="Arial"/>
                <a:cs typeface="Arial"/>
              </a:rPr>
              <a:t>  </a:t>
            </a:r>
            <a:r>
              <a:rPr sz="2200" dirty="0">
                <a:latin typeface="Arial"/>
                <a:cs typeface="Arial"/>
              </a:rPr>
              <a:t>and</a:t>
            </a:r>
            <a:r>
              <a:rPr sz="2200" spc="35" dirty="0">
                <a:latin typeface="Arial"/>
                <a:cs typeface="Arial"/>
              </a:rPr>
              <a:t>  </a:t>
            </a:r>
            <a:r>
              <a:rPr sz="2200" spc="-25" dirty="0">
                <a:latin typeface="Arial"/>
                <a:cs typeface="Arial"/>
              </a:rPr>
              <a:t>the </a:t>
            </a:r>
            <a:r>
              <a:rPr sz="2200" dirty="0">
                <a:latin typeface="Arial"/>
                <a:cs typeface="Arial"/>
              </a:rPr>
              <a:t>functions</a:t>
            </a:r>
            <a:r>
              <a:rPr sz="2200" spc="220" dirty="0">
                <a:latin typeface="Arial"/>
                <a:cs typeface="Arial"/>
              </a:rPr>
              <a:t> </a:t>
            </a:r>
            <a:r>
              <a:rPr sz="2200" dirty="0">
                <a:latin typeface="Arial"/>
                <a:cs typeface="Arial"/>
              </a:rPr>
              <a:t>that</a:t>
            </a:r>
            <a:r>
              <a:rPr sz="2200" spc="215" dirty="0">
                <a:latin typeface="Arial"/>
                <a:cs typeface="Arial"/>
              </a:rPr>
              <a:t> </a:t>
            </a:r>
            <a:r>
              <a:rPr sz="2200" dirty="0">
                <a:latin typeface="Arial"/>
                <a:cs typeface="Arial"/>
              </a:rPr>
              <a:t>get</a:t>
            </a:r>
            <a:r>
              <a:rPr sz="2200" spc="210" dirty="0">
                <a:latin typeface="Arial"/>
                <a:cs typeface="Arial"/>
              </a:rPr>
              <a:t> </a:t>
            </a:r>
            <a:r>
              <a:rPr sz="2200" dirty="0">
                <a:latin typeface="Arial"/>
                <a:cs typeface="Arial"/>
              </a:rPr>
              <a:t>executed</a:t>
            </a:r>
            <a:r>
              <a:rPr sz="2200" spc="215" dirty="0">
                <a:latin typeface="Arial"/>
                <a:cs typeface="Arial"/>
              </a:rPr>
              <a:t> </a:t>
            </a:r>
            <a:r>
              <a:rPr sz="2200" dirty="0">
                <a:latin typeface="Arial"/>
                <a:cs typeface="Arial"/>
              </a:rPr>
              <a:t>on</a:t>
            </a:r>
            <a:r>
              <a:rPr sz="2200" spc="210" dirty="0">
                <a:latin typeface="Arial"/>
                <a:cs typeface="Arial"/>
              </a:rPr>
              <a:t> </a:t>
            </a:r>
            <a:r>
              <a:rPr sz="2200" dirty="0">
                <a:latin typeface="Arial"/>
                <a:cs typeface="Arial"/>
              </a:rPr>
              <a:t>the</a:t>
            </a:r>
            <a:r>
              <a:rPr sz="2200" spc="225" dirty="0">
                <a:latin typeface="Arial"/>
                <a:cs typeface="Arial"/>
              </a:rPr>
              <a:t> </a:t>
            </a:r>
            <a:r>
              <a:rPr sz="2200" dirty="0">
                <a:latin typeface="Arial"/>
                <a:cs typeface="Arial"/>
              </a:rPr>
              <a:t>given</a:t>
            </a:r>
            <a:r>
              <a:rPr sz="2200" spc="210" dirty="0">
                <a:latin typeface="Arial"/>
                <a:cs typeface="Arial"/>
              </a:rPr>
              <a:t> </a:t>
            </a:r>
            <a:r>
              <a:rPr sz="2200" spc="-20" dirty="0">
                <a:latin typeface="Arial"/>
                <a:cs typeface="Arial"/>
              </a:rPr>
              <a:t>data </a:t>
            </a:r>
            <a:r>
              <a:rPr sz="2200" dirty="0">
                <a:latin typeface="Arial"/>
                <a:cs typeface="Arial"/>
              </a:rPr>
              <a:t>under</a:t>
            </a:r>
            <a:r>
              <a:rPr sz="2200" spc="400" dirty="0">
                <a:latin typeface="Arial"/>
                <a:cs typeface="Arial"/>
              </a:rPr>
              <a:t>  </a:t>
            </a:r>
            <a:r>
              <a:rPr sz="2200" dirty="0">
                <a:latin typeface="Arial"/>
                <a:cs typeface="Arial"/>
              </a:rPr>
              <a:t>a</a:t>
            </a:r>
            <a:r>
              <a:rPr sz="2200" spc="405" dirty="0">
                <a:latin typeface="Arial"/>
                <a:cs typeface="Arial"/>
              </a:rPr>
              <a:t>  </a:t>
            </a:r>
            <a:r>
              <a:rPr sz="2200" dirty="0">
                <a:latin typeface="Arial"/>
                <a:cs typeface="Arial"/>
              </a:rPr>
              <a:t>single</a:t>
            </a:r>
            <a:r>
              <a:rPr sz="2200" spc="409" dirty="0">
                <a:latin typeface="Arial"/>
                <a:cs typeface="Arial"/>
              </a:rPr>
              <a:t>  </a:t>
            </a:r>
            <a:r>
              <a:rPr sz="2200" dirty="0">
                <a:latin typeface="Arial"/>
                <a:cs typeface="Arial"/>
              </a:rPr>
              <a:t>roof.</a:t>
            </a:r>
            <a:r>
              <a:rPr sz="2200" spc="405" dirty="0">
                <a:latin typeface="Arial"/>
                <a:cs typeface="Arial"/>
              </a:rPr>
              <a:t>  </a:t>
            </a:r>
            <a:r>
              <a:rPr sz="2200" dirty="0">
                <a:latin typeface="Arial"/>
                <a:cs typeface="Arial"/>
              </a:rPr>
              <a:t>You</a:t>
            </a:r>
            <a:r>
              <a:rPr sz="2200" spc="405" dirty="0">
                <a:latin typeface="Arial"/>
                <a:cs typeface="Arial"/>
              </a:rPr>
              <a:t>  </a:t>
            </a:r>
            <a:r>
              <a:rPr sz="2200" dirty="0">
                <a:latin typeface="Arial"/>
                <a:cs typeface="Arial"/>
              </a:rPr>
              <a:t>do</a:t>
            </a:r>
            <a:r>
              <a:rPr sz="2200" spc="409" dirty="0">
                <a:latin typeface="Arial"/>
                <a:cs typeface="Arial"/>
              </a:rPr>
              <a:t>  </a:t>
            </a:r>
            <a:r>
              <a:rPr sz="2200" dirty="0">
                <a:latin typeface="Arial"/>
                <a:cs typeface="Arial"/>
              </a:rPr>
              <a:t>not</a:t>
            </a:r>
            <a:r>
              <a:rPr sz="2200" spc="405" dirty="0">
                <a:latin typeface="Arial"/>
                <a:cs typeface="Arial"/>
              </a:rPr>
              <a:t>  </a:t>
            </a:r>
            <a:r>
              <a:rPr sz="2200" spc="-20" dirty="0">
                <a:latin typeface="Arial"/>
                <a:cs typeface="Arial"/>
              </a:rPr>
              <a:t>have</a:t>
            </a:r>
            <a:endParaRPr sz="2200" dirty="0">
              <a:latin typeface="Arial"/>
              <a:cs typeface="Arial"/>
            </a:endParaRPr>
          </a:p>
          <a:p>
            <a:pPr marL="12700" marR="5080" algn="just">
              <a:lnSpc>
                <a:spcPct val="150000"/>
              </a:lnSpc>
              <a:spcBef>
                <a:spcPts val="5"/>
              </a:spcBef>
            </a:pPr>
            <a:r>
              <a:rPr sz="2200" dirty="0">
                <a:latin typeface="Arial"/>
                <a:cs typeface="Arial"/>
              </a:rPr>
              <a:t>permission</a:t>
            </a:r>
            <a:r>
              <a:rPr sz="2200" spc="140" dirty="0">
                <a:latin typeface="Arial"/>
                <a:cs typeface="Arial"/>
              </a:rPr>
              <a:t> </a:t>
            </a:r>
            <a:r>
              <a:rPr sz="2200" dirty="0">
                <a:latin typeface="Arial"/>
                <a:cs typeface="Arial"/>
              </a:rPr>
              <a:t>to</a:t>
            </a:r>
            <a:r>
              <a:rPr sz="2200" spc="140" dirty="0">
                <a:latin typeface="Arial"/>
                <a:cs typeface="Arial"/>
              </a:rPr>
              <a:t> </a:t>
            </a:r>
            <a:r>
              <a:rPr sz="2200" dirty="0">
                <a:latin typeface="Arial"/>
                <a:cs typeface="Arial"/>
              </a:rPr>
              <a:t>access</a:t>
            </a:r>
            <a:r>
              <a:rPr sz="2200" spc="150" dirty="0">
                <a:latin typeface="Arial"/>
                <a:cs typeface="Arial"/>
              </a:rPr>
              <a:t> </a:t>
            </a:r>
            <a:r>
              <a:rPr sz="2200" dirty="0">
                <a:latin typeface="Arial"/>
                <a:cs typeface="Arial"/>
              </a:rPr>
              <a:t>the</a:t>
            </a:r>
            <a:r>
              <a:rPr sz="2200" spc="135" dirty="0">
                <a:latin typeface="Arial"/>
                <a:cs typeface="Arial"/>
              </a:rPr>
              <a:t> </a:t>
            </a:r>
            <a:r>
              <a:rPr sz="2200" dirty="0">
                <a:latin typeface="Arial"/>
                <a:cs typeface="Arial"/>
              </a:rPr>
              <a:t>data</a:t>
            </a:r>
            <a:r>
              <a:rPr sz="2200" spc="140" dirty="0">
                <a:latin typeface="Arial"/>
                <a:cs typeface="Arial"/>
              </a:rPr>
              <a:t> </a:t>
            </a:r>
            <a:r>
              <a:rPr sz="2200" dirty="0">
                <a:latin typeface="Arial"/>
                <a:cs typeface="Arial"/>
              </a:rPr>
              <a:t>directly.</a:t>
            </a:r>
            <a:r>
              <a:rPr sz="2200" spc="135" dirty="0">
                <a:latin typeface="Arial"/>
                <a:cs typeface="Arial"/>
              </a:rPr>
              <a:t> </a:t>
            </a:r>
            <a:r>
              <a:rPr sz="2200" spc="-10" dirty="0">
                <a:latin typeface="Arial"/>
                <a:cs typeface="Arial"/>
              </a:rPr>
              <a:t>Create </a:t>
            </a:r>
            <a:r>
              <a:rPr sz="2200" dirty="0">
                <a:latin typeface="Arial"/>
                <a:cs typeface="Arial"/>
              </a:rPr>
              <a:t>a</a:t>
            </a:r>
            <a:r>
              <a:rPr sz="2200" spc="280" dirty="0">
                <a:latin typeface="Arial"/>
                <a:cs typeface="Arial"/>
              </a:rPr>
              <a:t> </a:t>
            </a:r>
            <a:r>
              <a:rPr sz="2200" dirty="0">
                <a:latin typeface="Arial"/>
                <a:cs typeface="Arial"/>
              </a:rPr>
              <a:t>member</a:t>
            </a:r>
            <a:r>
              <a:rPr sz="2200" spc="290" dirty="0">
                <a:latin typeface="Arial"/>
                <a:cs typeface="Arial"/>
              </a:rPr>
              <a:t> </a:t>
            </a:r>
            <a:r>
              <a:rPr sz="2200" dirty="0">
                <a:latin typeface="Arial"/>
                <a:cs typeface="Arial"/>
              </a:rPr>
              <a:t>function,</a:t>
            </a:r>
            <a:r>
              <a:rPr sz="2200" spc="295" dirty="0">
                <a:latin typeface="Arial"/>
                <a:cs typeface="Arial"/>
              </a:rPr>
              <a:t> </a:t>
            </a:r>
            <a:r>
              <a:rPr sz="2200" dirty="0">
                <a:latin typeface="Arial"/>
                <a:cs typeface="Arial"/>
              </a:rPr>
              <a:t>in</a:t>
            </a:r>
            <a:r>
              <a:rPr sz="2200" spc="270" dirty="0">
                <a:latin typeface="Arial"/>
                <a:cs typeface="Arial"/>
              </a:rPr>
              <a:t> </a:t>
            </a:r>
            <a:r>
              <a:rPr sz="2200" dirty="0">
                <a:latin typeface="Arial"/>
                <a:cs typeface="Arial"/>
              </a:rPr>
              <a:t>order</a:t>
            </a:r>
            <a:r>
              <a:rPr sz="2200" spc="285" dirty="0">
                <a:latin typeface="Arial"/>
                <a:cs typeface="Arial"/>
              </a:rPr>
              <a:t> </a:t>
            </a:r>
            <a:r>
              <a:rPr sz="2200" dirty="0">
                <a:latin typeface="Arial"/>
                <a:cs typeface="Arial"/>
              </a:rPr>
              <a:t>to</a:t>
            </a:r>
            <a:r>
              <a:rPr sz="2200" spc="295" dirty="0">
                <a:latin typeface="Arial"/>
                <a:cs typeface="Arial"/>
              </a:rPr>
              <a:t> </a:t>
            </a:r>
            <a:r>
              <a:rPr sz="2200" dirty="0">
                <a:latin typeface="Arial"/>
                <a:cs typeface="Arial"/>
              </a:rPr>
              <a:t>manipulate</a:t>
            </a:r>
            <a:r>
              <a:rPr sz="2200" spc="300" dirty="0">
                <a:latin typeface="Arial"/>
                <a:cs typeface="Arial"/>
              </a:rPr>
              <a:t> </a:t>
            </a:r>
            <a:r>
              <a:rPr sz="2200" spc="-25" dirty="0">
                <a:latin typeface="Arial"/>
                <a:cs typeface="Arial"/>
              </a:rPr>
              <a:t>or </a:t>
            </a:r>
            <a:r>
              <a:rPr sz="2200" dirty="0">
                <a:latin typeface="Arial"/>
                <a:cs typeface="Arial"/>
              </a:rPr>
              <a:t>use</a:t>
            </a:r>
            <a:r>
              <a:rPr sz="2200" spc="160" dirty="0">
                <a:latin typeface="Arial"/>
                <a:cs typeface="Arial"/>
              </a:rPr>
              <a:t> </a:t>
            </a:r>
            <a:r>
              <a:rPr sz="2200" dirty="0">
                <a:latin typeface="Arial"/>
                <a:cs typeface="Arial"/>
              </a:rPr>
              <a:t>that</a:t>
            </a:r>
            <a:r>
              <a:rPr sz="2200" spc="150" dirty="0">
                <a:latin typeface="Arial"/>
                <a:cs typeface="Arial"/>
              </a:rPr>
              <a:t> </a:t>
            </a:r>
            <a:r>
              <a:rPr sz="2200" dirty="0">
                <a:latin typeface="Arial"/>
                <a:cs typeface="Arial"/>
              </a:rPr>
              <a:t>given</a:t>
            </a:r>
            <a:r>
              <a:rPr sz="2200" spc="160" dirty="0">
                <a:latin typeface="Arial"/>
                <a:cs typeface="Arial"/>
              </a:rPr>
              <a:t> </a:t>
            </a:r>
            <a:r>
              <a:rPr sz="2200" dirty="0">
                <a:latin typeface="Arial"/>
                <a:cs typeface="Arial"/>
              </a:rPr>
              <a:t>data.</a:t>
            </a:r>
            <a:r>
              <a:rPr sz="2200" spc="165" dirty="0">
                <a:latin typeface="Arial"/>
                <a:cs typeface="Arial"/>
              </a:rPr>
              <a:t> </a:t>
            </a:r>
            <a:r>
              <a:rPr sz="2200" dirty="0">
                <a:latin typeface="Arial"/>
                <a:cs typeface="Arial"/>
              </a:rPr>
              <a:t>This</a:t>
            </a:r>
            <a:r>
              <a:rPr sz="2200" spc="160" dirty="0">
                <a:latin typeface="Arial"/>
                <a:cs typeface="Arial"/>
              </a:rPr>
              <a:t> </a:t>
            </a:r>
            <a:r>
              <a:rPr sz="2200" dirty="0">
                <a:latin typeface="Arial"/>
                <a:cs typeface="Arial"/>
              </a:rPr>
              <a:t>data</a:t>
            </a:r>
            <a:r>
              <a:rPr sz="2200" spc="155" dirty="0">
                <a:latin typeface="Arial"/>
                <a:cs typeface="Arial"/>
              </a:rPr>
              <a:t> </a:t>
            </a:r>
            <a:r>
              <a:rPr sz="2200" dirty="0">
                <a:latin typeface="Arial"/>
                <a:cs typeface="Arial"/>
              </a:rPr>
              <a:t>is</a:t>
            </a:r>
            <a:r>
              <a:rPr sz="2200" spc="155" dirty="0">
                <a:latin typeface="Arial"/>
                <a:cs typeface="Arial"/>
              </a:rPr>
              <a:t> </a:t>
            </a:r>
            <a:r>
              <a:rPr sz="2200" dirty="0">
                <a:latin typeface="Arial"/>
                <a:cs typeface="Arial"/>
              </a:rPr>
              <a:t>not</a:t>
            </a:r>
            <a:r>
              <a:rPr sz="2200" spc="150" dirty="0">
                <a:latin typeface="Arial"/>
                <a:cs typeface="Arial"/>
              </a:rPr>
              <a:t> </a:t>
            </a:r>
            <a:r>
              <a:rPr sz="2200" dirty="0">
                <a:latin typeface="Arial"/>
                <a:cs typeface="Arial"/>
              </a:rPr>
              <a:t>visible</a:t>
            </a:r>
            <a:r>
              <a:rPr sz="2200" spc="160" dirty="0">
                <a:latin typeface="Arial"/>
                <a:cs typeface="Arial"/>
              </a:rPr>
              <a:t> </a:t>
            </a:r>
            <a:r>
              <a:rPr sz="2200" spc="-25" dirty="0">
                <a:latin typeface="Arial"/>
                <a:cs typeface="Arial"/>
              </a:rPr>
              <a:t>to </a:t>
            </a:r>
            <a:r>
              <a:rPr sz="2200" dirty="0">
                <a:latin typeface="Arial"/>
                <a:cs typeface="Arial"/>
              </a:rPr>
              <a:t>you,</a:t>
            </a:r>
            <a:r>
              <a:rPr sz="2200" spc="30" dirty="0">
                <a:latin typeface="Arial"/>
                <a:cs typeface="Arial"/>
              </a:rPr>
              <a:t> </a:t>
            </a:r>
            <a:r>
              <a:rPr sz="2200" dirty="0">
                <a:latin typeface="Arial"/>
                <a:cs typeface="Arial"/>
              </a:rPr>
              <a:t>so</a:t>
            </a:r>
            <a:r>
              <a:rPr sz="2200" spc="30" dirty="0">
                <a:latin typeface="Arial"/>
                <a:cs typeface="Arial"/>
              </a:rPr>
              <a:t> </a:t>
            </a:r>
            <a:r>
              <a:rPr sz="2200" dirty="0">
                <a:latin typeface="Arial"/>
                <a:cs typeface="Arial"/>
              </a:rPr>
              <a:t>it</a:t>
            </a:r>
            <a:r>
              <a:rPr sz="2200" spc="35" dirty="0">
                <a:latin typeface="Arial"/>
                <a:cs typeface="Arial"/>
              </a:rPr>
              <a:t> </a:t>
            </a:r>
            <a:r>
              <a:rPr sz="2200" dirty="0">
                <a:latin typeface="Arial"/>
                <a:cs typeface="Arial"/>
              </a:rPr>
              <a:t>is</a:t>
            </a:r>
            <a:r>
              <a:rPr sz="2200" spc="35" dirty="0">
                <a:latin typeface="Arial"/>
                <a:cs typeface="Arial"/>
              </a:rPr>
              <a:t> </a:t>
            </a:r>
            <a:r>
              <a:rPr sz="2200" dirty="0">
                <a:latin typeface="Arial"/>
                <a:cs typeface="Arial"/>
              </a:rPr>
              <a:t>safe</a:t>
            </a:r>
            <a:r>
              <a:rPr sz="2200" spc="35" dirty="0">
                <a:latin typeface="Arial"/>
                <a:cs typeface="Arial"/>
              </a:rPr>
              <a:t> </a:t>
            </a:r>
            <a:r>
              <a:rPr sz="2200" dirty="0">
                <a:latin typeface="Arial"/>
                <a:cs typeface="Arial"/>
              </a:rPr>
              <a:t>from</a:t>
            </a:r>
            <a:r>
              <a:rPr sz="2200" spc="25" dirty="0">
                <a:latin typeface="Arial"/>
                <a:cs typeface="Arial"/>
              </a:rPr>
              <a:t> </a:t>
            </a:r>
            <a:r>
              <a:rPr sz="2200" dirty="0">
                <a:latin typeface="Arial"/>
                <a:cs typeface="Arial"/>
              </a:rPr>
              <a:t>any</a:t>
            </a:r>
            <a:r>
              <a:rPr sz="2200" spc="25" dirty="0">
                <a:latin typeface="Arial"/>
                <a:cs typeface="Arial"/>
              </a:rPr>
              <a:t> </a:t>
            </a:r>
            <a:r>
              <a:rPr sz="2200" dirty="0">
                <a:latin typeface="Arial"/>
                <a:cs typeface="Arial"/>
              </a:rPr>
              <a:t>kind</a:t>
            </a:r>
            <a:r>
              <a:rPr sz="2200" spc="40" dirty="0">
                <a:latin typeface="Arial"/>
                <a:cs typeface="Arial"/>
              </a:rPr>
              <a:t> </a:t>
            </a:r>
            <a:r>
              <a:rPr sz="2200" dirty="0">
                <a:latin typeface="Arial"/>
                <a:cs typeface="Arial"/>
              </a:rPr>
              <a:t>of</a:t>
            </a:r>
            <a:r>
              <a:rPr sz="2200" spc="40" dirty="0">
                <a:latin typeface="Arial"/>
                <a:cs typeface="Arial"/>
              </a:rPr>
              <a:t> </a:t>
            </a:r>
            <a:r>
              <a:rPr sz="2200" spc="-10" dirty="0">
                <a:latin typeface="Arial"/>
                <a:cs typeface="Arial"/>
              </a:rPr>
              <a:t>manipulation </a:t>
            </a:r>
            <a:r>
              <a:rPr sz="2200" dirty="0">
                <a:latin typeface="Arial"/>
                <a:cs typeface="Arial"/>
              </a:rPr>
              <a:t>by</a:t>
            </a:r>
            <a:r>
              <a:rPr sz="2200" spc="60" dirty="0">
                <a:latin typeface="Arial"/>
                <a:cs typeface="Arial"/>
              </a:rPr>
              <a:t> </a:t>
            </a:r>
            <a:r>
              <a:rPr sz="2200" dirty="0">
                <a:latin typeface="Arial"/>
                <a:cs typeface="Arial"/>
              </a:rPr>
              <a:t>an</a:t>
            </a:r>
            <a:r>
              <a:rPr sz="2200" spc="70" dirty="0">
                <a:latin typeface="Arial"/>
                <a:cs typeface="Arial"/>
              </a:rPr>
              <a:t> </a:t>
            </a:r>
            <a:r>
              <a:rPr sz="2200" dirty="0">
                <a:latin typeface="Arial"/>
                <a:cs typeface="Arial"/>
              </a:rPr>
              <a:t>outsider.</a:t>
            </a:r>
            <a:r>
              <a:rPr sz="2200" spc="70" dirty="0">
                <a:latin typeface="Arial"/>
                <a:cs typeface="Arial"/>
              </a:rPr>
              <a:t> </a:t>
            </a:r>
            <a:r>
              <a:rPr sz="2200" dirty="0">
                <a:latin typeface="Arial"/>
                <a:cs typeface="Arial"/>
              </a:rPr>
              <a:t>Data</a:t>
            </a:r>
            <a:r>
              <a:rPr sz="2200" spc="70" dirty="0">
                <a:latin typeface="Arial"/>
                <a:cs typeface="Arial"/>
              </a:rPr>
              <a:t> </a:t>
            </a:r>
            <a:r>
              <a:rPr sz="2200" dirty="0">
                <a:latin typeface="Arial"/>
                <a:cs typeface="Arial"/>
              </a:rPr>
              <a:t>and</a:t>
            </a:r>
            <a:r>
              <a:rPr sz="2200" spc="80" dirty="0">
                <a:latin typeface="Arial"/>
                <a:cs typeface="Arial"/>
              </a:rPr>
              <a:t> </a:t>
            </a:r>
            <a:r>
              <a:rPr sz="2200" dirty="0">
                <a:latin typeface="Arial"/>
                <a:cs typeface="Arial"/>
              </a:rPr>
              <a:t>its</a:t>
            </a:r>
            <a:r>
              <a:rPr sz="2200" spc="80" dirty="0">
                <a:latin typeface="Arial"/>
                <a:cs typeface="Arial"/>
              </a:rPr>
              <a:t> </a:t>
            </a:r>
            <a:r>
              <a:rPr sz="2200" dirty="0">
                <a:latin typeface="Arial"/>
                <a:cs typeface="Arial"/>
              </a:rPr>
              <a:t>member</a:t>
            </a:r>
            <a:r>
              <a:rPr sz="2200" spc="80" dirty="0">
                <a:latin typeface="Arial"/>
                <a:cs typeface="Arial"/>
              </a:rPr>
              <a:t> </a:t>
            </a:r>
            <a:r>
              <a:rPr sz="2200" spc="-10" dirty="0">
                <a:latin typeface="Arial"/>
                <a:cs typeface="Arial"/>
              </a:rPr>
              <a:t>functions </a:t>
            </a:r>
            <a:r>
              <a:rPr sz="2200" dirty="0">
                <a:latin typeface="Arial"/>
                <a:cs typeface="Arial"/>
              </a:rPr>
              <a:t>are</a:t>
            </a:r>
            <a:r>
              <a:rPr sz="2200" spc="-30" dirty="0">
                <a:latin typeface="Arial"/>
                <a:cs typeface="Arial"/>
              </a:rPr>
              <a:t> </a:t>
            </a:r>
            <a:r>
              <a:rPr sz="2200" dirty="0">
                <a:latin typeface="Arial"/>
                <a:cs typeface="Arial"/>
              </a:rPr>
              <a:t>said</a:t>
            </a:r>
            <a:r>
              <a:rPr sz="2200" spc="-55" dirty="0">
                <a:latin typeface="Arial"/>
                <a:cs typeface="Arial"/>
              </a:rPr>
              <a:t> </a:t>
            </a:r>
            <a:r>
              <a:rPr sz="2200" dirty="0">
                <a:latin typeface="Arial"/>
                <a:cs typeface="Arial"/>
              </a:rPr>
              <a:t>to</a:t>
            </a:r>
            <a:r>
              <a:rPr sz="2200" spc="-45" dirty="0">
                <a:latin typeface="Arial"/>
                <a:cs typeface="Arial"/>
              </a:rPr>
              <a:t> </a:t>
            </a:r>
            <a:r>
              <a:rPr sz="2200" dirty="0">
                <a:latin typeface="Arial"/>
                <a:cs typeface="Arial"/>
              </a:rPr>
              <a:t>be</a:t>
            </a:r>
            <a:r>
              <a:rPr sz="2200" spc="-30" dirty="0">
                <a:latin typeface="Arial"/>
                <a:cs typeface="Arial"/>
              </a:rPr>
              <a:t> </a:t>
            </a:r>
            <a:r>
              <a:rPr sz="2200" dirty="0">
                <a:latin typeface="Arial"/>
                <a:cs typeface="Arial"/>
              </a:rPr>
              <a:t>encapsulated</a:t>
            </a:r>
            <a:r>
              <a:rPr sz="2200" spc="-50" dirty="0">
                <a:latin typeface="Arial"/>
                <a:cs typeface="Arial"/>
              </a:rPr>
              <a:t> </a:t>
            </a:r>
            <a:r>
              <a:rPr sz="2200" dirty="0">
                <a:latin typeface="Arial"/>
                <a:cs typeface="Arial"/>
              </a:rPr>
              <a:t>in</a:t>
            </a:r>
            <a:r>
              <a:rPr sz="2200" spc="-40" dirty="0">
                <a:latin typeface="Arial"/>
                <a:cs typeface="Arial"/>
              </a:rPr>
              <a:t> </a:t>
            </a:r>
            <a:r>
              <a:rPr sz="2200" dirty="0">
                <a:latin typeface="Arial"/>
                <a:cs typeface="Arial"/>
              </a:rPr>
              <a:t>a</a:t>
            </a:r>
            <a:r>
              <a:rPr sz="2200" spc="-45" dirty="0">
                <a:latin typeface="Arial"/>
                <a:cs typeface="Arial"/>
              </a:rPr>
              <a:t> </a:t>
            </a:r>
            <a:r>
              <a:rPr sz="2200" dirty="0">
                <a:latin typeface="Arial"/>
                <a:cs typeface="Arial"/>
              </a:rPr>
              <a:t>single</a:t>
            </a:r>
            <a:r>
              <a:rPr sz="2200" spc="-50" dirty="0">
                <a:latin typeface="Arial"/>
                <a:cs typeface="Arial"/>
              </a:rPr>
              <a:t> </a:t>
            </a:r>
            <a:r>
              <a:rPr sz="2200" spc="-10" dirty="0">
                <a:latin typeface="Arial"/>
                <a:cs typeface="Arial"/>
              </a:rPr>
              <a:t>cell.</a:t>
            </a:r>
            <a:endParaRPr sz="2200" dirty="0">
              <a:latin typeface="Arial"/>
              <a:cs typeface="Arial"/>
            </a:endParaRPr>
          </a:p>
        </p:txBody>
      </p:sp>
      <p:pic>
        <p:nvPicPr>
          <p:cNvPr id="3" name="object 3"/>
          <p:cNvPicPr/>
          <p:nvPr/>
        </p:nvPicPr>
        <p:blipFill>
          <a:blip r:embed="rId2" cstate="print"/>
          <a:stretch>
            <a:fillRect/>
          </a:stretch>
        </p:blipFill>
        <p:spPr>
          <a:xfrm>
            <a:off x="7898892" y="1149096"/>
            <a:ext cx="629411" cy="662939"/>
          </a:xfrm>
          <a:prstGeom prst="rect">
            <a:avLst/>
          </a:prstGeom>
        </p:spPr>
      </p:pic>
      <p:pic>
        <p:nvPicPr>
          <p:cNvPr id="4" name="object 4"/>
          <p:cNvPicPr/>
          <p:nvPr/>
        </p:nvPicPr>
        <p:blipFill>
          <a:blip r:embed="rId3" cstate="print"/>
          <a:stretch>
            <a:fillRect/>
          </a:stretch>
        </p:blipFill>
        <p:spPr>
          <a:xfrm>
            <a:off x="7470647" y="2253995"/>
            <a:ext cx="3345179" cy="2471801"/>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8608" y="839729"/>
            <a:ext cx="5833110" cy="4423647"/>
          </a:xfrm>
          <a:prstGeom prst="rect">
            <a:avLst/>
          </a:prstGeom>
        </p:spPr>
        <p:txBody>
          <a:bodyPr vert="horz" wrap="square" lIns="0" tIns="179705" rIns="0" bIns="0" rtlCol="0">
            <a:spAutoFit/>
          </a:bodyPr>
          <a:lstStyle/>
          <a:p>
            <a:pPr marL="12700" algn="just">
              <a:lnSpc>
                <a:spcPct val="100000"/>
              </a:lnSpc>
              <a:spcBef>
                <a:spcPts val="1415"/>
              </a:spcBef>
            </a:pPr>
            <a:r>
              <a:rPr lang="es-ES" sz="2200" dirty="0">
                <a:solidFill>
                  <a:srgbClr val="0004FF"/>
                </a:solidFill>
                <a:latin typeface="Arial"/>
                <a:cs typeface="Arial"/>
              </a:rPr>
              <a:t>Encapsulación de datos</a:t>
            </a:r>
          </a:p>
          <a:p>
            <a:pPr marL="12700" algn="just">
              <a:lnSpc>
                <a:spcPct val="100000"/>
              </a:lnSpc>
              <a:spcBef>
                <a:spcPts val="1415"/>
              </a:spcBef>
            </a:pPr>
            <a:r>
              <a:rPr lang="es-ES" sz="2200" dirty="0">
                <a:highlight>
                  <a:srgbClr val="FFFF00"/>
                </a:highlight>
                <a:latin typeface="Arial"/>
                <a:cs typeface="Arial"/>
              </a:rPr>
              <a:t>La forma de vincular tanto los datos como las funciones que se ejecutan en los datos dados bajo un mismo techo.  No se tiene permiso para acceder a los datos directamente. Crear una función miembro, con el fin de manipular o utilizar los datos dados. Estos datos no son visibles para usted, por lo que están a salvo de cualquier tipo de manipulación por un extraño. Se dice que los datos y sus funciones miembro están encapsulados en una única celda.</a:t>
            </a:r>
            <a:endParaRPr sz="2200" dirty="0">
              <a:highlight>
                <a:srgbClr val="FFFF00"/>
              </a:highlight>
              <a:latin typeface="Arial"/>
              <a:cs typeface="Arial"/>
            </a:endParaRPr>
          </a:p>
        </p:txBody>
      </p:sp>
      <p:pic>
        <p:nvPicPr>
          <p:cNvPr id="3" name="object 3"/>
          <p:cNvPicPr/>
          <p:nvPr/>
        </p:nvPicPr>
        <p:blipFill>
          <a:blip r:embed="rId2" cstate="print"/>
          <a:stretch>
            <a:fillRect/>
          </a:stretch>
        </p:blipFill>
        <p:spPr>
          <a:xfrm>
            <a:off x="7898892" y="1149096"/>
            <a:ext cx="629411" cy="662939"/>
          </a:xfrm>
          <a:prstGeom prst="rect">
            <a:avLst/>
          </a:prstGeom>
        </p:spPr>
      </p:pic>
      <p:pic>
        <p:nvPicPr>
          <p:cNvPr id="4" name="object 4"/>
          <p:cNvPicPr/>
          <p:nvPr/>
        </p:nvPicPr>
        <p:blipFill>
          <a:blip r:embed="rId3" cstate="print"/>
          <a:stretch>
            <a:fillRect/>
          </a:stretch>
        </p:blipFill>
        <p:spPr>
          <a:xfrm>
            <a:off x="7470647" y="2253995"/>
            <a:ext cx="3345179" cy="2471801"/>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2059549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61338" y="1091189"/>
            <a:ext cx="4770755" cy="4552315"/>
          </a:xfrm>
          <a:prstGeom prst="rect">
            <a:avLst/>
          </a:prstGeom>
        </p:spPr>
        <p:txBody>
          <a:bodyPr vert="horz" wrap="square" lIns="0" tIns="179705" rIns="0" bIns="0" rtlCol="0">
            <a:spAutoFit/>
          </a:bodyPr>
          <a:lstStyle/>
          <a:p>
            <a:pPr marL="12700">
              <a:lnSpc>
                <a:spcPct val="100000"/>
              </a:lnSpc>
              <a:spcBef>
                <a:spcPts val="1415"/>
              </a:spcBef>
            </a:pPr>
            <a:r>
              <a:rPr sz="2200" spc="-10" dirty="0">
                <a:solidFill>
                  <a:srgbClr val="0004FF"/>
                </a:solidFill>
                <a:latin typeface="Arial"/>
                <a:cs typeface="Arial"/>
              </a:rPr>
              <a:t>Modularity</a:t>
            </a:r>
            <a:endParaRPr sz="2200" dirty="0">
              <a:latin typeface="Arial"/>
              <a:cs typeface="Arial"/>
            </a:endParaRPr>
          </a:p>
          <a:p>
            <a:pPr marL="12700" marR="6350" algn="just">
              <a:lnSpc>
                <a:spcPct val="150000"/>
              </a:lnSpc>
            </a:pPr>
            <a:r>
              <a:rPr sz="2200" dirty="0">
                <a:latin typeface="Arial"/>
                <a:cs typeface="Arial"/>
              </a:rPr>
              <a:t>The</a:t>
            </a:r>
            <a:r>
              <a:rPr sz="2200" spc="10" dirty="0">
                <a:latin typeface="Arial"/>
                <a:cs typeface="Arial"/>
              </a:rPr>
              <a:t> </a:t>
            </a:r>
            <a:r>
              <a:rPr sz="2200" dirty="0">
                <a:latin typeface="Arial"/>
                <a:cs typeface="Arial"/>
              </a:rPr>
              <a:t>technique</a:t>
            </a:r>
            <a:r>
              <a:rPr sz="2200" spc="20" dirty="0">
                <a:latin typeface="Arial"/>
                <a:cs typeface="Arial"/>
              </a:rPr>
              <a:t> </a:t>
            </a:r>
            <a:r>
              <a:rPr sz="2200" dirty="0">
                <a:latin typeface="Arial"/>
                <a:cs typeface="Arial"/>
              </a:rPr>
              <a:t>of</a:t>
            </a:r>
            <a:r>
              <a:rPr sz="2200" spc="10" dirty="0">
                <a:latin typeface="Arial"/>
                <a:cs typeface="Arial"/>
              </a:rPr>
              <a:t> </a:t>
            </a:r>
            <a:r>
              <a:rPr sz="2200" dirty="0">
                <a:latin typeface="Arial"/>
                <a:cs typeface="Arial"/>
              </a:rPr>
              <a:t>dividing</a:t>
            </a:r>
            <a:r>
              <a:rPr sz="2200" spc="15" dirty="0">
                <a:latin typeface="Arial"/>
                <a:cs typeface="Arial"/>
              </a:rPr>
              <a:t> </a:t>
            </a:r>
            <a:r>
              <a:rPr sz="2200" dirty="0">
                <a:latin typeface="Arial"/>
                <a:cs typeface="Arial"/>
              </a:rPr>
              <a:t>the</a:t>
            </a:r>
            <a:r>
              <a:rPr sz="2200" spc="15" dirty="0">
                <a:latin typeface="Arial"/>
                <a:cs typeface="Arial"/>
              </a:rPr>
              <a:t> </a:t>
            </a:r>
            <a:r>
              <a:rPr sz="2200" spc="-10" dirty="0">
                <a:latin typeface="Arial"/>
                <a:cs typeface="Arial"/>
              </a:rPr>
              <a:t>program </a:t>
            </a:r>
            <a:r>
              <a:rPr sz="2200" dirty="0">
                <a:latin typeface="Arial"/>
                <a:cs typeface="Arial"/>
              </a:rPr>
              <a:t>into</a:t>
            </a:r>
            <a:r>
              <a:rPr sz="2200" spc="430" dirty="0">
                <a:latin typeface="Arial"/>
                <a:cs typeface="Arial"/>
              </a:rPr>
              <a:t>   </a:t>
            </a:r>
            <a:r>
              <a:rPr sz="2200" dirty="0">
                <a:latin typeface="Arial"/>
                <a:cs typeface="Arial"/>
              </a:rPr>
              <a:t>subprograms</a:t>
            </a:r>
            <a:r>
              <a:rPr sz="2200" spc="434" dirty="0">
                <a:latin typeface="Arial"/>
                <a:cs typeface="Arial"/>
              </a:rPr>
              <a:t>   </a:t>
            </a:r>
            <a:r>
              <a:rPr sz="2200" dirty="0">
                <a:latin typeface="Arial"/>
                <a:cs typeface="Arial"/>
              </a:rPr>
              <a:t>or</a:t>
            </a:r>
            <a:r>
              <a:rPr sz="2200" spc="430" dirty="0">
                <a:latin typeface="Arial"/>
                <a:cs typeface="Arial"/>
              </a:rPr>
              <a:t>   </a:t>
            </a:r>
            <a:r>
              <a:rPr sz="2200" spc="-10" dirty="0">
                <a:latin typeface="Arial"/>
                <a:cs typeface="Arial"/>
              </a:rPr>
              <a:t>functions. Advantages:</a:t>
            </a:r>
            <a:endParaRPr sz="2200" dirty="0">
              <a:latin typeface="Arial"/>
              <a:cs typeface="Arial"/>
            </a:endParaRPr>
          </a:p>
          <a:p>
            <a:pPr marL="355600" marR="5080" indent="-342900" algn="just">
              <a:lnSpc>
                <a:spcPct val="150000"/>
              </a:lnSpc>
              <a:spcBef>
                <a:spcPts val="5"/>
              </a:spcBef>
              <a:buChar char="•"/>
              <a:tabLst>
                <a:tab pos="355600" algn="l"/>
              </a:tabLst>
            </a:pPr>
            <a:r>
              <a:rPr sz="2200" dirty="0">
                <a:latin typeface="Arial"/>
                <a:cs typeface="Arial"/>
              </a:rPr>
              <a:t>It</a:t>
            </a:r>
            <a:r>
              <a:rPr sz="2200" spc="110" dirty="0">
                <a:latin typeface="Arial"/>
                <a:cs typeface="Arial"/>
              </a:rPr>
              <a:t> </a:t>
            </a:r>
            <a:r>
              <a:rPr sz="2200" dirty="0">
                <a:latin typeface="Arial"/>
                <a:cs typeface="Arial"/>
              </a:rPr>
              <a:t>decreases</a:t>
            </a:r>
            <a:r>
              <a:rPr sz="2200" spc="125" dirty="0">
                <a:latin typeface="Arial"/>
                <a:cs typeface="Arial"/>
              </a:rPr>
              <a:t> </a:t>
            </a:r>
            <a:r>
              <a:rPr sz="2200" dirty="0">
                <a:latin typeface="Arial"/>
                <a:cs typeface="Arial"/>
              </a:rPr>
              <a:t>the</a:t>
            </a:r>
            <a:r>
              <a:rPr sz="2200" spc="114" dirty="0">
                <a:latin typeface="Arial"/>
                <a:cs typeface="Arial"/>
              </a:rPr>
              <a:t> </a:t>
            </a:r>
            <a:r>
              <a:rPr sz="2200" dirty="0">
                <a:latin typeface="Arial"/>
                <a:cs typeface="Arial"/>
              </a:rPr>
              <a:t>complex</a:t>
            </a:r>
            <a:r>
              <a:rPr sz="2200" spc="105" dirty="0">
                <a:latin typeface="Arial"/>
                <a:cs typeface="Arial"/>
              </a:rPr>
              <a:t> </a:t>
            </a:r>
            <a:r>
              <a:rPr sz="2200" dirty="0">
                <a:latin typeface="Arial"/>
                <a:cs typeface="Arial"/>
              </a:rPr>
              <a:t>nature</a:t>
            </a:r>
            <a:r>
              <a:rPr sz="2200" spc="120" dirty="0">
                <a:latin typeface="Arial"/>
                <a:cs typeface="Arial"/>
              </a:rPr>
              <a:t> </a:t>
            </a:r>
            <a:r>
              <a:rPr sz="2200" spc="-25" dirty="0">
                <a:latin typeface="Arial"/>
                <a:cs typeface="Arial"/>
              </a:rPr>
              <a:t>of </a:t>
            </a:r>
            <a:r>
              <a:rPr sz="2200" dirty="0">
                <a:latin typeface="Arial"/>
                <a:cs typeface="Arial"/>
              </a:rPr>
              <a:t>the</a:t>
            </a:r>
            <a:r>
              <a:rPr sz="2200" spc="-40" dirty="0">
                <a:latin typeface="Arial"/>
                <a:cs typeface="Arial"/>
              </a:rPr>
              <a:t> </a:t>
            </a:r>
            <a:r>
              <a:rPr sz="2200" spc="-10" dirty="0">
                <a:latin typeface="Arial"/>
                <a:cs typeface="Arial"/>
              </a:rPr>
              <a:t>article.</a:t>
            </a:r>
            <a:endParaRPr sz="2200" dirty="0">
              <a:latin typeface="Arial"/>
              <a:cs typeface="Arial"/>
            </a:endParaRPr>
          </a:p>
          <a:p>
            <a:pPr marL="355600" marR="6350" indent="-342900" algn="just">
              <a:lnSpc>
                <a:spcPct val="150000"/>
              </a:lnSpc>
              <a:buChar char="•"/>
              <a:tabLst>
                <a:tab pos="355600" algn="l"/>
              </a:tabLst>
            </a:pPr>
            <a:r>
              <a:rPr sz="2200" dirty="0">
                <a:latin typeface="Arial"/>
                <a:cs typeface="Arial"/>
              </a:rPr>
              <a:t>It</a:t>
            </a:r>
            <a:r>
              <a:rPr sz="2200" spc="45" dirty="0">
                <a:latin typeface="Arial"/>
                <a:cs typeface="Arial"/>
              </a:rPr>
              <a:t> </a:t>
            </a:r>
            <a:r>
              <a:rPr sz="2200" dirty="0">
                <a:latin typeface="Arial"/>
                <a:cs typeface="Arial"/>
              </a:rPr>
              <a:t>generates</a:t>
            </a:r>
            <a:r>
              <a:rPr sz="2200" spc="70" dirty="0">
                <a:latin typeface="Arial"/>
                <a:cs typeface="Arial"/>
              </a:rPr>
              <a:t> </a:t>
            </a:r>
            <a:r>
              <a:rPr sz="2200" dirty="0">
                <a:latin typeface="Arial"/>
                <a:cs typeface="Arial"/>
              </a:rPr>
              <a:t>various</a:t>
            </a:r>
            <a:r>
              <a:rPr sz="2200" spc="55" dirty="0">
                <a:latin typeface="Arial"/>
                <a:cs typeface="Arial"/>
              </a:rPr>
              <a:t> </a:t>
            </a:r>
            <a:r>
              <a:rPr sz="2200" spc="-10" dirty="0">
                <a:latin typeface="Arial"/>
                <a:cs typeface="Arial"/>
              </a:rPr>
              <a:t>well-structured </a:t>
            </a:r>
            <a:r>
              <a:rPr sz="2200" dirty="0">
                <a:latin typeface="Arial"/>
                <a:cs typeface="Arial"/>
              </a:rPr>
              <a:t>documentation</a:t>
            </a:r>
            <a:r>
              <a:rPr sz="2200" spc="535" dirty="0">
                <a:latin typeface="Arial"/>
                <a:cs typeface="Arial"/>
              </a:rPr>
              <a:t>   </a:t>
            </a:r>
            <a:r>
              <a:rPr sz="2200" dirty="0">
                <a:latin typeface="Arial"/>
                <a:cs typeface="Arial"/>
              </a:rPr>
              <a:t>increasing</a:t>
            </a:r>
            <a:r>
              <a:rPr sz="2200" spc="530" dirty="0">
                <a:latin typeface="Arial"/>
                <a:cs typeface="Arial"/>
              </a:rPr>
              <a:t>   </a:t>
            </a:r>
            <a:r>
              <a:rPr sz="2200" spc="-25" dirty="0">
                <a:latin typeface="Arial"/>
                <a:cs typeface="Arial"/>
              </a:rPr>
              <a:t>the </a:t>
            </a:r>
            <a:r>
              <a:rPr sz="2200" dirty="0">
                <a:latin typeface="Arial"/>
                <a:cs typeface="Arial"/>
              </a:rPr>
              <a:t>quality</a:t>
            </a:r>
            <a:r>
              <a:rPr sz="2200" spc="-40" dirty="0">
                <a:latin typeface="Arial"/>
                <a:cs typeface="Arial"/>
              </a:rPr>
              <a:t> </a:t>
            </a:r>
            <a:r>
              <a:rPr sz="2200" dirty="0">
                <a:latin typeface="Arial"/>
                <a:cs typeface="Arial"/>
              </a:rPr>
              <a:t>of</a:t>
            </a:r>
            <a:r>
              <a:rPr sz="2200" spc="-40" dirty="0">
                <a:latin typeface="Arial"/>
                <a:cs typeface="Arial"/>
              </a:rPr>
              <a:t> </a:t>
            </a:r>
            <a:r>
              <a:rPr sz="2200" dirty="0">
                <a:latin typeface="Arial"/>
                <a:cs typeface="Arial"/>
              </a:rPr>
              <a:t>the</a:t>
            </a:r>
            <a:r>
              <a:rPr sz="2200" spc="-20" dirty="0">
                <a:latin typeface="Arial"/>
                <a:cs typeface="Arial"/>
              </a:rPr>
              <a:t> </a:t>
            </a:r>
            <a:r>
              <a:rPr sz="2200" spc="-10" dirty="0">
                <a:latin typeface="Arial"/>
                <a:cs typeface="Arial"/>
              </a:rPr>
              <a:t>program.</a:t>
            </a:r>
            <a:endParaRPr sz="2200" dirty="0">
              <a:latin typeface="Arial"/>
              <a:cs typeface="Arial"/>
            </a:endParaRPr>
          </a:p>
        </p:txBody>
      </p:sp>
      <p:pic>
        <p:nvPicPr>
          <p:cNvPr id="3" name="object 3"/>
          <p:cNvPicPr/>
          <p:nvPr/>
        </p:nvPicPr>
        <p:blipFill>
          <a:blip r:embed="rId2" cstate="print"/>
          <a:stretch>
            <a:fillRect/>
          </a:stretch>
        </p:blipFill>
        <p:spPr>
          <a:xfrm>
            <a:off x="6912864" y="670559"/>
            <a:ext cx="630935" cy="662939"/>
          </a:xfrm>
          <a:prstGeom prst="rect">
            <a:avLst/>
          </a:prstGeom>
        </p:spPr>
      </p:pic>
      <p:pic>
        <p:nvPicPr>
          <p:cNvPr id="4" name="object 4"/>
          <p:cNvPicPr/>
          <p:nvPr/>
        </p:nvPicPr>
        <p:blipFill>
          <a:blip r:embed="rId3" cstate="print"/>
          <a:stretch>
            <a:fillRect/>
          </a:stretch>
        </p:blipFill>
        <p:spPr>
          <a:xfrm>
            <a:off x="6912864" y="2330195"/>
            <a:ext cx="4104131" cy="2197608"/>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61338" y="1091189"/>
            <a:ext cx="4770755" cy="3946593"/>
          </a:xfrm>
          <a:prstGeom prst="rect">
            <a:avLst/>
          </a:prstGeom>
        </p:spPr>
        <p:txBody>
          <a:bodyPr vert="horz" wrap="square" lIns="0" tIns="179705" rIns="0" bIns="0" rtlCol="0">
            <a:spAutoFit/>
          </a:bodyPr>
          <a:lstStyle/>
          <a:p>
            <a:pPr marL="12700">
              <a:lnSpc>
                <a:spcPct val="100000"/>
              </a:lnSpc>
              <a:spcBef>
                <a:spcPts val="1415"/>
              </a:spcBef>
            </a:pPr>
            <a:r>
              <a:rPr lang="es-ES" sz="2200" spc="-10" dirty="0">
                <a:solidFill>
                  <a:srgbClr val="0004FF"/>
                </a:solidFill>
                <a:highlight>
                  <a:srgbClr val="FFFF00"/>
                </a:highlight>
                <a:latin typeface="Arial"/>
                <a:cs typeface="Arial"/>
              </a:rPr>
              <a:t>Modularidad</a:t>
            </a:r>
          </a:p>
          <a:p>
            <a:pPr marL="12700">
              <a:lnSpc>
                <a:spcPct val="100000"/>
              </a:lnSpc>
              <a:spcBef>
                <a:spcPts val="1415"/>
              </a:spcBef>
            </a:pPr>
            <a:r>
              <a:rPr lang="es-ES" sz="2200" spc="-10" dirty="0">
                <a:solidFill>
                  <a:srgbClr val="0004FF"/>
                </a:solidFill>
                <a:highlight>
                  <a:srgbClr val="FFFF00"/>
                </a:highlight>
                <a:latin typeface="Arial"/>
                <a:cs typeface="Arial"/>
              </a:rPr>
              <a:t>Técnica que consiste en dividir el programa en subprogramas o funciones. </a:t>
            </a:r>
          </a:p>
          <a:p>
            <a:pPr marL="12700">
              <a:lnSpc>
                <a:spcPct val="100000"/>
              </a:lnSpc>
              <a:spcBef>
                <a:spcPts val="1415"/>
              </a:spcBef>
            </a:pPr>
            <a:r>
              <a:rPr lang="es-ES" sz="2200" spc="-10" dirty="0">
                <a:solidFill>
                  <a:srgbClr val="0004FF"/>
                </a:solidFill>
                <a:highlight>
                  <a:srgbClr val="FFFF00"/>
                </a:highlight>
                <a:latin typeface="Arial"/>
                <a:cs typeface="Arial"/>
              </a:rPr>
              <a:t>Ventajas:</a:t>
            </a:r>
          </a:p>
          <a:p>
            <a:pPr marL="12700">
              <a:lnSpc>
                <a:spcPct val="100000"/>
              </a:lnSpc>
              <a:spcBef>
                <a:spcPts val="1415"/>
              </a:spcBef>
            </a:pPr>
            <a:r>
              <a:rPr lang="es-ES" sz="2200" spc="-10" dirty="0">
                <a:solidFill>
                  <a:srgbClr val="0004FF"/>
                </a:solidFill>
                <a:highlight>
                  <a:srgbClr val="FFFF00"/>
                </a:highlight>
                <a:latin typeface="Arial"/>
                <a:cs typeface="Arial"/>
              </a:rPr>
              <a:t>Disminuye la complejidad del artículo.</a:t>
            </a:r>
          </a:p>
          <a:p>
            <a:pPr marL="12700">
              <a:lnSpc>
                <a:spcPct val="100000"/>
              </a:lnSpc>
              <a:spcBef>
                <a:spcPts val="1415"/>
              </a:spcBef>
            </a:pPr>
            <a:r>
              <a:rPr lang="es-ES" sz="2200" spc="-10" dirty="0">
                <a:solidFill>
                  <a:srgbClr val="0004FF"/>
                </a:solidFill>
                <a:highlight>
                  <a:srgbClr val="FFFF00"/>
                </a:highlight>
                <a:latin typeface="Arial"/>
                <a:cs typeface="Arial"/>
              </a:rPr>
              <a:t>Genera diversa documentación bien estructurada aumentando la calidad del programa.</a:t>
            </a:r>
            <a:endParaRPr sz="2200" dirty="0">
              <a:highlight>
                <a:srgbClr val="FFFF00"/>
              </a:highlight>
              <a:latin typeface="Arial"/>
              <a:cs typeface="Arial"/>
            </a:endParaRPr>
          </a:p>
        </p:txBody>
      </p:sp>
      <p:pic>
        <p:nvPicPr>
          <p:cNvPr id="3" name="object 3"/>
          <p:cNvPicPr/>
          <p:nvPr/>
        </p:nvPicPr>
        <p:blipFill>
          <a:blip r:embed="rId2" cstate="print"/>
          <a:stretch>
            <a:fillRect/>
          </a:stretch>
        </p:blipFill>
        <p:spPr>
          <a:xfrm>
            <a:off x="6912864" y="670559"/>
            <a:ext cx="630935" cy="662939"/>
          </a:xfrm>
          <a:prstGeom prst="rect">
            <a:avLst/>
          </a:prstGeom>
        </p:spPr>
      </p:pic>
      <p:pic>
        <p:nvPicPr>
          <p:cNvPr id="4" name="object 4"/>
          <p:cNvPicPr/>
          <p:nvPr/>
        </p:nvPicPr>
        <p:blipFill>
          <a:blip r:embed="rId3" cstate="print"/>
          <a:stretch>
            <a:fillRect/>
          </a:stretch>
        </p:blipFill>
        <p:spPr>
          <a:xfrm>
            <a:off x="6912864" y="2330195"/>
            <a:ext cx="4104131" cy="2197608"/>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1855406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7929" y="921842"/>
            <a:ext cx="5163185" cy="5055870"/>
          </a:xfrm>
          <a:prstGeom prst="rect">
            <a:avLst/>
          </a:prstGeom>
        </p:spPr>
        <p:txBody>
          <a:bodyPr vert="horz" wrap="square" lIns="0" tIns="12065" rIns="0" bIns="0" rtlCol="0">
            <a:spAutoFit/>
          </a:bodyPr>
          <a:lstStyle/>
          <a:p>
            <a:pPr marL="12700">
              <a:lnSpc>
                <a:spcPct val="100000"/>
              </a:lnSpc>
              <a:spcBef>
                <a:spcPts val="95"/>
              </a:spcBef>
            </a:pPr>
            <a:r>
              <a:rPr sz="2200" spc="-10" dirty="0">
                <a:solidFill>
                  <a:srgbClr val="0004FF"/>
                </a:solidFill>
                <a:latin typeface="Arial"/>
                <a:cs typeface="Arial"/>
              </a:rPr>
              <a:t>Inheritance</a:t>
            </a:r>
            <a:endParaRPr sz="2200" dirty="0">
              <a:latin typeface="Arial"/>
              <a:cs typeface="Arial"/>
            </a:endParaRPr>
          </a:p>
          <a:p>
            <a:pPr marL="12700" marR="5080" algn="just">
              <a:lnSpc>
                <a:spcPct val="200100"/>
              </a:lnSpc>
            </a:pPr>
            <a:r>
              <a:rPr sz="2200" dirty="0">
                <a:latin typeface="Arial"/>
                <a:cs typeface="Arial"/>
              </a:rPr>
              <a:t>Inheritance</a:t>
            </a:r>
            <a:r>
              <a:rPr sz="2200" spc="204" dirty="0">
                <a:latin typeface="Arial"/>
                <a:cs typeface="Arial"/>
              </a:rPr>
              <a:t> </a:t>
            </a:r>
            <a:r>
              <a:rPr sz="2200" dirty="0">
                <a:latin typeface="Arial"/>
                <a:cs typeface="Arial"/>
              </a:rPr>
              <a:t>in</a:t>
            </a:r>
            <a:r>
              <a:rPr sz="2200" spc="195" dirty="0">
                <a:latin typeface="Arial"/>
                <a:cs typeface="Arial"/>
              </a:rPr>
              <a:t> </a:t>
            </a:r>
            <a:r>
              <a:rPr sz="2200" dirty="0">
                <a:latin typeface="Arial"/>
                <a:cs typeface="Arial"/>
              </a:rPr>
              <a:t>PHP</a:t>
            </a:r>
            <a:r>
              <a:rPr sz="2200" spc="155" dirty="0">
                <a:latin typeface="Arial"/>
                <a:cs typeface="Arial"/>
              </a:rPr>
              <a:t> </a:t>
            </a:r>
            <a:r>
              <a:rPr sz="2200" dirty="0">
                <a:latin typeface="Arial"/>
                <a:cs typeface="Arial"/>
              </a:rPr>
              <a:t>has</a:t>
            </a:r>
            <a:r>
              <a:rPr sz="2200" spc="200" dirty="0">
                <a:latin typeface="Arial"/>
                <a:cs typeface="Arial"/>
              </a:rPr>
              <a:t> </a:t>
            </a:r>
            <a:r>
              <a:rPr sz="2200" dirty="0">
                <a:latin typeface="Arial"/>
                <a:cs typeface="Arial"/>
              </a:rPr>
              <a:t>made</a:t>
            </a:r>
            <a:r>
              <a:rPr sz="2200" spc="190" dirty="0">
                <a:latin typeface="Arial"/>
                <a:cs typeface="Arial"/>
              </a:rPr>
              <a:t> </a:t>
            </a:r>
            <a:r>
              <a:rPr sz="2200" dirty="0">
                <a:latin typeface="Arial"/>
                <a:cs typeface="Arial"/>
              </a:rPr>
              <a:t>it</a:t>
            </a:r>
            <a:r>
              <a:rPr sz="2200" spc="195" dirty="0">
                <a:latin typeface="Arial"/>
                <a:cs typeface="Arial"/>
              </a:rPr>
              <a:t> </a:t>
            </a:r>
            <a:r>
              <a:rPr sz="2200" spc="-10" dirty="0">
                <a:latin typeface="Arial"/>
                <a:cs typeface="Arial"/>
              </a:rPr>
              <a:t>possible </a:t>
            </a:r>
            <a:r>
              <a:rPr sz="2200" dirty="0">
                <a:latin typeface="Arial"/>
                <a:cs typeface="Arial"/>
              </a:rPr>
              <a:t>to</a:t>
            </a:r>
            <a:r>
              <a:rPr sz="2200" spc="130" dirty="0">
                <a:latin typeface="Arial"/>
                <a:cs typeface="Arial"/>
              </a:rPr>
              <a:t> </a:t>
            </a:r>
            <a:r>
              <a:rPr sz="2200" dirty="0">
                <a:latin typeface="Arial"/>
                <a:cs typeface="Arial"/>
              </a:rPr>
              <a:t>use</a:t>
            </a:r>
            <a:r>
              <a:rPr sz="2200" spc="140" dirty="0">
                <a:latin typeface="Arial"/>
                <a:cs typeface="Arial"/>
              </a:rPr>
              <a:t> </a:t>
            </a:r>
            <a:r>
              <a:rPr sz="2200" dirty="0">
                <a:latin typeface="Arial"/>
                <a:cs typeface="Arial"/>
              </a:rPr>
              <a:t>reusability</a:t>
            </a:r>
            <a:r>
              <a:rPr sz="2200" spc="135" dirty="0">
                <a:latin typeface="Arial"/>
                <a:cs typeface="Arial"/>
              </a:rPr>
              <a:t> </a:t>
            </a:r>
            <a:r>
              <a:rPr sz="2200" dirty="0">
                <a:latin typeface="Arial"/>
                <a:cs typeface="Arial"/>
              </a:rPr>
              <a:t>as</a:t>
            </a:r>
            <a:r>
              <a:rPr sz="2200" spc="135" dirty="0">
                <a:latin typeface="Arial"/>
                <a:cs typeface="Arial"/>
              </a:rPr>
              <a:t> </a:t>
            </a:r>
            <a:r>
              <a:rPr sz="2200" dirty="0">
                <a:latin typeface="Arial"/>
                <a:cs typeface="Arial"/>
              </a:rPr>
              <a:t>a</a:t>
            </a:r>
            <a:r>
              <a:rPr sz="2200" spc="130" dirty="0">
                <a:latin typeface="Arial"/>
                <a:cs typeface="Arial"/>
              </a:rPr>
              <a:t> </a:t>
            </a:r>
            <a:r>
              <a:rPr sz="2200" dirty="0">
                <a:latin typeface="Arial"/>
                <a:cs typeface="Arial"/>
              </a:rPr>
              <a:t>tool</a:t>
            </a:r>
            <a:r>
              <a:rPr sz="2200" spc="140" dirty="0">
                <a:latin typeface="Arial"/>
                <a:cs typeface="Arial"/>
              </a:rPr>
              <a:t> </a:t>
            </a:r>
            <a:r>
              <a:rPr sz="2200" dirty="0">
                <a:latin typeface="Arial"/>
                <a:cs typeface="Arial"/>
              </a:rPr>
              <a:t>to</a:t>
            </a:r>
            <a:r>
              <a:rPr sz="2200" spc="135" dirty="0">
                <a:latin typeface="Arial"/>
                <a:cs typeface="Arial"/>
              </a:rPr>
              <a:t> </a:t>
            </a:r>
            <a:r>
              <a:rPr sz="2200" dirty="0">
                <a:latin typeface="Arial"/>
                <a:cs typeface="Arial"/>
              </a:rPr>
              <a:t>write</a:t>
            </a:r>
            <a:r>
              <a:rPr sz="2200" spc="150" dirty="0">
                <a:latin typeface="Arial"/>
                <a:cs typeface="Arial"/>
              </a:rPr>
              <a:t> </a:t>
            </a:r>
            <a:r>
              <a:rPr sz="2200" spc="-10" dirty="0">
                <a:latin typeface="Arial"/>
                <a:cs typeface="Arial"/>
              </a:rPr>
              <a:t>clean </a:t>
            </a:r>
            <a:r>
              <a:rPr sz="2200" dirty="0">
                <a:latin typeface="Arial"/>
                <a:cs typeface="Arial"/>
              </a:rPr>
              <a:t>and</a:t>
            </a:r>
            <a:r>
              <a:rPr sz="2200" spc="170" dirty="0">
                <a:latin typeface="Arial"/>
                <a:cs typeface="Arial"/>
              </a:rPr>
              <a:t>  </a:t>
            </a:r>
            <a:r>
              <a:rPr sz="2200" dirty="0">
                <a:latin typeface="Arial"/>
                <a:cs typeface="Arial"/>
              </a:rPr>
              <a:t>efficient</a:t>
            </a:r>
            <a:r>
              <a:rPr sz="2200" spc="180" dirty="0">
                <a:latin typeface="Arial"/>
                <a:cs typeface="Arial"/>
              </a:rPr>
              <a:t>  </a:t>
            </a:r>
            <a:r>
              <a:rPr sz="2200" dirty="0">
                <a:latin typeface="Arial"/>
                <a:cs typeface="Arial"/>
              </a:rPr>
              <a:t>programs.</a:t>
            </a:r>
            <a:r>
              <a:rPr sz="2200" spc="175" dirty="0">
                <a:latin typeface="Arial"/>
                <a:cs typeface="Arial"/>
              </a:rPr>
              <a:t>  </a:t>
            </a:r>
            <a:r>
              <a:rPr sz="2200" dirty="0">
                <a:latin typeface="Arial"/>
                <a:cs typeface="Arial"/>
              </a:rPr>
              <a:t>Inheritance</a:t>
            </a:r>
            <a:r>
              <a:rPr sz="2200" spc="180" dirty="0">
                <a:latin typeface="Arial"/>
                <a:cs typeface="Arial"/>
              </a:rPr>
              <a:t>  </a:t>
            </a:r>
            <a:r>
              <a:rPr sz="2200" spc="-25" dirty="0">
                <a:latin typeface="Arial"/>
                <a:cs typeface="Arial"/>
              </a:rPr>
              <a:t>in </a:t>
            </a:r>
            <a:r>
              <a:rPr sz="2200" dirty="0">
                <a:latin typeface="Arial"/>
                <a:cs typeface="Arial"/>
              </a:rPr>
              <a:t>PHP</a:t>
            </a:r>
            <a:r>
              <a:rPr sz="2200" spc="-55" dirty="0">
                <a:latin typeface="Arial"/>
                <a:cs typeface="Arial"/>
              </a:rPr>
              <a:t> </a:t>
            </a:r>
            <a:r>
              <a:rPr sz="2200" dirty="0">
                <a:latin typeface="Arial"/>
                <a:cs typeface="Arial"/>
              </a:rPr>
              <a:t>is</a:t>
            </a:r>
            <a:r>
              <a:rPr sz="2200" spc="-25" dirty="0">
                <a:latin typeface="Arial"/>
                <a:cs typeface="Arial"/>
              </a:rPr>
              <a:t> </a:t>
            </a:r>
            <a:r>
              <a:rPr sz="2200" dirty="0">
                <a:latin typeface="Arial"/>
                <a:cs typeface="Arial"/>
              </a:rPr>
              <a:t>of</a:t>
            </a:r>
            <a:r>
              <a:rPr sz="2200" spc="-15" dirty="0">
                <a:latin typeface="Arial"/>
                <a:cs typeface="Arial"/>
              </a:rPr>
              <a:t> </a:t>
            </a:r>
            <a:r>
              <a:rPr sz="2200" dirty="0">
                <a:latin typeface="Arial"/>
                <a:cs typeface="Arial"/>
              </a:rPr>
              <a:t>3</a:t>
            </a:r>
            <a:r>
              <a:rPr sz="2200" spc="-15" dirty="0">
                <a:latin typeface="Arial"/>
                <a:cs typeface="Arial"/>
              </a:rPr>
              <a:t> </a:t>
            </a:r>
            <a:r>
              <a:rPr sz="2200" spc="-10" dirty="0">
                <a:latin typeface="Arial"/>
                <a:cs typeface="Arial"/>
              </a:rPr>
              <a:t>types:</a:t>
            </a:r>
            <a:endParaRPr sz="2200" dirty="0">
              <a:latin typeface="Arial"/>
              <a:cs typeface="Arial"/>
            </a:endParaRPr>
          </a:p>
          <a:p>
            <a:pPr>
              <a:lnSpc>
                <a:spcPct val="100000"/>
              </a:lnSpc>
              <a:spcBef>
                <a:spcPts val="110"/>
              </a:spcBef>
            </a:pPr>
            <a:endParaRPr sz="2200" dirty="0">
              <a:latin typeface="Arial"/>
              <a:cs typeface="Arial"/>
            </a:endParaRPr>
          </a:p>
          <a:p>
            <a:pPr marL="299085" indent="-286385">
              <a:lnSpc>
                <a:spcPct val="100000"/>
              </a:lnSpc>
              <a:buChar char="•"/>
              <a:tabLst>
                <a:tab pos="299085" algn="l"/>
              </a:tabLst>
            </a:pPr>
            <a:r>
              <a:rPr sz="2200" dirty="0">
                <a:latin typeface="Arial"/>
                <a:cs typeface="Arial"/>
              </a:rPr>
              <a:t>Single</a:t>
            </a:r>
            <a:r>
              <a:rPr sz="2200" spc="-85" dirty="0">
                <a:latin typeface="Arial"/>
                <a:cs typeface="Arial"/>
              </a:rPr>
              <a:t> </a:t>
            </a:r>
            <a:r>
              <a:rPr sz="2200" spc="-10" dirty="0">
                <a:latin typeface="Arial"/>
                <a:cs typeface="Arial"/>
              </a:rPr>
              <a:t>Inheritance</a:t>
            </a:r>
            <a:endParaRPr sz="2200" dirty="0">
              <a:latin typeface="Arial"/>
              <a:cs typeface="Arial"/>
            </a:endParaRPr>
          </a:p>
          <a:p>
            <a:pPr>
              <a:lnSpc>
                <a:spcPct val="100000"/>
              </a:lnSpc>
              <a:spcBef>
                <a:spcPts val="114"/>
              </a:spcBef>
              <a:buFont typeface="Arial"/>
              <a:buChar char="•"/>
            </a:pPr>
            <a:endParaRPr sz="2200" dirty="0">
              <a:latin typeface="Arial"/>
              <a:cs typeface="Arial"/>
            </a:endParaRPr>
          </a:p>
          <a:p>
            <a:pPr marL="299085" indent="-286385">
              <a:lnSpc>
                <a:spcPct val="100000"/>
              </a:lnSpc>
              <a:buChar char="•"/>
              <a:tabLst>
                <a:tab pos="299085" algn="l"/>
              </a:tabLst>
            </a:pPr>
            <a:r>
              <a:rPr sz="2200" dirty="0">
                <a:latin typeface="Arial"/>
                <a:cs typeface="Arial"/>
              </a:rPr>
              <a:t>Hierarchical</a:t>
            </a:r>
            <a:r>
              <a:rPr sz="2200" spc="-100" dirty="0">
                <a:latin typeface="Arial"/>
                <a:cs typeface="Arial"/>
              </a:rPr>
              <a:t> </a:t>
            </a:r>
            <a:r>
              <a:rPr sz="2200" spc="-10" dirty="0">
                <a:latin typeface="Arial"/>
                <a:cs typeface="Arial"/>
              </a:rPr>
              <a:t>Inheritance</a:t>
            </a:r>
            <a:endParaRPr sz="2200" dirty="0">
              <a:latin typeface="Arial"/>
              <a:cs typeface="Arial"/>
            </a:endParaRPr>
          </a:p>
          <a:p>
            <a:pPr>
              <a:lnSpc>
                <a:spcPct val="100000"/>
              </a:lnSpc>
              <a:spcBef>
                <a:spcPts val="110"/>
              </a:spcBef>
              <a:buFont typeface="Arial"/>
              <a:buChar char="•"/>
            </a:pPr>
            <a:endParaRPr sz="2200" dirty="0">
              <a:latin typeface="Arial"/>
              <a:cs typeface="Arial"/>
            </a:endParaRPr>
          </a:p>
          <a:p>
            <a:pPr marL="299085" indent="-286385">
              <a:lnSpc>
                <a:spcPct val="100000"/>
              </a:lnSpc>
              <a:buChar char="•"/>
              <a:tabLst>
                <a:tab pos="299085" algn="l"/>
              </a:tabLst>
            </a:pPr>
            <a:r>
              <a:rPr sz="2200" dirty="0">
                <a:latin typeface="Arial"/>
                <a:cs typeface="Arial"/>
              </a:rPr>
              <a:t>Multilevel</a:t>
            </a:r>
            <a:r>
              <a:rPr sz="2200" spc="-105" dirty="0">
                <a:latin typeface="Arial"/>
                <a:cs typeface="Arial"/>
              </a:rPr>
              <a:t> </a:t>
            </a:r>
            <a:r>
              <a:rPr sz="2200" spc="-10" dirty="0">
                <a:latin typeface="Arial"/>
                <a:cs typeface="Arial"/>
              </a:rPr>
              <a:t>Inheritance</a:t>
            </a:r>
            <a:endParaRPr sz="2200" dirty="0">
              <a:latin typeface="Arial"/>
              <a:cs typeface="Arial"/>
            </a:endParaRPr>
          </a:p>
        </p:txBody>
      </p:sp>
      <p:pic>
        <p:nvPicPr>
          <p:cNvPr id="3" name="object 3"/>
          <p:cNvPicPr/>
          <p:nvPr/>
        </p:nvPicPr>
        <p:blipFill>
          <a:blip r:embed="rId2" cstate="print"/>
          <a:stretch>
            <a:fillRect/>
          </a:stretch>
        </p:blipFill>
        <p:spPr>
          <a:xfrm>
            <a:off x="7495031" y="1217675"/>
            <a:ext cx="629412" cy="662939"/>
          </a:xfrm>
          <a:prstGeom prst="rect">
            <a:avLst/>
          </a:prstGeom>
        </p:spPr>
      </p:pic>
      <p:pic>
        <p:nvPicPr>
          <p:cNvPr id="4" name="object 4"/>
          <p:cNvPicPr/>
          <p:nvPr/>
        </p:nvPicPr>
        <p:blipFill>
          <a:blip r:embed="rId3" cstate="print"/>
          <a:stretch>
            <a:fillRect/>
          </a:stretch>
        </p:blipFill>
        <p:spPr>
          <a:xfrm>
            <a:off x="7286243" y="2007107"/>
            <a:ext cx="3102863" cy="2843784"/>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7929" y="921842"/>
            <a:ext cx="5163185" cy="3826047"/>
          </a:xfrm>
          <a:prstGeom prst="rect">
            <a:avLst/>
          </a:prstGeom>
        </p:spPr>
        <p:txBody>
          <a:bodyPr vert="horz" wrap="square" lIns="0" tIns="12065" rIns="0" bIns="0" rtlCol="0">
            <a:spAutoFit/>
          </a:bodyPr>
          <a:lstStyle/>
          <a:p>
            <a:pPr marL="12700">
              <a:lnSpc>
                <a:spcPct val="100000"/>
              </a:lnSpc>
              <a:spcBef>
                <a:spcPts val="95"/>
              </a:spcBef>
            </a:pPr>
            <a:r>
              <a:rPr lang="es-ES" sz="2200" dirty="0">
                <a:highlight>
                  <a:srgbClr val="FFFF00"/>
                </a:highlight>
                <a:latin typeface="Arial"/>
                <a:cs typeface="Arial"/>
              </a:rPr>
              <a:t>Herencia</a:t>
            </a:r>
          </a:p>
          <a:p>
            <a:pPr marL="12700">
              <a:lnSpc>
                <a:spcPct val="100000"/>
              </a:lnSpc>
              <a:spcBef>
                <a:spcPts val="95"/>
              </a:spcBef>
            </a:pPr>
            <a:endParaRPr lang="es-ES" sz="2200" dirty="0">
              <a:highlight>
                <a:srgbClr val="FFFF00"/>
              </a:highlight>
              <a:latin typeface="Arial"/>
              <a:cs typeface="Arial"/>
            </a:endParaRPr>
          </a:p>
          <a:p>
            <a:pPr marL="12700">
              <a:lnSpc>
                <a:spcPct val="100000"/>
              </a:lnSpc>
              <a:spcBef>
                <a:spcPts val="95"/>
              </a:spcBef>
            </a:pPr>
            <a:r>
              <a:rPr lang="es-ES" sz="2200" dirty="0">
                <a:highlight>
                  <a:srgbClr val="FFFF00"/>
                </a:highlight>
                <a:latin typeface="Arial"/>
                <a:cs typeface="Arial"/>
              </a:rPr>
              <a:t>La herencia en PHP ha hecho posible el uso de la reusabilidad como herramienta para escribir programas limpios y eficientes.  </a:t>
            </a:r>
          </a:p>
          <a:p>
            <a:pPr marL="12700">
              <a:lnSpc>
                <a:spcPct val="100000"/>
              </a:lnSpc>
              <a:spcBef>
                <a:spcPts val="95"/>
              </a:spcBef>
            </a:pPr>
            <a:r>
              <a:rPr lang="es-ES" sz="2200" dirty="0">
                <a:highlight>
                  <a:srgbClr val="FFFF00"/>
                </a:highlight>
                <a:latin typeface="Arial"/>
                <a:cs typeface="Arial"/>
              </a:rPr>
              <a:t>La herencia en PHP es de 3 tipos:</a:t>
            </a:r>
          </a:p>
          <a:p>
            <a:pPr marL="12700">
              <a:lnSpc>
                <a:spcPct val="100000"/>
              </a:lnSpc>
              <a:spcBef>
                <a:spcPts val="95"/>
              </a:spcBef>
            </a:pPr>
            <a:endParaRPr lang="es-ES" sz="2200" dirty="0">
              <a:highlight>
                <a:srgbClr val="FFFF00"/>
              </a:highlight>
              <a:latin typeface="Arial"/>
              <a:cs typeface="Arial"/>
            </a:endParaRPr>
          </a:p>
          <a:p>
            <a:pPr marL="12700">
              <a:lnSpc>
                <a:spcPct val="100000"/>
              </a:lnSpc>
              <a:spcBef>
                <a:spcPts val="95"/>
              </a:spcBef>
            </a:pPr>
            <a:r>
              <a:rPr lang="es-ES" sz="2200" dirty="0">
                <a:highlight>
                  <a:srgbClr val="FFFF00"/>
                </a:highlight>
                <a:latin typeface="Arial"/>
                <a:cs typeface="Arial"/>
              </a:rPr>
              <a:t>Herencia Simple</a:t>
            </a:r>
          </a:p>
          <a:p>
            <a:pPr marL="12700">
              <a:lnSpc>
                <a:spcPct val="100000"/>
              </a:lnSpc>
              <a:spcBef>
                <a:spcPts val="95"/>
              </a:spcBef>
            </a:pPr>
            <a:r>
              <a:rPr lang="es-ES" sz="2200" dirty="0">
                <a:highlight>
                  <a:srgbClr val="FFFF00"/>
                </a:highlight>
                <a:latin typeface="Arial"/>
                <a:cs typeface="Arial"/>
              </a:rPr>
              <a:t>Herencia Jerárquica</a:t>
            </a:r>
          </a:p>
          <a:p>
            <a:pPr marL="12700">
              <a:lnSpc>
                <a:spcPct val="100000"/>
              </a:lnSpc>
              <a:spcBef>
                <a:spcPts val="95"/>
              </a:spcBef>
            </a:pPr>
            <a:r>
              <a:rPr lang="es-ES" sz="2200" dirty="0">
                <a:highlight>
                  <a:srgbClr val="FFFF00"/>
                </a:highlight>
                <a:latin typeface="Arial"/>
                <a:cs typeface="Arial"/>
              </a:rPr>
              <a:t>Herencia Multinivel</a:t>
            </a:r>
            <a:endParaRPr sz="2200" dirty="0">
              <a:highlight>
                <a:srgbClr val="FFFF00"/>
              </a:highlight>
              <a:latin typeface="Arial"/>
              <a:cs typeface="Arial"/>
            </a:endParaRPr>
          </a:p>
        </p:txBody>
      </p:sp>
      <p:pic>
        <p:nvPicPr>
          <p:cNvPr id="3" name="object 3"/>
          <p:cNvPicPr/>
          <p:nvPr/>
        </p:nvPicPr>
        <p:blipFill>
          <a:blip r:embed="rId2" cstate="print"/>
          <a:stretch>
            <a:fillRect/>
          </a:stretch>
        </p:blipFill>
        <p:spPr>
          <a:xfrm>
            <a:off x="7495031" y="1217675"/>
            <a:ext cx="629412" cy="662939"/>
          </a:xfrm>
          <a:prstGeom prst="rect">
            <a:avLst/>
          </a:prstGeom>
        </p:spPr>
      </p:pic>
      <p:pic>
        <p:nvPicPr>
          <p:cNvPr id="4" name="object 4"/>
          <p:cNvPicPr/>
          <p:nvPr/>
        </p:nvPicPr>
        <p:blipFill>
          <a:blip r:embed="rId3" cstate="print"/>
          <a:stretch>
            <a:fillRect/>
          </a:stretch>
        </p:blipFill>
        <p:spPr>
          <a:xfrm>
            <a:off x="7286243" y="2007107"/>
            <a:ext cx="3102863" cy="2843784"/>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191231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8995" y="2906267"/>
            <a:ext cx="772668" cy="640079"/>
          </a:xfrm>
          <a:prstGeom prst="rect">
            <a:avLst/>
          </a:prstGeom>
        </p:spPr>
      </p:pic>
      <p:sp>
        <p:nvSpPr>
          <p:cNvPr id="3" name="object 3"/>
          <p:cNvSpPr txBox="1">
            <a:spLocks noGrp="1"/>
          </p:cNvSpPr>
          <p:nvPr>
            <p:ph type="title"/>
          </p:nvPr>
        </p:nvSpPr>
        <p:spPr>
          <a:xfrm>
            <a:off x="1482597" y="470992"/>
            <a:ext cx="8299069" cy="1611518"/>
          </a:xfrm>
          <a:prstGeom prst="rect">
            <a:avLst/>
          </a:prstGeom>
        </p:spPr>
        <p:txBody>
          <a:bodyPr vert="horz" wrap="square" lIns="0" tIns="437693" rIns="0" bIns="0" rtlCol="0">
            <a:spAutoFit/>
          </a:bodyPr>
          <a:lstStyle/>
          <a:p>
            <a:pPr marL="228600">
              <a:lnSpc>
                <a:spcPct val="100000"/>
              </a:lnSpc>
              <a:spcBef>
                <a:spcPts val="105"/>
              </a:spcBef>
            </a:pPr>
            <a:r>
              <a:rPr sz="3200" dirty="0"/>
              <a:t>Objective:</a:t>
            </a:r>
            <a:r>
              <a:rPr sz="3200" spc="-114" dirty="0"/>
              <a:t> </a:t>
            </a:r>
            <a:r>
              <a:rPr sz="2200" b="0" spc="-100" dirty="0">
                <a:solidFill>
                  <a:srgbClr val="000000"/>
                </a:solidFill>
                <a:latin typeface="Arial"/>
                <a:cs typeface="Arial"/>
              </a:rPr>
              <a:t>To</a:t>
            </a:r>
            <a:r>
              <a:rPr sz="2200" b="0" spc="-35" dirty="0">
                <a:solidFill>
                  <a:srgbClr val="000000"/>
                </a:solidFill>
                <a:latin typeface="Arial"/>
                <a:cs typeface="Arial"/>
              </a:rPr>
              <a:t> </a:t>
            </a:r>
            <a:r>
              <a:rPr sz="2200" b="0" dirty="0">
                <a:solidFill>
                  <a:srgbClr val="000000"/>
                </a:solidFill>
                <a:latin typeface="Arial"/>
                <a:cs typeface="Arial"/>
              </a:rPr>
              <a:t>recognize</a:t>
            </a:r>
            <a:r>
              <a:rPr sz="2200" b="0" spc="-45" dirty="0">
                <a:solidFill>
                  <a:srgbClr val="000000"/>
                </a:solidFill>
                <a:latin typeface="Arial"/>
                <a:cs typeface="Arial"/>
              </a:rPr>
              <a:t> </a:t>
            </a:r>
            <a:r>
              <a:rPr sz="2200" b="0" dirty="0">
                <a:solidFill>
                  <a:srgbClr val="000000"/>
                </a:solidFill>
                <a:latin typeface="Arial"/>
                <a:cs typeface="Arial"/>
              </a:rPr>
              <a:t>the</a:t>
            </a:r>
            <a:r>
              <a:rPr sz="2200" b="0" spc="-40" dirty="0">
                <a:solidFill>
                  <a:srgbClr val="000000"/>
                </a:solidFill>
                <a:latin typeface="Arial"/>
                <a:cs typeface="Arial"/>
              </a:rPr>
              <a:t> </a:t>
            </a:r>
            <a:r>
              <a:rPr sz="2200" b="0" dirty="0">
                <a:solidFill>
                  <a:srgbClr val="000000"/>
                </a:solidFill>
                <a:latin typeface="Arial"/>
                <a:cs typeface="Arial"/>
              </a:rPr>
              <a:t>concepts</a:t>
            </a:r>
            <a:r>
              <a:rPr sz="2200" b="0" spc="-55" dirty="0">
                <a:solidFill>
                  <a:srgbClr val="000000"/>
                </a:solidFill>
                <a:latin typeface="Arial"/>
                <a:cs typeface="Arial"/>
              </a:rPr>
              <a:t> </a:t>
            </a:r>
            <a:r>
              <a:rPr sz="2200" b="0" dirty="0">
                <a:solidFill>
                  <a:srgbClr val="000000"/>
                </a:solidFill>
                <a:latin typeface="Arial"/>
                <a:cs typeface="Arial"/>
              </a:rPr>
              <a:t>of</a:t>
            </a:r>
            <a:r>
              <a:rPr sz="2200" b="0" spc="-50" dirty="0">
                <a:solidFill>
                  <a:srgbClr val="000000"/>
                </a:solidFill>
                <a:latin typeface="Arial"/>
                <a:cs typeface="Arial"/>
              </a:rPr>
              <a:t> </a:t>
            </a:r>
            <a:r>
              <a:rPr sz="2200" b="0" dirty="0">
                <a:solidFill>
                  <a:srgbClr val="000000"/>
                </a:solidFill>
                <a:latin typeface="Arial"/>
                <a:cs typeface="Arial"/>
              </a:rPr>
              <a:t>OOP</a:t>
            </a:r>
            <a:r>
              <a:rPr sz="2200" b="0" spc="-75" dirty="0">
                <a:solidFill>
                  <a:srgbClr val="000000"/>
                </a:solidFill>
                <a:latin typeface="Arial"/>
                <a:cs typeface="Arial"/>
              </a:rPr>
              <a:t> </a:t>
            </a:r>
            <a:r>
              <a:rPr sz="2200" b="0" dirty="0">
                <a:solidFill>
                  <a:srgbClr val="000000"/>
                </a:solidFill>
                <a:latin typeface="Arial"/>
                <a:cs typeface="Arial"/>
              </a:rPr>
              <a:t>in</a:t>
            </a:r>
            <a:r>
              <a:rPr sz="2200" b="0" spc="-50" dirty="0">
                <a:solidFill>
                  <a:srgbClr val="000000"/>
                </a:solidFill>
                <a:latin typeface="Arial"/>
                <a:cs typeface="Arial"/>
              </a:rPr>
              <a:t> </a:t>
            </a:r>
            <a:r>
              <a:rPr sz="2200" b="0" spc="-20" dirty="0">
                <a:solidFill>
                  <a:srgbClr val="000000"/>
                </a:solidFill>
                <a:latin typeface="Arial"/>
                <a:cs typeface="Arial"/>
              </a:rPr>
              <a:t>PHP.</a:t>
            </a:r>
            <a:br>
              <a:rPr lang="es-PE" sz="2200" b="0" spc="-20" dirty="0">
                <a:solidFill>
                  <a:srgbClr val="000000"/>
                </a:solidFill>
                <a:latin typeface="Arial"/>
                <a:cs typeface="Arial"/>
              </a:rPr>
            </a:br>
            <a:r>
              <a:rPr lang="es-PE" sz="2200" b="0" spc="-20" dirty="0">
                <a:solidFill>
                  <a:srgbClr val="000000"/>
                </a:solidFill>
                <a:latin typeface="Arial"/>
                <a:cs typeface="Arial"/>
              </a:rPr>
              <a:t>                            </a:t>
            </a:r>
            <a:r>
              <a:rPr lang="es-ES" sz="2200" b="0" spc="-20" dirty="0">
                <a:solidFill>
                  <a:srgbClr val="000000"/>
                </a:solidFill>
                <a:highlight>
                  <a:srgbClr val="FFFF00"/>
                </a:highlight>
                <a:latin typeface="Arial"/>
                <a:cs typeface="Arial"/>
              </a:rPr>
              <a:t>Reconocer los conceptos de OOP en PHP</a:t>
            </a:r>
            <a:r>
              <a:rPr lang="es-ES" sz="2200" b="0" spc="-20" dirty="0">
                <a:solidFill>
                  <a:srgbClr val="000000"/>
                </a:solidFill>
                <a:latin typeface="Arial"/>
                <a:cs typeface="Arial"/>
              </a:rPr>
              <a:t>.</a:t>
            </a:r>
            <a:br>
              <a:rPr lang="es-PE" sz="2200" b="0" spc="-20" dirty="0">
                <a:solidFill>
                  <a:srgbClr val="000000"/>
                </a:solidFill>
                <a:latin typeface="Arial"/>
                <a:cs typeface="Arial"/>
              </a:rPr>
            </a:br>
            <a:endParaRPr sz="2200" dirty="0">
              <a:latin typeface="Arial"/>
              <a:cs typeface="Arial"/>
            </a:endParaRPr>
          </a:p>
        </p:txBody>
      </p:sp>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3"/>
              </a:rPr>
              <a:t>www.senati.edu.pe</a:t>
            </a:r>
            <a:endParaRPr sz="1200">
              <a:latin typeface="Segoe UI"/>
              <a:cs typeface="Segoe UI"/>
            </a:endParaRPr>
          </a:p>
        </p:txBody>
      </p:sp>
      <p:sp>
        <p:nvSpPr>
          <p:cNvPr id="4" name="object 4"/>
          <p:cNvSpPr txBox="1"/>
          <p:nvPr/>
        </p:nvSpPr>
        <p:spPr>
          <a:xfrm>
            <a:off x="1698751" y="2209800"/>
            <a:ext cx="4168649" cy="4052621"/>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04FF"/>
                </a:solidFill>
                <a:latin typeface="Arial"/>
                <a:cs typeface="Arial"/>
              </a:rPr>
              <a:t>Content:</a:t>
            </a:r>
            <a:endParaRPr sz="3200" dirty="0">
              <a:latin typeface="Arial"/>
              <a:cs typeface="Arial"/>
            </a:endParaRPr>
          </a:p>
          <a:p>
            <a:pPr marL="469265" indent="-456565">
              <a:lnSpc>
                <a:spcPct val="100000"/>
              </a:lnSpc>
              <a:spcBef>
                <a:spcPts val="1575"/>
              </a:spcBef>
              <a:buAutoNum type="arabicPeriod"/>
              <a:tabLst>
                <a:tab pos="469265" algn="l"/>
              </a:tabLst>
            </a:pPr>
            <a:r>
              <a:rPr sz="2200" dirty="0">
                <a:latin typeface="Arial"/>
                <a:cs typeface="Arial"/>
              </a:rPr>
              <a:t>PHP</a:t>
            </a:r>
            <a:r>
              <a:rPr sz="2200" spc="-100" dirty="0">
                <a:latin typeface="Arial"/>
                <a:cs typeface="Arial"/>
              </a:rPr>
              <a:t> </a:t>
            </a:r>
            <a:r>
              <a:rPr sz="2200" dirty="0">
                <a:latin typeface="Arial"/>
                <a:cs typeface="Arial"/>
              </a:rPr>
              <a:t>(Hypertext</a:t>
            </a:r>
            <a:r>
              <a:rPr sz="2200" spc="-25" dirty="0">
                <a:latin typeface="Arial"/>
                <a:cs typeface="Arial"/>
              </a:rPr>
              <a:t> </a:t>
            </a:r>
            <a:r>
              <a:rPr sz="2200" spc="-10" dirty="0">
                <a:latin typeface="Arial"/>
                <a:cs typeface="Arial"/>
              </a:rPr>
              <a:t>Preprocessor)</a:t>
            </a:r>
            <a:endParaRPr sz="2200" dirty="0">
              <a:latin typeface="Arial"/>
              <a:cs typeface="Arial"/>
            </a:endParaRPr>
          </a:p>
          <a:p>
            <a:pPr marL="469265" indent="-456565">
              <a:lnSpc>
                <a:spcPct val="100000"/>
              </a:lnSpc>
              <a:spcBef>
                <a:spcPts val="1320"/>
              </a:spcBef>
              <a:buAutoNum type="arabicPeriod"/>
              <a:tabLst>
                <a:tab pos="469265" algn="l"/>
              </a:tabLst>
            </a:pPr>
            <a:r>
              <a:rPr sz="2200" dirty="0">
                <a:latin typeface="Arial"/>
                <a:cs typeface="Arial"/>
              </a:rPr>
              <a:t>OOPs</a:t>
            </a:r>
            <a:r>
              <a:rPr sz="2200" spc="-30" dirty="0">
                <a:latin typeface="Arial"/>
                <a:cs typeface="Arial"/>
              </a:rPr>
              <a:t> </a:t>
            </a:r>
            <a:r>
              <a:rPr sz="2200" spc="-20" dirty="0">
                <a:latin typeface="Arial"/>
                <a:cs typeface="Arial"/>
              </a:rPr>
              <a:t>(Object-</a:t>
            </a:r>
            <a:r>
              <a:rPr sz="2200" dirty="0">
                <a:latin typeface="Arial"/>
                <a:cs typeface="Arial"/>
              </a:rPr>
              <a:t>Oriented</a:t>
            </a:r>
            <a:r>
              <a:rPr sz="2200" spc="-20" dirty="0">
                <a:latin typeface="Arial"/>
                <a:cs typeface="Arial"/>
              </a:rPr>
              <a:t> </a:t>
            </a:r>
            <a:r>
              <a:rPr sz="2200" spc="-10" dirty="0">
                <a:latin typeface="Arial"/>
                <a:cs typeface="Arial"/>
              </a:rPr>
              <a:t>Programming)</a:t>
            </a:r>
            <a:endParaRPr sz="2200" dirty="0">
              <a:latin typeface="Arial"/>
              <a:cs typeface="Arial"/>
            </a:endParaRPr>
          </a:p>
          <a:p>
            <a:pPr marL="469265" indent="-456565">
              <a:lnSpc>
                <a:spcPct val="100000"/>
              </a:lnSpc>
              <a:spcBef>
                <a:spcPts val="1320"/>
              </a:spcBef>
              <a:buAutoNum type="arabicPeriod"/>
              <a:tabLst>
                <a:tab pos="469265" algn="l"/>
              </a:tabLst>
            </a:pPr>
            <a:r>
              <a:rPr sz="2200" spc="-10" dirty="0">
                <a:latin typeface="Arial"/>
                <a:cs typeface="Arial"/>
              </a:rPr>
              <a:t>Object-</a:t>
            </a:r>
            <a:r>
              <a:rPr sz="2200" dirty="0">
                <a:latin typeface="Arial"/>
                <a:cs typeface="Arial"/>
              </a:rPr>
              <a:t>Oriented</a:t>
            </a:r>
            <a:r>
              <a:rPr sz="2200" spc="-45" dirty="0">
                <a:latin typeface="Arial"/>
                <a:cs typeface="Arial"/>
              </a:rPr>
              <a:t> </a:t>
            </a:r>
            <a:r>
              <a:rPr sz="2200" dirty="0">
                <a:latin typeface="Arial"/>
                <a:cs typeface="Arial"/>
              </a:rPr>
              <a:t>Concepts</a:t>
            </a:r>
            <a:r>
              <a:rPr sz="2200" spc="-60" dirty="0">
                <a:latin typeface="Arial"/>
                <a:cs typeface="Arial"/>
              </a:rPr>
              <a:t> </a:t>
            </a:r>
            <a:r>
              <a:rPr sz="2200" dirty="0">
                <a:latin typeface="Arial"/>
                <a:cs typeface="Arial"/>
              </a:rPr>
              <a:t>and</a:t>
            </a:r>
            <a:r>
              <a:rPr sz="2200" spc="-65" dirty="0">
                <a:latin typeface="Arial"/>
                <a:cs typeface="Arial"/>
              </a:rPr>
              <a:t> </a:t>
            </a:r>
            <a:r>
              <a:rPr sz="2200" dirty="0">
                <a:latin typeface="Arial"/>
                <a:cs typeface="Arial"/>
              </a:rPr>
              <a:t>Principles</a:t>
            </a:r>
            <a:r>
              <a:rPr sz="2200" spc="-75" dirty="0">
                <a:latin typeface="Arial"/>
                <a:cs typeface="Arial"/>
              </a:rPr>
              <a:t> </a:t>
            </a:r>
            <a:r>
              <a:rPr sz="2200" dirty="0">
                <a:latin typeface="Arial"/>
                <a:cs typeface="Arial"/>
              </a:rPr>
              <a:t>in</a:t>
            </a:r>
            <a:r>
              <a:rPr sz="2200" spc="-65" dirty="0">
                <a:latin typeface="Arial"/>
                <a:cs typeface="Arial"/>
              </a:rPr>
              <a:t> </a:t>
            </a:r>
            <a:r>
              <a:rPr sz="2200" spc="-25" dirty="0">
                <a:latin typeface="Arial"/>
                <a:cs typeface="Arial"/>
              </a:rPr>
              <a:t>PHP</a:t>
            </a:r>
            <a:endParaRPr sz="2200" dirty="0">
              <a:latin typeface="Arial"/>
              <a:cs typeface="Arial"/>
            </a:endParaRPr>
          </a:p>
          <a:p>
            <a:pPr marL="469265" indent="-456565">
              <a:lnSpc>
                <a:spcPct val="100000"/>
              </a:lnSpc>
              <a:spcBef>
                <a:spcPts val="1325"/>
              </a:spcBef>
              <a:buAutoNum type="arabicPeriod"/>
              <a:tabLst>
                <a:tab pos="469265" algn="l"/>
              </a:tabLst>
            </a:pPr>
            <a:r>
              <a:rPr sz="2200" dirty="0">
                <a:latin typeface="Arial"/>
                <a:cs typeface="Arial"/>
              </a:rPr>
              <a:t>Defining</a:t>
            </a:r>
            <a:r>
              <a:rPr sz="2200" spc="-55" dirty="0">
                <a:latin typeface="Arial"/>
                <a:cs typeface="Arial"/>
              </a:rPr>
              <a:t> </a:t>
            </a:r>
            <a:r>
              <a:rPr sz="2200" dirty="0">
                <a:latin typeface="Arial"/>
                <a:cs typeface="Arial"/>
              </a:rPr>
              <a:t>PHP</a:t>
            </a:r>
            <a:r>
              <a:rPr sz="2200" spc="-100" dirty="0">
                <a:latin typeface="Arial"/>
                <a:cs typeface="Arial"/>
              </a:rPr>
              <a:t> </a:t>
            </a:r>
            <a:r>
              <a:rPr sz="2200" spc="-10" dirty="0">
                <a:latin typeface="Arial"/>
                <a:cs typeface="Arial"/>
              </a:rPr>
              <a:t>classes</a:t>
            </a:r>
            <a:endParaRPr sz="2200" dirty="0">
              <a:latin typeface="Arial"/>
              <a:cs typeface="Arial"/>
            </a:endParaRPr>
          </a:p>
          <a:p>
            <a:pPr marL="469265" indent="-456565">
              <a:lnSpc>
                <a:spcPct val="100000"/>
              </a:lnSpc>
              <a:spcBef>
                <a:spcPts val="1320"/>
              </a:spcBef>
              <a:buAutoNum type="arabicPeriod"/>
              <a:tabLst>
                <a:tab pos="469265" algn="l"/>
              </a:tabLst>
            </a:pPr>
            <a:r>
              <a:rPr sz="2200" dirty="0">
                <a:latin typeface="Arial"/>
                <a:cs typeface="Arial"/>
              </a:rPr>
              <a:t>Creating</a:t>
            </a:r>
            <a:r>
              <a:rPr sz="2200" spc="-55" dirty="0">
                <a:latin typeface="Arial"/>
                <a:cs typeface="Arial"/>
              </a:rPr>
              <a:t> </a:t>
            </a:r>
            <a:r>
              <a:rPr sz="2200" dirty="0">
                <a:latin typeface="Arial"/>
                <a:cs typeface="Arial"/>
              </a:rPr>
              <a:t>Objects</a:t>
            </a:r>
            <a:r>
              <a:rPr sz="2200" spc="-60" dirty="0">
                <a:latin typeface="Arial"/>
                <a:cs typeface="Arial"/>
              </a:rPr>
              <a:t> </a:t>
            </a:r>
            <a:r>
              <a:rPr sz="2200" dirty="0">
                <a:latin typeface="Arial"/>
                <a:cs typeface="Arial"/>
              </a:rPr>
              <a:t>in</a:t>
            </a:r>
            <a:r>
              <a:rPr sz="2200" spc="-65" dirty="0">
                <a:latin typeface="Arial"/>
                <a:cs typeface="Arial"/>
              </a:rPr>
              <a:t> </a:t>
            </a:r>
            <a:r>
              <a:rPr sz="2200" spc="-25" dirty="0">
                <a:latin typeface="Arial"/>
                <a:cs typeface="Arial"/>
              </a:rPr>
              <a:t>PHP</a:t>
            </a:r>
            <a:endParaRPr sz="2200" dirty="0">
              <a:latin typeface="Arial"/>
              <a:cs typeface="Arial"/>
            </a:endParaRPr>
          </a:p>
        </p:txBody>
      </p:sp>
      <p:sp>
        <p:nvSpPr>
          <p:cNvPr id="8" name="object 4">
            <a:extLst>
              <a:ext uri="{FF2B5EF4-FFF2-40B4-BE49-F238E27FC236}">
                <a16:creationId xmlns:a16="http://schemas.microsoft.com/office/drawing/2014/main" id="{EC20EE5A-C779-1E99-8F0A-E449A9291D87}"/>
              </a:ext>
            </a:extLst>
          </p:cNvPr>
          <p:cNvSpPr txBox="1"/>
          <p:nvPr/>
        </p:nvSpPr>
        <p:spPr>
          <a:xfrm>
            <a:off x="6172199" y="2082510"/>
            <a:ext cx="4321049" cy="3278462"/>
          </a:xfrm>
          <a:prstGeom prst="rect">
            <a:avLst/>
          </a:prstGeom>
        </p:spPr>
        <p:txBody>
          <a:bodyPr vert="horz" wrap="square" lIns="0" tIns="13335" rIns="0" bIns="0" rtlCol="0">
            <a:spAutoFit/>
          </a:bodyPr>
          <a:lstStyle/>
          <a:p>
            <a:pPr marL="12700">
              <a:lnSpc>
                <a:spcPct val="100000"/>
              </a:lnSpc>
              <a:spcBef>
                <a:spcPts val="105"/>
              </a:spcBef>
            </a:pPr>
            <a:r>
              <a:rPr sz="3200" b="1" spc="-10" dirty="0" err="1">
                <a:solidFill>
                  <a:srgbClr val="0004FF"/>
                </a:solidFill>
                <a:highlight>
                  <a:srgbClr val="FFFF00"/>
                </a:highlight>
                <a:latin typeface="Arial"/>
                <a:cs typeface="Arial"/>
              </a:rPr>
              <a:t>Conten</a:t>
            </a:r>
            <a:r>
              <a:rPr lang="es-PE" sz="3200" b="1" spc="-10" dirty="0">
                <a:solidFill>
                  <a:srgbClr val="0004FF"/>
                </a:solidFill>
                <a:highlight>
                  <a:srgbClr val="FFFF00"/>
                </a:highlight>
                <a:latin typeface="Arial"/>
                <a:cs typeface="Arial"/>
              </a:rPr>
              <a:t>ido:</a:t>
            </a:r>
            <a:r>
              <a:rPr lang="es-ES" sz="3200" b="1" spc="-10" dirty="0">
                <a:solidFill>
                  <a:srgbClr val="0004FF"/>
                </a:solidFill>
                <a:highlight>
                  <a:srgbClr val="FFFF00"/>
                </a:highlight>
                <a:latin typeface="Arial"/>
                <a:cs typeface="Arial"/>
              </a:rPr>
              <a:t> </a:t>
            </a:r>
          </a:p>
          <a:p>
            <a:pPr marL="469265" indent="-456565">
              <a:spcBef>
                <a:spcPts val="105"/>
              </a:spcBef>
              <a:buAutoNum type="arabicPeriod"/>
              <a:tabLst>
                <a:tab pos="469265" algn="l"/>
              </a:tabLst>
            </a:pPr>
            <a:r>
              <a:rPr lang="es-ES" sz="2200" dirty="0">
                <a:highlight>
                  <a:srgbClr val="FFFF00"/>
                </a:highlight>
                <a:latin typeface="Arial"/>
                <a:cs typeface="Arial"/>
              </a:rPr>
              <a:t>1.PHP (Preprocesador de Hipertexto)</a:t>
            </a:r>
          </a:p>
          <a:p>
            <a:pPr marL="469265" indent="-456565">
              <a:spcBef>
                <a:spcPts val="105"/>
              </a:spcBef>
              <a:buAutoNum type="arabicPeriod"/>
              <a:tabLst>
                <a:tab pos="469265" algn="l"/>
              </a:tabLst>
            </a:pPr>
            <a:r>
              <a:rPr lang="es-ES" sz="2200" dirty="0">
                <a:highlight>
                  <a:srgbClr val="FFFF00"/>
                </a:highlight>
                <a:latin typeface="Arial"/>
                <a:cs typeface="Arial"/>
              </a:rPr>
              <a:t>2.POO (Programación Orientada a Objetos)</a:t>
            </a:r>
          </a:p>
          <a:p>
            <a:pPr marL="469265" indent="-456565">
              <a:spcBef>
                <a:spcPts val="105"/>
              </a:spcBef>
              <a:buAutoNum type="arabicPeriod"/>
              <a:tabLst>
                <a:tab pos="469265" algn="l"/>
              </a:tabLst>
            </a:pPr>
            <a:r>
              <a:rPr lang="es-ES" sz="2200" dirty="0">
                <a:highlight>
                  <a:srgbClr val="FFFF00"/>
                </a:highlight>
                <a:latin typeface="Arial"/>
                <a:cs typeface="Arial"/>
              </a:rPr>
              <a:t>3.Conceptos y Principios Orientados a Objetos en PHP</a:t>
            </a:r>
          </a:p>
          <a:p>
            <a:pPr marL="469265" indent="-456565">
              <a:spcBef>
                <a:spcPts val="105"/>
              </a:spcBef>
              <a:buAutoNum type="arabicPeriod"/>
              <a:tabLst>
                <a:tab pos="469265" algn="l"/>
              </a:tabLst>
            </a:pPr>
            <a:r>
              <a:rPr lang="es-ES" sz="2200" dirty="0">
                <a:highlight>
                  <a:srgbClr val="FFFF00"/>
                </a:highlight>
                <a:latin typeface="Arial"/>
                <a:cs typeface="Arial"/>
              </a:rPr>
              <a:t>4.Definición de Clases en PHP</a:t>
            </a:r>
          </a:p>
          <a:p>
            <a:pPr marL="469265" indent="-456565">
              <a:spcBef>
                <a:spcPts val="105"/>
              </a:spcBef>
              <a:buAutoNum type="arabicPeriod"/>
              <a:tabLst>
                <a:tab pos="469265" algn="l"/>
              </a:tabLst>
            </a:pPr>
            <a:r>
              <a:rPr lang="es-ES" sz="2200" dirty="0">
                <a:highlight>
                  <a:srgbClr val="FFFF00"/>
                </a:highlight>
                <a:latin typeface="Arial"/>
                <a:cs typeface="Arial"/>
              </a:rPr>
              <a:t>5.Creación de Objetos en PHP</a:t>
            </a:r>
            <a:endParaRPr sz="2200" dirty="0">
              <a:highlight>
                <a:srgbClr val="FFFF00"/>
              </a:highlight>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9847" y="711530"/>
            <a:ext cx="4171315" cy="514350"/>
          </a:xfrm>
          <a:prstGeom prst="rect">
            <a:avLst/>
          </a:prstGeom>
        </p:spPr>
        <p:txBody>
          <a:bodyPr vert="horz" wrap="square" lIns="0" tIns="13335" rIns="0" bIns="0" rtlCol="0">
            <a:spAutoFit/>
          </a:bodyPr>
          <a:lstStyle/>
          <a:p>
            <a:pPr marL="12700">
              <a:lnSpc>
                <a:spcPct val="100000"/>
              </a:lnSpc>
              <a:spcBef>
                <a:spcPts val="105"/>
              </a:spcBef>
            </a:pPr>
            <a:r>
              <a:rPr sz="3200" dirty="0"/>
              <a:t>Defining</a:t>
            </a:r>
            <a:r>
              <a:rPr sz="3200" spc="-50" dirty="0"/>
              <a:t> </a:t>
            </a:r>
            <a:r>
              <a:rPr sz="3200" dirty="0"/>
              <a:t>PHP</a:t>
            </a:r>
            <a:r>
              <a:rPr sz="3200" spc="-70" dirty="0"/>
              <a:t> </a:t>
            </a:r>
            <a:r>
              <a:rPr sz="3200" spc="-10" dirty="0"/>
              <a:t>classes</a:t>
            </a:r>
            <a:endParaRPr sz="3200" dirty="0"/>
          </a:p>
        </p:txBody>
      </p:sp>
      <p:sp>
        <p:nvSpPr>
          <p:cNvPr id="3" name="object 3"/>
          <p:cNvSpPr txBox="1"/>
          <p:nvPr/>
        </p:nvSpPr>
        <p:spPr>
          <a:xfrm>
            <a:off x="1569847" y="1417171"/>
            <a:ext cx="4726940" cy="4554220"/>
          </a:xfrm>
          <a:prstGeom prst="rect">
            <a:avLst/>
          </a:prstGeom>
        </p:spPr>
        <p:txBody>
          <a:bodyPr vert="horz" wrap="square" lIns="0" tIns="13335" rIns="0" bIns="0" rtlCol="0">
            <a:spAutoFit/>
          </a:bodyPr>
          <a:lstStyle/>
          <a:p>
            <a:pPr marL="12700" marR="5080" algn="just">
              <a:lnSpc>
                <a:spcPct val="150100"/>
              </a:lnSpc>
              <a:spcBef>
                <a:spcPts val="105"/>
              </a:spcBef>
            </a:pPr>
            <a:r>
              <a:rPr sz="2200" dirty="0">
                <a:latin typeface="Arial"/>
                <a:cs typeface="Arial"/>
              </a:rPr>
              <a:t>You</a:t>
            </a:r>
            <a:r>
              <a:rPr sz="2200" spc="355" dirty="0">
                <a:latin typeface="Arial"/>
                <a:cs typeface="Arial"/>
              </a:rPr>
              <a:t> </a:t>
            </a:r>
            <a:r>
              <a:rPr sz="2200" dirty="0">
                <a:latin typeface="Arial"/>
                <a:cs typeface="Arial"/>
              </a:rPr>
              <a:t>can</a:t>
            </a:r>
            <a:r>
              <a:rPr sz="2200" spc="365" dirty="0">
                <a:latin typeface="Arial"/>
                <a:cs typeface="Arial"/>
              </a:rPr>
              <a:t> </a:t>
            </a:r>
            <a:r>
              <a:rPr sz="2200" dirty="0">
                <a:latin typeface="Arial"/>
                <a:cs typeface="Arial"/>
              </a:rPr>
              <a:t>define</a:t>
            </a:r>
            <a:r>
              <a:rPr sz="2200" spc="375" dirty="0">
                <a:latin typeface="Arial"/>
                <a:cs typeface="Arial"/>
              </a:rPr>
              <a:t> </a:t>
            </a:r>
            <a:r>
              <a:rPr sz="2200" dirty="0">
                <a:latin typeface="Arial"/>
                <a:cs typeface="Arial"/>
              </a:rPr>
              <a:t>your</a:t>
            </a:r>
            <a:r>
              <a:rPr sz="2200" spc="365" dirty="0">
                <a:latin typeface="Arial"/>
                <a:cs typeface="Arial"/>
              </a:rPr>
              <a:t> </a:t>
            </a:r>
            <a:r>
              <a:rPr sz="2200" dirty="0">
                <a:latin typeface="Arial"/>
                <a:cs typeface="Arial"/>
              </a:rPr>
              <a:t>own</a:t>
            </a:r>
            <a:r>
              <a:rPr sz="2200" spc="370" dirty="0">
                <a:latin typeface="Arial"/>
                <a:cs typeface="Arial"/>
              </a:rPr>
              <a:t> </a:t>
            </a:r>
            <a:r>
              <a:rPr sz="2200" dirty="0">
                <a:latin typeface="Arial"/>
                <a:cs typeface="Arial"/>
              </a:rPr>
              <a:t>classes</a:t>
            </a:r>
            <a:r>
              <a:rPr sz="2200" spc="365" dirty="0">
                <a:latin typeface="Arial"/>
                <a:cs typeface="Arial"/>
              </a:rPr>
              <a:t> </a:t>
            </a:r>
            <a:r>
              <a:rPr sz="2200" spc="-25" dirty="0">
                <a:latin typeface="Arial"/>
                <a:cs typeface="Arial"/>
              </a:rPr>
              <a:t>in </a:t>
            </a:r>
            <a:r>
              <a:rPr sz="2200" dirty="0">
                <a:latin typeface="Arial"/>
                <a:cs typeface="Arial"/>
              </a:rPr>
              <a:t>PHP</a:t>
            </a:r>
            <a:r>
              <a:rPr sz="2200" spc="495" dirty="0">
                <a:latin typeface="Arial"/>
                <a:cs typeface="Arial"/>
              </a:rPr>
              <a:t>  </a:t>
            </a:r>
            <a:r>
              <a:rPr sz="2200" dirty="0">
                <a:latin typeface="Arial"/>
                <a:cs typeface="Arial"/>
              </a:rPr>
              <a:t>and</a:t>
            </a:r>
            <a:r>
              <a:rPr sz="2200" spc="520" dirty="0">
                <a:latin typeface="Arial"/>
                <a:cs typeface="Arial"/>
              </a:rPr>
              <a:t>  </a:t>
            </a:r>
            <a:r>
              <a:rPr sz="2200" dirty="0">
                <a:latin typeface="Arial"/>
                <a:cs typeface="Arial"/>
              </a:rPr>
              <a:t>declare</a:t>
            </a:r>
            <a:r>
              <a:rPr sz="2200" spc="525" dirty="0">
                <a:latin typeface="Arial"/>
                <a:cs typeface="Arial"/>
              </a:rPr>
              <a:t>  </a:t>
            </a:r>
            <a:r>
              <a:rPr sz="2200" dirty="0">
                <a:latin typeface="Arial"/>
                <a:cs typeface="Arial"/>
              </a:rPr>
              <a:t>required</a:t>
            </a:r>
            <a:r>
              <a:rPr sz="2200" spc="525" dirty="0">
                <a:latin typeface="Arial"/>
                <a:cs typeface="Arial"/>
              </a:rPr>
              <a:t>  </a:t>
            </a:r>
            <a:r>
              <a:rPr sz="2200" spc="-20" dirty="0">
                <a:latin typeface="Arial"/>
                <a:cs typeface="Arial"/>
              </a:rPr>
              <a:t>data </a:t>
            </a:r>
            <a:r>
              <a:rPr sz="2200" dirty="0">
                <a:latin typeface="Arial"/>
                <a:cs typeface="Arial"/>
              </a:rPr>
              <a:t>members</a:t>
            </a:r>
            <a:r>
              <a:rPr sz="2200" spc="380" dirty="0">
                <a:latin typeface="Arial"/>
                <a:cs typeface="Arial"/>
              </a:rPr>
              <a:t> </a:t>
            </a:r>
            <a:r>
              <a:rPr sz="2200" dirty="0">
                <a:latin typeface="Arial"/>
                <a:cs typeface="Arial"/>
              </a:rPr>
              <a:t>and</a:t>
            </a:r>
            <a:r>
              <a:rPr sz="2200" spc="375" dirty="0">
                <a:latin typeface="Arial"/>
                <a:cs typeface="Arial"/>
              </a:rPr>
              <a:t> </a:t>
            </a:r>
            <a:r>
              <a:rPr sz="2200" dirty="0">
                <a:latin typeface="Arial"/>
                <a:cs typeface="Arial"/>
              </a:rPr>
              <a:t>the</a:t>
            </a:r>
            <a:r>
              <a:rPr sz="2200" spc="390" dirty="0">
                <a:latin typeface="Arial"/>
                <a:cs typeface="Arial"/>
              </a:rPr>
              <a:t> </a:t>
            </a:r>
            <a:r>
              <a:rPr sz="2200" dirty="0">
                <a:latin typeface="Arial"/>
                <a:cs typeface="Arial"/>
              </a:rPr>
              <a:t>member</a:t>
            </a:r>
            <a:r>
              <a:rPr sz="2200" spc="370" dirty="0">
                <a:latin typeface="Arial"/>
                <a:cs typeface="Arial"/>
              </a:rPr>
              <a:t> </a:t>
            </a:r>
            <a:r>
              <a:rPr sz="2200" spc="-10" dirty="0">
                <a:latin typeface="Arial"/>
                <a:cs typeface="Arial"/>
              </a:rPr>
              <a:t>functions </a:t>
            </a:r>
            <a:r>
              <a:rPr sz="2200" dirty="0">
                <a:latin typeface="Arial"/>
                <a:cs typeface="Arial"/>
              </a:rPr>
              <a:t>in</a:t>
            </a:r>
            <a:r>
              <a:rPr sz="2200" spc="-50" dirty="0">
                <a:latin typeface="Arial"/>
                <a:cs typeface="Arial"/>
              </a:rPr>
              <a:t> </a:t>
            </a:r>
            <a:r>
              <a:rPr sz="2200" dirty="0">
                <a:latin typeface="Arial"/>
                <a:cs typeface="Arial"/>
              </a:rPr>
              <a:t>it</a:t>
            </a:r>
            <a:r>
              <a:rPr sz="2200" spc="-60" dirty="0">
                <a:latin typeface="Arial"/>
                <a:cs typeface="Arial"/>
              </a:rPr>
              <a:t> </a:t>
            </a:r>
            <a:r>
              <a:rPr sz="2200" dirty="0">
                <a:latin typeface="Arial"/>
                <a:cs typeface="Arial"/>
              </a:rPr>
              <a:t>using</a:t>
            </a:r>
            <a:r>
              <a:rPr sz="2200" spc="-35" dirty="0">
                <a:latin typeface="Arial"/>
                <a:cs typeface="Arial"/>
              </a:rPr>
              <a:t> </a:t>
            </a:r>
            <a:r>
              <a:rPr sz="2200" dirty="0">
                <a:latin typeface="Arial"/>
                <a:cs typeface="Arial"/>
              </a:rPr>
              <a:t>the</a:t>
            </a:r>
            <a:r>
              <a:rPr sz="2200" spc="-40" dirty="0">
                <a:latin typeface="Arial"/>
                <a:cs typeface="Arial"/>
              </a:rPr>
              <a:t> </a:t>
            </a:r>
            <a:r>
              <a:rPr sz="2200" dirty="0">
                <a:latin typeface="Arial"/>
                <a:cs typeface="Arial"/>
              </a:rPr>
              <a:t>following</a:t>
            </a:r>
            <a:r>
              <a:rPr sz="2200" spc="-35" dirty="0">
                <a:latin typeface="Arial"/>
                <a:cs typeface="Arial"/>
              </a:rPr>
              <a:t> </a:t>
            </a:r>
            <a:r>
              <a:rPr sz="2200" spc="-10" dirty="0">
                <a:latin typeface="Arial"/>
                <a:cs typeface="Arial"/>
              </a:rPr>
              <a:t>syntax:</a:t>
            </a:r>
            <a:endParaRPr sz="2200" dirty="0">
              <a:latin typeface="Arial"/>
              <a:cs typeface="Arial"/>
            </a:endParaRPr>
          </a:p>
          <a:p>
            <a:pPr marL="12700" algn="just">
              <a:lnSpc>
                <a:spcPct val="100000"/>
              </a:lnSpc>
              <a:spcBef>
                <a:spcPts val="1320"/>
              </a:spcBef>
            </a:pPr>
            <a:r>
              <a:rPr sz="2200" dirty="0">
                <a:solidFill>
                  <a:srgbClr val="0004FF"/>
                </a:solidFill>
                <a:latin typeface="Arial"/>
                <a:cs typeface="Arial"/>
              </a:rPr>
              <a:t>//</a:t>
            </a:r>
            <a:r>
              <a:rPr sz="2200" spc="-45" dirty="0">
                <a:solidFill>
                  <a:srgbClr val="0004FF"/>
                </a:solidFill>
                <a:latin typeface="Arial"/>
                <a:cs typeface="Arial"/>
              </a:rPr>
              <a:t> </a:t>
            </a:r>
            <a:r>
              <a:rPr sz="2200" dirty="0">
                <a:solidFill>
                  <a:srgbClr val="0004FF"/>
                </a:solidFill>
                <a:latin typeface="Arial"/>
                <a:cs typeface="Arial"/>
              </a:rPr>
              <a:t>Boilerplate</a:t>
            </a:r>
            <a:r>
              <a:rPr sz="2200" spc="-25" dirty="0">
                <a:solidFill>
                  <a:srgbClr val="0004FF"/>
                </a:solidFill>
                <a:latin typeface="Arial"/>
                <a:cs typeface="Arial"/>
              </a:rPr>
              <a:t> </a:t>
            </a:r>
            <a:r>
              <a:rPr sz="2200" dirty="0">
                <a:solidFill>
                  <a:srgbClr val="0004FF"/>
                </a:solidFill>
                <a:latin typeface="Arial"/>
                <a:cs typeface="Arial"/>
              </a:rPr>
              <a:t>for</a:t>
            </a:r>
            <a:r>
              <a:rPr sz="2200" spc="-35" dirty="0">
                <a:solidFill>
                  <a:srgbClr val="0004FF"/>
                </a:solidFill>
                <a:latin typeface="Arial"/>
                <a:cs typeface="Arial"/>
              </a:rPr>
              <a:t> </a:t>
            </a:r>
            <a:r>
              <a:rPr sz="2200" dirty="0">
                <a:solidFill>
                  <a:srgbClr val="0004FF"/>
                </a:solidFill>
                <a:latin typeface="Arial"/>
                <a:cs typeface="Arial"/>
              </a:rPr>
              <a:t>a</a:t>
            </a:r>
            <a:r>
              <a:rPr sz="2200" spc="-30" dirty="0">
                <a:solidFill>
                  <a:srgbClr val="0004FF"/>
                </a:solidFill>
                <a:latin typeface="Arial"/>
                <a:cs typeface="Arial"/>
              </a:rPr>
              <a:t> </a:t>
            </a:r>
            <a:r>
              <a:rPr sz="2200" dirty="0">
                <a:solidFill>
                  <a:srgbClr val="0004FF"/>
                </a:solidFill>
                <a:latin typeface="Arial"/>
                <a:cs typeface="Arial"/>
              </a:rPr>
              <a:t>class</a:t>
            </a:r>
            <a:r>
              <a:rPr sz="2200" spc="-55" dirty="0">
                <a:solidFill>
                  <a:srgbClr val="0004FF"/>
                </a:solidFill>
                <a:latin typeface="Arial"/>
                <a:cs typeface="Arial"/>
              </a:rPr>
              <a:t> </a:t>
            </a:r>
            <a:r>
              <a:rPr sz="2200" dirty="0">
                <a:solidFill>
                  <a:srgbClr val="0004FF"/>
                </a:solidFill>
                <a:latin typeface="Arial"/>
                <a:cs typeface="Arial"/>
              </a:rPr>
              <a:t>in</a:t>
            </a:r>
            <a:r>
              <a:rPr sz="2200" spc="-40" dirty="0">
                <a:solidFill>
                  <a:srgbClr val="0004FF"/>
                </a:solidFill>
                <a:latin typeface="Arial"/>
                <a:cs typeface="Arial"/>
              </a:rPr>
              <a:t> </a:t>
            </a:r>
            <a:r>
              <a:rPr sz="2200" spc="-25" dirty="0">
                <a:solidFill>
                  <a:srgbClr val="0004FF"/>
                </a:solidFill>
                <a:latin typeface="Arial"/>
                <a:cs typeface="Arial"/>
              </a:rPr>
              <a:t>PHP</a:t>
            </a:r>
            <a:endParaRPr sz="2200" dirty="0">
              <a:latin typeface="Arial"/>
              <a:cs typeface="Arial"/>
            </a:endParaRPr>
          </a:p>
          <a:p>
            <a:pPr marL="12700">
              <a:lnSpc>
                <a:spcPct val="100000"/>
              </a:lnSpc>
              <a:spcBef>
                <a:spcPts val="1320"/>
              </a:spcBef>
            </a:pPr>
            <a:r>
              <a:rPr sz="2200" spc="-10" dirty="0">
                <a:solidFill>
                  <a:srgbClr val="0004FF"/>
                </a:solidFill>
                <a:latin typeface="Arial"/>
                <a:cs typeface="Arial"/>
              </a:rPr>
              <a:t>&lt;?php</a:t>
            </a:r>
            <a:endParaRPr sz="2200" dirty="0">
              <a:latin typeface="Arial"/>
              <a:cs typeface="Arial"/>
            </a:endParaRPr>
          </a:p>
          <a:p>
            <a:pPr marL="12700">
              <a:lnSpc>
                <a:spcPct val="100000"/>
              </a:lnSpc>
              <a:spcBef>
                <a:spcPts val="1320"/>
              </a:spcBef>
            </a:pPr>
            <a:r>
              <a:rPr sz="2200" dirty="0">
                <a:solidFill>
                  <a:srgbClr val="0004FF"/>
                </a:solidFill>
                <a:latin typeface="Arial"/>
                <a:cs typeface="Arial"/>
              </a:rPr>
              <a:t>class</a:t>
            </a:r>
            <a:r>
              <a:rPr sz="2200" spc="-95" dirty="0">
                <a:solidFill>
                  <a:srgbClr val="0004FF"/>
                </a:solidFill>
                <a:latin typeface="Arial"/>
                <a:cs typeface="Arial"/>
              </a:rPr>
              <a:t> </a:t>
            </a:r>
            <a:r>
              <a:rPr sz="2200" dirty="0">
                <a:solidFill>
                  <a:srgbClr val="0004FF"/>
                </a:solidFill>
                <a:latin typeface="Arial"/>
                <a:cs typeface="Arial"/>
              </a:rPr>
              <a:t>Class_Name</a:t>
            </a:r>
            <a:r>
              <a:rPr sz="2200" spc="-75" dirty="0">
                <a:solidFill>
                  <a:srgbClr val="0004FF"/>
                </a:solidFill>
                <a:latin typeface="Arial"/>
                <a:cs typeface="Arial"/>
              </a:rPr>
              <a:t> </a:t>
            </a:r>
            <a:r>
              <a:rPr sz="2200" spc="-50" dirty="0">
                <a:solidFill>
                  <a:srgbClr val="0004FF"/>
                </a:solidFill>
                <a:latin typeface="Arial"/>
                <a:cs typeface="Arial"/>
              </a:rPr>
              <a:t>{</a:t>
            </a:r>
            <a:endParaRPr sz="2200" dirty="0">
              <a:latin typeface="Arial"/>
              <a:cs typeface="Arial"/>
            </a:endParaRPr>
          </a:p>
          <a:p>
            <a:pPr marL="12700">
              <a:lnSpc>
                <a:spcPct val="100000"/>
              </a:lnSpc>
              <a:spcBef>
                <a:spcPts val="1320"/>
              </a:spcBef>
            </a:pPr>
            <a:r>
              <a:rPr sz="2200" spc="-50" dirty="0">
                <a:solidFill>
                  <a:srgbClr val="0004FF"/>
                </a:solidFill>
                <a:latin typeface="Arial"/>
                <a:cs typeface="Arial"/>
              </a:rPr>
              <a:t>}</a:t>
            </a:r>
            <a:endParaRPr sz="2200" dirty="0">
              <a:latin typeface="Arial"/>
              <a:cs typeface="Arial"/>
            </a:endParaRPr>
          </a:p>
          <a:p>
            <a:pPr marL="12700">
              <a:lnSpc>
                <a:spcPct val="100000"/>
              </a:lnSpc>
              <a:spcBef>
                <a:spcPts val="1325"/>
              </a:spcBef>
            </a:pPr>
            <a:r>
              <a:rPr sz="2200" spc="-25" dirty="0">
                <a:solidFill>
                  <a:srgbClr val="0004FF"/>
                </a:solidFill>
                <a:latin typeface="Arial"/>
                <a:cs typeface="Arial"/>
              </a:rPr>
              <a:t>?&gt;</a:t>
            </a:r>
            <a:endParaRPr sz="2200" dirty="0">
              <a:latin typeface="Arial"/>
              <a:cs typeface="Arial"/>
            </a:endParaRPr>
          </a:p>
        </p:txBody>
      </p:sp>
      <p:pic>
        <p:nvPicPr>
          <p:cNvPr id="4" name="object 4"/>
          <p:cNvPicPr/>
          <p:nvPr/>
        </p:nvPicPr>
        <p:blipFill>
          <a:blip r:embed="rId2" cstate="print"/>
          <a:stretch>
            <a:fillRect/>
          </a:stretch>
        </p:blipFill>
        <p:spPr>
          <a:xfrm>
            <a:off x="6609588" y="652272"/>
            <a:ext cx="629411" cy="662939"/>
          </a:xfrm>
          <a:prstGeom prst="rect">
            <a:avLst/>
          </a:prstGeom>
        </p:spPr>
      </p:pic>
      <p:pic>
        <p:nvPicPr>
          <p:cNvPr id="5" name="object 5"/>
          <p:cNvPicPr/>
          <p:nvPr/>
        </p:nvPicPr>
        <p:blipFill>
          <a:blip r:embed="rId3" cstate="print"/>
          <a:stretch>
            <a:fillRect/>
          </a:stretch>
        </p:blipFill>
        <p:spPr>
          <a:xfrm>
            <a:off x="6925056" y="1726692"/>
            <a:ext cx="3831336" cy="3759708"/>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728342"/>
            <a:ext cx="5391721" cy="505908"/>
          </a:xfrm>
          <a:prstGeom prst="rect">
            <a:avLst/>
          </a:prstGeom>
        </p:spPr>
        <p:txBody>
          <a:bodyPr vert="horz" wrap="square" lIns="0" tIns="13335" rIns="0" bIns="0" rtlCol="0">
            <a:spAutoFit/>
          </a:bodyPr>
          <a:lstStyle/>
          <a:p>
            <a:pPr marL="12700">
              <a:lnSpc>
                <a:spcPct val="100000"/>
              </a:lnSpc>
              <a:spcBef>
                <a:spcPts val="105"/>
              </a:spcBef>
            </a:pPr>
            <a:r>
              <a:rPr lang="es-PE" sz="3200" dirty="0"/>
              <a:t>Definición de clases PHP</a:t>
            </a:r>
            <a:endParaRPr sz="3200" dirty="0"/>
          </a:p>
        </p:txBody>
      </p:sp>
      <p:sp>
        <p:nvSpPr>
          <p:cNvPr id="3" name="object 3"/>
          <p:cNvSpPr txBox="1"/>
          <p:nvPr/>
        </p:nvSpPr>
        <p:spPr>
          <a:xfrm>
            <a:off x="1569847" y="1417171"/>
            <a:ext cx="4726940" cy="4572470"/>
          </a:xfrm>
          <a:prstGeom prst="rect">
            <a:avLst/>
          </a:prstGeom>
        </p:spPr>
        <p:txBody>
          <a:bodyPr vert="horz" wrap="square" lIns="0" tIns="13335" rIns="0" bIns="0" rtlCol="0">
            <a:spAutoFit/>
          </a:bodyPr>
          <a:lstStyle/>
          <a:p>
            <a:pPr marL="12700" marR="5080" algn="just">
              <a:lnSpc>
                <a:spcPct val="150100"/>
              </a:lnSpc>
              <a:spcBef>
                <a:spcPts val="105"/>
              </a:spcBef>
            </a:pPr>
            <a:r>
              <a:rPr lang="es-ES" sz="2200" dirty="0">
                <a:highlight>
                  <a:srgbClr val="FFFF00"/>
                </a:highlight>
                <a:latin typeface="Arial"/>
                <a:cs typeface="Arial"/>
              </a:rPr>
              <a:t>Puede definir sus propias clases en PHP y declarar los miembros de datos requeridos y las funciones miembro en ella usando la siguiente sintaxis:</a:t>
            </a:r>
          </a:p>
          <a:p>
            <a:pPr marL="12700" marR="5080" algn="just">
              <a:lnSpc>
                <a:spcPct val="150100"/>
              </a:lnSpc>
              <a:spcBef>
                <a:spcPts val="105"/>
              </a:spcBef>
            </a:pPr>
            <a:r>
              <a:rPr lang="es-ES" sz="2200" dirty="0">
                <a:highlight>
                  <a:srgbClr val="FFFF00"/>
                </a:highlight>
                <a:latin typeface="Arial"/>
                <a:cs typeface="Arial"/>
              </a:rPr>
              <a:t>// </a:t>
            </a:r>
            <a:r>
              <a:rPr lang="es-ES" sz="2200" dirty="0" err="1">
                <a:highlight>
                  <a:srgbClr val="FFFF00"/>
                </a:highlight>
                <a:latin typeface="Arial"/>
                <a:cs typeface="Arial"/>
              </a:rPr>
              <a:t>Boilerplate</a:t>
            </a:r>
            <a:r>
              <a:rPr lang="es-ES" sz="2200" dirty="0">
                <a:highlight>
                  <a:srgbClr val="FFFF00"/>
                </a:highlight>
                <a:latin typeface="Arial"/>
                <a:cs typeface="Arial"/>
              </a:rPr>
              <a:t> para una clase en PHP</a:t>
            </a:r>
          </a:p>
          <a:p>
            <a:pPr marL="12700" marR="5080" algn="just">
              <a:lnSpc>
                <a:spcPct val="150100"/>
              </a:lnSpc>
              <a:spcBef>
                <a:spcPts val="105"/>
              </a:spcBef>
            </a:pPr>
            <a:r>
              <a:rPr lang="es-ES" sz="2200" dirty="0">
                <a:highlight>
                  <a:srgbClr val="FFFF00"/>
                </a:highlight>
                <a:latin typeface="Arial"/>
                <a:cs typeface="Arial"/>
              </a:rPr>
              <a:t>&lt;?</a:t>
            </a:r>
            <a:r>
              <a:rPr lang="es-ES" sz="2200" dirty="0" err="1">
                <a:highlight>
                  <a:srgbClr val="FFFF00"/>
                </a:highlight>
                <a:latin typeface="Arial"/>
                <a:cs typeface="Arial"/>
              </a:rPr>
              <a:t>phpclase</a:t>
            </a:r>
            <a:r>
              <a:rPr lang="es-ES" sz="2200" dirty="0">
                <a:highlight>
                  <a:srgbClr val="FFFF00"/>
                </a:highlight>
                <a:latin typeface="Arial"/>
                <a:cs typeface="Arial"/>
              </a:rPr>
              <a:t> </a:t>
            </a:r>
            <a:r>
              <a:rPr lang="es-ES" sz="2200" dirty="0" err="1">
                <a:highlight>
                  <a:srgbClr val="FFFF00"/>
                </a:highlight>
                <a:latin typeface="Arial"/>
                <a:cs typeface="Arial"/>
              </a:rPr>
              <a:t>Nombre_clase</a:t>
            </a:r>
            <a:r>
              <a:rPr lang="es-ES" sz="2200" dirty="0">
                <a:highlight>
                  <a:srgbClr val="FFFF00"/>
                </a:highlight>
                <a:latin typeface="Arial"/>
                <a:cs typeface="Arial"/>
              </a:rPr>
              <a:t> {</a:t>
            </a:r>
          </a:p>
          <a:p>
            <a:pPr marL="12700" marR="5080" algn="just">
              <a:lnSpc>
                <a:spcPct val="150100"/>
              </a:lnSpc>
              <a:spcBef>
                <a:spcPts val="105"/>
              </a:spcBef>
            </a:pPr>
            <a:r>
              <a:rPr lang="es-ES" sz="2200" dirty="0">
                <a:highlight>
                  <a:srgbClr val="FFFF00"/>
                </a:highlight>
                <a:latin typeface="Arial"/>
                <a:cs typeface="Arial"/>
              </a:rPr>
              <a:t>}</a:t>
            </a:r>
          </a:p>
          <a:p>
            <a:pPr marL="12700" marR="5080" algn="just">
              <a:lnSpc>
                <a:spcPct val="150100"/>
              </a:lnSpc>
              <a:spcBef>
                <a:spcPts val="105"/>
              </a:spcBef>
            </a:pPr>
            <a:r>
              <a:rPr lang="es-ES" sz="2200" dirty="0">
                <a:highlight>
                  <a:srgbClr val="FFFF00"/>
                </a:highlight>
                <a:latin typeface="Arial"/>
                <a:cs typeface="Arial"/>
              </a:rPr>
              <a:t>?&gt;</a:t>
            </a:r>
            <a:endParaRPr sz="2200" dirty="0">
              <a:highlight>
                <a:srgbClr val="FFFF00"/>
              </a:highlight>
              <a:latin typeface="Arial"/>
              <a:cs typeface="Arial"/>
            </a:endParaRPr>
          </a:p>
        </p:txBody>
      </p:sp>
      <p:pic>
        <p:nvPicPr>
          <p:cNvPr id="4" name="object 4"/>
          <p:cNvPicPr/>
          <p:nvPr/>
        </p:nvPicPr>
        <p:blipFill>
          <a:blip r:embed="rId2" cstate="print"/>
          <a:stretch>
            <a:fillRect/>
          </a:stretch>
        </p:blipFill>
        <p:spPr>
          <a:xfrm>
            <a:off x="6609588" y="652272"/>
            <a:ext cx="629411" cy="662939"/>
          </a:xfrm>
          <a:prstGeom prst="rect">
            <a:avLst/>
          </a:prstGeom>
        </p:spPr>
      </p:pic>
      <p:pic>
        <p:nvPicPr>
          <p:cNvPr id="5" name="object 5"/>
          <p:cNvPicPr/>
          <p:nvPr/>
        </p:nvPicPr>
        <p:blipFill>
          <a:blip r:embed="rId3" cstate="print"/>
          <a:stretch>
            <a:fillRect/>
          </a:stretch>
        </p:blipFill>
        <p:spPr>
          <a:xfrm>
            <a:off x="6925056" y="1726692"/>
            <a:ext cx="3831336" cy="3759708"/>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457255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6869" rIns="0" bIns="0" rtlCol="0">
            <a:spAutoFit/>
          </a:bodyPr>
          <a:lstStyle/>
          <a:p>
            <a:pPr marL="99695">
              <a:lnSpc>
                <a:spcPct val="100000"/>
              </a:lnSpc>
              <a:spcBef>
                <a:spcPts val="105"/>
              </a:spcBef>
            </a:pPr>
            <a:r>
              <a:rPr sz="3200" dirty="0"/>
              <a:t>Creating</a:t>
            </a:r>
            <a:r>
              <a:rPr sz="3200" spc="-60" dirty="0"/>
              <a:t> </a:t>
            </a:r>
            <a:r>
              <a:rPr sz="3200" dirty="0"/>
              <a:t>Objects</a:t>
            </a:r>
            <a:r>
              <a:rPr sz="3200" spc="-50" dirty="0"/>
              <a:t> </a:t>
            </a:r>
            <a:r>
              <a:rPr sz="3200" dirty="0"/>
              <a:t>in</a:t>
            </a:r>
            <a:r>
              <a:rPr sz="3200" spc="-15" dirty="0"/>
              <a:t> </a:t>
            </a:r>
            <a:r>
              <a:rPr sz="3200" spc="-25" dirty="0"/>
              <a:t>PHP</a:t>
            </a:r>
            <a:endParaRPr sz="3200" dirty="0"/>
          </a:p>
        </p:txBody>
      </p:sp>
      <p:sp>
        <p:nvSpPr>
          <p:cNvPr id="3" name="object 3"/>
          <p:cNvSpPr txBox="1"/>
          <p:nvPr/>
        </p:nvSpPr>
        <p:spPr>
          <a:xfrm>
            <a:off x="1569847" y="1888642"/>
            <a:ext cx="5170170" cy="3546475"/>
          </a:xfrm>
          <a:prstGeom prst="rect">
            <a:avLst/>
          </a:prstGeom>
        </p:spPr>
        <p:txBody>
          <a:bodyPr vert="horz" wrap="square" lIns="0" tIns="12700" rIns="0" bIns="0" rtlCol="0">
            <a:spAutoFit/>
          </a:bodyPr>
          <a:lstStyle/>
          <a:p>
            <a:pPr marL="12700" marR="5080" algn="just">
              <a:lnSpc>
                <a:spcPct val="150000"/>
              </a:lnSpc>
              <a:spcBef>
                <a:spcPts val="100"/>
              </a:spcBef>
            </a:pPr>
            <a:r>
              <a:rPr sz="2200" dirty="0">
                <a:latin typeface="Arial"/>
                <a:cs typeface="Arial"/>
              </a:rPr>
              <a:t>Class</a:t>
            </a:r>
            <a:r>
              <a:rPr sz="2200" spc="470" dirty="0">
                <a:latin typeface="Arial"/>
                <a:cs typeface="Arial"/>
              </a:rPr>
              <a:t> </a:t>
            </a:r>
            <a:r>
              <a:rPr sz="2200" dirty="0">
                <a:latin typeface="Arial"/>
                <a:cs typeface="Arial"/>
              </a:rPr>
              <a:t>is</a:t>
            </a:r>
            <a:r>
              <a:rPr sz="2200" spc="470" dirty="0">
                <a:latin typeface="Arial"/>
                <a:cs typeface="Arial"/>
              </a:rPr>
              <a:t> </a:t>
            </a:r>
            <a:r>
              <a:rPr sz="2200" dirty="0">
                <a:latin typeface="Arial"/>
                <a:cs typeface="Arial"/>
              </a:rPr>
              <a:t>one</a:t>
            </a:r>
            <a:r>
              <a:rPr sz="2200" spc="459" dirty="0">
                <a:latin typeface="Arial"/>
                <a:cs typeface="Arial"/>
              </a:rPr>
              <a:t> </a:t>
            </a:r>
            <a:r>
              <a:rPr sz="2200" dirty="0">
                <a:latin typeface="Arial"/>
                <a:cs typeface="Arial"/>
              </a:rPr>
              <a:t>of</a:t>
            </a:r>
            <a:r>
              <a:rPr sz="2200" spc="459" dirty="0">
                <a:latin typeface="Arial"/>
                <a:cs typeface="Arial"/>
              </a:rPr>
              <a:t> </a:t>
            </a:r>
            <a:r>
              <a:rPr sz="2200" dirty="0">
                <a:latin typeface="Arial"/>
                <a:cs typeface="Arial"/>
              </a:rPr>
              <a:t>the</a:t>
            </a:r>
            <a:r>
              <a:rPr sz="2200" spc="484" dirty="0">
                <a:latin typeface="Arial"/>
                <a:cs typeface="Arial"/>
              </a:rPr>
              <a:t> </a:t>
            </a:r>
            <a:r>
              <a:rPr sz="2200" dirty="0">
                <a:latin typeface="Arial"/>
                <a:cs typeface="Arial"/>
              </a:rPr>
              <a:t>most</a:t>
            </a:r>
            <a:r>
              <a:rPr sz="2200" spc="465" dirty="0">
                <a:latin typeface="Arial"/>
                <a:cs typeface="Arial"/>
              </a:rPr>
              <a:t> </a:t>
            </a:r>
            <a:r>
              <a:rPr sz="2200" dirty="0">
                <a:latin typeface="Arial"/>
                <a:cs typeface="Arial"/>
              </a:rPr>
              <a:t>critical</a:t>
            </a:r>
            <a:r>
              <a:rPr sz="2200" spc="459" dirty="0">
                <a:latin typeface="Arial"/>
                <a:cs typeface="Arial"/>
              </a:rPr>
              <a:t> </a:t>
            </a:r>
            <a:r>
              <a:rPr sz="2200" spc="-20" dirty="0">
                <a:latin typeface="Arial"/>
                <a:cs typeface="Arial"/>
              </a:rPr>
              <a:t>OOPs </a:t>
            </a:r>
            <a:r>
              <a:rPr sz="2200" dirty="0">
                <a:latin typeface="Arial"/>
                <a:cs typeface="Arial"/>
              </a:rPr>
              <a:t>Concepts</a:t>
            </a:r>
            <a:r>
              <a:rPr sz="2200" spc="229" dirty="0">
                <a:latin typeface="Arial"/>
                <a:cs typeface="Arial"/>
              </a:rPr>
              <a:t> </a:t>
            </a:r>
            <a:r>
              <a:rPr sz="2200" dirty="0">
                <a:latin typeface="Arial"/>
                <a:cs typeface="Arial"/>
              </a:rPr>
              <a:t>in</a:t>
            </a:r>
            <a:r>
              <a:rPr sz="2200" spc="225" dirty="0">
                <a:latin typeface="Arial"/>
                <a:cs typeface="Arial"/>
              </a:rPr>
              <a:t> </a:t>
            </a:r>
            <a:r>
              <a:rPr sz="2200" dirty="0">
                <a:latin typeface="Arial"/>
                <a:cs typeface="Arial"/>
              </a:rPr>
              <a:t>PHP.</a:t>
            </a:r>
            <a:r>
              <a:rPr sz="2200" spc="220" dirty="0">
                <a:latin typeface="Arial"/>
                <a:cs typeface="Arial"/>
              </a:rPr>
              <a:t> </a:t>
            </a:r>
            <a:r>
              <a:rPr sz="2200" dirty="0">
                <a:latin typeface="Arial"/>
                <a:cs typeface="Arial"/>
              </a:rPr>
              <a:t>A</a:t>
            </a:r>
            <a:r>
              <a:rPr sz="2200" spc="114" dirty="0">
                <a:latin typeface="Arial"/>
                <a:cs typeface="Arial"/>
              </a:rPr>
              <a:t> </a:t>
            </a:r>
            <a:r>
              <a:rPr sz="2200" dirty="0">
                <a:latin typeface="Arial"/>
                <a:cs typeface="Arial"/>
              </a:rPr>
              <a:t>class</a:t>
            </a:r>
            <a:r>
              <a:rPr sz="2200" spc="235" dirty="0">
                <a:latin typeface="Arial"/>
                <a:cs typeface="Arial"/>
              </a:rPr>
              <a:t> </a:t>
            </a:r>
            <a:r>
              <a:rPr sz="2200" dirty="0">
                <a:latin typeface="Arial"/>
                <a:cs typeface="Arial"/>
              </a:rPr>
              <a:t>can</a:t>
            </a:r>
            <a:r>
              <a:rPr sz="2200" spc="229" dirty="0">
                <a:latin typeface="Arial"/>
                <a:cs typeface="Arial"/>
              </a:rPr>
              <a:t> </a:t>
            </a:r>
            <a:r>
              <a:rPr sz="2200" dirty="0">
                <a:latin typeface="Arial"/>
                <a:cs typeface="Arial"/>
              </a:rPr>
              <a:t>have</a:t>
            </a:r>
            <a:r>
              <a:rPr sz="2200" spc="225" dirty="0">
                <a:latin typeface="Arial"/>
                <a:cs typeface="Arial"/>
              </a:rPr>
              <a:t> </a:t>
            </a:r>
            <a:r>
              <a:rPr sz="2200" spc="-25" dirty="0">
                <a:latin typeface="Arial"/>
                <a:cs typeface="Arial"/>
              </a:rPr>
              <a:t>any </a:t>
            </a:r>
            <a:r>
              <a:rPr sz="2200" dirty="0">
                <a:latin typeface="Arial"/>
                <a:cs typeface="Arial"/>
              </a:rPr>
              <a:t>number</a:t>
            </a:r>
            <a:r>
              <a:rPr sz="2200" spc="480" dirty="0">
                <a:latin typeface="Arial"/>
                <a:cs typeface="Arial"/>
              </a:rPr>
              <a:t> </a:t>
            </a:r>
            <a:r>
              <a:rPr sz="2200" dirty="0">
                <a:latin typeface="Arial"/>
                <a:cs typeface="Arial"/>
              </a:rPr>
              <a:t>of</a:t>
            </a:r>
            <a:r>
              <a:rPr sz="2200" spc="480" dirty="0">
                <a:latin typeface="Arial"/>
                <a:cs typeface="Arial"/>
              </a:rPr>
              <a:t> </a:t>
            </a:r>
            <a:r>
              <a:rPr sz="2200" dirty="0">
                <a:latin typeface="Arial"/>
                <a:cs typeface="Arial"/>
              </a:rPr>
              <a:t>instances</a:t>
            </a:r>
            <a:r>
              <a:rPr sz="2200" spc="495" dirty="0">
                <a:latin typeface="Arial"/>
                <a:cs typeface="Arial"/>
              </a:rPr>
              <a:t> </a:t>
            </a:r>
            <a:r>
              <a:rPr sz="2200" dirty="0">
                <a:latin typeface="Arial"/>
                <a:cs typeface="Arial"/>
              </a:rPr>
              <a:t>or</a:t>
            </a:r>
            <a:r>
              <a:rPr sz="2200" spc="480" dirty="0">
                <a:latin typeface="Arial"/>
                <a:cs typeface="Arial"/>
              </a:rPr>
              <a:t> </a:t>
            </a:r>
            <a:r>
              <a:rPr sz="2200" dirty="0">
                <a:latin typeface="Arial"/>
                <a:cs typeface="Arial"/>
              </a:rPr>
              <a:t>objects.</a:t>
            </a:r>
            <a:r>
              <a:rPr sz="2200" spc="475" dirty="0">
                <a:latin typeface="Arial"/>
                <a:cs typeface="Arial"/>
              </a:rPr>
              <a:t> </a:t>
            </a:r>
            <a:r>
              <a:rPr sz="2200" dirty="0">
                <a:latin typeface="Arial"/>
                <a:cs typeface="Arial"/>
              </a:rPr>
              <a:t>All</a:t>
            </a:r>
            <a:r>
              <a:rPr sz="2200" spc="484" dirty="0">
                <a:latin typeface="Arial"/>
                <a:cs typeface="Arial"/>
              </a:rPr>
              <a:t> </a:t>
            </a:r>
            <a:r>
              <a:rPr sz="2200" spc="-25" dirty="0">
                <a:latin typeface="Arial"/>
                <a:cs typeface="Arial"/>
              </a:rPr>
              <a:t>the </a:t>
            </a:r>
            <a:r>
              <a:rPr sz="2200" dirty="0">
                <a:latin typeface="Arial"/>
                <a:cs typeface="Arial"/>
              </a:rPr>
              <a:t>objects</a:t>
            </a:r>
            <a:r>
              <a:rPr sz="2200" spc="195" dirty="0">
                <a:latin typeface="Arial"/>
                <a:cs typeface="Arial"/>
              </a:rPr>
              <a:t> </a:t>
            </a:r>
            <a:r>
              <a:rPr sz="2200" dirty="0">
                <a:latin typeface="Arial"/>
                <a:cs typeface="Arial"/>
              </a:rPr>
              <a:t>of</a:t>
            </a:r>
            <a:r>
              <a:rPr sz="2200" spc="190" dirty="0">
                <a:latin typeface="Arial"/>
                <a:cs typeface="Arial"/>
              </a:rPr>
              <a:t> </a:t>
            </a:r>
            <a:r>
              <a:rPr sz="2200" dirty="0">
                <a:latin typeface="Arial"/>
                <a:cs typeface="Arial"/>
              </a:rPr>
              <a:t>a</a:t>
            </a:r>
            <a:r>
              <a:rPr sz="2200" spc="190" dirty="0">
                <a:latin typeface="Arial"/>
                <a:cs typeface="Arial"/>
              </a:rPr>
              <a:t> </a:t>
            </a:r>
            <a:r>
              <a:rPr sz="2200" dirty="0">
                <a:latin typeface="Arial"/>
                <a:cs typeface="Arial"/>
              </a:rPr>
              <a:t>class</a:t>
            </a:r>
            <a:r>
              <a:rPr sz="2200" spc="195" dirty="0">
                <a:latin typeface="Arial"/>
                <a:cs typeface="Arial"/>
              </a:rPr>
              <a:t> </a:t>
            </a:r>
            <a:r>
              <a:rPr sz="2200" dirty="0">
                <a:latin typeface="Arial"/>
                <a:cs typeface="Arial"/>
              </a:rPr>
              <a:t>will</a:t>
            </a:r>
            <a:r>
              <a:rPr sz="2200" spc="185" dirty="0">
                <a:latin typeface="Arial"/>
                <a:cs typeface="Arial"/>
              </a:rPr>
              <a:t> </a:t>
            </a:r>
            <a:r>
              <a:rPr sz="2200" dirty="0">
                <a:latin typeface="Arial"/>
                <a:cs typeface="Arial"/>
              </a:rPr>
              <a:t>have</a:t>
            </a:r>
            <a:r>
              <a:rPr sz="2200" spc="185" dirty="0">
                <a:latin typeface="Arial"/>
                <a:cs typeface="Arial"/>
              </a:rPr>
              <a:t> </a:t>
            </a:r>
            <a:r>
              <a:rPr sz="2200" dirty="0">
                <a:latin typeface="Arial"/>
                <a:cs typeface="Arial"/>
              </a:rPr>
              <a:t>access</a:t>
            </a:r>
            <a:r>
              <a:rPr sz="2200" spc="190" dirty="0">
                <a:latin typeface="Arial"/>
                <a:cs typeface="Arial"/>
              </a:rPr>
              <a:t> </a:t>
            </a:r>
            <a:r>
              <a:rPr sz="2200" dirty="0">
                <a:latin typeface="Arial"/>
                <a:cs typeface="Arial"/>
              </a:rPr>
              <a:t>to</a:t>
            </a:r>
            <a:r>
              <a:rPr sz="2200" spc="190" dirty="0">
                <a:latin typeface="Arial"/>
                <a:cs typeface="Arial"/>
              </a:rPr>
              <a:t> </a:t>
            </a:r>
            <a:r>
              <a:rPr sz="2200" spc="-25" dirty="0">
                <a:latin typeface="Arial"/>
                <a:cs typeface="Arial"/>
              </a:rPr>
              <a:t>all </a:t>
            </a:r>
            <a:r>
              <a:rPr sz="2200" dirty="0">
                <a:latin typeface="Arial"/>
                <a:cs typeface="Arial"/>
              </a:rPr>
              <a:t>the</a:t>
            </a:r>
            <a:r>
              <a:rPr sz="2200" spc="5" dirty="0">
                <a:latin typeface="Arial"/>
                <a:cs typeface="Arial"/>
              </a:rPr>
              <a:t> </a:t>
            </a:r>
            <a:r>
              <a:rPr sz="2200" dirty="0">
                <a:latin typeface="Arial"/>
                <a:cs typeface="Arial"/>
              </a:rPr>
              <a:t>data</a:t>
            </a:r>
            <a:r>
              <a:rPr sz="2200" spc="20" dirty="0">
                <a:latin typeface="Arial"/>
                <a:cs typeface="Arial"/>
              </a:rPr>
              <a:t> </a:t>
            </a:r>
            <a:r>
              <a:rPr sz="2200" dirty="0">
                <a:latin typeface="Arial"/>
                <a:cs typeface="Arial"/>
              </a:rPr>
              <a:t>members</a:t>
            </a:r>
            <a:r>
              <a:rPr sz="2200" spc="15" dirty="0">
                <a:latin typeface="Arial"/>
                <a:cs typeface="Arial"/>
              </a:rPr>
              <a:t> </a:t>
            </a:r>
            <a:r>
              <a:rPr sz="2200" dirty="0">
                <a:latin typeface="Arial"/>
                <a:cs typeface="Arial"/>
              </a:rPr>
              <a:t>and</a:t>
            </a:r>
            <a:r>
              <a:rPr sz="2200" spc="25" dirty="0">
                <a:latin typeface="Arial"/>
                <a:cs typeface="Arial"/>
              </a:rPr>
              <a:t> </a:t>
            </a:r>
            <a:r>
              <a:rPr sz="2200" dirty="0">
                <a:latin typeface="Arial"/>
                <a:cs typeface="Arial"/>
              </a:rPr>
              <a:t>member</a:t>
            </a:r>
            <a:r>
              <a:rPr sz="2200" spc="15" dirty="0">
                <a:latin typeface="Arial"/>
                <a:cs typeface="Arial"/>
              </a:rPr>
              <a:t> </a:t>
            </a:r>
            <a:r>
              <a:rPr sz="2200" spc="-10" dirty="0">
                <a:latin typeface="Arial"/>
                <a:cs typeface="Arial"/>
              </a:rPr>
              <a:t>functions </a:t>
            </a:r>
            <a:r>
              <a:rPr sz="2200" dirty="0">
                <a:latin typeface="Arial"/>
                <a:cs typeface="Arial"/>
              </a:rPr>
              <a:t>of</a:t>
            </a:r>
            <a:r>
              <a:rPr sz="2200" spc="509" dirty="0">
                <a:latin typeface="Arial"/>
                <a:cs typeface="Arial"/>
              </a:rPr>
              <a:t> </a:t>
            </a:r>
            <a:r>
              <a:rPr sz="2200" dirty="0">
                <a:latin typeface="Arial"/>
                <a:cs typeface="Arial"/>
              </a:rPr>
              <a:t>that</a:t>
            </a:r>
            <a:r>
              <a:rPr sz="2200" spc="515" dirty="0">
                <a:latin typeface="Arial"/>
                <a:cs typeface="Arial"/>
              </a:rPr>
              <a:t> </a:t>
            </a:r>
            <a:r>
              <a:rPr sz="2200" dirty="0">
                <a:latin typeface="Arial"/>
                <a:cs typeface="Arial"/>
              </a:rPr>
              <a:t>class.</a:t>
            </a:r>
            <a:r>
              <a:rPr sz="2200" spc="509" dirty="0">
                <a:latin typeface="Arial"/>
                <a:cs typeface="Arial"/>
              </a:rPr>
              <a:t> </a:t>
            </a:r>
            <a:r>
              <a:rPr sz="2200" dirty="0">
                <a:latin typeface="Arial"/>
                <a:cs typeface="Arial"/>
              </a:rPr>
              <a:t>To</a:t>
            </a:r>
            <a:r>
              <a:rPr sz="2200" spc="509" dirty="0">
                <a:latin typeface="Arial"/>
                <a:cs typeface="Arial"/>
              </a:rPr>
              <a:t> </a:t>
            </a:r>
            <a:r>
              <a:rPr sz="2200" dirty="0">
                <a:latin typeface="Arial"/>
                <a:cs typeface="Arial"/>
              </a:rPr>
              <a:t>create</a:t>
            </a:r>
            <a:r>
              <a:rPr sz="2200" spc="515" dirty="0">
                <a:latin typeface="Arial"/>
                <a:cs typeface="Arial"/>
              </a:rPr>
              <a:t> </a:t>
            </a:r>
            <a:r>
              <a:rPr sz="2200" dirty="0">
                <a:latin typeface="Arial"/>
                <a:cs typeface="Arial"/>
              </a:rPr>
              <a:t>an</a:t>
            </a:r>
            <a:r>
              <a:rPr sz="2200" spc="515" dirty="0">
                <a:latin typeface="Arial"/>
                <a:cs typeface="Arial"/>
              </a:rPr>
              <a:t> </a:t>
            </a:r>
            <a:r>
              <a:rPr sz="2200" dirty="0">
                <a:latin typeface="Arial"/>
                <a:cs typeface="Arial"/>
              </a:rPr>
              <a:t>object</a:t>
            </a:r>
            <a:r>
              <a:rPr sz="2200" spc="509" dirty="0">
                <a:latin typeface="Arial"/>
                <a:cs typeface="Arial"/>
              </a:rPr>
              <a:t> </a:t>
            </a:r>
            <a:r>
              <a:rPr sz="2200" dirty="0">
                <a:latin typeface="Arial"/>
                <a:cs typeface="Arial"/>
              </a:rPr>
              <a:t>of</a:t>
            </a:r>
            <a:r>
              <a:rPr sz="2200" spc="515" dirty="0">
                <a:latin typeface="Arial"/>
                <a:cs typeface="Arial"/>
              </a:rPr>
              <a:t> </a:t>
            </a:r>
            <a:r>
              <a:rPr sz="2200" spc="-50" dirty="0">
                <a:latin typeface="Arial"/>
                <a:cs typeface="Arial"/>
              </a:rPr>
              <a:t>a </a:t>
            </a:r>
            <a:r>
              <a:rPr sz="2200" dirty="0">
                <a:latin typeface="Arial"/>
                <a:cs typeface="Arial"/>
              </a:rPr>
              <a:t>class</a:t>
            </a:r>
            <a:r>
              <a:rPr sz="2200" spc="-60" dirty="0">
                <a:latin typeface="Arial"/>
                <a:cs typeface="Arial"/>
              </a:rPr>
              <a:t> </a:t>
            </a:r>
            <a:r>
              <a:rPr sz="2200" dirty="0">
                <a:latin typeface="Arial"/>
                <a:cs typeface="Arial"/>
              </a:rPr>
              <a:t>in</a:t>
            </a:r>
            <a:r>
              <a:rPr sz="2200" spc="-60" dirty="0">
                <a:latin typeface="Arial"/>
                <a:cs typeface="Arial"/>
              </a:rPr>
              <a:t> </a:t>
            </a:r>
            <a:r>
              <a:rPr sz="2200" spc="-50" dirty="0">
                <a:latin typeface="Arial"/>
                <a:cs typeface="Arial"/>
              </a:rPr>
              <a:t>PHP,</a:t>
            </a:r>
            <a:r>
              <a:rPr sz="2200" spc="-40" dirty="0">
                <a:latin typeface="Arial"/>
                <a:cs typeface="Arial"/>
              </a:rPr>
              <a:t> </a:t>
            </a:r>
            <a:r>
              <a:rPr sz="2200" dirty="0">
                <a:latin typeface="Arial"/>
                <a:cs typeface="Arial"/>
              </a:rPr>
              <a:t>the</a:t>
            </a:r>
            <a:r>
              <a:rPr sz="2200" spc="-45" dirty="0">
                <a:latin typeface="Arial"/>
                <a:cs typeface="Arial"/>
              </a:rPr>
              <a:t> </a:t>
            </a:r>
            <a:r>
              <a:rPr sz="2200" dirty="0">
                <a:latin typeface="Arial"/>
                <a:cs typeface="Arial"/>
              </a:rPr>
              <a:t>new</a:t>
            </a:r>
            <a:r>
              <a:rPr sz="2200" spc="-45" dirty="0">
                <a:latin typeface="Arial"/>
                <a:cs typeface="Arial"/>
              </a:rPr>
              <a:t> </a:t>
            </a:r>
            <a:r>
              <a:rPr sz="2200" dirty="0">
                <a:latin typeface="Arial"/>
                <a:cs typeface="Arial"/>
              </a:rPr>
              <a:t>keyword</a:t>
            </a:r>
            <a:r>
              <a:rPr sz="2200" spc="-35" dirty="0">
                <a:latin typeface="Arial"/>
                <a:cs typeface="Arial"/>
              </a:rPr>
              <a:t> </a:t>
            </a:r>
            <a:r>
              <a:rPr sz="2200" dirty="0">
                <a:latin typeface="Arial"/>
                <a:cs typeface="Arial"/>
              </a:rPr>
              <a:t>is</a:t>
            </a:r>
            <a:r>
              <a:rPr sz="2200" spc="-60" dirty="0">
                <a:latin typeface="Arial"/>
                <a:cs typeface="Arial"/>
              </a:rPr>
              <a:t> </a:t>
            </a:r>
            <a:r>
              <a:rPr sz="2200" spc="-10" dirty="0">
                <a:latin typeface="Arial"/>
                <a:cs typeface="Arial"/>
              </a:rPr>
              <a:t>used.</a:t>
            </a:r>
            <a:endParaRPr sz="2200" dirty="0">
              <a:latin typeface="Arial"/>
              <a:cs typeface="Arial"/>
            </a:endParaRPr>
          </a:p>
        </p:txBody>
      </p:sp>
      <p:pic>
        <p:nvPicPr>
          <p:cNvPr id="4" name="object 4"/>
          <p:cNvPicPr/>
          <p:nvPr/>
        </p:nvPicPr>
        <p:blipFill>
          <a:blip r:embed="rId2" cstate="print"/>
          <a:stretch>
            <a:fillRect/>
          </a:stretch>
        </p:blipFill>
        <p:spPr>
          <a:xfrm>
            <a:off x="8211311" y="565404"/>
            <a:ext cx="629411" cy="664463"/>
          </a:xfrm>
          <a:prstGeom prst="rect">
            <a:avLst/>
          </a:prstGeom>
        </p:spPr>
      </p:pic>
      <p:pic>
        <p:nvPicPr>
          <p:cNvPr id="5" name="object 5"/>
          <p:cNvPicPr/>
          <p:nvPr/>
        </p:nvPicPr>
        <p:blipFill>
          <a:blip r:embed="rId3" cstate="print"/>
          <a:stretch>
            <a:fillRect/>
          </a:stretch>
        </p:blipFill>
        <p:spPr>
          <a:xfrm>
            <a:off x="7895843" y="1982723"/>
            <a:ext cx="2450592" cy="2892552"/>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2626238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2597" y="470992"/>
            <a:ext cx="8299069" cy="953773"/>
          </a:xfrm>
          <a:prstGeom prst="rect">
            <a:avLst/>
          </a:prstGeom>
        </p:spPr>
        <p:txBody>
          <a:bodyPr vert="horz" wrap="square" lIns="0" tIns="456869" rIns="0" bIns="0" rtlCol="0">
            <a:spAutoFit/>
          </a:bodyPr>
          <a:lstStyle/>
          <a:p>
            <a:pPr marL="99695">
              <a:lnSpc>
                <a:spcPct val="100000"/>
              </a:lnSpc>
              <a:spcBef>
                <a:spcPts val="105"/>
              </a:spcBef>
            </a:pPr>
            <a:r>
              <a:rPr lang="es-ES" sz="3200" dirty="0"/>
              <a:t>Creación de Objetos en PHP</a:t>
            </a:r>
            <a:endParaRPr sz="3200" dirty="0"/>
          </a:p>
        </p:txBody>
      </p:sp>
      <p:sp>
        <p:nvSpPr>
          <p:cNvPr id="3" name="object 3"/>
          <p:cNvSpPr txBox="1"/>
          <p:nvPr/>
        </p:nvSpPr>
        <p:spPr>
          <a:xfrm>
            <a:off x="1569846" y="1888642"/>
            <a:ext cx="5592953" cy="4012702"/>
          </a:xfrm>
          <a:prstGeom prst="rect">
            <a:avLst/>
          </a:prstGeom>
        </p:spPr>
        <p:txBody>
          <a:bodyPr vert="horz" wrap="square" lIns="0" tIns="12700" rIns="0" bIns="0" rtlCol="0">
            <a:spAutoFit/>
          </a:bodyPr>
          <a:lstStyle/>
          <a:p>
            <a:pPr marL="12700" marR="5080" algn="just">
              <a:lnSpc>
                <a:spcPct val="150000"/>
              </a:lnSpc>
              <a:spcBef>
                <a:spcPts val="100"/>
              </a:spcBef>
            </a:pPr>
            <a:r>
              <a:rPr lang="es-ES" sz="2200" dirty="0" err="1">
                <a:highlight>
                  <a:srgbClr val="FFFF00"/>
                </a:highlight>
                <a:latin typeface="Arial"/>
                <a:cs typeface="Arial"/>
              </a:rPr>
              <a:t>Class</a:t>
            </a:r>
            <a:r>
              <a:rPr lang="es-ES" sz="2200" dirty="0">
                <a:highlight>
                  <a:srgbClr val="FFFF00"/>
                </a:highlight>
                <a:latin typeface="Arial"/>
                <a:cs typeface="Arial"/>
              </a:rPr>
              <a:t> es uno de los Conceptos </a:t>
            </a:r>
            <a:r>
              <a:rPr lang="es-ES" sz="2200" dirty="0" err="1">
                <a:highlight>
                  <a:srgbClr val="FFFF00"/>
                </a:highlight>
                <a:latin typeface="Arial"/>
                <a:cs typeface="Arial"/>
              </a:rPr>
              <a:t>OOPs</a:t>
            </a:r>
            <a:r>
              <a:rPr lang="es-ES" sz="2200" dirty="0">
                <a:highlight>
                  <a:srgbClr val="FFFF00"/>
                </a:highlight>
                <a:latin typeface="Arial"/>
                <a:cs typeface="Arial"/>
              </a:rPr>
              <a:t> más críticos en PHP. Una clase puede tener cualquier número de instancias u objetos. Todos los objetos de una clase tendrán acceso a todos los miembros de datos y funciones miembro de esa clase. Para crear un objeto de una clase en PHP, se usa la palabra clave new.</a:t>
            </a:r>
            <a:endParaRPr sz="2200" dirty="0">
              <a:highlight>
                <a:srgbClr val="FFFF00"/>
              </a:highlight>
              <a:latin typeface="Arial"/>
              <a:cs typeface="Arial"/>
            </a:endParaRPr>
          </a:p>
        </p:txBody>
      </p:sp>
      <p:pic>
        <p:nvPicPr>
          <p:cNvPr id="4" name="object 4"/>
          <p:cNvPicPr/>
          <p:nvPr/>
        </p:nvPicPr>
        <p:blipFill>
          <a:blip r:embed="rId2" cstate="print"/>
          <a:stretch>
            <a:fillRect/>
          </a:stretch>
        </p:blipFill>
        <p:spPr>
          <a:xfrm>
            <a:off x="8211311" y="565404"/>
            <a:ext cx="629411" cy="664463"/>
          </a:xfrm>
          <a:prstGeom prst="rect">
            <a:avLst/>
          </a:prstGeom>
        </p:spPr>
      </p:pic>
      <p:pic>
        <p:nvPicPr>
          <p:cNvPr id="5" name="object 5"/>
          <p:cNvPicPr/>
          <p:nvPr/>
        </p:nvPicPr>
        <p:blipFill>
          <a:blip r:embed="rId3" cstate="print"/>
          <a:stretch>
            <a:fillRect/>
          </a:stretch>
        </p:blipFill>
        <p:spPr>
          <a:xfrm>
            <a:off x="7895843" y="1982723"/>
            <a:ext cx="2450592" cy="2892552"/>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060190">
              <a:lnSpc>
                <a:spcPct val="100000"/>
              </a:lnSpc>
              <a:spcBef>
                <a:spcPts val="100"/>
              </a:spcBef>
            </a:pPr>
            <a:r>
              <a:rPr spc="-20" dirty="0"/>
              <a:t>Quiz</a:t>
            </a:r>
          </a:p>
        </p:txBody>
      </p:sp>
      <p:sp>
        <p:nvSpPr>
          <p:cNvPr id="8" name="object 8"/>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2"/>
              </a:rPr>
              <a:t>www.senati.edu.pe</a:t>
            </a:r>
            <a:endParaRPr sz="1200">
              <a:latin typeface="Segoe UI"/>
              <a:cs typeface="Segoe UI"/>
            </a:endParaRPr>
          </a:p>
        </p:txBody>
      </p:sp>
      <p:sp>
        <p:nvSpPr>
          <p:cNvPr id="3" name="object 3"/>
          <p:cNvSpPr txBox="1"/>
          <p:nvPr/>
        </p:nvSpPr>
        <p:spPr>
          <a:xfrm>
            <a:off x="9308972" y="2254072"/>
            <a:ext cx="173863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4FF"/>
                </a:solidFill>
                <a:latin typeface="Arial"/>
                <a:cs typeface="Arial"/>
              </a:rPr>
              <a:t>d.</a:t>
            </a:r>
            <a:r>
              <a:rPr sz="1800" spc="-20" dirty="0">
                <a:solidFill>
                  <a:srgbClr val="0004FF"/>
                </a:solidFill>
                <a:latin typeface="Arial"/>
                <a:cs typeface="Arial"/>
              </a:rPr>
              <a:t> </a:t>
            </a:r>
            <a:r>
              <a:rPr sz="1800" dirty="0">
                <a:solidFill>
                  <a:srgbClr val="0004FF"/>
                </a:solidFill>
                <a:latin typeface="Arial"/>
                <a:cs typeface="Arial"/>
              </a:rPr>
              <a:t>Michel</a:t>
            </a:r>
            <a:r>
              <a:rPr sz="1800" spc="-15" dirty="0">
                <a:solidFill>
                  <a:srgbClr val="0004FF"/>
                </a:solidFill>
                <a:latin typeface="Arial"/>
                <a:cs typeface="Arial"/>
              </a:rPr>
              <a:t> </a:t>
            </a:r>
            <a:r>
              <a:rPr sz="1800" spc="-10" dirty="0">
                <a:solidFill>
                  <a:srgbClr val="0004FF"/>
                </a:solidFill>
                <a:latin typeface="Arial"/>
                <a:cs typeface="Arial"/>
              </a:rPr>
              <a:t>Barnier</a:t>
            </a:r>
            <a:endParaRPr sz="1800">
              <a:latin typeface="Arial"/>
              <a:cs typeface="Arial"/>
            </a:endParaRPr>
          </a:p>
        </p:txBody>
      </p:sp>
      <p:sp>
        <p:nvSpPr>
          <p:cNvPr id="4" name="object 4"/>
          <p:cNvSpPr txBox="1"/>
          <p:nvPr/>
        </p:nvSpPr>
        <p:spPr>
          <a:xfrm>
            <a:off x="9308972" y="3077717"/>
            <a:ext cx="9525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4FF"/>
                </a:solidFill>
                <a:latin typeface="Arial"/>
                <a:cs typeface="Arial"/>
              </a:rPr>
              <a:t>d.</a:t>
            </a:r>
            <a:r>
              <a:rPr sz="1800" spc="-5" dirty="0">
                <a:solidFill>
                  <a:srgbClr val="0004FF"/>
                </a:solidFill>
                <a:latin typeface="Arial"/>
                <a:cs typeface="Arial"/>
              </a:rPr>
              <a:t> </a:t>
            </a:r>
            <a:r>
              <a:rPr sz="1800" spc="-10" dirty="0">
                <a:solidFill>
                  <a:srgbClr val="0004FF"/>
                </a:solidFill>
                <a:latin typeface="Arial"/>
                <a:cs typeface="Arial"/>
              </a:rPr>
              <a:t>Server</a:t>
            </a:r>
            <a:endParaRPr sz="1800">
              <a:latin typeface="Arial"/>
              <a:cs typeface="Arial"/>
            </a:endParaRPr>
          </a:p>
        </p:txBody>
      </p:sp>
      <p:sp>
        <p:nvSpPr>
          <p:cNvPr id="5" name="object 5"/>
          <p:cNvSpPr txBox="1"/>
          <p:nvPr/>
        </p:nvSpPr>
        <p:spPr>
          <a:xfrm>
            <a:off x="9308972" y="3900932"/>
            <a:ext cx="144526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4FF"/>
                </a:solidFill>
                <a:latin typeface="Arial"/>
                <a:cs typeface="Arial"/>
              </a:rPr>
              <a:t>d.</a:t>
            </a:r>
            <a:r>
              <a:rPr sz="1800" spc="-114" dirty="0">
                <a:solidFill>
                  <a:srgbClr val="0004FF"/>
                </a:solidFill>
                <a:latin typeface="Arial"/>
                <a:cs typeface="Arial"/>
              </a:rPr>
              <a:t> </a:t>
            </a:r>
            <a:r>
              <a:rPr sz="1800" spc="-10" dirty="0">
                <a:solidFill>
                  <a:srgbClr val="0004FF"/>
                </a:solidFill>
                <a:latin typeface="Arial"/>
                <a:cs typeface="Arial"/>
              </a:rPr>
              <a:t>Appropriate</a:t>
            </a:r>
            <a:endParaRPr sz="1800">
              <a:latin typeface="Arial"/>
              <a:cs typeface="Arial"/>
            </a:endParaRPr>
          </a:p>
        </p:txBody>
      </p:sp>
      <p:sp>
        <p:nvSpPr>
          <p:cNvPr id="6" name="object 6"/>
          <p:cNvSpPr txBox="1">
            <a:spLocks noGrp="1"/>
          </p:cNvSpPr>
          <p:nvPr>
            <p:ph type="body" idx="1"/>
          </p:nvPr>
        </p:nvSpPr>
        <p:spPr>
          <a:prstGeom prst="rect">
            <a:avLst/>
          </a:prstGeom>
        </p:spPr>
        <p:txBody>
          <a:bodyPr vert="horz" wrap="square" lIns="0" tIns="149225" rIns="0" bIns="0" rtlCol="0">
            <a:spAutoFit/>
          </a:bodyPr>
          <a:lstStyle/>
          <a:p>
            <a:pPr marL="266700" indent="-254000">
              <a:lnSpc>
                <a:spcPct val="100000"/>
              </a:lnSpc>
              <a:spcBef>
                <a:spcPts val="1175"/>
              </a:spcBef>
              <a:buClr>
                <a:srgbClr val="FF0000"/>
              </a:buClr>
              <a:buFont typeface="Arial"/>
              <a:buAutoNum type="arabicPeriod"/>
              <a:tabLst>
                <a:tab pos="266700" algn="l"/>
              </a:tabLst>
            </a:pPr>
            <a:r>
              <a:rPr dirty="0"/>
              <a:t>PHP</a:t>
            </a:r>
            <a:r>
              <a:rPr spc="-60" dirty="0"/>
              <a:t> </a:t>
            </a:r>
            <a:r>
              <a:rPr dirty="0"/>
              <a:t>is</a:t>
            </a:r>
            <a:r>
              <a:rPr spc="-25" dirty="0"/>
              <a:t> </a:t>
            </a:r>
            <a:r>
              <a:rPr dirty="0"/>
              <a:t>an</a:t>
            </a:r>
            <a:r>
              <a:rPr spc="-25" dirty="0"/>
              <a:t> </a:t>
            </a:r>
            <a:r>
              <a:rPr spc="-10" dirty="0"/>
              <a:t>open-</a:t>
            </a:r>
            <a:r>
              <a:rPr dirty="0"/>
              <a:t>source language</a:t>
            </a:r>
            <a:r>
              <a:rPr spc="5" dirty="0"/>
              <a:t> </a:t>
            </a:r>
            <a:r>
              <a:rPr dirty="0"/>
              <a:t>that</a:t>
            </a:r>
            <a:r>
              <a:rPr spc="-30" dirty="0"/>
              <a:t> </a:t>
            </a:r>
            <a:r>
              <a:rPr dirty="0"/>
              <a:t>is</a:t>
            </a:r>
            <a:r>
              <a:rPr spc="-15" dirty="0"/>
              <a:t> </a:t>
            </a:r>
            <a:r>
              <a:rPr dirty="0"/>
              <a:t>used</a:t>
            </a:r>
            <a:r>
              <a:rPr spc="-10" dirty="0"/>
              <a:t> </a:t>
            </a:r>
            <a:r>
              <a:rPr dirty="0"/>
              <a:t>for</a:t>
            </a:r>
            <a:r>
              <a:rPr spc="-20" dirty="0"/>
              <a:t> </a:t>
            </a:r>
            <a:r>
              <a:rPr dirty="0"/>
              <a:t>scripting</a:t>
            </a:r>
            <a:r>
              <a:rPr spc="-15" dirty="0"/>
              <a:t> </a:t>
            </a:r>
            <a:r>
              <a:rPr dirty="0"/>
              <a:t>developed</a:t>
            </a:r>
            <a:r>
              <a:rPr spc="-10" dirty="0"/>
              <a:t> by...</a:t>
            </a:r>
          </a:p>
          <a:p>
            <a:pPr marL="12700">
              <a:lnSpc>
                <a:spcPct val="100000"/>
              </a:lnSpc>
              <a:spcBef>
                <a:spcPts val="1080"/>
              </a:spcBef>
              <a:tabLst>
                <a:tab pos="2755900" algn="l"/>
                <a:tab pos="5499100" algn="l"/>
              </a:tabLst>
            </a:pPr>
            <a:r>
              <a:rPr dirty="0">
                <a:solidFill>
                  <a:srgbClr val="0004FF"/>
                </a:solidFill>
              </a:rPr>
              <a:t>a.</a:t>
            </a:r>
            <a:r>
              <a:rPr spc="-25" dirty="0">
                <a:solidFill>
                  <a:srgbClr val="0004FF"/>
                </a:solidFill>
              </a:rPr>
              <a:t> </a:t>
            </a:r>
            <a:r>
              <a:rPr dirty="0">
                <a:solidFill>
                  <a:srgbClr val="0004FF"/>
                </a:solidFill>
              </a:rPr>
              <a:t>Ramses</a:t>
            </a:r>
            <a:r>
              <a:rPr spc="-20" dirty="0">
                <a:solidFill>
                  <a:srgbClr val="0004FF"/>
                </a:solidFill>
              </a:rPr>
              <a:t> </a:t>
            </a:r>
            <a:r>
              <a:rPr spc="-10" dirty="0">
                <a:solidFill>
                  <a:srgbClr val="0004FF"/>
                </a:solidFill>
              </a:rPr>
              <a:t>Lener</a:t>
            </a:r>
            <a:r>
              <a:rPr dirty="0">
                <a:solidFill>
                  <a:srgbClr val="0004FF"/>
                </a:solidFill>
              </a:rPr>
              <a:t>	b.</a:t>
            </a:r>
            <a:r>
              <a:rPr spc="-35" dirty="0">
                <a:solidFill>
                  <a:srgbClr val="0004FF"/>
                </a:solidFill>
              </a:rPr>
              <a:t> </a:t>
            </a:r>
            <a:r>
              <a:rPr dirty="0">
                <a:solidFill>
                  <a:srgbClr val="0004FF"/>
                </a:solidFill>
              </a:rPr>
              <a:t>Rasmus</a:t>
            </a:r>
            <a:r>
              <a:rPr spc="-20" dirty="0">
                <a:solidFill>
                  <a:srgbClr val="0004FF"/>
                </a:solidFill>
              </a:rPr>
              <a:t> </a:t>
            </a:r>
            <a:r>
              <a:rPr spc="-10" dirty="0">
                <a:solidFill>
                  <a:srgbClr val="0004FF"/>
                </a:solidFill>
              </a:rPr>
              <a:t>Lerdorf</a:t>
            </a:r>
            <a:r>
              <a:rPr dirty="0">
                <a:solidFill>
                  <a:srgbClr val="0004FF"/>
                </a:solidFill>
              </a:rPr>
              <a:t>	c.</a:t>
            </a:r>
            <a:r>
              <a:rPr spc="-40" dirty="0">
                <a:solidFill>
                  <a:srgbClr val="0004FF"/>
                </a:solidFill>
              </a:rPr>
              <a:t> </a:t>
            </a:r>
            <a:r>
              <a:rPr dirty="0">
                <a:solidFill>
                  <a:srgbClr val="0004FF"/>
                </a:solidFill>
              </a:rPr>
              <a:t>Ramos</a:t>
            </a:r>
            <a:r>
              <a:rPr spc="-10" dirty="0">
                <a:solidFill>
                  <a:srgbClr val="0004FF"/>
                </a:solidFill>
              </a:rPr>
              <a:t> Lerdorf</a:t>
            </a:r>
          </a:p>
          <a:p>
            <a:pPr marL="266700" indent="-254000">
              <a:lnSpc>
                <a:spcPct val="100000"/>
              </a:lnSpc>
              <a:spcBef>
                <a:spcPts val="1085"/>
              </a:spcBef>
              <a:buClr>
                <a:srgbClr val="FF0000"/>
              </a:buClr>
              <a:buFont typeface="Arial"/>
              <a:buAutoNum type="arabicPeriod" startAt="2"/>
              <a:tabLst>
                <a:tab pos="266700" algn="l"/>
                <a:tab pos="6915150" algn="l"/>
              </a:tabLst>
            </a:pPr>
            <a:r>
              <a:rPr dirty="0"/>
              <a:t>The</a:t>
            </a:r>
            <a:r>
              <a:rPr spc="-20" dirty="0"/>
              <a:t> </a:t>
            </a:r>
            <a:r>
              <a:rPr dirty="0"/>
              <a:t>PHP</a:t>
            </a:r>
            <a:r>
              <a:rPr spc="-40" dirty="0"/>
              <a:t> </a:t>
            </a:r>
            <a:r>
              <a:rPr dirty="0"/>
              <a:t>language can run</a:t>
            </a:r>
            <a:r>
              <a:rPr spc="-10" dirty="0"/>
              <a:t> </a:t>
            </a:r>
            <a:r>
              <a:rPr dirty="0"/>
              <a:t>without</a:t>
            </a:r>
            <a:r>
              <a:rPr spc="55" dirty="0"/>
              <a:t> </a:t>
            </a:r>
            <a:r>
              <a:rPr dirty="0"/>
              <a:t>having to</a:t>
            </a:r>
            <a:r>
              <a:rPr spc="-5" dirty="0"/>
              <a:t> </a:t>
            </a:r>
            <a:r>
              <a:rPr dirty="0"/>
              <a:t>execute it on</a:t>
            </a:r>
            <a:r>
              <a:rPr spc="-5" dirty="0"/>
              <a:t> </a:t>
            </a:r>
            <a:r>
              <a:rPr dirty="0"/>
              <a:t>a</a:t>
            </a:r>
            <a:r>
              <a:rPr spc="-5" dirty="0"/>
              <a:t> </a:t>
            </a:r>
            <a:r>
              <a:rPr u="sng" dirty="0">
                <a:uFill>
                  <a:solidFill>
                    <a:srgbClr val="000000"/>
                  </a:solidFill>
                </a:uFill>
              </a:rPr>
              <a:t>	</a:t>
            </a:r>
            <a:r>
              <a:rPr u="none" spc="-50" dirty="0"/>
              <a:t>.</a:t>
            </a:r>
          </a:p>
          <a:p>
            <a:pPr marL="12700">
              <a:lnSpc>
                <a:spcPct val="100000"/>
              </a:lnSpc>
              <a:spcBef>
                <a:spcPts val="1080"/>
              </a:spcBef>
              <a:tabLst>
                <a:tab pos="2755900" algn="l"/>
                <a:tab pos="5499100" algn="l"/>
              </a:tabLst>
            </a:pPr>
            <a:r>
              <a:rPr dirty="0">
                <a:solidFill>
                  <a:srgbClr val="0004FF"/>
                </a:solidFill>
              </a:rPr>
              <a:t>a.</a:t>
            </a:r>
            <a:r>
              <a:rPr spc="-5" dirty="0">
                <a:solidFill>
                  <a:srgbClr val="0004FF"/>
                </a:solidFill>
              </a:rPr>
              <a:t> </a:t>
            </a:r>
            <a:r>
              <a:rPr spc="-20" dirty="0">
                <a:solidFill>
                  <a:srgbClr val="0004FF"/>
                </a:solidFill>
              </a:rPr>
              <a:t>Mouse</a:t>
            </a:r>
            <a:r>
              <a:rPr dirty="0">
                <a:solidFill>
                  <a:srgbClr val="0004FF"/>
                </a:solidFill>
              </a:rPr>
              <a:t>	b.</a:t>
            </a:r>
            <a:r>
              <a:rPr spc="-15" dirty="0">
                <a:solidFill>
                  <a:srgbClr val="0004FF"/>
                </a:solidFill>
              </a:rPr>
              <a:t> </a:t>
            </a:r>
            <a:r>
              <a:rPr spc="-10" dirty="0">
                <a:solidFill>
                  <a:srgbClr val="0004FF"/>
                </a:solidFill>
              </a:rPr>
              <a:t>Keyboard</a:t>
            </a:r>
            <a:r>
              <a:rPr dirty="0">
                <a:solidFill>
                  <a:srgbClr val="0004FF"/>
                </a:solidFill>
              </a:rPr>
              <a:t>	c.</a:t>
            </a:r>
            <a:r>
              <a:rPr spc="-25" dirty="0">
                <a:solidFill>
                  <a:srgbClr val="0004FF"/>
                </a:solidFill>
              </a:rPr>
              <a:t> </a:t>
            </a:r>
            <a:r>
              <a:rPr dirty="0">
                <a:solidFill>
                  <a:srgbClr val="0004FF"/>
                </a:solidFill>
              </a:rPr>
              <a:t>Hard </a:t>
            </a:r>
            <a:r>
              <a:rPr spc="-20" dirty="0">
                <a:solidFill>
                  <a:srgbClr val="0004FF"/>
                </a:solidFill>
              </a:rPr>
              <a:t>disk</a:t>
            </a:r>
          </a:p>
          <a:p>
            <a:pPr marL="266065" indent="-253365">
              <a:lnSpc>
                <a:spcPct val="100000"/>
              </a:lnSpc>
              <a:spcBef>
                <a:spcPts val="1080"/>
              </a:spcBef>
              <a:buClr>
                <a:srgbClr val="FF0000"/>
              </a:buClr>
              <a:buFont typeface="Arial"/>
              <a:buAutoNum type="arabicPeriod" startAt="3"/>
              <a:tabLst>
                <a:tab pos="266065" algn="l"/>
                <a:tab pos="3788410" algn="l"/>
                <a:tab pos="7969884" algn="l"/>
              </a:tabLst>
            </a:pPr>
            <a:r>
              <a:rPr dirty="0"/>
              <a:t>PHP can be used to develop </a:t>
            </a:r>
            <a:r>
              <a:rPr u="sng" dirty="0">
                <a:uFill>
                  <a:solidFill>
                    <a:srgbClr val="000000"/>
                  </a:solidFill>
                </a:uFill>
              </a:rPr>
              <a:t>	</a:t>
            </a:r>
            <a:r>
              <a:rPr u="none" dirty="0"/>
              <a:t>such as desktop and </a:t>
            </a:r>
            <a:r>
              <a:rPr u="none" spc="-10" dirty="0"/>
              <a:t>cross-</a:t>
            </a:r>
            <a:r>
              <a:rPr u="none" dirty="0"/>
              <a:t>platform </a:t>
            </a:r>
            <a:r>
              <a:rPr u="sng" dirty="0">
                <a:uFill>
                  <a:solidFill>
                    <a:srgbClr val="000000"/>
                  </a:solidFill>
                </a:uFill>
              </a:rPr>
              <a:t>	</a:t>
            </a:r>
            <a:r>
              <a:rPr u="none" spc="-50" dirty="0"/>
              <a:t>.</a:t>
            </a:r>
          </a:p>
          <a:p>
            <a:pPr marL="12700">
              <a:lnSpc>
                <a:spcPct val="100000"/>
              </a:lnSpc>
              <a:spcBef>
                <a:spcPts val="1080"/>
              </a:spcBef>
              <a:tabLst>
                <a:tab pos="2755900" algn="l"/>
                <a:tab pos="5499100" algn="l"/>
              </a:tabLst>
            </a:pPr>
            <a:r>
              <a:rPr dirty="0">
                <a:solidFill>
                  <a:srgbClr val="0004FF"/>
                </a:solidFill>
              </a:rPr>
              <a:t>a.</a:t>
            </a:r>
            <a:r>
              <a:rPr spc="-114" dirty="0">
                <a:solidFill>
                  <a:srgbClr val="0004FF"/>
                </a:solidFill>
              </a:rPr>
              <a:t> </a:t>
            </a:r>
            <a:r>
              <a:rPr spc="-10" dirty="0">
                <a:solidFill>
                  <a:srgbClr val="0004FF"/>
                </a:solidFill>
              </a:rPr>
              <a:t>Applications</a:t>
            </a:r>
            <a:r>
              <a:rPr dirty="0">
                <a:solidFill>
                  <a:srgbClr val="0004FF"/>
                </a:solidFill>
              </a:rPr>
              <a:t>	b.</a:t>
            </a:r>
            <a:r>
              <a:rPr spc="-125" dirty="0">
                <a:solidFill>
                  <a:srgbClr val="0004FF"/>
                </a:solidFill>
              </a:rPr>
              <a:t> </a:t>
            </a:r>
            <a:r>
              <a:rPr spc="-10" dirty="0">
                <a:solidFill>
                  <a:srgbClr val="0004FF"/>
                </a:solidFill>
              </a:rPr>
              <a:t>Appliance</a:t>
            </a:r>
            <a:r>
              <a:rPr dirty="0">
                <a:solidFill>
                  <a:srgbClr val="0004FF"/>
                </a:solidFill>
              </a:rPr>
              <a:t>	c.</a:t>
            </a:r>
            <a:r>
              <a:rPr spc="-114" dirty="0">
                <a:solidFill>
                  <a:srgbClr val="0004FF"/>
                </a:solidFill>
              </a:rPr>
              <a:t> </a:t>
            </a:r>
            <a:r>
              <a:rPr spc="-10" dirty="0">
                <a:solidFill>
                  <a:srgbClr val="0004FF"/>
                </a:solidFill>
              </a:rPr>
              <a:t>Apprehension</a:t>
            </a:r>
          </a:p>
          <a:p>
            <a:pPr marL="266700" indent="-254000">
              <a:lnSpc>
                <a:spcPct val="100000"/>
              </a:lnSpc>
              <a:spcBef>
                <a:spcPts val="1080"/>
              </a:spcBef>
              <a:buClr>
                <a:srgbClr val="FF0000"/>
              </a:buClr>
              <a:buFont typeface="Arial"/>
              <a:buAutoNum type="arabicPeriod" startAt="4"/>
              <a:tabLst>
                <a:tab pos="266700" algn="l"/>
                <a:tab pos="3333750" algn="l"/>
              </a:tabLst>
            </a:pPr>
            <a:r>
              <a:rPr dirty="0"/>
              <a:t>Class is one of the most </a:t>
            </a:r>
            <a:r>
              <a:rPr u="sng" dirty="0">
                <a:uFill>
                  <a:solidFill>
                    <a:srgbClr val="000000"/>
                  </a:solidFill>
                </a:uFill>
              </a:rPr>
              <a:t>	</a:t>
            </a:r>
            <a:r>
              <a:rPr u="none" dirty="0"/>
              <a:t>OOPs</a:t>
            </a:r>
            <a:r>
              <a:rPr u="none" spc="-35" dirty="0"/>
              <a:t> </a:t>
            </a:r>
            <a:r>
              <a:rPr u="none" dirty="0"/>
              <a:t>Concepts</a:t>
            </a:r>
            <a:r>
              <a:rPr u="none" spc="5" dirty="0"/>
              <a:t> </a:t>
            </a:r>
            <a:r>
              <a:rPr u="none" dirty="0"/>
              <a:t>in </a:t>
            </a:r>
            <a:r>
              <a:rPr u="none" spc="-20" dirty="0"/>
              <a:t>PHP.</a:t>
            </a:r>
          </a:p>
          <a:p>
            <a:pPr marL="12700">
              <a:lnSpc>
                <a:spcPct val="100000"/>
              </a:lnSpc>
              <a:spcBef>
                <a:spcPts val="1080"/>
              </a:spcBef>
              <a:tabLst>
                <a:tab pos="2755900" algn="l"/>
                <a:tab pos="5499100" algn="l"/>
              </a:tabLst>
            </a:pPr>
            <a:r>
              <a:rPr dirty="0">
                <a:solidFill>
                  <a:srgbClr val="0004FF"/>
                </a:solidFill>
              </a:rPr>
              <a:t>a.</a:t>
            </a:r>
            <a:r>
              <a:rPr spc="-15" dirty="0">
                <a:solidFill>
                  <a:srgbClr val="0004FF"/>
                </a:solidFill>
              </a:rPr>
              <a:t> </a:t>
            </a:r>
            <a:r>
              <a:rPr spc="-10" dirty="0">
                <a:solidFill>
                  <a:srgbClr val="0004FF"/>
                </a:solidFill>
              </a:rPr>
              <a:t>Dynamic</a:t>
            </a:r>
            <a:r>
              <a:rPr dirty="0">
                <a:solidFill>
                  <a:srgbClr val="0004FF"/>
                </a:solidFill>
              </a:rPr>
              <a:t>	b.</a:t>
            </a:r>
            <a:r>
              <a:rPr spc="-125" dirty="0">
                <a:solidFill>
                  <a:srgbClr val="0004FF"/>
                </a:solidFill>
              </a:rPr>
              <a:t> </a:t>
            </a:r>
            <a:r>
              <a:rPr spc="-10" dirty="0">
                <a:solidFill>
                  <a:srgbClr val="0004FF"/>
                </a:solidFill>
              </a:rPr>
              <a:t>Appealing</a:t>
            </a:r>
            <a:r>
              <a:rPr dirty="0">
                <a:solidFill>
                  <a:srgbClr val="0004FF"/>
                </a:solidFill>
              </a:rPr>
              <a:t>	c.</a:t>
            </a:r>
            <a:r>
              <a:rPr spc="-114" dirty="0">
                <a:solidFill>
                  <a:srgbClr val="0004FF"/>
                </a:solidFill>
              </a:rPr>
              <a:t> </a:t>
            </a:r>
            <a:r>
              <a:rPr spc="-10" dirty="0">
                <a:solidFill>
                  <a:srgbClr val="0004FF"/>
                </a:solidFill>
              </a:rPr>
              <a:t>Applicable</a:t>
            </a:r>
          </a:p>
        </p:txBody>
      </p:sp>
      <p:sp>
        <p:nvSpPr>
          <p:cNvPr id="7" name="object 7"/>
          <p:cNvSpPr txBox="1"/>
          <p:nvPr/>
        </p:nvSpPr>
        <p:spPr>
          <a:xfrm>
            <a:off x="9308972" y="4723892"/>
            <a:ext cx="97726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4FF"/>
                </a:solidFill>
                <a:latin typeface="Arial"/>
                <a:cs typeface="Arial"/>
              </a:rPr>
              <a:t>d.</a:t>
            </a:r>
            <a:r>
              <a:rPr sz="1800" spc="-15" dirty="0">
                <a:solidFill>
                  <a:srgbClr val="0004FF"/>
                </a:solidFill>
                <a:latin typeface="Arial"/>
                <a:cs typeface="Arial"/>
              </a:rPr>
              <a:t> </a:t>
            </a:r>
            <a:r>
              <a:rPr sz="1800" spc="-10" dirty="0">
                <a:solidFill>
                  <a:srgbClr val="0004FF"/>
                </a:solidFill>
                <a:latin typeface="Arial"/>
                <a:cs typeface="Arial"/>
              </a:rPr>
              <a:t>Critical</a:t>
            </a:r>
            <a:endParaRPr sz="18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060190">
              <a:lnSpc>
                <a:spcPct val="100000"/>
              </a:lnSpc>
              <a:spcBef>
                <a:spcPts val="100"/>
              </a:spcBef>
            </a:pPr>
            <a:r>
              <a:rPr spc="-20" dirty="0"/>
              <a:t>Quiz</a:t>
            </a:r>
          </a:p>
        </p:txBody>
      </p:sp>
      <p:sp>
        <p:nvSpPr>
          <p:cNvPr id="8" name="object 8"/>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2"/>
              </a:rPr>
              <a:t>www.senati.edu.pe</a:t>
            </a:r>
            <a:endParaRPr sz="1200">
              <a:latin typeface="Segoe UI"/>
              <a:cs typeface="Segoe UI"/>
            </a:endParaRPr>
          </a:p>
        </p:txBody>
      </p:sp>
      <p:sp>
        <p:nvSpPr>
          <p:cNvPr id="6" name="object 6"/>
          <p:cNvSpPr txBox="1">
            <a:spLocks noGrp="1"/>
          </p:cNvSpPr>
          <p:nvPr>
            <p:ph type="body" idx="1"/>
          </p:nvPr>
        </p:nvSpPr>
        <p:spPr>
          <a:xfrm>
            <a:off x="1078483" y="1706223"/>
            <a:ext cx="8047355" cy="3997889"/>
          </a:xfrm>
          <a:prstGeom prst="rect">
            <a:avLst/>
          </a:prstGeom>
        </p:spPr>
        <p:txBody>
          <a:bodyPr vert="horz" wrap="square" lIns="0" tIns="149225" rIns="0" bIns="0" rtlCol="0">
            <a:spAutoFit/>
          </a:bodyPr>
          <a:lstStyle/>
          <a:p>
            <a:pPr marL="266700" indent="-254000">
              <a:lnSpc>
                <a:spcPct val="100000"/>
              </a:lnSpc>
              <a:spcBef>
                <a:spcPts val="1175"/>
              </a:spcBef>
              <a:buClr>
                <a:srgbClr val="FF0000"/>
              </a:buClr>
              <a:buFont typeface="Arial"/>
              <a:buAutoNum type="arabicPeriod"/>
              <a:tabLst>
                <a:tab pos="266700" algn="l"/>
              </a:tabLst>
            </a:pPr>
            <a:r>
              <a:rPr lang="es-ES" spc="-10" dirty="0">
                <a:solidFill>
                  <a:srgbClr val="0004FF"/>
                </a:solidFill>
              </a:rPr>
              <a:t>PHP es un lenguaje de código abierto que se utiliza para scripting desarrollado por...</a:t>
            </a:r>
          </a:p>
          <a:p>
            <a:pPr marL="12700">
              <a:spcBef>
                <a:spcPts val="1175"/>
              </a:spcBef>
              <a:buClr>
                <a:srgbClr val="FF0000"/>
              </a:buClr>
              <a:tabLst>
                <a:tab pos="266700" algn="l"/>
              </a:tabLst>
            </a:pPr>
            <a:r>
              <a:rPr lang="es-ES" spc="-10" dirty="0">
                <a:solidFill>
                  <a:srgbClr val="0004FF"/>
                </a:solidFill>
              </a:rPr>
              <a:t>a. </a:t>
            </a:r>
            <a:r>
              <a:rPr lang="es-ES" spc="-10" dirty="0" err="1">
                <a:solidFill>
                  <a:srgbClr val="0004FF"/>
                </a:solidFill>
              </a:rPr>
              <a:t>Ramses</a:t>
            </a:r>
            <a:r>
              <a:rPr lang="es-ES" spc="-10" dirty="0">
                <a:solidFill>
                  <a:srgbClr val="0004FF"/>
                </a:solidFill>
              </a:rPr>
              <a:t> </a:t>
            </a:r>
            <a:r>
              <a:rPr lang="es-ES" spc="-10" dirty="0" err="1">
                <a:solidFill>
                  <a:srgbClr val="0004FF"/>
                </a:solidFill>
              </a:rPr>
              <a:t>Lener</a:t>
            </a:r>
            <a:r>
              <a:rPr lang="es-ES" spc="-10" dirty="0">
                <a:solidFill>
                  <a:srgbClr val="0004FF"/>
                </a:solidFill>
              </a:rPr>
              <a:t>   b. Rasmus Lerdorf    c. Ramos Lerdorf </a:t>
            </a:r>
            <a:r>
              <a:rPr lang="es-PE" sz="1800" dirty="0">
                <a:solidFill>
                  <a:srgbClr val="0004FF"/>
                </a:solidFill>
                <a:latin typeface="Arial"/>
                <a:cs typeface="Arial"/>
              </a:rPr>
              <a:t>d.</a:t>
            </a:r>
            <a:r>
              <a:rPr lang="es-PE" sz="1800" spc="-20" dirty="0">
                <a:solidFill>
                  <a:srgbClr val="0004FF"/>
                </a:solidFill>
                <a:latin typeface="Arial"/>
                <a:cs typeface="Arial"/>
              </a:rPr>
              <a:t> </a:t>
            </a:r>
            <a:r>
              <a:rPr lang="es-PE" sz="1800" dirty="0">
                <a:solidFill>
                  <a:srgbClr val="0004FF"/>
                </a:solidFill>
                <a:latin typeface="Arial"/>
                <a:cs typeface="Arial"/>
              </a:rPr>
              <a:t>Michel</a:t>
            </a:r>
            <a:r>
              <a:rPr lang="es-PE" sz="1800" spc="-15" dirty="0">
                <a:solidFill>
                  <a:srgbClr val="0004FF"/>
                </a:solidFill>
                <a:latin typeface="Arial"/>
                <a:cs typeface="Arial"/>
              </a:rPr>
              <a:t> </a:t>
            </a:r>
            <a:r>
              <a:rPr lang="es-PE" sz="1800" spc="-10" dirty="0">
                <a:solidFill>
                  <a:srgbClr val="0004FF"/>
                </a:solidFill>
                <a:latin typeface="Arial"/>
                <a:cs typeface="Arial"/>
              </a:rPr>
              <a:t>Barnier</a:t>
            </a:r>
            <a:endParaRPr lang="es-PE" sz="1800" dirty="0">
              <a:latin typeface="Arial"/>
              <a:cs typeface="Arial"/>
            </a:endParaRPr>
          </a:p>
          <a:p>
            <a:pPr marL="12700">
              <a:lnSpc>
                <a:spcPct val="100000"/>
              </a:lnSpc>
              <a:spcBef>
                <a:spcPts val="1175"/>
              </a:spcBef>
              <a:buClr>
                <a:srgbClr val="FF0000"/>
              </a:buClr>
              <a:tabLst>
                <a:tab pos="266700" algn="l"/>
              </a:tabLst>
            </a:pPr>
            <a:r>
              <a:rPr lang="es-ES" spc="-10" dirty="0">
                <a:solidFill>
                  <a:srgbClr val="0004FF"/>
                </a:solidFill>
              </a:rPr>
              <a:t>2. El lenguaje PHP puede funcionar sin necesidad de ejecutarlo en un </a:t>
            </a:r>
          </a:p>
          <a:p>
            <a:pPr marL="12700">
              <a:lnSpc>
                <a:spcPct val="100000"/>
              </a:lnSpc>
              <a:spcBef>
                <a:spcPts val="1175"/>
              </a:spcBef>
              <a:buClr>
                <a:srgbClr val="FF0000"/>
              </a:buClr>
              <a:tabLst>
                <a:tab pos="266700" algn="l"/>
              </a:tabLst>
            </a:pPr>
            <a:r>
              <a:rPr lang="es-ES" spc="-10" dirty="0">
                <a:solidFill>
                  <a:srgbClr val="0004FF"/>
                </a:solidFill>
              </a:rPr>
              <a:t>a. Mouse             b. Teclado             c. Disco duro       d. Servidor</a:t>
            </a:r>
          </a:p>
          <a:p>
            <a:pPr marL="12700">
              <a:lnSpc>
                <a:spcPct val="100000"/>
              </a:lnSpc>
              <a:spcBef>
                <a:spcPts val="1175"/>
              </a:spcBef>
              <a:buClr>
                <a:srgbClr val="FF0000"/>
              </a:buClr>
              <a:tabLst>
                <a:tab pos="266700" algn="l"/>
              </a:tabLst>
            </a:pPr>
            <a:r>
              <a:rPr lang="es-ES" spc="-10" dirty="0">
                <a:solidFill>
                  <a:srgbClr val="0004FF"/>
                </a:solidFill>
              </a:rPr>
              <a:t>3. PHP se puede utilizar para desarrollar   _______     como de escritorio y multiplataforma ___________</a:t>
            </a:r>
          </a:p>
          <a:p>
            <a:pPr marL="12700">
              <a:spcBef>
                <a:spcPts val="1175"/>
              </a:spcBef>
              <a:buClr>
                <a:srgbClr val="FF0000"/>
              </a:buClr>
              <a:tabLst>
                <a:tab pos="266700" algn="l"/>
              </a:tabLst>
            </a:pPr>
            <a:r>
              <a:rPr lang="es-ES" spc="-10" dirty="0" err="1">
                <a:solidFill>
                  <a:srgbClr val="0004FF"/>
                </a:solidFill>
              </a:rPr>
              <a:t>a.Aplicaciones</a:t>
            </a:r>
            <a:r>
              <a:rPr lang="es-ES" spc="-10" dirty="0">
                <a:solidFill>
                  <a:srgbClr val="0004FF"/>
                </a:solidFill>
              </a:rPr>
              <a:t>        b. Dispositivo      c. Aprehensión   </a:t>
            </a:r>
            <a:r>
              <a:rPr lang="es-PE" sz="1800" dirty="0">
                <a:solidFill>
                  <a:srgbClr val="0004FF"/>
                </a:solidFill>
                <a:latin typeface="Arial"/>
                <a:cs typeface="Arial"/>
              </a:rPr>
              <a:t>d</a:t>
            </a:r>
            <a:r>
              <a:rPr lang="es-PE" sz="1800" spc="-114" dirty="0">
                <a:solidFill>
                  <a:srgbClr val="0004FF"/>
                </a:solidFill>
                <a:latin typeface="Arial"/>
                <a:cs typeface="Arial"/>
              </a:rPr>
              <a:t> </a:t>
            </a:r>
            <a:r>
              <a:rPr lang="es-PE" sz="1800" spc="-10" dirty="0">
                <a:solidFill>
                  <a:srgbClr val="0004FF"/>
                </a:solidFill>
                <a:latin typeface="Arial"/>
                <a:cs typeface="Arial"/>
              </a:rPr>
              <a:t>Adecuado</a:t>
            </a:r>
            <a:endParaRPr lang="es-PE" sz="1800" dirty="0">
              <a:latin typeface="Arial"/>
              <a:cs typeface="Arial"/>
            </a:endParaRPr>
          </a:p>
          <a:p>
            <a:pPr marL="12700">
              <a:lnSpc>
                <a:spcPct val="100000"/>
              </a:lnSpc>
              <a:spcBef>
                <a:spcPts val="1175"/>
              </a:spcBef>
              <a:buClr>
                <a:srgbClr val="FF0000"/>
              </a:buClr>
              <a:tabLst>
                <a:tab pos="266700" algn="l"/>
              </a:tabLst>
            </a:pPr>
            <a:r>
              <a:rPr lang="es-ES" spc="-10" dirty="0">
                <a:solidFill>
                  <a:srgbClr val="0004FF"/>
                </a:solidFill>
              </a:rPr>
              <a:t>4. </a:t>
            </a:r>
            <a:r>
              <a:rPr lang="es-ES" spc="-10" dirty="0" err="1">
                <a:solidFill>
                  <a:srgbClr val="0004FF"/>
                </a:solidFill>
              </a:rPr>
              <a:t>Class</a:t>
            </a:r>
            <a:r>
              <a:rPr lang="es-ES" spc="-10" dirty="0">
                <a:solidFill>
                  <a:srgbClr val="0004FF"/>
                </a:solidFill>
              </a:rPr>
              <a:t> es uno de los Conceptos más   ______</a:t>
            </a:r>
            <a:r>
              <a:rPr lang="es-ES" spc="-10" dirty="0" err="1">
                <a:solidFill>
                  <a:srgbClr val="0004FF"/>
                </a:solidFill>
              </a:rPr>
              <a:t>OOPs</a:t>
            </a:r>
            <a:r>
              <a:rPr lang="es-ES" spc="-10" dirty="0">
                <a:solidFill>
                  <a:srgbClr val="0004FF"/>
                </a:solidFill>
              </a:rPr>
              <a:t> en PHP.</a:t>
            </a:r>
          </a:p>
          <a:p>
            <a:pPr marL="12700">
              <a:lnSpc>
                <a:spcPct val="100000"/>
              </a:lnSpc>
              <a:spcBef>
                <a:spcPts val="1175"/>
              </a:spcBef>
              <a:buClr>
                <a:srgbClr val="FF0000"/>
              </a:buClr>
              <a:tabLst>
                <a:tab pos="266700" algn="l"/>
              </a:tabLst>
            </a:pPr>
            <a:r>
              <a:rPr lang="es-ES" spc="-10" dirty="0">
                <a:solidFill>
                  <a:srgbClr val="0004FF"/>
                </a:solidFill>
              </a:rPr>
              <a:t>a. Dinámico      b. Atractivo         c. Aplicable      d. Críticos</a:t>
            </a:r>
            <a:endParaRPr spc="-10" dirty="0">
              <a:solidFill>
                <a:srgbClr val="0004FF"/>
              </a:solidFill>
            </a:endParaRPr>
          </a:p>
        </p:txBody>
      </p:sp>
    </p:spTree>
    <p:extLst>
      <p:ext uri="{BB962C8B-B14F-4D97-AF65-F5344CB8AC3E}">
        <p14:creationId xmlns:p14="http://schemas.microsoft.com/office/powerpoint/2010/main" val="3615044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4060190">
              <a:lnSpc>
                <a:spcPct val="100000"/>
              </a:lnSpc>
              <a:spcBef>
                <a:spcPts val="100"/>
              </a:spcBef>
            </a:pPr>
            <a:r>
              <a:rPr spc="-20" dirty="0"/>
              <a:t>Quiz</a:t>
            </a:r>
          </a:p>
        </p:txBody>
      </p:sp>
      <p:sp>
        <p:nvSpPr>
          <p:cNvPr id="15" name="object 1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2"/>
              </a:rPr>
              <a:t>www.senati.edu.pe</a:t>
            </a:r>
            <a:endParaRPr sz="1200">
              <a:latin typeface="Segoe UI"/>
              <a:cs typeface="Segoe UI"/>
            </a:endParaRPr>
          </a:p>
        </p:txBody>
      </p:sp>
      <p:sp>
        <p:nvSpPr>
          <p:cNvPr id="3" name="object 3"/>
          <p:cNvSpPr txBox="1"/>
          <p:nvPr/>
        </p:nvSpPr>
        <p:spPr>
          <a:xfrm>
            <a:off x="1078483" y="1842896"/>
            <a:ext cx="769937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a:cs typeface="Arial"/>
              </a:rPr>
              <a:t>1.</a:t>
            </a:r>
            <a:r>
              <a:rPr sz="1800" b="1" spc="-15" dirty="0">
                <a:solidFill>
                  <a:srgbClr val="FF0000"/>
                </a:solidFill>
                <a:latin typeface="Arial"/>
                <a:cs typeface="Arial"/>
              </a:rPr>
              <a:t> </a:t>
            </a:r>
            <a:r>
              <a:rPr sz="1800" dirty="0">
                <a:latin typeface="Arial"/>
                <a:cs typeface="Arial"/>
              </a:rPr>
              <a:t>PHP</a:t>
            </a:r>
            <a:r>
              <a:rPr sz="1800" spc="-60" dirty="0">
                <a:latin typeface="Arial"/>
                <a:cs typeface="Arial"/>
              </a:rPr>
              <a:t> </a:t>
            </a:r>
            <a:r>
              <a:rPr sz="1800" dirty="0">
                <a:latin typeface="Arial"/>
                <a:cs typeface="Arial"/>
              </a:rPr>
              <a:t>is</a:t>
            </a:r>
            <a:r>
              <a:rPr sz="1800" spc="-20" dirty="0">
                <a:latin typeface="Arial"/>
                <a:cs typeface="Arial"/>
              </a:rPr>
              <a:t> </a:t>
            </a:r>
            <a:r>
              <a:rPr sz="1800" dirty="0">
                <a:latin typeface="Arial"/>
                <a:cs typeface="Arial"/>
              </a:rPr>
              <a:t>an</a:t>
            </a:r>
            <a:r>
              <a:rPr sz="1800" spc="-25" dirty="0">
                <a:latin typeface="Arial"/>
                <a:cs typeface="Arial"/>
              </a:rPr>
              <a:t> </a:t>
            </a:r>
            <a:r>
              <a:rPr sz="1800" spc="-10" dirty="0">
                <a:latin typeface="Arial"/>
                <a:cs typeface="Arial"/>
              </a:rPr>
              <a:t>open-</a:t>
            </a:r>
            <a:r>
              <a:rPr sz="1800" dirty="0">
                <a:latin typeface="Arial"/>
                <a:cs typeface="Arial"/>
              </a:rPr>
              <a:t>source language</a:t>
            </a:r>
            <a:r>
              <a:rPr sz="1800" spc="5" dirty="0">
                <a:latin typeface="Arial"/>
                <a:cs typeface="Arial"/>
              </a:rPr>
              <a:t> </a:t>
            </a:r>
            <a:r>
              <a:rPr sz="1800" dirty="0">
                <a:latin typeface="Arial"/>
                <a:cs typeface="Arial"/>
              </a:rPr>
              <a:t>that</a:t>
            </a:r>
            <a:r>
              <a:rPr sz="1800" spc="-25" dirty="0">
                <a:latin typeface="Arial"/>
                <a:cs typeface="Arial"/>
              </a:rPr>
              <a:t> </a:t>
            </a:r>
            <a:r>
              <a:rPr sz="1800" dirty="0">
                <a:latin typeface="Arial"/>
                <a:cs typeface="Arial"/>
              </a:rPr>
              <a:t>is</a:t>
            </a:r>
            <a:r>
              <a:rPr sz="1800" spc="-15" dirty="0">
                <a:latin typeface="Arial"/>
                <a:cs typeface="Arial"/>
              </a:rPr>
              <a:t> </a:t>
            </a:r>
            <a:r>
              <a:rPr sz="1800" dirty="0">
                <a:latin typeface="Arial"/>
                <a:cs typeface="Arial"/>
              </a:rPr>
              <a:t>used</a:t>
            </a:r>
            <a:r>
              <a:rPr sz="1800" spc="-10" dirty="0">
                <a:latin typeface="Arial"/>
                <a:cs typeface="Arial"/>
              </a:rPr>
              <a:t> </a:t>
            </a:r>
            <a:r>
              <a:rPr sz="1800" dirty="0">
                <a:latin typeface="Arial"/>
                <a:cs typeface="Arial"/>
              </a:rPr>
              <a:t>for</a:t>
            </a:r>
            <a:r>
              <a:rPr sz="1800" spc="-20" dirty="0">
                <a:latin typeface="Arial"/>
                <a:cs typeface="Arial"/>
              </a:rPr>
              <a:t> </a:t>
            </a:r>
            <a:r>
              <a:rPr sz="1800" dirty="0">
                <a:latin typeface="Arial"/>
                <a:cs typeface="Arial"/>
              </a:rPr>
              <a:t>scripting</a:t>
            </a:r>
            <a:r>
              <a:rPr sz="1800" spc="-15" dirty="0">
                <a:latin typeface="Arial"/>
                <a:cs typeface="Arial"/>
              </a:rPr>
              <a:t> </a:t>
            </a:r>
            <a:r>
              <a:rPr sz="1800" dirty="0">
                <a:latin typeface="Arial"/>
                <a:cs typeface="Arial"/>
              </a:rPr>
              <a:t>developed</a:t>
            </a:r>
            <a:r>
              <a:rPr sz="1800" spc="-5" dirty="0">
                <a:latin typeface="Arial"/>
                <a:cs typeface="Arial"/>
              </a:rPr>
              <a:t> </a:t>
            </a:r>
            <a:r>
              <a:rPr sz="1800" spc="-10" dirty="0">
                <a:latin typeface="Arial"/>
                <a:cs typeface="Arial"/>
              </a:rPr>
              <a:t>by...</a:t>
            </a:r>
            <a:endParaRPr sz="1800">
              <a:latin typeface="Arial"/>
              <a:cs typeface="Arial"/>
            </a:endParaRPr>
          </a:p>
        </p:txBody>
      </p:sp>
      <p:sp>
        <p:nvSpPr>
          <p:cNvPr id="4" name="object 4"/>
          <p:cNvSpPr txBox="1"/>
          <p:nvPr/>
        </p:nvSpPr>
        <p:spPr>
          <a:xfrm>
            <a:off x="3834257" y="2290952"/>
            <a:ext cx="1890395" cy="256540"/>
          </a:xfrm>
          <a:prstGeom prst="rect">
            <a:avLst/>
          </a:prstGeom>
          <a:solidFill>
            <a:srgbClr val="FFFF00"/>
          </a:solidFill>
        </p:spPr>
        <p:txBody>
          <a:bodyPr vert="horz" wrap="square" lIns="0" tIns="0" rIns="0" bIns="0" rtlCol="0">
            <a:spAutoFit/>
          </a:bodyPr>
          <a:lstStyle/>
          <a:p>
            <a:pPr>
              <a:lnSpc>
                <a:spcPts val="1970"/>
              </a:lnSpc>
            </a:pPr>
            <a:r>
              <a:rPr sz="1800" dirty="0">
                <a:solidFill>
                  <a:srgbClr val="0004FF"/>
                </a:solidFill>
                <a:latin typeface="Arial"/>
                <a:cs typeface="Arial"/>
              </a:rPr>
              <a:t>b.</a:t>
            </a:r>
            <a:r>
              <a:rPr sz="1800" spc="-25" dirty="0">
                <a:solidFill>
                  <a:srgbClr val="0004FF"/>
                </a:solidFill>
                <a:latin typeface="Arial"/>
                <a:cs typeface="Arial"/>
              </a:rPr>
              <a:t> </a:t>
            </a:r>
            <a:r>
              <a:rPr sz="1800" dirty="0">
                <a:solidFill>
                  <a:srgbClr val="0004FF"/>
                </a:solidFill>
                <a:latin typeface="Arial"/>
                <a:cs typeface="Arial"/>
              </a:rPr>
              <a:t>Rasmus</a:t>
            </a:r>
            <a:r>
              <a:rPr sz="1800" spc="-20" dirty="0">
                <a:solidFill>
                  <a:srgbClr val="0004FF"/>
                </a:solidFill>
                <a:latin typeface="Arial"/>
                <a:cs typeface="Arial"/>
              </a:rPr>
              <a:t> </a:t>
            </a:r>
            <a:r>
              <a:rPr sz="1800" spc="-10" dirty="0">
                <a:solidFill>
                  <a:srgbClr val="0004FF"/>
                </a:solidFill>
                <a:latin typeface="Arial"/>
                <a:cs typeface="Arial"/>
              </a:rPr>
              <a:t>Lerdorf</a:t>
            </a:r>
            <a:endParaRPr sz="1800">
              <a:latin typeface="Arial"/>
              <a:cs typeface="Arial"/>
            </a:endParaRPr>
          </a:p>
        </p:txBody>
      </p:sp>
      <p:sp>
        <p:nvSpPr>
          <p:cNvPr id="5" name="object 5"/>
          <p:cNvSpPr txBox="1"/>
          <p:nvPr/>
        </p:nvSpPr>
        <p:spPr>
          <a:xfrm>
            <a:off x="1078483" y="2254072"/>
            <a:ext cx="7263765" cy="300355"/>
          </a:xfrm>
          <a:prstGeom prst="rect">
            <a:avLst/>
          </a:prstGeom>
        </p:spPr>
        <p:txBody>
          <a:bodyPr vert="horz" wrap="square" lIns="0" tIns="12700" rIns="0" bIns="0" rtlCol="0">
            <a:spAutoFit/>
          </a:bodyPr>
          <a:lstStyle/>
          <a:p>
            <a:pPr marL="12700">
              <a:lnSpc>
                <a:spcPct val="100000"/>
              </a:lnSpc>
              <a:spcBef>
                <a:spcPts val="100"/>
              </a:spcBef>
              <a:tabLst>
                <a:tab pos="5499100" algn="l"/>
              </a:tabLst>
            </a:pPr>
            <a:r>
              <a:rPr sz="1800" dirty="0">
                <a:solidFill>
                  <a:srgbClr val="0004FF"/>
                </a:solidFill>
                <a:latin typeface="Arial"/>
                <a:cs typeface="Arial"/>
              </a:rPr>
              <a:t>a.</a:t>
            </a:r>
            <a:r>
              <a:rPr sz="1800" spc="-25" dirty="0">
                <a:solidFill>
                  <a:srgbClr val="0004FF"/>
                </a:solidFill>
                <a:latin typeface="Arial"/>
                <a:cs typeface="Arial"/>
              </a:rPr>
              <a:t> </a:t>
            </a:r>
            <a:r>
              <a:rPr sz="1800" dirty="0">
                <a:solidFill>
                  <a:srgbClr val="0004FF"/>
                </a:solidFill>
                <a:latin typeface="Arial"/>
                <a:cs typeface="Arial"/>
              </a:rPr>
              <a:t>Ramses</a:t>
            </a:r>
            <a:r>
              <a:rPr sz="1800" spc="-20" dirty="0">
                <a:solidFill>
                  <a:srgbClr val="0004FF"/>
                </a:solidFill>
                <a:latin typeface="Arial"/>
                <a:cs typeface="Arial"/>
              </a:rPr>
              <a:t> </a:t>
            </a:r>
            <a:r>
              <a:rPr sz="1800" spc="-10" dirty="0">
                <a:solidFill>
                  <a:srgbClr val="0004FF"/>
                </a:solidFill>
                <a:latin typeface="Arial"/>
                <a:cs typeface="Arial"/>
              </a:rPr>
              <a:t>Lener</a:t>
            </a:r>
            <a:r>
              <a:rPr sz="1800" dirty="0">
                <a:solidFill>
                  <a:srgbClr val="0004FF"/>
                </a:solidFill>
                <a:latin typeface="Arial"/>
                <a:cs typeface="Arial"/>
              </a:rPr>
              <a:t>	c.</a:t>
            </a:r>
            <a:r>
              <a:rPr sz="1800" spc="-40" dirty="0">
                <a:solidFill>
                  <a:srgbClr val="0004FF"/>
                </a:solidFill>
                <a:latin typeface="Arial"/>
                <a:cs typeface="Arial"/>
              </a:rPr>
              <a:t> </a:t>
            </a:r>
            <a:r>
              <a:rPr sz="1800" dirty="0">
                <a:solidFill>
                  <a:srgbClr val="0004FF"/>
                </a:solidFill>
                <a:latin typeface="Arial"/>
                <a:cs typeface="Arial"/>
              </a:rPr>
              <a:t>Ramos</a:t>
            </a:r>
            <a:r>
              <a:rPr sz="1800" spc="-10" dirty="0">
                <a:solidFill>
                  <a:srgbClr val="0004FF"/>
                </a:solidFill>
                <a:latin typeface="Arial"/>
                <a:cs typeface="Arial"/>
              </a:rPr>
              <a:t> Lerdorf</a:t>
            </a:r>
            <a:endParaRPr sz="1800">
              <a:latin typeface="Arial"/>
              <a:cs typeface="Arial"/>
            </a:endParaRPr>
          </a:p>
        </p:txBody>
      </p:sp>
      <p:sp>
        <p:nvSpPr>
          <p:cNvPr id="6" name="object 6"/>
          <p:cNvSpPr txBox="1"/>
          <p:nvPr/>
        </p:nvSpPr>
        <p:spPr>
          <a:xfrm>
            <a:off x="9308972" y="2254072"/>
            <a:ext cx="173863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4FF"/>
                </a:solidFill>
                <a:latin typeface="Arial"/>
                <a:cs typeface="Arial"/>
              </a:rPr>
              <a:t>d.</a:t>
            </a:r>
            <a:r>
              <a:rPr sz="1800" spc="-20" dirty="0">
                <a:solidFill>
                  <a:srgbClr val="0004FF"/>
                </a:solidFill>
                <a:latin typeface="Arial"/>
                <a:cs typeface="Arial"/>
              </a:rPr>
              <a:t> </a:t>
            </a:r>
            <a:r>
              <a:rPr sz="1800" dirty="0">
                <a:solidFill>
                  <a:srgbClr val="0004FF"/>
                </a:solidFill>
                <a:latin typeface="Arial"/>
                <a:cs typeface="Arial"/>
              </a:rPr>
              <a:t>Michel</a:t>
            </a:r>
            <a:r>
              <a:rPr sz="1800" spc="-15" dirty="0">
                <a:solidFill>
                  <a:srgbClr val="0004FF"/>
                </a:solidFill>
                <a:latin typeface="Arial"/>
                <a:cs typeface="Arial"/>
              </a:rPr>
              <a:t> </a:t>
            </a:r>
            <a:r>
              <a:rPr sz="1800" spc="-10" dirty="0">
                <a:solidFill>
                  <a:srgbClr val="0004FF"/>
                </a:solidFill>
                <a:latin typeface="Arial"/>
                <a:cs typeface="Arial"/>
              </a:rPr>
              <a:t>Barnier</a:t>
            </a:r>
            <a:endParaRPr sz="1800">
              <a:latin typeface="Arial"/>
              <a:cs typeface="Arial"/>
            </a:endParaRPr>
          </a:p>
        </p:txBody>
      </p:sp>
      <p:sp>
        <p:nvSpPr>
          <p:cNvPr id="7" name="object 7"/>
          <p:cNvSpPr txBox="1"/>
          <p:nvPr/>
        </p:nvSpPr>
        <p:spPr>
          <a:xfrm>
            <a:off x="1078483" y="2529078"/>
            <a:ext cx="6991984" cy="848360"/>
          </a:xfrm>
          <a:prstGeom prst="rect">
            <a:avLst/>
          </a:prstGeom>
        </p:spPr>
        <p:txBody>
          <a:bodyPr vert="horz" wrap="square" lIns="0" tIns="149860" rIns="0" bIns="0" rtlCol="0">
            <a:spAutoFit/>
          </a:bodyPr>
          <a:lstStyle/>
          <a:p>
            <a:pPr marL="12700">
              <a:lnSpc>
                <a:spcPct val="100000"/>
              </a:lnSpc>
              <a:spcBef>
                <a:spcPts val="1180"/>
              </a:spcBef>
              <a:tabLst>
                <a:tab pos="6915150" algn="l"/>
              </a:tabLst>
            </a:pPr>
            <a:r>
              <a:rPr sz="1800" b="1" dirty="0">
                <a:solidFill>
                  <a:srgbClr val="FF0000"/>
                </a:solidFill>
                <a:latin typeface="Arial"/>
                <a:cs typeface="Arial"/>
              </a:rPr>
              <a:t>2. </a:t>
            </a:r>
            <a:r>
              <a:rPr sz="1800" dirty="0">
                <a:latin typeface="Arial"/>
                <a:cs typeface="Arial"/>
              </a:rPr>
              <a:t>The</a:t>
            </a:r>
            <a:r>
              <a:rPr sz="1800" spc="-20" dirty="0">
                <a:latin typeface="Arial"/>
                <a:cs typeface="Arial"/>
              </a:rPr>
              <a:t> </a:t>
            </a:r>
            <a:r>
              <a:rPr sz="1800" dirty="0">
                <a:latin typeface="Arial"/>
                <a:cs typeface="Arial"/>
              </a:rPr>
              <a:t>PHP</a:t>
            </a:r>
            <a:r>
              <a:rPr sz="1800" spc="-40" dirty="0">
                <a:latin typeface="Arial"/>
                <a:cs typeface="Arial"/>
              </a:rPr>
              <a:t> </a:t>
            </a:r>
            <a:r>
              <a:rPr sz="1800" dirty="0">
                <a:latin typeface="Arial"/>
                <a:cs typeface="Arial"/>
              </a:rPr>
              <a:t>language can run</a:t>
            </a:r>
            <a:r>
              <a:rPr sz="1800" spc="-10" dirty="0">
                <a:latin typeface="Arial"/>
                <a:cs typeface="Arial"/>
              </a:rPr>
              <a:t> </a:t>
            </a:r>
            <a:r>
              <a:rPr sz="1800" dirty="0">
                <a:latin typeface="Arial"/>
                <a:cs typeface="Arial"/>
              </a:rPr>
              <a:t>without</a:t>
            </a:r>
            <a:r>
              <a:rPr sz="1800" spc="50" dirty="0">
                <a:latin typeface="Arial"/>
                <a:cs typeface="Arial"/>
              </a:rPr>
              <a:t> </a:t>
            </a:r>
            <a:r>
              <a:rPr sz="1800" dirty="0">
                <a:latin typeface="Arial"/>
                <a:cs typeface="Arial"/>
              </a:rPr>
              <a:t>having to</a:t>
            </a:r>
            <a:r>
              <a:rPr sz="1800" spc="-5" dirty="0">
                <a:latin typeface="Arial"/>
                <a:cs typeface="Arial"/>
              </a:rPr>
              <a:t> </a:t>
            </a:r>
            <a:r>
              <a:rPr sz="1800" dirty="0">
                <a:latin typeface="Arial"/>
                <a:cs typeface="Arial"/>
              </a:rPr>
              <a:t>execute it on</a:t>
            </a:r>
            <a:r>
              <a:rPr sz="1800" spc="-5" dirty="0">
                <a:latin typeface="Arial"/>
                <a:cs typeface="Arial"/>
              </a:rPr>
              <a:t> </a:t>
            </a:r>
            <a:r>
              <a:rPr sz="1800" dirty="0">
                <a:latin typeface="Arial"/>
                <a:cs typeface="Arial"/>
              </a:rPr>
              <a:t>a</a:t>
            </a:r>
            <a:r>
              <a:rPr sz="1800" spc="-5" dirty="0">
                <a:latin typeface="Arial"/>
                <a:cs typeface="Arial"/>
              </a:rPr>
              <a:t> </a:t>
            </a:r>
            <a:r>
              <a:rPr sz="1800" u="sng" dirty="0">
                <a:uFill>
                  <a:solidFill>
                    <a:srgbClr val="000000"/>
                  </a:solidFill>
                </a:uFill>
                <a:latin typeface="Arial"/>
                <a:cs typeface="Arial"/>
              </a:rPr>
              <a:t>	</a:t>
            </a:r>
            <a:r>
              <a:rPr sz="1800" u="none" spc="-50" dirty="0">
                <a:latin typeface="Arial"/>
                <a:cs typeface="Arial"/>
              </a:rPr>
              <a:t>.</a:t>
            </a:r>
            <a:endParaRPr sz="1800">
              <a:latin typeface="Arial"/>
              <a:cs typeface="Arial"/>
            </a:endParaRPr>
          </a:p>
          <a:p>
            <a:pPr marL="12700">
              <a:lnSpc>
                <a:spcPct val="100000"/>
              </a:lnSpc>
              <a:spcBef>
                <a:spcPts val="1080"/>
              </a:spcBef>
              <a:tabLst>
                <a:tab pos="2755900" algn="l"/>
                <a:tab pos="5499100" algn="l"/>
              </a:tabLst>
            </a:pPr>
            <a:r>
              <a:rPr sz="1800" dirty="0">
                <a:solidFill>
                  <a:srgbClr val="0004FF"/>
                </a:solidFill>
                <a:latin typeface="Arial"/>
                <a:cs typeface="Arial"/>
              </a:rPr>
              <a:t>a.</a:t>
            </a:r>
            <a:r>
              <a:rPr sz="1800" spc="-5" dirty="0">
                <a:solidFill>
                  <a:srgbClr val="0004FF"/>
                </a:solidFill>
                <a:latin typeface="Arial"/>
                <a:cs typeface="Arial"/>
              </a:rPr>
              <a:t> </a:t>
            </a:r>
            <a:r>
              <a:rPr sz="1800" spc="-20" dirty="0">
                <a:solidFill>
                  <a:srgbClr val="0004FF"/>
                </a:solidFill>
                <a:latin typeface="Arial"/>
                <a:cs typeface="Arial"/>
              </a:rPr>
              <a:t>Mouse</a:t>
            </a:r>
            <a:r>
              <a:rPr sz="1800" dirty="0">
                <a:solidFill>
                  <a:srgbClr val="0004FF"/>
                </a:solidFill>
                <a:latin typeface="Arial"/>
                <a:cs typeface="Arial"/>
              </a:rPr>
              <a:t>	b.</a:t>
            </a:r>
            <a:r>
              <a:rPr sz="1800" spc="-15" dirty="0">
                <a:solidFill>
                  <a:srgbClr val="0004FF"/>
                </a:solidFill>
                <a:latin typeface="Arial"/>
                <a:cs typeface="Arial"/>
              </a:rPr>
              <a:t> </a:t>
            </a:r>
            <a:r>
              <a:rPr sz="1800" spc="-10" dirty="0">
                <a:solidFill>
                  <a:srgbClr val="0004FF"/>
                </a:solidFill>
                <a:latin typeface="Arial"/>
                <a:cs typeface="Arial"/>
              </a:rPr>
              <a:t>Keyboard</a:t>
            </a:r>
            <a:r>
              <a:rPr sz="1800" dirty="0">
                <a:solidFill>
                  <a:srgbClr val="0004FF"/>
                </a:solidFill>
                <a:latin typeface="Arial"/>
                <a:cs typeface="Arial"/>
              </a:rPr>
              <a:t>	c.</a:t>
            </a:r>
            <a:r>
              <a:rPr sz="1800" spc="-25" dirty="0">
                <a:solidFill>
                  <a:srgbClr val="0004FF"/>
                </a:solidFill>
                <a:latin typeface="Arial"/>
                <a:cs typeface="Arial"/>
              </a:rPr>
              <a:t> </a:t>
            </a:r>
            <a:r>
              <a:rPr sz="1800" dirty="0">
                <a:solidFill>
                  <a:srgbClr val="0004FF"/>
                </a:solidFill>
                <a:latin typeface="Arial"/>
                <a:cs typeface="Arial"/>
              </a:rPr>
              <a:t>Hard </a:t>
            </a:r>
            <a:r>
              <a:rPr sz="1800" spc="-20" dirty="0">
                <a:solidFill>
                  <a:srgbClr val="0004FF"/>
                </a:solidFill>
                <a:latin typeface="Arial"/>
                <a:cs typeface="Arial"/>
              </a:rPr>
              <a:t>disk</a:t>
            </a:r>
            <a:endParaRPr sz="1800">
              <a:latin typeface="Arial"/>
              <a:cs typeface="Arial"/>
            </a:endParaRPr>
          </a:p>
        </p:txBody>
      </p:sp>
      <p:sp>
        <p:nvSpPr>
          <p:cNvPr id="8" name="object 8"/>
          <p:cNvSpPr txBox="1"/>
          <p:nvPr/>
        </p:nvSpPr>
        <p:spPr>
          <a:xfrm>
            <a:off x="9320656" y="3113913"/>
            <a:ext cx="939800" cy="256540"/>
          </a:xfrm>
          <a:prstGeom prst="rect">
            <a:avLst/>
          </a:prstGeom>
          <a:solidFill>
            <a:srgbClr val="FFFF00"/>
          </a:solidFill>
        </p:spPr>
        <p:txBody>
          <a:bodyPr vert="horz" wrap="square" lIns="0" tIns="0" rIns="0" bIns="0" rtlCol="0">
            <a:spAutoFit/>
          </a:bodyPr>
          <a:lstStyle/>
          <a:p>
            <a:pPr marL="635">
              <a:lnSpc>
                <a:spcPts val="1975"/>
              </a:lnSpc>
            </a:pPr>
            <a:r>
              <a:rPr sz="1800" dirty="0">
                <a:solidFill>
                  <a:srgbClr val="0004FF"/>
                </a:solidFill>
                <a:latin typeface="Arial"/>
                <a:cs typeface="Arial"/>
              </a:rPr>
              <a:t>d.</a:t>
            </a:r>
            <a:r>
              <a:rPr sz="1800" spc="-5" dirty="0">
                <a:solidFill>
                  <a:srgbClr val="0004FF"/>
                </a:solidFill>
                <a:latin typeface="Arial"/>
                <a:cs typeface="Arial"/>
              </a:rPr>
              <a:t> </a:t>
            </a:r>
            <a:r>
              <a:rPr sz="1800" spc="-10" dirty="0">
                <a:solidFill>
                  <a:srgbClr val="0004FF"/>
                </a:solidFill>
                <a:latin typeface="Arial"/>
                <a:cs typeface="Arial"/>
              </a:rPr>
              <a:t>Server</a:t>
            </a:r>
            <a:endParaRPr sz="1800">
              <a:latin typeface="Arial"/>
              <a:cs typeface="Arial"/>
            </a:endParaRPr>
          </a:p>
        </p:txBody>
      </p:sp>
      <p:sp>
        <p:nvSpPr>
          <p:cNvPr id="9" name="object 9"/>
          <p:cNvSpPr txBox="1"/>
          <p:nvPr/>
        </p:nvSpPr>
        <p:spPr>
          <a:xfrm>
            <a:off x="1078483" y="3488893"/>
            <a:ext cx="8047355" cy="300355"/>
          </a:xfrm>
          <a:prstGeom prst="rect">
            <a:avLst/>
          </a:prstGeom>
        </p:spPr>
        <p:txBody>
          <a:bodyPr vert="horz" wrap="square" lIns="0" tIns="12700" rIns="0" bIns="0" rtlCol="0">
            <a:spAutoFit/>
          </a:bodyPr>
          <a:lstStyle/>
          <a:p>
            <a:pPr marL="12700">
              <a:lnSpc>
                <a:spcPct val="100000"/>
              </a:lnSpc>
              <a:spcBef>
                <a:spcPts val="100"/>
              </a:spcBef>
              <a:tabLst>
                <a:tab pos="3788410" algn="l"/>
                <a:tab pos="7969884" algn="l"/>
              </a:tabLst>
            </a:pPr>
            <a:r>
              <a:rPr sz="1800" b="1" dirty="0">
                <a:solidFill>
                  <a:srgbClr val="FF0000"/>
                </a:solidFill>
                <a:latin typeface="Arial"/>
                <a:cs typeface="Arial"/>
              </a:rPr>
              <a:t>3. </a:t>
            </a:r>
            <a:r>
              <a:rPr sz="1800" dirty="0">
                <a:latin typeface="Arial"/>
                <a:cs typeface="Arial"/>
              </a:rPr>
              <a:t>PHP</a:t>
            </a:r>
            <a:r>
              <a:rPr sz="1800" spc="-5" dirty="0">
                <a:latin typeface="Arial"/>
                <a:cs typeface="Arial"/>
              </a:rPr>
              <a:t> </a:t>
            </a:r>
            <a:r>
              <a:rPr sz="1800" dirty="0">
                <a:latin typeface="Arial"/>
                <a:cs typeface="Arial"/>
              </a:rPr>
              <a:t>can be used to develop </a:t>
            </a:r>
            <a:r>
              <a:rPr sz="1800" u="sng" dirty="0">
                <a:uFill>
                  <a:solidFill>
                    <a:srgbClr val="000000"/>
                  </a:solidFill>
                </a:uFill>
                <a:latin typeface="Arial"/>
                <a:cs typeface="Arial"/>
              </a:rPr>
              <a:t>	</a:t>
            </a:r>
            <a:r>
              <a:rPr sz="1800" u="none" dirty="0">
                <a:latin typeface="Arial"/>
                <a:cs typeface="Arial"/>
              </a:rPr>
              <a:t>such as desktop and </a:t>
            </a:r>
            <a:r>
              <a:rPr sz="1800" u="none" spc="-10" dirty="0">
                <a:latin typeface="Arial"/>
                <a:cs typeface="Arial"/>
              </a:rPr>
              <a:t>cross-</a:t>
            </a:r>
            <a:r>
              <a:rPr sz="1800" u="none" dirty="0">
                <a:latin typeface="Arial"/>
                <a:cs typeface="Arial"/>
              </a:rPr>
              <a:t>platform </a:t>
            </a:r>
            <a:r>
              <a:rPr sz="1800" u="sng" dirty="0">
                <a:uFill>
                  <a:solidFill>
                    <a:srgbClr val="000000"/>
                  </a:solidFill>
                </a:uFill>
                <a:latin typeface="Arial"/>
                <a:cs typeface="Arial"/>
              </a:rPr>
              <a:t>	</a:t>
            </a:r>
            <a:r>
              <a:rPr sz="1800" u="none" spc="-50" dirty="0">
                <a:latin typeface="Arial"/>
                <a:cs typeface="Arial"/>
              </a:rPr>
              <a:t>.</a:t>
            </a:r>
            <a:endParaRPr sz="1800">
              <a:latin typeface="Arial"/>
              <a:cs typeface="Arial"/>
            </a:endParaRPr>
          </a:p>
        </p:txBody>
      </p:sp>
      <p:sp>
        <p:nvSpPr>
          <p:cNvPr id="10" name="object 10"/>
          <p:cNvSpPr txBox="1"/>
          <p:nvPr/>
        </p:nvSpPr>
        <p:spPr>
          <a:xfrm>
            <a:off x="1091018" y="3936872"/>
            <a:ext cx="1469390" cy="256540"/>
          </a:xfrm>
          <a:prstGeom prst="rect">
            <a:avLst/>
          </a:prstGeom>
          <a:solidFill>
            <a:srgbClr val="FFFF00"/>
          </a:solidFill>
        </p:spPr>
        <p:txBody>
          <a:bodyPr vert="horz" wrap="square" lIns="0" tIns="0" rIns="0" bIns="0" rtlCol="0">
            <a:spAutoFit/>
          </a:bodyPr>
          <a:lstStyle/>
          <a:p>
            <a:pPr>
              <a:lnSpc>
                <a:spcPts val="1975"/>
              </a:lnSpc>
            </a:pPr>
            <a:r>
              <a:rPr sz="1800" dirty="0">
                <a:solidFill>
                  <a:srgbClr val="0004FF"/>
                </a:solidFill>
                <a:latin typeface="Arial"/>
                <a:cs typeface="Arial"/>
              </a:rPr>
              <a:t>a.</a:t>
            </a:r>
            <a:r>
              <a:rPr sz="1800" spc="-114" dirty="0">
                <a:solidFill>
                  <a:srgbClr val="0004FF"/>
                </a:solidFill>
                <a:latin typeface="Arial"/>
                <a:cs typeface="Arial"/>
              </a:rPr>
              <a:t> </a:t>
            </a:r>
            <a:r>
              <a:rPr sz="1800" spc="-10" dirty="0">
                <a:solidFill>
                  <a:srgbClr val="0004FF"/>
                </a:solidFill>
                <a:latin typeface="Arial"/>
                <a:cs typeface="Arial"/>
              </a:rPr>
              <a:t>Applications</a:t>
            </a:r>
            <a:endParaRPr sz="1800">
              <a:latin typeface="Arial"/>
              <a:cs typeface="Arial"/>
            </a:endParaRPr>
          </a:p>
        </p:txBody>
      </p:sp>
      <p:sp>
        <p:nvSpPr>
          <p:cNvPr id="11" name="object 11"/>
          <p:cNvSpPr txBox="1"/>
          <p:nvPr/>
        </p:nvSpPr>
        <p:spPr>
          <a:xfrm>
            <a:off x="3821938" y="3900932"/>
            <a:ext cx="4404360" cy="299720"/>
          </a:xfrm>
          <a:prstGeom prst="rect">
            <a:avLst/>
          </a:prstGeom>
        </p:spPr>
        <p:txBody>
          <a:bodyPr vert="horz" wrap="square" lIns="0" tIns="12700" rIns="0" bIns="0" rtlCol="0">
            <a:spAutoFit/>
          </a:bodyPr>
          <a:lstStyle/>
          <a:p>
            <a:pPr marL="12700">
              <a:lnSpc>
                <a:spcPct val="100000"/>
              </a:lnSpc>
              <a:spcBef>
                <a:spcPts val="100"/>
              </a:spcBef>
              <a:tabLst>
                <a:tab pos="2755900" algn="l"/>
              </a:tabLst>
            </a:pPr>
            <a:r>
              <a:rPr sz="1800" dirty="0">
                <a:solidFill>
                  <a:srgbClr val="0004FF"/>
                </a:solidFill>
                <a:latin typeface="Arial"/>
                <a:cs typeface="Arial"/>
              </a:rPr>
              <a:t>b.</a:t>
            </a:r>
            <a:r>
              <a:rPr sz="1800" spc="-125" dirty="0">
                <a:solidFill>
                  <a:srgbClr val="0004FF"/>
                </a:solidFill>
                <a:latin typeface="Arial"/>
                <a:cs typeface="Arial"/>
              </a:rPr>
              <a:t> </a:t>
            </a:r>
            <a:r>
              <a:rPr sz="1800" spc="-10" dirty="0">
                <a:solidFill>
                  <a:srgbClr val="0004FF"/>
                </a:solidFill>
                <a:latin typeface="Arial"/>
                <a:cs typeface="Arial"/>
              </a:rPr>
              <a:t>Appliance</a:t>
            </a:r>
            <a:r>
              <a:rPr sz="1800" dirty="0">
                <a:solidFill>
                  <a:srgbClr val="0004FF"/>
                </a:solidFill>
                <a:latin typeface="Arial"/>
                <a:cs typeface="Arial"/>
              </a:rPr>
              <a:t>	c.</a:t>
            </a:r>
            <a:r>
              <a:rPr sz="1800" spc="-114" dirty="0">
                <a:solidFill>
                  <a:srgbClr val="0004FF"/>
                </a:solidFill>
                <a:latin typeface="Arial"/>
                <a:cs typeface="Arial"/>
              </a:rPr>
              <a:t> </a:t>
            </a:r>
            <a:r>
              <a:rPr sz="1800" spc="-10" dirty="0">
                <a:solidFill>
                  <a:srgbClr val="0004FF"/>
                </a:solidFill>
                <a:latin typeface="Arial"/>
                <a:cs typeface="Arial"/>
              </a:rPr>
              <a:t>Apprehension</a:t>
            </a:r>
            <a:endParaRPr sz="1800">
              <a:latin typeface="Arial"/>
              <a:cs typeface="Arial"/>
            </a:endParaRPr>
          </a:p>
        </p:txBody>
      </p:sp>
      <p:sp>
        <p:nvSpPr>
          <p:cNvPr id="12" name="object 12"/>
          <p:cNvSpPr txBox="1"/>
          <p:nvPr/>
        </p:nvSpPr>
        <p:spPr>
          <a:xfrm>
            <a:off x="9308972" y="3900932"/>
            <a:ext cx="144526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4FF"/>
                </a:solidFill>
                <a:latin typeface="Arial"/>
                <a:cs typeface="Arial"/>
              </a:rPr>
              <a:t>d.</a:t>
            </a:r>
            <a:r>
              <a:rPr sz="1800" spc="-114" dirty="0">
                <a:solidFill>
                  <a:srgbClr val="0004FF"/>
                </a:solidFill>
                <a:latin typeface="Arial"/>
                <a:cs typeface="Arial"/>
              </a:rPr>
              <a:t> </a:t>
            </a:r>
            <a:r>
              <a:rPr sz="1800" spc="-10" dirty="0">
                <a:solidFill>
                  <a:srgbClr val="0004FF"/>
                </a:solidFill>
                <a:latin typeface="Arial"/>
                <a:cs typeface="Arial"/>
              </a:rPr>
              <a:t>Appropriate</a:t>
            </a:r>
            <a:endParaRPr sz="1800">
              <a:latin typeface="Arial"/>
              <a:cs typeface="Arial"/>
            </a:endParaRPr>
          </a:p>
        </p:txBody>
      </p:sp>
      <p:sp>
        <p:nvSpPr>
          <p:cNvPr id="13" name="object 13"/>
          <p:cNvSpPr txBox="1"/>
          <p:nvPr/>
        </p:nvSpPr>
        <p:spPr>
          <a:xfrm>
            <a:off x="1078483" y="4175251"/>
            <a:ext cx="6791959" cy="848360"/>
          </a:xfrm>
          <a:prstGeom prst="rect">
            <a:avLst/>
          </a:prstGeom>
        </p:spPr>
        <p:txBody>
          <a:bodyPr vert="horz" wrap="square" lIns="0" tIns="149860" rIns="0" bIns="0" rtlCol="0">
            <a:spAutoFit/>
          </a:bodyPr>
          <a:lstStyle/>
          <a:p>
            <a:pPr marL="12700">
              <a:lnSpc>
                <a:spcPct val="100000"/>
              </a:lnSpc>
              <a:spcBef>
                <a:spcPts val="1180"/>
              </a:spcBef>
              <a:tabLst>
                <a:tab pos="3333750" algn="l"/>
              </a:tabLst>
            </a:pPr>
            <a:r>
              <a:rPr sz="1800" b="1" dirty="0">
                <a:solidFill>
                  <a:srgbClr val="FF0000"/>
                </a:solidFill>
                <a:latin typeface="Arial"/>
                <a:cs typeface="Arial"/>
              </a:rPr>
              <a:t>4. </a:t>
            </a:r>
            <a:r>
              <a:rPr sz="1800" dirty="0">
                <a:latin typeface="Arial"/>
                <a:cs typeface="Arial"/>
              </a:rPr>
              <a:t>Class is one of the most </a:t>
            </a:r>
            <a:r>
              <a:rPr sz="1800" u="sng" dirty="0">
                <a:uFill>
                  <a:solidFill>
                    <a:srgbClr val="000000"/>
                  </a:solidFill>
                </a:uFill>
                <a:latin typeface="Arial"/>
                <a:cs typeface="Arial"/>
              </a:rPr>
              <a:t>	</a:t>
            </a:r>
            <a:r>
              <a:rPr sz="1800" u="none" dirty="0">
                <a:latin typeface="Arial"/>
                <a:cs typeface="Arial"/>
              </a:rPr>
              <a:t>OOPs</a:t>
            </a:r>
            <a:r>
              <a:rPr sz="1800" u="none" spc="-35" dirty="0">
                <a:latin typeface="Arial"/>
                <a:cs typeface="Arial"/>
              </a:rPr>
              <a:t> </a:t>
            </a:r>
            <a:r>
              <a:rPr sz="1800" u="none" dirty="0">
                <a:latin typeface="Arial"/>
                <a:cs typeface="Arial"/>
              </a:rPr>
              <a:t>Concepts</a:t>
            </a:r>
            <a:r>
              <a:rPr sz="1800" u="none" spc="5" dirty="0">
                <a:latin typeface="Arial"/>
                <a:cs typeface="Arial"/>
              </a:rPr>
              <a:t> </a:t>
            </a:r>
            <a:r>
              <a:rPr sz="1800" u="none" dirty="0">
                <a:latin typeface="Arial"/>
                <a:cs typeface="Arial"/>
              </a:rPr>
              <a:t>in </a:t>
            </a:r>
            <a:r>
              <a:rPr sz="1800" u="none" spc="-20" dirty="0">
                <a:latin typeface="Arial"/>
                <a:cs typeface="Arial"/>
              </a:rPr>
              <a:t>PHP.</a:t>
            </a:r>
            <a:endParaRPr sz="1800">
              <a:latin typeface="Arial"/>
              <a:cs typeface="Arial"/>
            </a:endParaRPr>
          </a:p>
          <a:p>
            <a:pPr marL="12700">
              <a:lnSpc>
                <a:spcPct val="100000"/>
              </a:lnSpc>
              <a:spcBef>
                <a:spcPts val="1080"/>
              </a:spcBef>
              <a:tabLst>
                <a:tab pos="2755900" algn="l"/>
                <a:tab pos="5499100" algn="l"/>
              </a:tabLst>
            </a:pPr>
            <a:r>
              <a:rPr sz="1800" dirty="0">
                <a:solidFill>
                  <a:srgbClr val="0004FF"/>
                </a:solidFill>
                <a:latin typeface="Arial"/>
                <a:cs typeface="Arial"/>
              </a:rPr>
              <a:t>a.</a:t>
            </a:r>
            <a:r>
              <a:rPr sz="1800" spc="-15" dirty="0">
                <a:solidFill>
                  <a:srgbClr val="0004FF"/>
                </a:solidFill>
                <a:latin typeface="Arial"/>
                <a:cs typeface="Arial"/>
              </a:rPr>
              <a:t> </a:t>
            </a:r>
            <a:r>
              <a:rPr sz="1800" spc="-10" dirty="0">
                <a:solidFill>
                  <a:srgbClr val="0004FF"/>
                </a:solidFill>
                <a:latin typeface="Arial"/>
                <a:cs typeface="Arial"/>
              </a:rPr>
              <a:t>Dynamic</a:t>
            </a:r>
            <a:r>
              <a:rPr sz="1800" dirty="0">
                <a:solidFill>
                  <a:srgbClr val="0004FF"/>
                </a:solidFill>
                <a:latin typeface="Arial"/>
                <a:cs typeface="Arial"/>
              </a:rPr>
              <a:t>	b.</a:t>
            </a:r>
            <a:r>
              <a:rPr sz="1800" spc="-125" dirty="0">
                <a:solidFill>
                  <a:srgbClr val="0004FF"/>
                </a:solidFill>
                <a:latin typeface="Arial"/>
                <a:cs typeface="Arial"/>
              </a:rPr>
              <a:t> </a:t>
            </a:r>
            <a:r>
              <a:rPr sz="1800" spc="-10" dirty="0">
                <a:solidFill>
                  <a:srgbClr val="0004FF"/>
                </a:solidFill>
                <a:latin typeface="Arial"/>
                <a:cs typeface="Arial"/>
              </a:rPr>
              <a:t>Appealing</a:t>
            </a:r>
            <a:r>
              <a:rPr sz="1800" dirty="0">
                <a:solidFill>
                  <a:srgbClr val="0004FF"/>
                </a:solidFill>
                <a:latin typeface="Arial"/>
                <a:cs typeface="Arial"/>
              </a:rPr>
              <a:t>	c.</a:t>
            </a:r>
            <a:r>
              <a:rPr sz="1800" spc="-114" dirty="0">
                <a:solidFill>
                  <a:srgbClr val="0004FF"/>
                </a:solidFill>
                <a:latin typeface="Arial"/>
                <a:cs typeface="Arial"/>
              </a:rPr>
              <a:t> </a:t>
            </a:r>
            <a:r>
              <a:rPr sz="1800" spc="-10" dirty="0">
                <a:solidFill>
                  <a:srgbClr val="0004FF"/>
                </a:solidFill>
                <a:latin typeface="Arial"/>
                <a:cs typeface="Arial"/>
              </a:rPr>
              <a:t>Applicable</a:t>
            </a:r>
            <a:endParaRPr sz="1800">
              <a:latin typeface="Arial"/>
              <a:cs typeface="Arial"/>
            </a:endParaRPr>
          </a:p>
        </p:txBody>
      </p:sp>
      <p:sp>
        <p:nvSpPr>
          <p:cNvPr id="14" name="object 14"/>
          <p:cNvSpPr txBox="1"/>
          <p:nvPr/>
        </p:nvSpPr>
        <p:spPr>
          <a:xfrm>
            <a:off x="9320656" y="4759833"/>
            <a:ext cx="963930" cy="256540"/>
          </a:xfrm>
          <a:prstGeom prst="rect">
            <a:avLst/>
          </a:prstGeom>
          <a:solidFill>
            <a:srgbClr val="FFFF00"/>
          </a:solidFill>
        </p:spPr>
        <p:txBody>
          <a:bodyPr vert="horz" wrap="square" lIns="0" tIns="0" rIns="0" bIns="0" rtlCol="0">
            <a:spAutoFit/>
          </a:bodyPr>
          <a:lstStyle/>
          <a:p>
            <a:pPr marL="635">
              <a:lnSpc>
                <a:spcPts val="1975"/>
              </a:lnSpc>
            </a:pPr>
            <a:r>
              <a:rPr sz="1800" dirty="0">
                <a:solidFill>
                  <a:srgbClr val="0004FF"/>
                </a:solidFill>
                <a:latin typeface="Arial"/>
                <a:cs typeface="Arial"/>
              </a:rPr>
              <a:t>d.</a:t>
            </a:r>
            <a:r>
              <a:rPr sz="1800" spc="-15" dirty="0">
                <a:solidFill>
                  <a:srgbClr val="0004FF"/>
                </a:solidFill>
                <a:latin typeface="Arial"/>
                <a:cs typeface="Arial"/>
              </a:rPr>
              <a:t> </a:t>
            </a:r>
            <a:r>
              <a:rPr sz="1800" spc="-10" dirty="0">
                <a:solidFill>
                  <a:srgbClr val="0004FF"/>
                </a:solidFill>
                <a:latin typeface="Arial"/>
                <a:cs typeface="Arial"/>
              </a:rPr>
              <a:t>Critical</a:t>
            </a:r>
            <a:endParaRPr sz="18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1634" y="624662"/>
            <a:ext cx="2767965" cy="574675"/>
          </a:xfrm>
          <a:prstGeom prst="rect">
            <a:avLst/>
          </a:prstGeom>
        </p:spPr>
        <p:txBody>
          <a:bodyPr vert="horz" wrap="square" lIns="0" tIns="12700" rIns="0" bIns="0" rtlCol="0">
            <a:spAutoFit/>
          </a:bodyPr>
          <a:lstStyle/>
          <a:p>
            <a:pPr marL="12700">
              <a:lnSpc>
                <a:spcPct val="100000"/>
              </a:lnSpc>
              <a:spcBef>
                <a:spcPts val="100"/>
              </a:spcBef>
            </a:pPr>
            <a:r>
              <a:rPr spc="-10" dirty="0"/>
              <a:t>Conclusions</a:t>
            </a:r>
          </a:p>
        </p:txBody>
      </p:sp>
      <p:sp>
        <p:nvSpPr>
          <p:cNvPr id="4" name="object 4"/>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2"/>
              </a:rPr>
              <a:t>www.senati.edu.pe</a:t>
            </a:r>
            <a:endParaRPr sz="1200">
              <a:latin typeface="Segoe UI"/>
              <a:cs typeface="Segoe UI"/>
            </a:endParaRPr>
          </a:p>
        </p:txBody>
      </p:sp>
      <p:sp>
        <p:nvSpPr>
          <p:cNvPr id="3" name="object 3"/>
          <p:cNvSpPr txBox="1"/>
          <p:nvPr/>
        </p:nvSpPr>
        <p:spPr>
          <a:xfrm>
            <a:off x="1295400" y="1717310"/>
            <a:ext cx="8983345" cy="4552950"/>
          </a:xfrm>
          <a:prstGeom prst="rect">
            <a:avLst/>
          </a:prstGeom>
        </p:spPr>
        <p:txBody>
          <a:bodyPr vert="horz" wrap="square" lIns="0" tIns="12700" rIns="0" bIns="0" rtlCol="0">
            <a:spAutoFit/>
          </a:bodyPr>
          <a:lstStyle/>
          <a:p>
            <a:pPr marL="12700" marR="5080" algn="just">
              <a:lnSpc>
                <a:spcPct val="150000"/>
              </a:lnSpc>
              <a:spcBef>
                <a:spcPts val="100"/>
              </a:spcBef>
            </a:pPr>
            <a:r>
              <a:rPr sz="2200" dirty="0">
                <a:latin typeface="Arial"/>
                <a:cs typeface="Arial"/>
              </a:rPr>
              <a:t>PHP</a:t>
            </a:r>
            <a:r>
              <a:rPr sz="2200" spc="114" dirty="0">
                <a:latin typeface="Arial"/>
                <a:cs typeface="Arial"/>
              </a:rPr>
              <a:t> </a:t>
            </a:r>
            <a:r>
              <a:rPr sz="2200" dirty="0">
                <a:latin typeface="Arial"/>
                <a:cs typeface="Arial"/>
              </a:rPr>
              <a:t>is</a:t>
            </a:r>
            <a:r>
              <a:rPr sz="2200" spc="165" dirty="0">
                <a:latin typeface="Arial"/>
                <a:cs typeface="Arial"/>
              </a:rPr>
              <a:t> </a:t>
            </a:r>
            <a:r>
              <a:rPr sz="2200" dirty="0">
                <a:latin typeface="Arial"/>
                <a:cs typeface="Arial"/>
              </a:rPr>
              <a:t>a</a:t>
            </a:r>
            <a:r>
              <a:rPr sz="2200" spc="155" dirty="0">
                <a:latin typeface="Arial"/>
                <a:cs typeface="Arial"/>
              </a:rPr>
              <a:t> </a:t>
            </a:r>
            <a:r>
              <a:rPr sz="2200" dirty="0">
                <a:latin typeface="Arial"/>
                <a:cs typeface="Arial"/>
              </a:rPr>
              <a:t>flexible</a:t>
            </a:r>
            <a:r>
              <a:rPr sz="2200" spc="165" dirty="0">
                <a:latin typeface="Arial"/>
                <a:cs typeface="Arial"/>
              </a:rPr>
              <a:t> </a:t>
            </a:r>
            <a:r>
              <a:rPr sz="2200" dirty="0">
                <a:latin typeface="Arial"/>
                <a:cs typeface="Arial"/>
              </a:rPr>
              <a:t>platform</a:t>
            </a:r>
            <a:r>
              <a:rPr sz="2200" spc="155" dirty="0">
                <a:latin typeface="Arial"/>
                <a:cs typeface="Arial"/>
              </a:rPr>
              <a:t> </a:t>
            </a:r>
            <a:r>
              <a:rPr sz="2200" dirty="0">
                <a:latin typeface="Arial"/>
                <a:cs typeface="Arial"/>
              </a:rPr>
              <a:t>in</a:t>
            </a:r>
            <a:r>
              <a:rPr sz="2200" spc="160" dirty="0">
                <a:latin typeface="Arial"/>
                <a:cs typeface="Arial"/>
              </a:rPr>
              <a:t> </a:t>
            </a:r>
            <a:r>
              <a:rPr sz="2200" dirty="0">
                <a:latin typeface="Arial"/>
                <a:cs typeface="Arial"/>
              </a:rPr>
              <a:t>terms</a:t>
            </a:r>
            <a:r>
              <a:rPr sz="2200" spc="170" dirty="0">
                <a:latin typeface="Arial"/>
                <a:cs typeface="Arial"/>
              </a:rPr>
              <a:t> </a:t>
            </a:r>
            <a:r>
              <a:rPr sz="2200" dirty="0">
                <a:latin typeface="Arial"/>
                <a:cs typeface="Arial"/>
              </a:rPr>
              <a:t>of</a:t>
            </a:r>
            <a:r>
              <a:rPr sz="2200" spc="155" dirty="0">
                <a:latin typeface="Arial"/>
                <a:cs typeface="Arial"/>
              </a:rPr>
              <a:t> </a:t>
            </a:r>
            <a:r>
              <a:rPr sz="2200" dirty="0">
                <a:latin typeface="Arial"/>
                <a:cs typeface="Arial"/>
              </a:rPr>
              <a:t>accessing</a:t>
            </a:r>
            <a:r>
              <a:rPr sz="2200" spc="160" dirty="0">
                <a:latin typeface="Arial"/>
                <a:cs typeface="Arial"/>
              </a:rPr>
              <a:t> </a:t>
            </a:r>
            <a:r>
              <a:rPr sz="2200" dirty="0">
                <a:latin typeface="Arial"/>
                <a:cs typeface="Arial"/>
              </a:rPr>
              <a:t>member</a:t>
            </a:r>
            <a:r>
              <a:rPr sz="2200" spc="170" dirty="0">
                <a:latin typeface="Arial"/>
                <a:cs typeface="Arial"/>
              </a:rPr>
              <a:t> </a:t>
            </a:r>
            <a:r>
              <a:rPr sz="2200" dirty="0">
                <a:latin typeface="Arial"/>
                <a:cs typeface="Arial"/>
              </a:rPr>
              <a:t>functions</a:t>
            </a:r>
            <a:r>
              <a:rPr sz="2200" spc="170" dirty="0">
                <a:latin typeface="Arial"/>
                <a:cs typeface="Arial"/>
              </a:rPr>
              <a:t> </a:t>
            </a:r>
            <a:r>
              <a:rPr sz="2200" spc="-25" dirty="0">
                <a:latin typeface="Arial"/>
                <a:cs typeface="Arial"/>
              </a:rPr>
              <a:t>and </a:t>
            </a:r>
            <a:r>
              <a:rPr sz="2200" dirty="0">
                <a:latin typeface="Arial"/>
                <a:cs typeface="Arial"/>
              </a:rPr>
              <a:t>variables.</a:t>
            </a:r>
            <a:r>
              <a:rPr sz="2200" spc="40" dirty="0">
                <a:latin typeface="Arial"/>
                <a:cs typeface="Arial"/>
              </a:rPr>
              <a:t>  </a:t>
            </a:r>
            <a:r>
              <a:rPr sz="2200" dirty="0">
                <a:latin typeface="Arial"/>
                <a:cs typeface="Arial"/>
              </a:rPr>
              <a:t>OOP</a:t>
            </a:r>
            <a:r>
              <a:rPr sz="2200" spc="20" dirty="0">
                <a:latin typeface="Arial"/>
                <a:cs typeface="Arial"/>
              </a:rPr>
              <a:t>  </a:t>
            </a:r>
            <a:r>
              <a:rPr sz="2200" dirty="0">
                <a:latin typeface="Arial"/>
                <a:cs typeface="Arial"/>
              </a:rPr>
              <a:t>in</a:t>
            </a:r>
            <a:r>
              <a:rPr sz="2200" spc="35" dirty="0">
                <a:latin typeface="Arial"/>
                <a:cs typeface="Arial"/>
              </a:rPr>
              <a:t>  </a:t>
            </a:r>
            <a:r>
              <a:rPr sz="2200" dirty="0">
                <a:latin typeface="Arial"/>
                <a:cs typeface="Arial"/>
              </a:rPr>
              <a:t>PHP</a:t>
            </a:r>
            <a:r>
              <a:rPr sz="2200" spc="20" dirty="0">
                <a:latin typeface="Arial"/>
                <a:cs typeface="Arial"/>
              </a:rPr>
              <a:t>  </a:t>
            </a:r>
            <a:r>
              <a:rPr sz="2200" dirty="0">
                <a:latin typeface="Arial"/>
                <a:cs typeface="Arial"/>
              </a:rPr>
              <a:t>alludes</a:t>
            </a:r>
            <a:r>
              <a:rPr sz="2200" spc="35" dirty="0">
                <a:latin typeface="Arial"/>
                <a:cs typeface="Arial"/>
              </a:rPr>
              <a:t>  </a:t>
            </a:r>
            <a:r>
              <a:rPr sz="2200" dirty="0">
                <a:latin typeface="Arial"/>
                <a:cs typeface="Arial"/>
              </a:rPr>
              <a:t>to</a:t>
            </a:r>
            <a:r>
              <a:rPr sz="2200" spc="40" dirty="0">
                <a:latin typeface="Arial"/>
                <a:cs typeface="Arial"/>
              </a:rPr>
              <a:t>  </a:t>
            </a:r>
            <a:r>
              <a:rPr sz="2200" dirty="0">
                <a:latin typeface="Arial"/>
                <a:cs typeface="Arial"/>
              </a:rPr>
              <a:t>a</a:t>
            </a:r>
            <a:r>
              <a:rPr sz="2200" spc="35" dirty="0">
                <a:latin typeface="Arial"/>
                <a:cs typeface="Arial"/>
              </a:rPr>
              <a:t>  </a:t>
            </a:r>
            <a:r>
              <a:rPr sz="2200" dirty="0">
                <a:latin typeface="Arial"/>
                <a:cs typeface="Arial"/>
              </a:rPr>
              <a:t>programming</a:t>
            </a:r>
            <a:r>
              <a:rPr sz="2200" spc="45" dirty="0">
                <a:latin typeface="Arial"/>
                <a:cs typeface="Arial"/>
              </a:rPr>
              <a:t>  </a:t>
            </a:r>
            <a:r>
              <a:rPr sz="2200" dirty="0">
                <a:latin typeface="Arial"/>
                <a:cs typeface="Arial"/>
              </a:rPr>
              <a:t>style</a:t>
            </a:r>
            <a:r>
              <a:rPr sz="2200" spc="35" dirty="0">
                <a:latin typeface="Arial"/>
                <a:cs typeface="Arial"/>
              </a:rPr>
              <a:t>  </a:t>
            </a:r>
            <a:r>
              <a:rPr sz="2200" dirty="0">
                <a:latin typeface="Arial"/>
                <a:cs typeface="Arial"/>
              </a:rPr>
              <a:t>having</a:t>
            </a:r>
            <a:r>
              <a:rPr sz="2200" spc="45" dirty="0">
                <a:latin typeface="Arial"/>
                <a:cs typeface="Arial"/>
              </a:rPr>
              <a:t>  </a:t>
            </a:r>
            <a:r>
              <a:rPr sz="2200" spc="-25" dirty="0">
                <a:latin typeface="Arial"/>
                <a:cs typeface="Arial"/>
              </a:rPr>
              <a:t>an </a:t>
            </a:r>
            <a:r>
              <a:rPr sz="2200" dirty="0">
                <a:latin typeface="Arial"/>
                <a:cs typeface="Arial"/>
              </a:rPr>
              <a:t>association</a:t>
            </a:r>
            <a:r>
              <a:rPr sz="2200" spc="-70" dirty="0">
                <a:latin typeface="Arial"/>
                <a:cs typeface="Arial"/>
              </a:rPr>
              <a:t> </a:t>
            </a:r>
            <a:r>
              <a:rPr sz="2200" dirty="0">
                <a:latin typeface="Arial"/>
                <a:cs typeface="Arial"/>
              </a:rPr>
              <a:t>of</a:t>
            </a:r>
            <a:r>
              <a:rPr sz="2200" spc="-60" dirty="0">
                <a:latin typeface="Arial"/>
                <a:cs typeface="Arial"/>
              </a:rPr>
              <a:t> </a:t>
            </a:r>
            <a:r>
              <a:rPr sz="2200" dirty="0">
                <a:latin typeface="Arial"/>
                <a:cs typeface="Arial"/>
              </a:rPr>
              <a:t>the</a:t>
            </a:r>
            <a:r>
              <a:rPr sz="2200" spc="-60" dirty="0">
                <a:latin typeface="Arial"/>
                <a:cs typeface="Arial"/>
              </a:rPr>
              <a:t> </a:t>
            </a:r>
            <a:r>
              <a:rPr sz="2200" dirty="0">
                <a:latin typeface="Arial"/>
                <a:cs typeface="Arial"/>
              </a:rPr>
              <a:t>class,</a:t>
            </a:r>
            <a:r>
              <a:rPr sz="2200" spc="-70" dirty="0">
                <a:latin typeface="Arial"/>
                <a:cs typeface="Arial"/>
              </a:rPr>
              <a:t> </a:t>
            </a:r>
            <a:r>
              <a:rPr sz="2200" dirty="0">
                <a:latin typeface="Arial"/>
                <a:cs typeface="Arial"/>
              </a:rPr>
              <a:t>objects,</a:t>
            </a:r>
            <a:r>
              <a:rPr sz="2200" spc="-65" dirty="0">
                <a:latin typeface="Arial"/>
                <a:cs typeface="Arial"/>
              </a:rPr>
              <a:t> </a:t>
            </a:r>
            <a:r>
              <a:rPr sz="2200" dirty="0">
                <a:latin typeface="Arial"/>
                <a:cs typeface="Arial"/>
              </a:rPr>
              <a:t>and</a:t>
            </a:r>
            <a:r>
              <a:rPr sz="2200" spc="-50" dirty="0">
                <a:latin typeface="Arial"/>
                <a:cs typeface="Arial"/>
              </a:rPr>
              <a:t> </a:t>
            </a:r>
            <a:r>
              <a:rPr sz="2200" dirty="0">
                <a:latin typeface="Arial"/>
                <a:cs typeface="Arial"/>
              </a:rPr>
              <a:t>various</a:t>
            </a:r>
            <a:r>
              <a:rPr sz="2200" spc="-55" dirty="0">
                <a:latin typeface="Arial"/>
                <a:cs typeface="Arial"/>
              </a:rPr>
              <a:t> </a:t>
            </a:r>
            <a:r>
              <a:rPr sz="2200" spc="-10" dirty="0">
                <a:latin typeface="Arial"/>
                <a:cs typeface="Arial"/>
              </a:rPr>
              <a:t>components.</a:t>
            </a:r>
            <a:endParaRPr sz="2200" dirty="0">
              <a:latin typeface="Arial"/>
              <a:cs typeface="Arial"/>
            </a:endParaRPr>
          </a:p>
          <a:p>
            <a:pPr marL="12700" marR="6350" algn="just">
              <a:lnSpc>
                <a:spcPct val="150000"/>
              </a:lnSpc>
            </a:pPr>
            <a:r>
              <a:rPr sz="2200" dirty="0">
                <a:latin typeface="Arial"/>
                <a:cs typeface="Arial"/>
              </a:rPr>
              <a:t>PHP</a:t>
            </a:r>
            <a:r>
              <a:rPr sz="2200" spc="-70" dirty="0">
                <a:latin typeface="Arial"/>
                <a:cs typeface="Arial"/>
              </a:rPr>
              <a:t> </a:t>
            </a:r>
            <a:r>
              <a:rPr sz="2200" dirty="0">
                <a:latin typeface="Arial"/>
                <a:cs typeface="Arial"/>
              </a:rPr>
              <a:t>is</a:t>
            </a:r>
            <a:r>
              <a:rPr sz="2200" spc="-35" dirty="0">
                <a:latin typeface="Arial"/>
                <a:cs typeface="Arial"/>
              </a:rPr>
              <a:t> </a:t>
            </a:r>
            <a:r>
              <a:rPr sz="2200" dirty="0">
                <a:latin typeface="Arial"/>
                <a:cs typeface="Arial"/>
              </a:rPr>
              <a:t>a</a:t>
            </a:r>
            <a:r>
              <a:rPr sz="2200" spc="-30" dirty="0">
                <a:latin typeface="Arial"/>
                <a:cs typeface="Arial"/>
              </a:rPr>
              <a:t> </a:t>
            </a:r>
            <a:r>
              <a:rPr sz="2200" spc="-10" dirty="0">
                <a:latin typeface="Arial"/>
                <a:cs typeface="Arial"/>
              </a:rPr>
              <a:t>server-</a:t>
            </a:r>
            <a:r>
              <a:rPr sz="2200" dirty="0">
                <a:latin typeface="Arial"/>
                <a:cs typeface="Arial"/>
              </a:rPr>
              <a:t>side</a:t>
            </a:r>
            <a:r>
              <a:rPr sz="2200" spc="-30" dirty="0">
                <a:latin typeface="Arial"/>
                <a:cs typeface="Arial"/>
              </a:rPr>
              <a:t> </a:t>
            </a:r>
            <a:r>
              <a:rPr sz="2200" dirty="0">
                <a:latin typeface="Arial"/>
                <a:cs typeface="Arial"/>
              </a:rPr>
              <a:t>programming</a:t>
            </a:r>
            <a:r>
              <a:rPr sz="2200" spc="-10" dirty="0">
                <a:latin typeface="Arial"/>
                <a:cs typeface="Arial"/>
              </a:rPr>
              <a:t> </a:t>
            </a:r>
            <a:r>
              <a:rPr sz="2200" dirty="0">
                <a:latin typeface="Arial"/>
                <a:cs typeface="Arial"/>
              </a:rPr>
              <a:t>language</a:t>
            </a:r>
            <a:r>
              <a:rPr sz="2200" spc="-10" dirty="0">
                <a:latin typeface="Arial"/>
                <a:cs typeface="Arial"/>
              </a:rPr>
              <a:t> </a:t>
            </a:r>
            <a:r>
              <a:rPr sz="2200" dirty="0">
                <a:latin typeface="Arial"/>
                <a:cs typeface="Arial"/>
              </a:rPr>
              <a:t>used</a:t>
            </a:r>
            <a:r>
              <a:rPr sz="2200" spc="-20" dirty="0">
                <a:latin typeface="Arial"/>
                <a:cs typeface="Arial"/>
              </a:rPr>
              <a:t> </a:t>
            </a:r>
            <a:r>
              <a:rPr sz="2200" dirty="0">
                <a:latin typeface="Arial"/>
                <a:cs typeface="Arial"/>
              </a:rPr>
              <a:t>for</a:t>
            </a:r>
            <a:r>
              <a:rPr sz="2200" spc="-15" dirty="0">
                <a:latin typeface="Arial"/>
                <a:cs typeface="Arial"/>
              </a:rPr>
              <a:t> </a:t>
            </a:r>
            <a:r>
              <a:rPr sz="2200" dirty="0">
                <a:latin typeface="Arial"/>
                <a:cs typeface="Arial"/>
              </a:rPr>
              <a:t>web</a:t>
            </a:r>
            <a:r>
              <a:rPr sz="2200" spc="-20" dirty="0">
                <a:latin typeface="Arial"/>
                <a:cs typeface="Arial"/>
              </a:rPr>
              <a:t> </a:t>
            </a:r>
            <a:r>
              <a:rPr sz="2200" spc="-10" dirty="0">
                <a:latin typeface="Arial"/>
                <a:cs typeface="Arial"/>
              </a:rPr>
              <a:t>development. Object-</a:t>
            </a:r>
            <a:r>
              <a:rPr sz="2200" dirty="0">
                <a:latin typeface="Arial"/>
                <a:cs typeface="Arial"/>
              </a:rPr>
              <a:t>oriented</a:t>
            </a:r>
            <a:r>
              <a:rPr sz="2200" spc="215" dirty="0">
                <a:latin typeface="Arial"/>
                <a:cs typeface="Arial"/>
              </a:rPr>
              <a:t> </a:t>
            </a:r>
            <a:r>
              <a:rPr sz="2200" dirty="0">
                <a:latin typeface="Arial"/>
                <a:cs typeface="Arial"/>
              </a:rPr>
              <a:t>programming</a:t>
            </a:r>
            <a:r>
              <a:rPr sz="2200" spc="215" dirty="0">
                <a:latin typeface="Arial"/>
                <a:cs typeface="Arial"/>
              </a:rPr>
              <a:t> </a:t>
            </a:r>
            <a:r>
              <a:rPr sz="2200" dirty="0">
                <a:latin typeface="Arial"/>
                <a:cs typeface="Arial"/>
              </a:rPr>
              <a:t>is</a:t>
            </a:r>
            <a:r>
              <a:rPr sz="2200" spc="210" dirty="0">
                <a:latin typeface="Arial"/>
                <a:cs typeface="Arial"/>
              </a:rPr>
              <a:t> </a:t>
            </a:r>
            <a:r>
              <a:rPr sz="2200" dirty="0">
                <a:latin typeface="Arial"/>
                <a:cs typeface="Arial"/>
              </a:rPr>
              <a:t>a</a:t>
            </a:r>
            <a:r>
              <a:rPr sz="2200" spc="215" dirty="0">
                <a:latin typeface="Arial"/>
                <a:cs typeface="Arial"/>
              </a:rPr>
              <a:t> </a:t>
            </a:r>
            <a:r>
              <a:rPr sz="2200" dirty="0">
                <a:latin typeface="Arial"/>
                <a:cs typeface="Arial"/>
              </a:rPr>
              <a:t>programming</a:t>
            </a:r>
            <a:r>
              <a:rPr sz="2200" spc="229" dirty="0">
                <a:latin typeface="Arial"/>
                <a:cs typeface="Arial"/>
              </a:rPr>
              <a:t> </a:t>
            </a:r>
            <a:r>
              <a:rPr sz="2200" dirty="0">
                <a:latin typeface="Arial"/>
                <a:cs typeface="Arial"/>
              </a:rPr>
              <a:t>style</a:t>
            </a:r>
            <a:r>
              <a:rPr sz="2200" spc="204" dirty="0">
                <a:latin typeface="Arial"/>
                <a:cs typeface="Arial"/>
              </a:rPr>
              <a:t> </a:t>
            </a:r>
            <a:r>
              <a:rPr sz="2200" dirty="0">
                <a:latin typeface="Arial"/>
                <a:cs typeface="Arial"/>
              </a:rPr>
              <a:t>that</a:t>
            </a:r>
            <a:r>
              <a:rPr sz="2200" spc="220" dirty="0">
                <a:latin typeface="Arial"/>
                <a:cs typeface="Arial"/>
              </a:rPr>
              <a:t> </a:t>
            </a:r>
            <a:r>
              <a:rPr sz="2200" dirty="0">
                <a:latin typeface="Arial"/>
                <a:cs typeface="Arial"/>
              </a:rPr>
              <a:t>refers</a:t>
            </a:r>
            <a:r>
              <a:rPr sz="2200" spc="210" dirty="0">
                <a:latin typeface="Arial"/>
                <a:cs typeface="Arial"/>
              </a:rPr>
              <a:t> </a:t>
            </a:r>
            <a:r>
              <a:rPr sz="2200" dirty="0">
                <a:latin typeface="Arial"/>
                <a:cs typeface="Arial"/>
              </a:rPr>
              <a:t>to</a:t>
            </a:r>
            <a:r>
              <a:rPr sz="2200" spc="204" dirty="0">
                <a:latin typeface="Arial"/>
                <a:cs typeface="Arial"/>
              </a:rPr>
              <a:t> </a:t>
            </a:r>
            <a:r>
              <a:rPr sz="2200" spc="-25" dirty="0">
                <a:latin typeface="Arial"/>
                <a:cs typeface="Arial"/>
              </a:rPr>
              <a:t>the </a:t>
            </a:r>
            <a:r>
              <a:rPr sz="2200" dirty="0">
                <a:latin typeface="Arial"/>
                <a:cs typeface="Arial"/>
              </a:rPr>
              <a:t>association</a:t>
            </a:r>
            <a:r>
              <a:rPr sz="2200" spc="-10" dirty="0">
                <a:latin typeface="Arial"/>
                <a:cs typeface="Arial"/>
              </a:rPr>
              <a:t> </a:t>
            </a:r>
            <a:r>
              <a:rPr sz="2200" dirty="0">
                <a:latin typeface="Arial"/>
                <a:cs typeface="Arial"/>
              </a:rPr>
              <a:t>of</a:t>
            </a:r>
            <a:r>
              <a:rPr sz="2200" spc="-10" dirty="0">
                <a:latin typeface="Arial"/>
                <a:cs typeface="Arial"/>
              </a:rPr>
              <a:t> </a:t>
            </a:r>
            <a:r>
              <a:rPr sz="2200" dirty="0">
                <a:latin typeface="Arial"/>
                <a:cs typeface="Arial"/>
              </a:rPr>
              <a:t>various</a:t>
            </a:r>
            <a:r>
              <a:rPr sz="2200" spc="-10" dirty="0">
                <a:latin typeface="Arial"/>
                <a:cs typeface="Arial"/>
              </a:rPr>
              <a:t> </a:t>
            </a:r>
            <a:r>
              <a:rPr sz="2200" dirty="0">
                <a:latin typeface="Arial"/>
                <a:cs typeface="Arial"/>
              </a:rPr>
              <a:t>components and</a:t>
            </a:r>
            <a:r>
              <a:rPr sz="2200" spc="-5" dirty="0">
                <a:latin typeface="Arial"/>
                <a:cs typeface="Arial"/>
              </a:rPr>
              <a:t> </a:t>
            </a:r>
            <a:r>
              <a:rPr sz="2200" dirty="0">
                <a:latin typeface="Arial"/>
                <a:cs typeface="Arial"/>
              </a:rPr>
              <a:t>revolves around the</a:t>
            </a:r>
            <a:r>
              <a:rPr sz="2200" spc="-5" dirty="0">
                <a:latin typeface="Arial"/>
                <a:cs typeface="Arial"/>
              </a:rPr>
              <a:t> </a:t>
            </a:r>
            <a:r>
              <a:rPr sz="2200" spc="-10" dirty="0">
                <a:latin typeface="Arial"/>
                <a:cs typeface="Arial"/>
              </a:rPr>
              <a:t>inheritance, </a:t>
            </a:r>
            <a:r>
              <a:rPr sz="2200" dirty="0">
                <a:latin typeface="Arial"/>
                <a:cs typeface="Arial"/>
              </a:rPr>
              <a:t>polymorphism,</a:t>
            </a:r>
            <a:r>
              <a:rPr sz="2200" spc="-75" dirty="0">
                <a:latin typeface="Arial"/>
                <a:cs typeface="Arial"/>
              </a:rPr>
              <a:t> </a:t>
            </a:r>
            <a:r>
              <a:rPr sz="2200" dirty="0">
                <a:latin typeface="Arial"/>
                <a:cs typeface="Arial"/>
              </a:rPr>
              <a:t>encapsulation,</a:t>
            </a:r>
            <a:r>
              <a:rPr sz="2200" spc="-125" dirty="0">
                <a:latin typeface="Arial"/>
                <a:cs typeface="Arial"/>
              </a:rPr>
              <a:t> </a:t>
            </a:r>
            <a:r>
              <a:rPr sz="2200" dirty="0">
                <a:latin typeface="Arial"/>
                <a:cs typeface="Arial"/>
              </a:rPr>
              <a:t>and</a:t>
            </a:r>
            <a:r>
              <a:rPr sz="2200" spc="-110" dirty="0">
                <a:latin typeface="Arial"/>
                <a:cs typeface="Arial"/>
              </a:rPr>
              <a:t> </a:t>
            </a:r>
            <a:r>
              <a:rPr sz="2200" dirty="0">
                <a:latin typeface="Arial"/>
                <a:cs typeface="Arial"/>
              </a:rPr>
              <a:t>abstraction</a:t>
            </a:r>
            <a:r>
              <a:rPr sz="2200" spc="-100" dirty="0">
                <a:latin typeface="Arial"/>
                <a:cs typeface="Arial"/>
              </a:rPr>
              <a:t> </a:t>
            </a:r>
            <a:r>
              <a:rPr sz="2200" spc="-10" dirty="0">
                <a:latin typeface="Arial"/>
                <a:cs typeface="Arial"/>
              </a:rPr>
              <a:t>concepts.</a:t>
            </a:r>
            <a:endParaRPr sz="2200" dirty="0">
              <a:latin typeface="Arial"/>
              <a:cs typeface="Arial"/>
            </a:endParaRPr>
          </a:p>
          <a:p>
            <a:pPr marL="12700" algn="just">
              <a:lnSpc>
                <a:spcPct val="100000"/>
              </a:lnSpc>
              <a:spcBef>
                <a:spcPts val="1320"/>
              </a:spcBef>
            </a:pPr>
            <a:r>
              <a:rPr sz="2200" dirty="0">
                <a:latin typeface="Arial"/>
                <a:cs typeface="Arial"/>
              </a:rPr>
              <a:t>OOP</a:t>
            </a:r>
            <a:r>
              <a:rPr sz="2200" spc="335" dirty="0">
                <a:latin typeface="Arial"/>
                <a:cs typeface="Arial"/>
              </a:rPr>
              <a:t> </a:t>
            </a:r>
            <a:r>
              <a:rPr sz="2200" dirty="0">
                <a:latin typeface="Arial"/>
                <a:cs typeface="Arial"/>
              </a:rPr>
              <a:t>is</a:t>
            </a:r>
            <a:r>
              <a:rPr sz="2200" spc="395" dirty="0">
                <a:latin typeface="Arial"/>
                <a:cs typeface="Arial"/>
              </a:rPr>
              <a:t> </a:t>
            </a:r>
            <a:r>
              <a:rPr sz="2200" dirty="0">
                <a:latin typeface="Arial"/>
                <a:cs typeface="Arial"/>
              </a:rPr>
              <a:t>programmed</a:t>
            </a:r>
            <a:r>
              <a:rPr sz="2200" spc="395" dirty="0">
                <a:latin typeface="Arial"/>
                <a:cs typeface="Arial"/>
              </a:rPr>
              <a:t> </a:t>
            </a:r>
            <a:r>
              <a:rPr sz="2200" dirty="0">
                <a:latin typeface="Arial"/>
                <a:cs typeface="Arial"/>
              </a:rPr>
              <a:t>in</a:t>
            </a:r>
            <a:r>
              <a:rPr sz="2200" spc="400" dirty="0">
                <a:latin typeface="Arial"/>
                <a:cs typeface="Arial"/>
              </a:rPr>
              <a:t> </a:t>
            </a:r>
            <a:r>
              <a:rPr sz="2200" dirty="0">
                <a:latin typeface="Arial"/>
                <a:cs typeface="Arial"/>
              </a:rPr>
              <a:t>such</a:t>
            </a:r>
            <a:r>
              <a:rPr sz="2200" spc="395" dirty="0">
                <a:latin typeface="Arial"/>
                <a:cs typeface="Arial"/>
              </a:rPr>
              <a:t> </a:t>
            </a:r>
            <a:r>
              <a:rPr sz="2200" dirty="0">
                <a:latin typeface="Arial"/>
                <a:cs typeface="Arial"/>
              </a:rPr>
              <a:t>a</a:t>
            </a:r>
            <a:r>
              <a:rPr sz="2200" spc="390" dirty="0">
                <a:latin typeface="Arial"/>
                <a:cs typeface="Arial"/>
              </a:rPr>
              <a:t> </a:t>
            </a:r>
            <a:r>
              <a:rPr sz="2200" dirty="0">
                <a:latin typeface="Arial"/>
                <a:cs typeface="Arial"/>
              </a:rPr>
              <a:t>way</a:t>
            </a:r>
            <a:r>
              <a:rPr sz="2200" spc="385" dirty="0">
                <a:latin typeface="Arial"/>
                <a:cs typeface="Arial"/>
              </a:rPr>
              <a:t> </a:t>
            </a:r>
            <a:r>
              <a:rPr sz="2200" dirty="0">
                <a:latin typeface="Arial"/>
                <a:cs typeface="Arial"/>
              </a:rPr>
              <a:t>that</a:t>
            </a:r>
            <a:r>
              <a:rPr sz="2200" spc="405" dirty="0">
                <a:latin typeface="Arial"/>
                <a:cs typeface="Arial"/>
              </a:rPr>
              <a:t> </a:t>
            </a:r>
            <a:r>
              <a:rPr sz="2200" dirty="0">
                <a:latin typeface="Arial"/>
                <a:cs typeface="Arial"/>
              </a:rPr>
              <a:t>the</a:t>
            </a:r>
            <a:r>
              <a:rPr sz="2200" spc="390" dirty="0">
                <a:latin typeface="Arial"/>
                <a:cs typeface="Arial"/>
              </a:rPr>
              <a:t> </a:t>
            </a:r>
            <a:r>
              <a:rPr sz="2200" dirty="0">
                <a:latin typeface="Arial"/>
                <a:cs typeface="Arial"/>
              </a:rPr>
              <a:t>users</a:t>
            </a:r>
            <a:r>
              <a:rPr sz="2200" spc="400" dirty="0">
                <a:latin typeface="Arial"/>
                <a:cs typeface="Arial"/>
              </a:rPr>
              <a:t> </a:t>
            </a:r>
            <a:r>
              <a:rPr sz="2200" dirty="0">
                <a:latin typeface="Arial"/>
                <a:cs typeface="Arial"/>
              </a:rPr>
              <a:t>can</a:t>
            </a:r>
            <a:r>
              <a:rPr sz="2200" spc="400" dirty="0">
                <a:latin typeface="Arial"/>
                <a:cs typeface="Arial"/>
              </a:rPr>
              <a:t> </a:t>
            </a:r>
            <a:r>
              <a:rPr sz="2200" dirty="0">
                <a:latin typeface="Arial"/>
                <a:cs typeface="Arial"/>
              </a:rPr>
              <a:t>focus</a:t>
            </a:r>
            <a:r>
              <a:rPr sz="2200" spc="400" dirty="0">
                <a:latin typeface="Arial"/>
                <a:cs typeface="Arial"/>
              </a:rPr>
              <a:t> </a:t>
            </a:r>
            <a:r>
              <a:rPr sz="2200" dirty="0">
                <a:latin typeface="Arial"/>
                <a:cs typeface="Arial"/>
              </a:rPr>
              <a:t>on</a:t>
            </a:r>
            <a:r>
              <a:rPr sz="2200" spc="390" dirty="0">
                <a:latin typeface="Arial"/>
                <a:cs typeface="Arial"/>
              </a:rPr>
              <a:t> </a:t>
            </a:r>
            <a:r>
              <a:rPr sz="2200" spc="-25" dirty="0">
                <a:latin typeface="Arial"/>
                <a:cs typeface="Arial"/>
              </a:rPr>
              <a:t>the</a:t>
            </a:r>
            <a:endParaRPr sz="2200" dirty="0">
              <a:latin typeface="Arial"/>
              <a:cs typeface="Arial"/>
            </a:endParaRPr>
          </a:p>
          <a:p>
            <a:pPr marL="12700" algn="just">
              <a:lnSpc>
                <a:spcPct val="100000"/>
              </a:lnSpc>
              <a:spcBef>
                <a:spcPts val="1325"/>
              </a:spcBef>
            </a:pPr>
            <a:r>
              <a:rPr sz="2200" dirty="0">
                <a:latin typeface="Arial"/>
                <a:cs typeface="Arial"/>
              </a:rPr>
              <a:t>object</a:t>
            </a:r>
            <a:r>
              <a:rPr sz="2200" spc="-55" dirty="0">
                <a:latin typeface="Arial"/>
                <a:cs typeface="Arial"/>
              </a:rPr>
              <a:t> </a:t>
            </a:r>
            <a:r>
              <a:rPr sz="2200" dirty="0">
                <a:latin typeface="Arial"/>
                <a:cs typeface="Arial"/>
              </a:rPr>
              <a:t>while</a:t>
            </a:r>
            <a:r>
              <a:rPr sz="2200" spc="-70" dirty="0">
                <a:latin typeface="Arial"/>
                <a:cs typeface="Arial"/>
              </a:rPr>
              <a:t> </a:t>
            </a:r>
            <a:r>
              <a:rPr sz="2200" dirty="0">
                <a:latin typeface="Arial"/>
                <a:cs typeface="Arial"/>
              </a:rPr>
              <a:t>developing</a:t>
            </a:r>
            <a:r>
              <a:rPr sz="2200" spc="-35" dirty="0">
                <a:latin typeface="Arial"/>
                <a:cs typeface="Arial"/>
              </a:rPr>
              <a:t> </a:t>
            </a:r>
            <a:r>
              <a:rPr sz="2200" dirty="0">
                <a:latin typeface="Arial"/>
                <a:cs typeface="Arial"/>
              </a:rPr>
              <a:t>the</a:t>
            </a:r>
            <a:r>
              <a:rPr sz="2200" spc="-55" dirty="0">
                <a:latin typeface="Arial"/>
                <a:cs typeface="Arial"/>
              </a:rPr>
              <a:t> </a:t>
            </a:r>
            <a:r>
              <a:rPr sz="2200" dirty="0">
                <a:latin typeface="Arial"/>
                <a:cs typeface="Arial"/>
              </a:rPr>
              <a:t>program</a:t>
            </a:r>
            <a:r>
              <a:rPr sz="2200" spc="-25" dirty="0">
                <a:latin typeface="Arial"/>
                <a:cs typeface="Arial"/>
              </a:rPr>
              <a:t> </a:t>
            </a:r>
            <a:r>
              <a:rPr sz="2200" dirty="0">
                <a:latin typeface="Arial"/>
                <a:cs typeface="Arial"/>
              </a:rPr>
              <a:t>and</a:t>
            </a:r>
            <a:r>
              <a:rPr sz="2200" spc="-55" dirty="0">
                <a:latin typeface="Arial"/>
                <a:cs typeface="Arial"/>
              </a:rPr>
              <a:t> </a:t>
            </a:r>
            <a:r>
              <a:rPr sz="2200" dirty="0">
                <a:latin typeface="Arial"/>
                <a:cs typeface="Arial"/>
              </a:rPr>
              <a:t>code,</a:t>
            </a:r>
            <a:r>
              <a:rPr sz="2200" spc="-50" dirty="0">
                <a:latin typeface="Arial"/>
                <a:cs typeface="Arial"/>
              </a:rPr>
              <a:t> </a:t>
            </a:r>
            <a:r>
              <a:rPr sz="2200" dirty="0">
                <a:latin typeface="Arial"/>
                <a:cs typeface="Arial"/>
              </a:rPr>
              <a:t>but</a:t>
            </a:r>
            <a:r>
              <a:rPr sz="2200" spc="-60" dirty="0">
                <a:latin typeface="Arial"/>
                <a:cs typeface="Arial"/>
              </a:rPr>
              <a:t> </a:t>
            </a:r>
            <a:r>
              <a:rPr sz="2200" dirty="0">
                <a:latin typeface="Arial"/>
                <a:cs typeface="Arial"/>
              </a:rPr>
              <a:t>not</a:t>
            </a:r>
            <a:r>
              <a:rPr sz="2200" spc="-60" dirty="0">
                <a:latin typeface="Arial"/>
                <a:cs typeface="Arial"/>
              </a:rPr>
              <a:t> </a:t>
            </a:r>
            <a:r>
              <a:rPr sz="2200" dirty="0">
                <a:latin typeface="Arial"/>
                <a:cs typeface="Arial"/>
              </a:rPr>
              <a:t>the</a:t>
            </a:r>
            <a:r>
              <a:rPr sz="2200" spc="-40" dirty="0">
                <a:latin typeface="Arial"/>
                <a:cs typeface="Arial"/>
              </a:rPr>
              <a:t> </a:t>
            </a:r>
            <a:r>
              <a:rPr sz="2200" spc="-10" dirty="0">
                <a:latin typeface="Arial"/>
                <a:cs typeface="Arial"/>
              </a:rPr>
              <a:t>procedure.</a:t>
            </a:r>
            <a:endParaRPr sz="2200" dirty="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91634" y="624662"/>
            <a:ext cx="2767965" cy="574675"/>
          </a:xfrm>
          <a:prstGeom prst="rect">
            <a:avLst/>
          </a:prstGeom>
        </p:spPr>
        <p:txBody>
          <a:bodyPr vert="horz" wrap="square" lIns="0" tIns="12700" rIns="0" bIns="0" rtlCol="0">
            <a:spAutoFit/>
          </a:bodyPr>
          <a:lstStyle/>
          <a:p>
            <a:pPr marL="12700">
              <a:lnSpc>
                <a:spcPct val="100000"/>
              </a:lnSpc>
              <a:spcBef>
                <a:spcPts val="100"/>
              </a:spcBef>
            </a:pPr>
            <a:r>
              <a:rPr spc="-10" dirty="0"/>
              <a:t>Conclusions</a:t>
            </a:r>
          </a:p>
        </p:txBody>
      </p:sp>
      <p:sp>
        <p:nvSpPr>
          <p:cNvPr id="4" name="object 4"/>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2"/>
              </a:rPr>
              <a:t>www.senati.edu.pe</a:t>
            </a:r>
            <a:endParaRPr sz="1200">
              <a:latin typeface="Segoe UI"/>
              <a:cs typeface="Segoe UI"/>
            </a:endParaRPr>
          </a:p>
        </p:txBody>
      </p:sp>
      <p:sp>
        <p:nvSpPr>
          <p:cNvPr id="3" name="object 3"/>
          <p:cNvSpPr txBox="1"/>
          <p:nvPr/>
        </p:nvSpPr>
        <p:spPr>
          <a:xfrm>
            <a:off x="1605152" y="1398803"/>
            <a:ext cx="8983345" cy="457882"/>
          </a:xfrm>
          <a:prstGeom prst="rect">
            <a:avLst/>
          </a:prstGeom>
        </p:spPr>
        <p:txBody>
          <a:bodyPr vert="horz" wrap="square" lIns="0" tIns="12700" rIns="0" bIns="0" rtlCol="0">
            <a:spAutoFit/>
          </a:bodyPr>
          <a:lstStyle/>
          <a:p>
            <a:pPr marL="12700" marR="5080" algn="just">
              <a:lnSpc>
                <a:spcPct val="150000"/>
              </a:lnSpc>
              <a:spcBef>
                <a:spcPts val="100"/>
              </a:spcBef>
            </a:pPr>
            <a:endParaRPr sz="2200" dirty="0">
              <a:latin typeface="Arial"/>
              <a:cs typeface="Arial"/>
            </a:endParaRPr>
          </a:p>
        </p:txBody>
      </p:sp>
      <p:sp>
        <p:nvSpPr>
          <p:cNvPr id="6" name="CuadroTexto 5">
            <a:extLst>
              <a:ext uri="{FF2B5EF4-FFF2-40B4-BE49-F238E27FC236}">
                <a16:creationId xmlns:a16="http://schemas.microsoft.com/office/drawing/2014/main" id="{B96BBA9C-4E5F-1B67-9083-CD600227D139}"/>
              </a:ext>
            </a:extLst>
          </p:cNvPr>
          <p:cNvSpPr txBox="1"/>
          <p:nvPr/>
        </p:nvSpPr>
        <p:spPr>
          <a:xfrm>
            <a:off x="1295400" y="1584697"/>
            <a:ext cx="9525000" cy="4154984"/>
          </a:xfrm>
          <a:prstGeom prst="rect">
            <a:avLst/>
          </a:prstGeom>
          <a:noFill/>
        </p:spPr>
        <p:txBody>
          <a:bodyPr wrap="square">
            <a:spAutoFit/>
          </a:bodyPr>
          <a:lstStyle/>
          <a:p>
            <a:pPr algn="just"/>
            <a:r>
              <a:rPr lang="es-PE" sz="2200" dirty="0">
                <a:highlight>
                  <a:srgbClr val="FFFF00"/>
                </a:highlight>
                <a:latin typeface="Arial"/>
                <a:cs typeface="Arial"/>
              </a:rPr>
              <a:t>PHP es una plataforma flexible en términos de acceso a funciones miembro y variables.  OOP en PHP alude a un estilo de programación que tiene una asociación de la clase, objetos y diversos componentes.</a:t>
            </a:r>
          </a:p>
          <a:p>
            <a:pPr algn="just"/>
            <a:endParaRPr lang="es-PE" sz="2200" dirty="0">
              <a:highlight>
                <a:srgbClr val="FFFF00"/>
              </a:highlight>
              <a:latin typeface="Arial"/>
              <a:cs typeface="Arial"/>
            </a:endParaRPr>
          </a:p>
          <a:p>
            <a:pPr algn="just"/>
            <a:r>
              <a:rPr lang="es-PE" sz="2200" dirty="0">
                <a:highlight>
                  <a:srgbClr val="FFFF00"/>
                </a:highlight>
                <a:latin typeface="Arial"/>
                <a:cs typeface="Arial"/>
              </a:rPr>
              <a:t>PHP es un lenguaje de programación del lado del servidor utilizado para el desarrollo web. La programación orientada a objetos es un estilo de programación que se refiere a la asociación de varios componentes y gira en torno a los conceptos de herencia, polimorfismo, encapsulación y abstracción.</a:t>
            </a:r>
          </a:p>
          <a:p>
            <a:pPr algn="just"/>
            <a:r>
              <a:rPr lang="es-PE" sz="2200" dirty="0">
                <a:highlight>
                  <a:srgbClr val="FFFF00"/>
                </a:highlight>
                <a:latin typeface="Arial"/>
                <a:cs typeface="Arial"/>
              </a:rPr>
              <a:t>La programación orientada a objetos se realiza de forma que los usuarios puedan centrarse en el objeto mientras desarrollan el programa y el código, pero no en el procedimiento.</a:t>
            </a:r>
          </a:p>
        </p:txBody>
      </p:sp>
    </p:spTree>
    <p:extLst>
      <p:ext uri="{BB962C8B-B14F-4D97-AF65-F5344CB8AC3E}">
        <p14:creationId xmlns:p14="http://schemas.microsoft.com/office/powerpoint/2010/main" val="169440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2597" y="470992"/>
            <a:ext cx="8299069" cy="748795"/>
          </a:xfrm>
          <a:prstGeom prst="rect">
            <a:avLst/>
          </a:prstGeom>
        </p:spPr>
        <p:txBody>
          <a:bodyPr vert="horz" wrap="square" lIns="0" tIns="253873" rIns="0" bIns="0" rtlCol="0">
            <a:spAutoFit/>
          </a:bodyPr>
          <a:lstStyle/>
          <a:p>
            <a:pPr marL="12700">
              <a:lnSpc>
                <a:spcPct val="100000"/>
              </a:lnSpc>
              <a:spcBef>
                <a:spcPts val="105"/>
              </a:spcBef>
            </a:pPr>
            <a:r>
              <a:rPr lang="es-PE" sz="3200" dirty="0"/>
              <a:t>PHP</a:t>
            </a:r>
            <a:r>
              <a:rPr lang="es-PE" sz="3200" spc="-105" dirty="0"/>
              <a:t> </a:t>
            </a:r>
            <a:r>
              <a:rPr lang="es-PE" sz="3200" dirty="0"/>
              <a:t>(</a:t>
            </a:r>
            <a:r>
              <a:rPr lang="es-PE" sz="3200" dirty="0" err="1"/>
              <a:t>Hypertext</a:t>
            </a:r>
            <a:r>
              <a:rPr lang="es-PE" sz="3200" spc="-55" dirty="0"/>
              <a:t> </a:t>
            </a:r>
            <a:r>
              <a:rPr lang="es-PE" sz="3200" spc="-10" dirty="0" err="1"/>
              <a:t>Preprocessor</a:t>
            </a:r>
            <a:r>
              <a:rPr lang="es-PE" sz="3200" spc="-10" dirty="0"/>
              <a:t>) </a:t>
            </a:r>
            <a:endParaRPr sz="3200" dirty="0"/>
          </a:p>
        </p:txBody>
      </p:sp>
      <p:sp>
        <p:nvSpPr>
          <p:cNvPr id="3" name="object 3"/>
          <p:cNvSpPr txBox="1"/>
          <p:nvPr/>
        </p:nvSpPr>
        <p:spPr>
          <a:xfrm>
            <a:off x="1482597" y="1531879"/>
            <a:ext cx="6278245" cy="4552315"/>
          </a:xfrm>
          <a:prstGeom prst="rect">
            <a:avLst/>
          </a:prstGeom>
        </p:spPr>
        <p:txBody>
          <a:bodyPr vert="horz" wrap="square" lIns="0" tIns="12065" rIns="0" bIns="0" rtlCol="0">
            <a:spAutoFit/>
          </a:bodyPr>
          <a:lstStyle/>
          <a:p>
            <a:pPr marL="12700" marR="5080" algn="just">
              <a:lnSpc>
                <a:spcPct val="150000"/>
              </a:lnSpc>
              <a:spcBef>
                <a:spcPts val="95"/>
              </a:spcBef>
            </a:pPr>
            <a:r>
              <a:rPr sz="2200" dirty="0">
                <a:latin typeface="Arial"/>
                <a:cs typeface="Arial"/>
              </a:rPr>
              <a:t>An</a:t>
            </a:r>
            <a:r>
              <a:rPr sz="2200" spc="-20" dirty="0">
                <a:latin typeface="Arial"/>
                <a:cs typeface="Arial"/>
              </a:rPr>
              <a:t> open-</a:t>
            </a:r>
            <a:r>
              <a:rPr sz="2200" dirty="0">
                <a:latin typeface="Arial"/>
                <a:cs typeface="Arial"/>
              </a:rPr>
              <a:t>source</a:t>
            </a:r>
            <a:r>
              <a:rPr sz="2200" spc="-20" dirty="0">
                <a:latin typeface="Arial"/>
                <a:cs typeface="Arial"/>
              </a:rPr>
              <a:t> </a:t>
            </a:r>
            <a:r>
              <a:rPr sz="2200" dirty="0">
                <a:latin typeface="Arial"/>
                <a:cs typeface="Arial"/>
              </a:rPr>
              <a:t>language</a:t>
            </a:r>
            <a:r>
              <a:rPr sz="2200" spc="-15" dirty="0">
                <a:latin typeface="Arial"/>
                <a:cs typeface="Arial"/>
              </a:rPr>
              <a:t> </a:t>
            </a:r>
            <a:r>
              <a:rPr sz="2200" dirty="0">
                <a:latin typeface="Arial"/>
                <a:cs typeface="Arial"/>
              </a:rPr>
              <a:t>that</a:t>
            </a:r>
            <a:r>
              <a:rPr sz="2200" spc="-20" dirty="0">
                <a:latin typeface="Arial"/>
                <a:cs typeface="Arial"/>
              </a:rPr>
              <a:t> </a:t>
            </a:r>
            <a:r>
              <a:rPr sz="2200" dirty="0">
                <a:latin typeface="Arial"/>
                <a:cs typeface="Arial"/>
              </a:rPr>
              <a:t>is</a:t>
            </a:r>
            <a:r>
              <a:rPr sz="2200" spc="-20" dirty="0">
                <a:latin typeface="Arial"/>
                <a:cs typeface="Arial"/>
              </a:rPr>
              <a:t> </a:t>
            </a:r>
            <a:r>
              <a:rPr sz="2200" dirty="0">
                <a:latin typeface="Arial"/>
                <a:cs typeface="Arial"/>
              </a:rPr>
              <a:t>used</a:t>
            </a:r>
            <a:r>
              <a:rPr sz="2200" spc="-20" dirty="0">
                <a:latin typeface="Arial"/>
                <a:cs typeface="Arial"/>
              </a:rPr>
              <a:t> </a:t>
            </a:r>
            <a:r>
              <a:rPr sz="2200" dirty="0">
                <a:latin typeface="Arial"/>
                <a:cs typeface="Arial"/>
              </a:rPr>
              <a:t>for</a:t>
            </a:r>
            <a:r>
              <a:rPr sz="2200" spc="-5" dirty="0">
                <a:latin typeface="Arial"/>
                <a:cs typeface="Arial"/>
              </a:rPr>
              <a:t> </a:t>
            </a:r>
            <a:r>
              <a:rPr sz="2200" spc="-10" dirty="0">
                <a:latin typeface="Arial"/>
                <a:cs typeface="Arial"/>
              </a:rPr>
              <a:t>scripting </a:t>
            </a:r>
            <a:r>
              <a:rPr sz="2200" dirty="0">
                <a:latin typeface="Arial"/>
                <a:cs typeface="Arial"/>
              </a:rPr>
              <a:t>and</a:t>
            </a:r>
            <a:r>
              <a:rPr sz="2200" spc="160" dirty="0">
                <a:latin typeface="Arial"/>
                <a:cs typeface="Arial"/>
              </a:rPr>
              <a:t> </a:t>
            </a:r>
            <a:r>
              <a:rPr sz="2200" spc="-20" dirty="0">
                <a:latin typeface="Arial"/>
                <a:cs typeface="Arial"/>
              </a:rPr>
              <a:t>general-</a:t>
            </a:r>
            <a:r>
              <a:rPr sz="2200" dirty="0">
                <a:latin typeface="Arial"/>
                <a:cs typeface="Arial"/>
              </a:rPr>
              <a:t>purpose</a:t>
            </a:r>
            <a:r>
              <a:rPr sz="2200" spc="160" dirty="0">
                <a:latin typeface="Arial"/>
                <a:cs typeface="Arial"/>
              </a:rPr>
              <a:t> </a:t>
            </a:r>
            <a:r>
              <a:rPr sz="2200" dirty="0">
                <a:latin typeface="Arial"/>
                <a:cs typeface="Arial"/>
              </a:rPr>
              <a:t>programming,</a:t>
            </a:r>
            <a:r>
              <a:rPr sz="2200" spc="175" dirty="0">
                <a:latin typeface="Arial"/>
                <a:cs typeface="Arial"/>
              </a:rPr>
              <a:t> </a:t>
            </a:r>
            <a:r>
              <a:rPr sz="2200" dirty="0">
                <a:latin typeface="Arial"/>
                <a:cs typeface="Arial"/>
              </a:rPr>
              <a:t>developed</a:t>
            </a:r>
            <a:r>
              <a:rPr sz="2200" spc="175" dirty="0">
                <a:latin typeface="Arial"/>
                <a:cs typeface="Arial"/>
              </a:rPr>
              <a:t> </a:t>
            </a:r>
            <a:r>
              <a:rPr sz="2200" spc="-25" dirty="0">
                <a:latin typeface="Arial"/>
                <a:cs typeface="Arial"/>
              </a:rPr>
              <a:t>by </a:t>
            </a:r>
            <a:r>
              <a:rPr sz="2200" dirty="0">
                <a:latin typeface="Arial"/>
                <a:cs typeface="Arial"/>
              </a:rPr>
              <a:t>Rasmus</a:t>
            </a:r>
            <a:r>
              <a:rPr sz="2200" spc="114" dirty="0">
                <a:latin typeface="Arial"/>
                <a:cs typeface="Arial"/>
              </a:rPr>
              <a:t> </a:t>
            </a:r>
            <a:r>
              <a:rPr sz="2200" dirty="0">
                <a:latin typeface="Arial"/>
                <a:cs typeface="Arial"/>
              </a:rPr>
              <a:t>Lerdorf,</a:t>
            </a:r>
            <a:r>
              <a:rPr sz="2200" spc="110" dirty="0">
                <a:latin typeface="Arial"/>
                <a:cs typeface="Arial"/>
              </a:rPr>
              <a:t> </a:t>
            </a:r>
            <a:r>
              <a:rPr sz="2200" dirty="0">
                <a:latin typeface="Arial"/>
                <a:cs typeface="Arial"/>
              </a:rPr>
              <a:t>a</a:t>
            </a:r>
            <a:r>
              <a:rPr sz="2200" spc="114" dirty="0">
                <a:latin typeface="Arial"/>
                <a:cs typeface="Arial"/>
              </a:rPr>
              <a:t> </a:t>
            </a:r>
            <a:r>
              <a:rPr sz="2200" spc="-20" dirty="0">
                <a:latin typeface="Arial"/>
                <a:cs typeface="Arial"/>
              </a:rPr>
              <a:t>Danish-</a:t>
            </a:r>
            <a:r>
              <a:rPr sz="2200" dirty="0">
                <a:latin typeface="Arial"/>
                <a:cs typeface="Arial"/>
              </a:rPr>
              <a:t>Canadian</a:t>
            </a:r>
            <a:r>
              <a:rPr sz="2200" spc="120" dirty="0">
                <a:latin typeface="Arial"/>
                <a:cs typeface="Arial"/>
              </a:rPr>
              <a:t> </a:t>
            </a:r>
            <a:r>
              <a:rPr sz="2200" dirty="0">
                <a:latin typeface="Arial"/>
                <a:cs typeface="Arial"/>
              </a:rPr>
              <a:t>developer</a:t>
            </a:r>
            <a:r>
              <a:rPr sz="2200" spc="125" dirty="0">
                <a:latin typeface="Arial"/>
                <a:cs typeface="Arial"/>
              </a:rPr>
              <a:t> </a:t>
            </a:r>
            <a:r>
              <a:rPr sz="2200" spc="-25" dirty="0">
                <a:latin typeface="Arial"/>
                <a:cs typeface="Arial"/>
              </a:rPr>
              <a:t>in </a:t>
            </a:r>
            <a:r>
              <a:rPr sz="2200" dirty="0">
                <a:latin typeface="Arial"/>
                <a:cs typeface="Arial"/>
              </a:rPr>
              <a:t>1994.</a:t>
            </a:r>
            <a:r>
              <a:rPr sz="2200" spc="55" dirty="0">
                <a:latin typeface="Arial"/>
                <a:cs typeface="Arial"/>
              </a:rPr>
              <a:t>  </a:t>
            </a:r>
            <a:r>
              <a:rPr sz="2200" dirty="0">
                <a:latin typeface="Arial"/>
                <a:cs typeface="Arial"/>
              </a:rPr>
              <a:t>PHP</a:t>
            </a:r>
            <a:r>
              <a:rPr sz="2200" spc="40" dirty="0">
                <a:latin typeface="Arial"/>
                <a:cs typeface="Arial"/>
              </a:rPr>
              <a:t>  </a:t>
            </a:r>
            <a:r>
              <a:rPr sz="2200" dirty="0">
                <a:latin typeface="Arial"/>
                <a:cs typeface="Arial"/>
              </a:rPr>
              <a:t>allows</a:t>
            </a:r>
            <a:r>
              <a:rPr sz="2200" spc="65" dirty="0">
                <a:latin typeface="Arial"/>
                <a:cs typeface="Arial"/>
              </a:rPr>
              <a:t>  </a:t>
            </a:r>
            <a:r>
              <a:rPr sz="2200" dirty="0">
                <a:latin typeface="Arial"/>
                <a:cs typeface="Arial"/>
              </a:rPr>
              <a:t>you</a:t>
            </a:r>
            <a:r>
              <a:rPr sz="2200" spc="60" dirty="0">
                <a:latin typeface="Arial"/>
                <a:cs typeface="Arial"/>
              </a:rPr>
              <a:t>  </a:t>
            </a:r>
            <a:r>
              <a:rPr sz="2200" dirty="0">
                <a:latin typeface="Arial"/>
                <a:cs typeface="Arial"/>
              </a:rPr>
              <a:t>to</a:t>
            </a:r>
            <a:r>
              <a:rPr sz="2200" spc="55" dirty="0">
                <a:latin typeface="Arial"/>
                <a:cs typeface="Arial"/>
              </a:rPr>
              <a:t>  </a:t>
            </a:r>
            <a:r>
              <a:rPr sz="2200" dirty="0">
                <a:latin typeface="Arial"/>
                <a:cs typeface="Arial"/>
              </a:rPr>
              <a:t>write</a:t>
            </a:r>
            <a:r>
              <a:rPr sz="2200" spc="70" dirty="0">
                <a:latin typeface="Arial"/>
                <a:cs typeface="Arial"/>
              </a:rPr>
              <a:t>  </a:t>
            </a:r>
            <a:r>
              <a:rPr sz="2200" dirty="0">
                <a:latin typeface="Arial"/>
                <a:cs typeface="Arial"/>
              </a:rPr>
              <a:t>code</a:t>
            </a:r>
            <a:r>
              <a:rPr sz="2200" spc="60" dirty="0">
                <a:latin typeface="Arial"/>
                <a:cs typeface="Arial"/>
              </a:rPr>
              <a:t>  </a:t>
            </a:r>
            <a:r>
              <a:rPr sz="2200" dirty="0">
                <a:latin typeface="Arial"/>
                <a:cs typeface="Arial"/>
              </a:rPr>
              <a:t>that</a:t>
            </a:r>
            <a:r>
              <a:rPr sz="2200" spc="65" dirty="0">
                <a:latin typeface="Arial"/>
                <a:cs typeface="Arial"/>
              </a:rPr>
              <a:t>  </a:t>
            </a:r>
            <a:r>
              <a:rPr sz="2200" spc="-25" dirty="0">
                <a:latin typeface="Arial"/>
                <a:cs typeface="Arial"/>
              </a:rPr>
              <a:t>can </a:t>
            </a:r>
            <a:r>
              <a:rPr sz="2200" dirty="0">
                <a:latin typeface="Arial"/>
                <a:cs typeface="Arial"/>
              </a:rPr>
              <a:t>efficiently</a:t>
            </a:r>
            <a:r>
              <a:rPr sz="2200" spc="10" dirty="0">
                <a:latin typeface="Arial"/>
                <a:cs typeface="Arial"/>
              </a:rPr>
              <a:t>  </a:t>
            </a:r>
            <a:r>
              <a:rPr sz="2200" dirty="0">
                <a:latin typeface="Arial"/>
                <a:cs typeface="Arial"/>
              </a:rPr>
              <a:t>produce</a:t>
            </a:r>
            <a:r>
              <a:rPr sz="2200" spc="10" dirty="0">
                <a:latin typeface="Arial"/>
                <a:cs typeface="Arial"/>
              </a:rPr>
              <a:t>  </a:t>
            </a:r>
            <a:r>
              <a:rPr sz="2200" dirty="0">
                <a:latin typeface="Arial"/>
                <a:cs typeface="Arial"/>
              </a:rPr>
              <a:t>dynamic</a:t>
            </a:r>
            <a:r>
              <a:rPr sz="2200" spc="15" dirty="0">
                <a:latin typeface="Arial"/>
                <a:cs typeface="Arial"/>
              </a:rPr>
              <a:t>  </a:t>
            </a:r>
            <a:r>
              <a:rPr sz="2200" dirty="0">
                <a:latin typeface="Arial"/>
                <a:cs typeface="Arial"/>
              </a:rPr>
              <a:t>content</a:t>
            </a:r>
            <a:r>
              <a:rPr sz="2200" spc="15" dirty="0">
                <a:latin typeface="Arial"/>
                <a:cs typeface="Arial"/>
              </a:rPr>
              <a:t>  </a:t>
            </a:r>
            <a:r>
              <a:rPr sz="2200" dirty="0">
                <a:latin typeface="Arial"/>
                <a:cs typeface="Arial"/>
              </a:rPr>
              <a:t>and</a:t>
            </a:r>
            <a:r>
              <a:rPr sz="2200" spc="15" dirty="0">
                <a:latin typeface="Arial"/>
                <a:cs typeface="Arial"/>
              </a:rPr>
              <a:t>  </a:t>
            </a:r>
            <a:r>
              <a:rPr sz="2200" spc="-10" dirty="0">
                <a:latin typeface="Arial"/>
                <a:cs typeface="Arial"/>
              </a:rPr>
              <a:t>scripts </a:t>
            </a:r>
            <a:r>
              <a:rPr sz="2200" dirty="0">
                <a:latin typeface="Arial"/>
                <a:cs typeface="Arial"/>
              </a:rPr>
              <a:t>that</a:t>
            </a:r>
            <a:r>
              <a:rPr sz="2200" spc="165" dirty="0">
                <a:latin typeface="Arial"/>
                <a:cs typeface="Arial"/>
              </a:rPr>
              <a:t> </a:t>
            </a:r>
            <a:r>
              <a:rPr sz="2200" dirty="0">
                <a:latin typeface="Arial"/>
                <a:cs typeface="Arial"/>
              </a:rPr>
              <a:t>execute</a:t>
            </a:r>
            <a:r>
              <a:rPr sz="2200" spc="180" dirty="0">
                <a:latin typeface="Arial"/>
                <a:cs typeface="Arial"/>
              </a:rPr>
              <a:t> </a:t>
            </a:r>
            <a:r>
              <a:rPr sz="2200" dirty="0">
                <a:latin typeface="Arial"/>
                <a:cs typeface="Arial"/>
              </a:rPr>
              <a:t>on</a:t>
            </a:r>
            <a:r>
              <a:rPr sz="2200" spc="155" dirty="0">
                <a:latin typeface="Arial"/>
                <a:cs typeface="Arial"/>
              </a:rPr>
              <a:t> </a:t>
            </a:r>
            <a:r>
              <a:rPr sz="2200" dirty="0">
                <a:latin typeface="Arial"/>
                <a:cs typeface="Arial"/>
              </a:rPr>
              <a:t>the</a:t>
            </a:r>
            <a:r>
              <a:rPr sz="2200" spc="165" dirty="0">
                <a:latin typeface="Arial"/>
                <a:cs typeface="Arial"/>
              </a:rPr>
              <a:t> </a:t>
            </a:r>
            <a:r>
              <a:rPr sz="2200" dirty="0">
                <a:latin typeface="Arial"/>
                <a:cs typeface="Arial"/>
              </a:rPr>
              <a:t>server.</a:t>
            </a:r>
            <a:r>
              <a:rPr sz="2200" spc="160" dirty="0">
                <a:latin typeface="Arial"/>
                <a:cs typeface="Arial"/>
              </a:rPr>
              <a:t> </a:t>
            </a:r>
            <a:r>
              <a:rPr sz="2200" dirty="0">
                <a:latin typeface="Arial"/>
                <a:cs typeface="Arial"/>
              </a:rPr>
              <a:t>PHP</a:t>
            </a:r>
            <a:r>
              <a:rPr sz="2200" spc="120" dirty="0">
                <a:latin typeface="Arial"/>
                <a:cs typeface="Arial"/>
              </a:rPr>
              <a:t> </a:t>
            </a:r>
            <a:r>
              <a:rPr sz="2200" dirty="0">
                <a:latin typeface="Arial"/>
                <a:cs typeface="Arial"/>
              </a:rPr>
              <a:t>Can</a:t>
            </a:r>
            <a:r>
              <a:rPr sz="2200" spc="165" dirty="0">
                <a:latin typeface="Arial"/>
                <a:cs typeface="Arial"/>
              </a:rPr>
              <a:t> </a:t>
            </a:r>
            <a:r>
              <a:rPr sz="2200" dirty="0">
                <a:latin typeface="Arial"/>
                <a:cs typeface="Arial"/>
              </a:rPr>
              <a:t>be</a:t>
            </a:r>
            <a:r>
              <a:rPr sz="2200" spc="155" dirty="0">
                <a:latin typeface="Arial"/>
                <a:cs typeface="Arial"/>
              </a:rPr>
              <a:t> </a:t>
            </a:r>
            <a:r>
              <a:rPr sz="2200" spc="-10" dirty="0">
                <a:latin typeface="Arial"/>
                <a:cs typeface="Arial"/>
              </a:rPr>
              <a:t>installed </a:t>
            </a:r>
            <a:r>
              <a:rPr sz="2200" dirty="0">
                <a:latin typeface="Arial"/>
                <a:cs typeface="Arial"/>
              </a:rPr>
              <a:t>and</a:t>
            </a:r>
            <a:r>
              <a:rPr sz="2200" spc="-40" dirty="0">
                <a:latin typeface="Arial"/>
                <a:cs typeface="Arial"/>
              </a:rPr>
              <a:t> </a:t>
            </a:r>
            <a:r>
              <a:rPr sz="2200" dirty="0">
                <a:latin typeface="Arial"/>
                <a:cs typeface="Arial"/>
              </a:rPr>
              <a:t>used</a:t>
            </a:r>
            <a:r>
              <a:rPr sz="2200" spc="-35" dirty="0">
                <a:latin typeface="Arial"/>
                <a:cs typeface="Arial"/>
              </a:rPr>
              <a:t> </a:t>
            </a:r>
            <a:r>
              <a:rPr sz="2200" dirty="0">
                <a:latin typeface="Arial"/>
                <a:cs typeface="Arial"/>
              </a:rPr>
              <a:t>on</a:t>
            </a:r>
            <a:r>
              <a:rPr sz="2200" spc="-30" dirty="0">
                <a:latin typeface="Arial"/>
                <a:cs typeface="Arial"/>
              </a:rPr>
              <a:t> </a:t>
            </a:r>
            <a:r>
              <a:rPr sz="2200" dirty="0">
                <a:latin typeface="Arial"/>
                <a:cs typeface="Arial"/>
              </a:rPr>
              <a:t>almost</a:t>
            </a:r>
            <a:r>
              <a:rPr sz="2200" spc="-35" dirty="0">
                <a:latin typeface="Arial"/>
                <a:cs typeface="Arial"/>
              </a:rPr>
              <a:t> </a:t>
            </a:r>
            <a:r>
              <a:rPr sz="2200" dirty="0">
                <a:latin typeface="Arial"/>
                <a:cs typeface="Arial"/>
              </a:rPr>
              <a:t>all</a:t>
            </a:r>
            <a:r>
              <a:rPr sz="2200" spc="-30" dirty="0">
                <a:latin typeface="Arial"/>
                <a:cs typeface="Arial"/>
              </a:rPr>
              <a:t> </a:t>
            </a:r>
            <a:r>
              <a:rPr sz="2200" dirty="0">
                <a:latin typeface="Arial"/>
                <a:cs typeface="Arial"/>
              </a:rPr>
              <a:t>popular</a:t>
            </a:r>
            <a:r>
              <a:rPr sz="2200" spc="-40" dirty="0">
                <a:latin typeface="Arial"/>
                <a:cs typeface="Arial"/>
              </a:rPr>
              <a:t> </a:t>
            </a:r>
            <a:r>
              <a:rPr sz="2200" dirty="0">
                <a:latin typeface="Arial"/>
                <a:cs typeface="Arial"/>
              </a:rPr>
              <a:t>operating</a:t>
            </a:r>
            <a:r>
              <a:rPr sz="2200" spc="-40" dirty="0">
                <a:latin typeface="Arial"/>
                <a:cs typeface="Arial"/>
              </a:rPr>
              <a:t> </a:t>
            </a:r>
            <a:r>
              <a:rPr sz="2200" spc="-10" dirty="0">
                <a:latin typeface="Arial"/>
                <a:cs typeface="Arial"/>
              </a:rPr>
              <a:t>systems: </a:t>
            </a:r>
            <a:r>
              <a:rPr sz="2200" dirty="0">
                <a:latin typeface="Arial"/>
                <a:cs typeface="Arial"/>
              </a:rPr>
              <a:t>Windows,  macOS,</a:t>
            </a:r>
            <a:r>
              <a:rPr sz="2200" spc="5" dirty="0">
                <a:latin typeface="Arial"/>
                <a:cs typeface="Arial"/>
              </a:rPr>
              <a:t>  </a:t>
            </a:r>
            <a:r>
              <a:rPr sz="2200" dirty="0">
                <a:latin typeface="Arial"/>
                <a:cs typeface="Arial"/>
              </a:rPr>
              <a:t>Linux,</a:t>
            </a:r>
            <a:r>
              <a:rPr sz="2200" spc="5" dirty="0">
                <a:latin typeface="Arial"/>
                <a:cs typeface="Arial"/>
              </a:rPr>
              <a:t>  </a:t>
            </a:r>
            <a:r>
              <a:rPr sz="2200" dirty="0">
                <a:latin typeface="Arial"/>
                <a:cs typeface="Arial"/>
              </a:rPr>
              <a:t>RISC</a:t>
            </a:r>
            <a:r>
              <a:rPr sz="2200" spc="10" dirty="0">
                <a:latin typeface="Arial"/>
                <a:cs typeface="Arial"/>
              </a:rPr>
              <a:t>  </a:t>
            </a:r>
            <a:r>
              <a:rPr sz="2200" dirty="0">
                <a:latin typeface="Arial"/>
                <a:cs typeface="Arial"/>
              </a:rPr>
              <a:t>OS,  and</a:t>
            </a:r>
            <a:r>
              <a:rPr sz="2200" spc="5" dirty="0">
                <a:latin typeface="Arial"/>
                <a:cs typeface="Arial"/>
              </a:rPr>
              <a:t>  </a:t>
            </a:r>
            <a:r>
              <a:rPr sz="2200" spc="-20" dirty="0">
                <a:latin typeface="Arial"/>
                <a:cs typeface="Arial"/>
              </a:rPr>
              <a:t>many </a:t>
            </a:r>
            <a:r>
              <a:rPr sz="2200" dirty="0">
                <a:latin typeface="Arial"/>
                <a:cs typeface="Arial"/>
              </a:rPr>
              <a:t>variants</a:t>
            </a:r>
            <a:r>
              <a:rPr sz="2200" spc="-25" dirty="0">
                <a:latin typeface="Arial"/>
                <a:cs typeface="Arial"/>
              </a:rPr>
              <a:t> </a:t>
            </a:r>
            <a:r>
              <a:rPr sz="2200" dirty="0">
                <a:latin typeface="Arial"/>
                <a:cs typeface="Arial"/>
              </a:rPr>
              <a:t>of</a:t>
            </a:r>
            <a:r>
              <a:rPr sz="2200" spc="-50" dirty="0">
                <a:latin typeface="Arial"/>
                <a:cs typeface="Arial"/>
              </a:rPr>
              <a:t> </a:t>
            </a:r>
            <a:r>
              <a:rPr sz="2200" dirty="0">
                <a:latin typeface="Arial"/>
                <a:cs typeface="Arial"/>
              </a:rPr>
              <a:t>UNIX</a:t>
            </a:r>
            <a:r>
              <a:rPr sz="2200" spc="-50" dirty="0">
                <a:latin typeface="Arial"/>
                <a:cs typeface="Arial"/>
              </a:rPr>
              <a:t> </a:t>
            </a:r>
            <a:r>
              <a:rPr sz="2200" dirty="0">
                <a:latin typeface="Arial"/>
                <a:cs typeface="Arial"/>
              </a:rPr>
              <a:t>as</a:t>
            </a:r>
            <a:r>
              <a:rPr sz="2200" spc="-45" dirty="0">
                <a:latin typeface="Arial"/>
                <a:cs typeface="Arial"/>
              </a:rPr>
              <a:t> </a:t>
            </a:r>
            <a:r>
              <a:rPr sz="2200" spc="-10" dirty="0">
                <a:latin typeface="Arial"/>
                <a:cs typeface="Arial"/>
              </a:rPr>
              <a:t>well.</a:t>
            </a:r>
            <a:endParaRPr sz="2200" dirty="0">
              <a:latin typeface="Arial"/>
              <a:cs typeface="Arial"/>
            </a:endParaRPr>
          </a:p>
        </p:txBody>
      </p:sp>
      <p:pic>
        <p:nvPicPr>
          <p:cNvPr id="4" name="object 4"/>
          <p:cNvPicPr/>
          <p:nvPr/>
        </p:nvPicPr>
        <p:blipFill>
          <a:blip r:embed="rId2" cstate="print"/>
          <a:stretch>
            <a:fillRect/>
          </a:stretch>
        </p:blipFill>
        <p:spPr>
          <a:xfrm>
            <a:off x="8211311" y="565404"/>
            <a:ext cx="629411" cy="664463"/>
          </a:xfrm>
          <a:prstGeom prst="rect">
            <a:avLst/>
          </a:prstGeom>
        </p:spPr>
      </p:pic>
      <p:pic>
        <p:nvPicPr>
          <p:cNvPr id="5" name="object 5"/>
          <p:cNvPicPr/>
          <p:nvPr/>
        </p:nvPicPr>
        <p:blipFill>
          <a:blip r:embed="rId3" cstate="print"/>
          <a:stretch>
            <a:fillRect/>
          </a:stretch>
        </p:blipFill>
        <p:spPr>
          <a:xfrm>
            <a:off x="7959852" y="2075688"/>
            <a:ext cx="2950463" cy="3116580"/>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2597" y="470992"/>
            <a:ext cx="8299069" cy="748795"/>
          </a:xfrm>
          <a:prstGeom prst="rect">
            <a:avLst/>
          </a:prstGeom>
        </p:spPr>
        <p:txBody>
          <a:bodyPr vert="horz" wrap="square" lIns="0" tIns="253873" rIns="0" bIns="0" rtlCol="0">
            <a:spAutoFit/>
          </a:bodyPr>
          <a:lstStyle/>
          <a:p>
            <a:pPr marL="12700">
              <a:lnSpc>
                <a:spcPct val="100000"/>
              </a:lnSpc>
              <a:spcBef>
                <a:spcPts val="105"/>
              </a:spcBef>
            </a:pPr>
            <a:r>
              <a:rPr lang="es-PE" sz="3200" dirty="0"/>
              <a:t>PHP (Preprocesador de Hipertexto)</a:t>
            </a:r>
            <a:endParaRPr sz="3200" dirty="0"/>
          </a:p>
        </p:txBody>
      </p:sp>
      <p:sp>
        <p:nvSpPr>
          <p:cNvPr id="3" name="object 3"/>
          <p:cNvSpPr txBox="1"/>
          <p:nvPr/>
        </p:nvSpPr>
        <p:spPr>
          <a:xfrm>
            <a:off x="838201" y="1531879"/>
            <a:ext cx="6922642" cy="4519892"/>
          </a:xfrm>
          <a:prstGeom prst="rect">
            <a:avLst/>
          </a:prstGeom>
        </p:spPr>
        <p:txBody>
          <a:bodyPr vert="horz" wrap="square" lIns="0" tIns="12065" rIns="0" bIns="0" rtlCol="0">
            <a:spAutoFit/>
          </a:bodyPr>
          <a:lstStyle/>
          <a:p>
            <a:pPr marL="12700" marR="5080" algn="just">
              <a:lnSpc>
                <a:spcPct val="150000"/>
              </a:lnSpc>
              <a:spcBef>
                <a:spcPts val="95"/>
              </a:spcBef>
            </a:pPr>
            <a:r>
              <a:rPr lang="es-ES" sz="2200" spc="-20" dirty="0">
                <a:highlight>
                  <a:srgbClr val="FFFF00"/>
                </a:highlight>
                <a:latin typeface="Arial"/>
                <a:cs typeface="Arial"/>
              </a:rPr>
              <a:t>Lenguaje de código abierto que se utiliza para scripts y programación de propósito general, desarrollado por Rasmus Lerdorf, un desarrollador danés-canadiense en 1994.  PHP permite escribir código para producir eficazmente contenidos dinámicos y secuencias de comandos que se ejecutan en el servidor. PHP puede instalarse y utilizarse en casi todos los sistemas operativos populares: Windows, macOS, Linux, RISC OS y también muchas variantes de UNIX.</a:t>
            </a:r>
            <a:endParaRPr sz="2200" spc="-20" dirty="0">
              <a:highlight>
                <a:srgbClr val="FFFF00"/>
              </a:highlight>
              <a:latin typeface="Arial"/>
              <a:cs typeface="Arial"/>
            </a:endParaRPr>
          </a:p>
        </p:txBody>
      </p:sp>
      <p:pic>
        <p:nvPicPr>
          <p:cNvPr id="4" name="object 4"/>
          <p:cNvPicPr/>
          <p:nvPr/>
        </p:nvPicPr>
        <p:blipFill>
          <a:blip r:embed="rId2" cstate="print"/>
          <a:stretch>
            <a:fillRect/>
          </a:stretch>
        </p:blipFill>
        <p:spPr>
          <a:xfrm>
            <a:off x="8211311" y="565404"/>
            <a:ext cx="629411" cy="664463"/>
          </a:xfrm>
          <a:prstGeom prst="rect">
            <a:avLst/>
          </a:prstGeom>
        </p:spPr>
      </p:pic>
      <p:pic>
        <p:nvPicPr>
          <p:cNvPr id="5" name="object 5"/>
          <p:cNvPicPr/>
          <p:nvPr/>
        </p:nvPicPr>
        <p:blipFill>
          <a:blip r:embed="rId3" cstate="print"/>
          <a:stretch>
            <a:fillRect/>
          </a:stretch>
        </p:blipFill>
        <p:spPr>
          <a:xfrm>
            <a:off x="7959852" y="2075688"/>
            <a:ext cx="2950463" cy="3116580"/>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64627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80133" y="757580"/>
            <a:ext cx="5174615" cy="5055870"/>
          </a:xfrm>
          <a:prstGeom prst="rect">
            <a:avLst/>
          </a:prstGeom>
        </p:spPr>
        <p:txBody>
          <a:bodyPr vert="horz" wrap="square" lIns="0" tIns="180340" rIns="0" bIns="0" rtlCol="0">
            <a:spAutoFit/>
          </a:bodyPr>
          <a:lstStyle/>
          <a:p>
            <a:pPr marL="12700" algn="just">
              <a:lnSpc>
                <a:spcPct val="100000"/>
              </a:lnSpc>
              <a:spcBef>
                <a:spcPts val="1420"/>
              </a:spcBef>
            </a:pPr>
            <a:r>
              <a:rPr sz="2200" dirty="0">
                <a:latin typeface="Arial"/>
                <a:cs typeface="Arial"/>
              </a:rPr>
              <a:t>PHP</a:t>
            </a:r>
            <a:r>
              <a:rPr sz="2200" spc="-80" dirty="0">
                <a:latin typeface="Arial"/>
                <a:cs typeface="Arial"/>
              </a:rPr>
              <a:t> </a:t>
            </a:r>
            <a:r>
              <a:rPr sz="2200" dirty="0">
                <a:latin typeface="Arial"/>
                <a:cs typeface="Arial"/>
              </a:rPr>
              <a:t>is</a:t>
            </a:r>
            <a:r>
              <a:rPr sz="2200" spc="-45" dirty="0">
                <a:latin typeface="Arial"/>
                <a:cs typeface="Arial"/>
              </a:rPr>
              <a:t> </a:t>
            </a:r>
            <a:r>
              <a:rPr sz="2200" dirty="0">
                <a:latin typeface="Arial"/>
                <a:cs typeface="Arial"/>
              </a:rPr>
              <a:t>mainly</a:t>
            </a:r>
            <a:r>
              <a:rPr sz="2200" spc="-30" dirty="0">
                <a:latin typeface="Arial"/>
                <a:cs typeface="Arial"/>
              </a:rPr>
              <a:t> </a:t>
            </a:r>
            <a:r>
              <a:rPr sz="2200" dirty="0">
                <a:latin typeface="Arial"/>
                <a:cs typeface="Arial"/>
              </a:rPr>
              <a:t>used</a:t>
            </a:r>
            <a:r>
              <a:rPr sz="2200" spc="-35" dirty="0">
                <a:latin typeface="Arial"/>
                <a:cs typeface="Arial"/>
              </a:rPr>
              <a:t> </a:t>
            </a:r>
            <a:r>
              <a:rPr sz="2200" spc="-20" dirty="0">
                <a:latin typeface="Arial"/>
                <a:cs typeface="Arial"/>
              </a:rPr>
              <a:t>for:</a:t>
            </a:r>
            <a:endParaRPr sz="2200" dirty="0">
              <a:latin typeface="Arial"/>
              <a:cs typeface="Arial"/>
            </a:endParaRPr>
          </a:p>
          <a:p>
            <a:pPr marL="12700" marR="5080" indent="456565" algn="just">
              <a:lnSpc>
                <a:spcPct val="150000"/>
              </a:lnSpc>
              <a:buAutoNum type="alphaLcPeriod"/>
              <a:tabLst>
                <a:tab pos="469265" algn="l"/>
              </a:tabLst>
            </a:pPr>
            <a:r>
              <a:rPr sz="2200" dirty="0">
                <a:solidFill>
                  <a:srgbClr val="0004FF"/>
                </a:solidFill>
                <a:latin typeface="Arial"/>
                <a:cs typeface="Arial"/>
              </a:rPr>
              <a:t>Scripting</a:t>
            </a:r>
            <a:r>
              <a:rPr sz="2200" spc="-45" dirty="0">
                <a:solidFill>
                  <a:srgbClr val="0004FF"/>
                </a:solidFill>
                <a:latin typeface="Arial"/>
                <a:cs typeface="Arial"/>
              </a:rPr>
              <a:t> </a:t>
            </a:r>
            <a:r>
              <a:rPr sz="2200" dirty="0">
                <a:solidFill>
                  <a:srgbClr val="0004FF"/>
                </a:solidFill>
                <a:latin typeface="Arial"/>
                <a:cs typeface="Arial"/>
              </a:rPr>
              <a:t>for</a:t>
            </a:r>
            <a:r>
              <a:rPr sz="2200" spc="-55" dirty="0">
                <a:solidFill>
                  <a:srgbClr val="0004FF"/>
                </a:solidFill>
                <a:latin typeface="Arial"/>
                <a:cs typeface="Arial"/>
              </a:rPr>
              <a:t> </a:t>
            </a:r>
            <a:r>
              <a:rPr sz="2200" spc="-10" dirty="0">
                <a:solidFill>
                  <a:srgbClr val="0004FF"/>
                </a:solidFill>
                <a:latin typeface="Arial"/>
                <a:cs typeface="Arial"/>
              </a:rPr>
              <a:t>server-</a:t>
            </a:r>
            <a:r>
              <a:rPr sz="2200" dirty="0">
                <a:solidFill>
                  <a:srgbClr val="0004FF"/>
                </a:solidFill>
                <a:latin typeface="Arial"/>
                <a:cs typeface="Arial"/>
              </a:rPr>
              <a:t>side</a:t>
            </a:r>
            <a:r>
              <a:rPr sz="2200" spc="-30" dirty="0">
                <a:solidFill>
                  <a:srgbClr val="0004FF"/>
                </a:solidFill>
                <a:latin typeface="Arial"/>
                <a:cs typeface="Arial"/>
              </a:rPr>
              <a:t> </a:t>
            </a:r>
            <a:r>
              <a:rPr sz="2200" spc="-10" dirty="0">
                <a:solidFill>
                  <a:srgbClr val="0004FF"/>
                </a:solidFill>
                <a:latin typeface="Arial"/>
                <a:cs typeface="Arial"/>
              </a:rPr>
              <a:t>development </a:t>
            </a:r>
            <a:r>
              <a:rPr sz="2200" dirty="0">
                <a:latin typeface="Arial"/>
                <a:cs typeface="Arial"/>
              </a:rPr>
              <a:t>To</a:t>
            </a:r>
            <a:r>
              <a:rPr sz="2200" spc="60" dirty="0">
                <a:latin typeface="Arial"/>
                <a:cs typeface="Arial"/>
              </a:rPr>
              <a:t>  </a:t>
            </a:r>
            <a:r>
              <a:rPr sz="2200" dirty="0">
                <a:latin typeface="Arial"/>
                <a:cs typeface="Arial"/>
              </a:rPr>
              <a:t>use</a:t>
            </a:r>
            <a:r>
              <a:rPr sz="2200" spc="65" dirty="0">
                <a:latin typeface="Arial"/>
                <a:cs typeface="Arial"/>
              </a:rPr>
              <a:t>  </a:t>
            </a:r>
            <a:r>
              <a:rPr sz="2200" dirty="0">
                <a:latin typeface="Arial"/>
                <a:cs typeface="Arial"/>
              </a:rPr>
              <a:t>the</a:t>
            </a:r>
            <a:r>
              <a:rPr sz="2200" spc="65" dirty="0">
                <a:latin typeface="Arial"/>
                <a:cs typeface="Arial"/>
              </a:rPr>
              <a:t>  </a:t>
            </a:r>
            <a:r>
              <a:rPr sz="2200" spc="-20" dirty="0">
                <a:latin typeface="Arial"/>
                <a:cs typeface="Arial"/>
              </a:rPr>
              <a:t>Server-</a:t>
            </a:r>
            <a:r>
              <a:rPr sz="2200" dirty="0">
                <a:latin typeface="Arial"/>
                <a:cs typeface="Arial"/>
              </a:rPr>
              <a:t>side</a:t>
            </a:r>
            <a:r>
              <a:rPr sz="2200" spc="60" dirty="0">
                <a:latin typeface="Arial"/>
                <a:cs typeface="Arial"/>
              </a:rPr>
              <a:t>  </a:t>
            </a:r>
            <a:r>
              <a:rPr sz="2200" dirty="0">
                <a:latin typeface="Arial"/>
                <a:cs typeface="Arial"/>
              </a:rPr>
              <a:t>for</a:t>
            </a:r>
            <a:r>
              <a:rPr sz="2200" spc="60" dirty="0">
                <a:latin typeface="Arial"/>
                <a:cs typeface="Arial"/>
              </a:rPr>
              <a:t>  </a:t>
            </a:r>
            <a:r>
              <a:rPr sz="2200" spc="-10" dirty="0">
                <a:latin typeface="Arial"/>
                <a:cs typeface="Arial"/>
              </a:rPr>
              <a:t>developing </a:t>
            </a:r>
            <a:r>
              <a:rPr sz="2200" dirty="0">
                <a:latin typeface="Arial"/>
                <a:cs typeface="Arial"/>
              </a:rPr>
              <a:t>applications,</a:t>
            </a:r>
            <a:r>
              <a:rPr sz="2200" spc="270" dirty="0">
                <a:latin typeface="Arial"/>
                <a:cs typeface="Arial"/>
              </a:rPr>
              <a:t> </a:t>
            </a:r>
            <a:r>
              <a:rPr sz="2200" dirty="0">
                <a:latin typeface="Arial"/>
                <a:cs typeface="Arial"/>
              </a:rPr>
              <a:t>you</a:t>
            </a:r>
            <a:r>
              <a:rPr sz="2200" spc="280" dirty="0">
                <a:latin typeface="Arial"/>
                <a:cs typeface="Arial"/>
              </a:rPr>
              <a:t> </a:t>
            </a:r>
            <a:r>
              <a:rPr sz="2200" dirty="0">
                <a:latin typeface="Arial"/>
                <a:cs typeface="Arial"/>
              </a:rPr>
              <a:t>need</a:t>
            </a:r>
            <a:r>
              <a:rPr sz="2200" spc="285" dirty="0">
                <a:latin typeface="Arial"/>
                <a:cs typeface="Arial"/>
              </a:rPr>
              <a:t> </a:t>
            </a:r>
            <a:r>
              <a:rPr sz="2200" dirty="0">
                <a:latin typeface="Arial"/>
                <a:cs typeface="Arial"/>
              </a:rPr>
              <a:t>to</a:t>
            </a:r>
            <a:r>
              <a:rPr sz="2200" spc="270" dirty="0">
                <a:latin typeface="Arial"/>
                <a:cs typeface="Arial"/>
              </a:rPr>
              <a:t> </a:t>
            </a:r>
            <a:r>
              <a:rPr sz="2200" dirty="0">
                <a:latin typeface="Arial"/>
                <a:cs typeface="Arial"/>
              </a:rPr>
              <a:t>have</a:t>
            </a:r>
            <a:r>
              <a:rPr sz="2200" spc="285" dirty="0">
                <a:latin typeface="Arial"/>
                <a:cs typeface="Arial"/>
              </a:rPr>
              <a:t> </a:t>
            </a:r>
            <a:r>
              <a:rPr sz="2200" dirty="0">
                <a:latin typeface="Arial"/>
                <a:cs typeface="Arial"/>
              </a:rPr>
              <a:t>the</a:t>
            </a:r>
            <a:r>
              <a:rPr sz="2200" spc="295" dirty="0">
                <a:latin typeface="Arial"/>
                <a:cs typeface="Arial"/>
              </a:rPr>
              <a:t> </a:t>
            </a:r>
            <a:r>
              <a:rPr sz="2200" spc="-25" dirty="0">
                <a:latin typeface="Arial"/>
                <a:cs typeface="Arial"/>
              </a:rPr>
              <a:t>PHP </a:t>
            </a:r>
            <a:r>
              <a:rPr sz="2200" dirty="0">
                <a:latin typeface="Arial"/>
                <a:cs typeface="Arial"/>
              </a:rPr>
              <a:t>module,</a:t>
            </a:r>
            <a:r>
              <a:rPr sz="2200" spc="-40" dirty="0">
                <a:latin typeface="Arial"/>
                <a:cs typeface="Arial"/>
              </a:rPr>
              <a:t> </a:t>
            </a:r>
            <a:r>
              <a:rPr sz="2200" dirty="0">
                <a:latin typeface="Arial"/>
                <a:cs typeface="Arial"/>
              </a:rPr>
              <a:t>a</a:t>
            </a:r>
            <a:r>
              <a:rPr sz="2200" spc="-55" dirty="0">
                <a:latin typeface="Arial"/>
                <a:cs typeface="Arial"/>
              </a:rPr>
              <a:t> </a:t>
            </a:r>
            <a:r>
              <a:rPr sz="2200" dirty="0">
                <a:latin typeface="Arial"/>
                <a:cs typeface="Arial"/>
              </a:rPr>
              <a:t>web</a:t>
            </a:r>
            <a:r>
              <a:rPr sz="2200" spc="-40" dirty="0">
                <a:latin typeface="Arial"/>
                <a:cs typeface="Arial"/>
              </a:rPr>
              <a:t> </a:t>
            </a:r>
            <a:r>
              <a:rPr sz="2200" spc="-10" dirty="0">
                <a:latin typeface="Arial"/>
                <a:cs typeface="Arial"/>
              </a:rPr>
              <a:t>server,</a:t>
            </a:r>
            <a:r>
              <a:rPr sz="2200" spc="-40" dirty="0">
                <a:latin typeface="Arial"/>
                <a:cs typeface="Arial"/>
              </a:rPr>
              <a:t> </a:t>
            </a:r>
            <a:r>
              <a:rPr sz="2200" dirty="0">
                <a:latin typeface="Arial"/>
                <a:cs typeface="Arial"/>
              </a:rPr>
              <a:t>and</a:t>
            </a:r>
            <a:r>
              <a:rPr sz="2200" spc="-55" dirty="0">
                <a:latin typeface="Arial"/>
                <a:cs typeface="Arial"/>
              </a:rPr>
              <a:t> </a:t>
            </a:r>
            <a:r>
              <a:rPr sz="2200" dirty="0">
                <a:latin typeface="Arial"/>
                <a:cs typeface="Arial"/>
              </a:rPr>
              <a:t>a</a:t>
            </a:r>
            <a:r>
              <a:rPr sz="2200" spc="-40" dirty="0">
                <a:latin typeface="Arial"/>
                <a:cs typeface="Arial"/>
              </a:rPr>
              <a:t> </a:t>
            </a:r>
            <a:r>
              <a:rPr sz="2200" spc="-10" dirty="0">
                <a:latin typeface="Arial"/>
                <a:cs typeface="Arial"/>
              </a:rPr>
              <a:t>browser.</a:t>
            </a:r>
            <a:endParaRPr sz="2200" dirty="0">
              <a:latin typeface="Arial"/>
              <a:cs typeface="Arial"/>
            </a:endParaRPr>
          </a:p>
          <a:p>
            <a:pPr marL="322580" indent="-309880" algn="just">
              <a:lnSpc>
                <a:spcPct val="100000"/>
              </a:lnSpc>
              <a:spcBef>
                <a:spcPts val="1320"/>
              </a:spcBef>
              <a:buAutoNum type="alphaLcPeriod"/>
              <a:tabLst>
                <a:tab pos="322580" algn="l"/>
              </a:tabLst>
            </a:pPr>
            <a:r>
              <a:rPr sz="2200" dirty="0">
                <a:solidFill>
                  <a:srgbClr val="0004FF"/>
                </a:solidFill>
                <a:latin typeface="Arial"/>
                <a:cs typeface="Arial"/>
              </a:rPr>
              <a:t>Scripting</a:t>
            </a:r>
            <a:r>
              <a:rPr sz="2200" spc="-45" dirty="0">
                <a:solidFill>
                  <a:srgbClr val="0004FF"/>
                </a:solidFill>
                <a:latin typeface="Arial"/>
                <a:cs typeface="Arial"/>
              </a:rPr>
              <a:t> </a:t>
            </a:r>
            <a:r>
              <a:rPr sz="2200" dirty="0">
                <a:solidFill>
                  <a:srgbClr val="0004FF"/>
                </a:solidFill>
                <a:latin typeface="Arial"/>
                <a:cs typeface="Arial"/>
              </a:rPr>
              <a:t>for</a:t>
            </a:r>
            <a:r>
              <a:rPr sz="2200" spc="-35" dirty="0">
                <a:solidFill>
                  <a:srgbClr val="0004FF"/>
                </a:solidFill>
                <a:latin typeface="Arial"/>
                <a:cs typeface="Arial"/>
              </a:rPr>
              <a:t> </a:t>
            </a:r>
            <a:r>
              <a:rPr sz="2200" spc="-20" dirty="0">
                <a:solidFill>
                  <a:srgbClr val="0004FF"/>
                </a:solidFill>
                <a:latin typeface="Arial"/>
                <a:cs typeface="Arial"/>
              </a:rPr>
              <a:t>command-</a:t>
            </a:r>
            <a:r>
              <a:rPr sz="2200" dirty="0">
                <a:solidFill>
                  <a:srgbClr val="0004FF"/>
                </a:solidFill>
                <a:latin typeface="Arial"/>
                <a:cs typeface="Arial"/>
              </a:rPr>
              <a:t>line </a:t>
            </a:r>
            <a:r>
              <a:rPr sz="2200" spc="-10" dirty="0">
                <a:solidFill>
                  <a:srgbClr val="0004FF"/>
                </a:solidFill>
                <a:latin typeface="Arial"/>
                <a:cs typeface="Arial"/>
              </a:rPr>
              <a:t>usage</a:t>
            </a:r>
            <a:endParaRPr sz="2200" dirty="0">
              <a:latin typeface="Arial"/>
              <a:cs typeface="Arial"/>
            </a:endParaRPr>
          </a:p>
          <a:p>
            <a:pPr marL="12700" marR="13335" algn="just">
              <a:lnSpc>
                <a:spcPct val="150000"/>
              </a:lnSpc>
            </a:pPr>
            <a:r>
              <a:rPr sz="2200" dirty="0">
                <a:latin typeface="Arial"/>
                <a:cs typeface="Arial"/>
              </a:rPr>
              <a:t>The</a:t>
            </a:r>
            <a:r>
              <a:rPr sz="2200" spc="305" dirty="0">
                <a:latin typeface="Arial"/>
                <a:cs typeface="Arial"/>
              </a:rPr>
              <a:t>  </a:t>
            </a:r>
            <a:r>
              <a:rPr sz="2200" dirty="0">
                <a:latin typeface="Arial"/>
                <a:cs typeface="Arial"/>
              </a:rPr>
              <a:t>PHP</a:t>
            </a:r>
            <a:r>
              <a:rPr sz="2200" spc="295" dirty="0">
                <a:latin typeface="Arial"/>
                <a:cs typeface="Arial"/>
              </a:rPr>
              <a:t>  </a:t>
            </a:r>
            <a:r>
              <a:rPr sz="2200" dirty="0">
                <a:latin typeface="Arial"/>
                <a:cs typeface="Arial"/>
              </a:rPr>
              <a:t>language</a:t>
            </a:r>
            <a:r>
              <a:rPr sz="2200" spc="315" dirty="0">
                <a:latin typeface="Arial"/>
                <a:cs typeface="Arial"/>
              </a:rPr>
              <a:t>  </a:t>
            </a:r>
            <a:r>
              <a:rPr sz="2200" dirty="0">
                <a:latin typeface="Arial"/>
                <a:cs typeface="Arial"/>
              </a:rPr>
              <a:t>can</a:t>
            </a:r>
            <a:r>
              <a:rPr sz="2200" spc="310" dirty="0">
                <a:latin typeface="Arial"/>
                <a:cs typeface="Arial"/>
              </a:rPr>
              <a:t>  </a:t>
            </a:r>
            <a:r>
              <a:rPr sz="2200" dirty="0">
                <a:latin typeface="Arial"/>
                <a:cs typeface="Arial"/>
              </a:rPr>
              <a:t>run</a:t>
            </a:r>
            <a:r>
              <a:rPr sz="2200" spc="315" dirty="0">
                <a:latin typeface="Arial"/>
                <a:cs typeface="Arial"/>
              </a:rPr>
              <a:t>  </a:t>
            </a:r>
            <a:r>
              <a:rPr sz="2200" spc="-10" dirty="0">
                <a:latin typeface="Arial"/>
                <a:cs typeface="Arial"/>
              </a:rPr>
              <a:t>without </a:t>
            </a:r>
            <a:r>
              <a:rPr sz="2200" dirty="0">
                <a:latin typeface="Arial"/>
                <a:cs typeface="Arial"/>
              </a:rPr>
              <a:t>having</a:t>
            </a:r>
            <a:r>
              <a:rPr sz="2200" spc="20" dirty="0">
                <a:latin typeface="Arial"/>
                <a:cs typeface="Arial"/>
              </a:rPr>
              <a:t> </a:t>
            </a:r>
            <a:r>
              <a:rPr sz="2200" dirty="0">
                <a:latin typeface="Arial"/>
                <a:cs typeface="Arial"/>
              </a:rPr>
              <a:t>to</a:t>
            </a:r>
            <a:r>
              <a:rPr sz="2200" spc="40" dirty="0">
                <a:latin typeface="Arial"/>
                <a:cs typeface="Arial"/>
              </a:rPr>
              <a:t> </a:t>
            </a:r>
            <a:r>
              <a:rPr sz="2200" dirty="0">
                <a:latin typeface="Arial"/>
                <a:cs typeface="Arial"/>
              </a:rPr>
              <a:t>execute</a:t>
            </a:r>
            <a:r>
              <a:rPr sz="2200" spc="40" dirty="0">
                <a:latin typeface="Arial"/>
                <a:cs typeface="Arial"/>
              </a:rPr>
              <a:t> </a:t>
            </a:r>
            <a:r>
              <a:rPr sz="2200" dirty="0">
                <a:latin typeface="Arial"/>
                <a:cs typeface="Arial"/>
              </a:rPr>
              <a:t>it</a:t>
            </a:r>
            <a:r>
              <a:rPr sz="2200" spc="25" dirty="0">
                <a:latin typeface="Arial"/>
                <a:cs typeface="Arial"/>
              </a:rPr>
              <a:t> </a:t>
            </a:r>
            <a:r>
              <a:rPr sz="2200" dirty="0">
                <a:latin typeface="Arial"/>
                <a:cs typeface="Arial"/>
              </a:rPr>
              <a:t>on</a:t>
            </a:r>
            <a:r>
              <a:rPr sz="2200" spc="45" dirty="0">
                <a:latin typeface="Arial"/>
                <a:cs typeface="Arial"/>
              </a:rPr>
              <a:t> </a:t>
            </a:r>
            <a:r>
              <a:rPr sz="2200" dirty="0">
                <a:latin typeface="Arial"/>
                <a:cs typeface="Arial"/>
              </a:rPr>
              <a:t>a</a:t>
            </a:r>
            <a:r>
              <a:rPr sz="2200" spc="30" dirty="0">
                <a:latin typeface="Arial"/>
                <a:cs typeface="Arial"/>
              </a:rPr>
              <a:t> </a:t>
            </a:r>
            <a:r>
              <a:rPr sz="2200" dirty="0">
                <a:latin typeface="Arial"/>
                <a:cs typeface="Arial"/>
              </a:rPr>
              <a:t>server.</a:t>
            </a:r>
            <a:r>
              <a:rPr sz="2200" spc="30" dirty="0">
                <a:latin typeface="Arial"/>
                <a:cs typeface="Arial"/>
              </a:rPr>
              <a:t> </a:t>
            </a:r>
            <a:r>
              <a:rPr sz="2200" dirty="0">
                <a:latin typeface="Arial"/>
                <a:cs typeface="Arial"/>
              </a:rPr>
              <a:t>You</a:t>
            </a:r>
            <a:r>
              <a:rPr sz="2200" spc="35" dirty="0">
                <a:latin typeface="Arial"/>
                <a:cs typeface="Arial"/>
              </a:rPr>
              <a:t> </a:t>
            </a:r>
            <a:r>
              <a:rPr sz="2200" spc="-25" dirty="0">
                <a:latin typeface="Arial"/>
                <a:cs typeface="Arial"/>
              </a:rPr>
              <a:t>can</a:t>
            </a:r>
            <a:endParaRPr sz="2200" dirty="0">
              <a:latin typeface="Arial"/>
              <a:cs typeface="Arial"/>
            </a:endParaRPr>
          </a:p>
          <a:p>
            <a:pPr marL="12700" marR="12065" algn="just">
              <a:lnSpc>
                <a:spcPct val="150000"/>
              </a:lnSpc>
              <a:spcBef>
                <a:spcPts val="5"/>
              </a:spcBef>
            </a:pPr>
            <a:r>
              <a:rPr sz="2200" dirty="0">
                <a:latin typeface="Arial"/>
                <a:cs typeface="Arial"/>
              </a:rPr>
              <a:t>execute</a:t>
            </a:r>
            <a:r>
              <a:rPr sz="2200" spc="335" dirty="0">
                <a:latin typeface="Arial"/>
                <a:cs typeface="Arial"/>
              </a:rPr>
              <a:t> </a:t>
            </a:r>
            <a:r>
              <a:rPr sz="2200" dirty="0">
                <a:latin typeface="Arial"/>
                <a:cs typeface="Arial"/>
              </a:rPr>
              <a:t>it</a:t>
            </a:r>
            <a:r>
              <a:rPr sz="2200" spc="335" dirty="0">
                <a:latin typeface="Arial"/>
                <a:cs typeface="Arial"/>
              </a:rPr>
              <a:t> </a:t>
            </a:r>
            <a:r>
              <a:rPr sz="2200" dirty="0">
                <a:latin typeface="Arial"/>
                <a:cs typeface="Arial"/>
              </a:rPr>
              <a:t>on</a:t>
            </a:r>
            <a:r>
              <a:rPr sz="2200" spc="335" dirty="0">
                <a:latin typeface="Arial"/>
                <a:cs typeface="Arial"/>
              </a:rPr>
              <a:t> </a:t>
            </a:r>
            <a:r>
              <a:rPr sz="2200" dirty="0">
                <a:latin typeface="Arial"/>
                <a:cs typeface="Arial"/>
              </a:rPr>
              <a:t>a</a:t>
            </a:r>
            <a:r>
              <a:rPr sz="2200" spc="335" dirty="0">
                <a:latin typeface="Arial"/>
                <a:cs typeface="Arial"/>
              </a:rPr>
              <a:t> </a:t>
            </a:r>
            <a:r>
              <a:rPr sz="2200" spc="-20" dirty="0">
                <a:latin typeface="Arial"/>
                <a:cs typeface="Arial"/>
              </a:rPr>
              <a:t>command-</a:t>
            </a:r>
            <a:r>
              <a:rPr sz="2200" dirty="0">
                <a:latin typeface="Arial"/>
                <a:cs typeface="Arial"/>
              </a:rPr>
              <a:t>line</a:t>
            </a:r>
            <a:r>
              <a:rPr sz="2200" spc="340" dirty="0">
                <a:latin typeface="Arial"/>
                <a:cs typeface="Arial"/>
              </a:rPr>
              <a:t> </a:t>
            </a:r>
            <a:r>
              <a:rPr sz="2200" dirty="0">
                <a:latin typeface="Arial"/>
                <a:cs typeface="Arial"/>
              </a:rPr>
              <a:t>using</a:t>
            </a:r>
            <a:r>
              <a:rPr sz="2200" spc="340" dirty="0">
                <a:latin typeface="Arial"/>
                <a:cs typeface="Arial"/>
              </a:rPr>
              <a:t> </a:t>
            </a:r>
            <a:r>
              <a:rPr sz="2200" spc="-25" dirty="0">
                <a:latin typeface="Arial"/>
                <a:cs typeface="Arial"/>
              </a:rPr>
              <a:t>the </a:t>
            </a:r>
            <a:r>
              <a:rPr sz="2200" dirty="0">
                <a:latin typeface="Arial"/>
                <a:cs typeface="Arial"/>
              </a:rPr>
              <a:t>parser</a:t>
            </a:r>
            <a:r>
              <a:rPr sz="2200" spc="-30" dirty="0">
                <a:latin typeface="Arial"/>
                <a:cs typeface="Arial"/>
              </a:rPr>
              <a:t> </a:t>
            </a:r>
            <a:r>
              <a:rPr sz="2200" dirty="0">
                <a:latin typeface="Arial"/>
                <a:cs typeface="Arial"/>
              </a:rPr>
              <a:t>for</a:t>
            </a:r>
            <a:r>
              <a:rPr sz="2200" spc="-40" dirty="0">
                <a:latin typeface="Arial"/>
                <a:cs typeface="Arial"/>
              </a:rPr>
              <a:t> </a:t>
            </a:r>
            <a:r>
              <a:rPr sz="2200" spc="-20" dirty="0">
                <a:latin typeface="Arial"/>
                <a:cs typeface="Arial"/>
              </a:rPr>
              <a:t>PHP.</a:t>
            </a:r>
            <a:endParaRPr sz="2200" dirty="0">
              <a:latin typeface="Arial"/>
              <a:cs typeface="Arial"/>
            </a:endParaRPr>
          </a:p>
        </p:txBody>
      </p:sp>
      <p:pic>
        <p:nvPicPr>
          <p:cNvPr id="3" name="object 3"/>
          <p:cNvPicPr/>
          <p:nvPr/>
        </p:nvPicPr>
        <p:blipFill>
          <a:blip r:embed="rId2" cstate="print"/>
          <a:stretch>
            <a:fillRect/>
          </a:stretch>
        </p:blipFill>
        <p:spPr>
          <a:xfrm>
            <a:off x="8493252" y="653795"/>
            <a:ext cx="630935" cy="662939"/>
          </a:xfrm>
          <a:prstGeom prst="rect">
            <a:avLst/>
          </a:prstGeom>
        </p:spPr>
      </p:pic>
      <p:pic>
        <p:nvPicPr>
          <p:cNvPr id="4" name="object 4"/>
          <p:cNvPicPr/>
          <p:nvPr/>
        </p:nvPicPr>
        <p:blipFill>
          <a:blip r:embed="rId3" cstate="print"/>
          <a:stretch>
            <a:fillRect/>
          </a:stretch>
        </p:blipFill>
        <p:spPr>
          <a:xfrm>
            <a:off x="7173468" y="2077211"/>
            <a:ext cx="3848100" cy="2703576"/>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80133" y="757580"/>
            <a:ext cx="5277867" cy="4728820"/>
          </a:xfrm>
          <a:prstGeom prst="rect">
            <a:avLst/>
          </a:prstGeom>
        </p:spPr>
        <p:txBody>
          <a:bodyPr vert="horz" wrap="square" lIns="0" tIns="180340" rIns="0" bIns="0" rtlCol="0">
            <a:spAutoFit/>
          </a:bodyPr>
          <a:lstStyle/>
          <a:p>
            <a:pPr marL="12700" algn="just">
              <a:lnSpc>
                <a:spcPct val="100000"/>
              </a:lnSpc>
              <a:spcBef>
                <a:spcPts val="1420"/>
              </a:spcBef>
            </a:pPr>
            <a:r>
              <a:rPr lang="es-ES" sz="2200" dirty="0">
                <a:highlight>
                  <a:srgbClr val="FFFF00"/>
                </a:highlight>
                <a:latin typeface="Arial"/>
                <a:cs typeface="Arial"/>
              </a:rPr>
              <a:t>PHP se utiliza principalmente para:</a:t>
            </a:r>
          </a:p>
          <a:p>
            <a:pPr marL="12700" algn="just">
              <a:lnSpc>
                <a:spcPct val="100000"/>
              </a:lnSpc>
              <a:spcBef>
                <a:spcPts val="1420"/>
              </a:spcBef>
            </a:pPr>
            <a:r>
              <a:rPr lang="es-ES" sz="2200" dirty="0">
                <a:highlight>
                  <a:srgbClr val="FFFF00"/>
                </a:highlight>
                <a:latin typeface="Arial"/>
                <a:cs typeface="Arial"/>
              </a:rPr>
              <a:t>a. Scripting para el desarrollo del lado del servidor Para utilizar el lado del servidor para el desarrollo de aplicaciones, es necesario tener el módulo PHP, un servidor web y un navegador.</a:t>
            </a:r>
          </a:p>
          <a:p>
            <a:pPr marL="12700" algn="just">
              <a:lnSpc>
                <a:spcPct val="100000"/>
              </a:lnSpc>
              <a:spcBef>
                <a:spcPts val="1420"/>
              </a:spcBef>
            </a:pPr>
            <a:r>
              <a:rPr lang="es-ES" sz="2200" dirty="0">
                <a:highlight>
                  <a:srgbClr val="FFFF00"/>
                </a:highlight>
                <a:latin typeface="Arial"/>
                <a:cs typeface="Arial"/>
              </a:rPr>
              <a:t>b. Scripting para el uso de la línea de comandos El lenguaje PHP puede ejecutarse sin tener que hacerlo en un servidor. Se puede ejecutarlo en una línea de comandos utilizando el </a:t>
            </a:r>
            <a:r>
              <a:rPr lang="es-ES" sz="2200" dirty="0" err="1">
                <a:highlight>
                  <a:srgbClr val="FFFF00"/>
                </a:highlight>
                <a:latin typeface="Arial"/>
                <a:cs typeface="Arial"/>
              </a:rPr>
              <a:t>parser</a:t>
            </a:r>
            <a:r>
              <a:rPr lang="es-ES" sz="2200" dirty="0">
                <a:highlight>
                  <a:srgbClr val="FFFF00"/>
                </a:highlight>
                <a:latin typeface="Arial"/>
                <a:cs typeface="Arial"/>
              </a:rPr>
              <a:t> para PHP.</a:t>
            </a:r>
            <a:endParaRPr sz="2200" dirty="0">
              <a:highlight>
                <a:srgbClr val="FFFF00"/>
              </a:highlight>
              <a:latin typeface="Arial"/>
              <a:cs typeface="Arial"/>
            </a:endParaRPr>
          </a:p>
        </p:txBody>
      </p:sp>
      <p:pic>
        <p:nvPicPr>
          <p:cNvPr id="3" name="object 3"/>
          <p:cNvPicPr/>
          <p:nvPr/>
        </p:nvPicPr>
        <p:blipFill>
          <a:blip r:embed="rId2" cstate="print"/>
          <a:stretch>
            <a:fillRect/>
          </a:stretch>
        </p:blipFill>
        <p:spPr>
          <a:xfrm>
            <a:off x="8493252" y="653795"/>
            <a:ext cx="630935" cy="662939"/>
          </a:xfrm>
          <a:prstGeom prst="rect">
            <a:avLst/>
          </a:prstGeom>
        </p:spPr>
      </p:pic>
      <p:pic>
        <p:nvPicPr>
          <p:cNvPr id="4" name="object 4"/>
          <p:cNvPicPr/>
          <p:nvPr/>
        </p:nvPicPr>
        <p:blipFill>
          <a:blip r:embed="rId3" cstate="print"/>
          <a:stretch>
            <a:fillRect/>
          </a:stretch>
        </p:blipFill>
        <p:spPr>
          <a:xfrm>
            <a:off x="7173468" y="2077211"/>
            <a:ext cx="3848100" cy="2703576"/>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80841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8342" y="1261363"/>
            <a:ext cx="3848735" cy="360680"/>
          </a:xfrm>
          <a:prstGeom prst="rect">
            <a:avLst/>
          </a:prstGeom>
        </p:spPr>
        <p:txBody>
          <a:bodyPr vert="horz" wrap="square" lIns="0" tIns="12065" rIns="0" bIns="0" rtlCol="0">
            <a:spAutoFit/>
          </a:bodyPr>
          <a:lstStyle/>
          <a:p>
            <a:pPr marL="12700">
              <a:lnSpc>
                <a:spcPct val="100000"/>
              </a:lnSpc>
              <a:spcBef>
                <a:spcPts val="95"/>
              </a:spcBef>
            </a:pPr>
            <a:r>
              <a:rPr sz="2200" dirty="0">
                <a:solidFill>
                  <a:srgbClr val="0004FF"/>
                </a:solidFill>
                <a:latin typeface="Arial"/>
                <a:cs typeface="Arial"/>
              </a:rPr>
              <a:t>c.</a:t>
            </a:r>
            <a:r>
              <a:rPr sz="2200" spc="-85" dirty="0">
                <a:solidFill>
                  <a:srgbClr val="0004FF"/>
                </a:solidFill>
                <a:latin typeface="Arial"/>
                <a:cs typeface="Arial"/>
              </a:rPr>
              <a:t> </a:t>
            </a:r>
            <a:r>
              <a:rPr sz="2200" dirty="0">
                <a:solidFill>
                  <a:srgbClr val="0004FF"/>
                </a:solidFill>
                <a:latin typeface="Arial"/>
                <a:cs typeface="Arial"/>
              </a:rPr>
              <a:t>Development</a:t>
            </a:r>
            <a:r>
              <a:rPr sz="2200" spc="-40" dirty="0">
                <a:solidFill>
                  <a:srgbClr val="0004FF"/>
                </a:solidFill>
                <a:latin typeface="Arial"/>
                <a:cs typeface="Arial"/>
              </a:rPr>
              <a:t> </a:t>
            </a:r>
            <a:r>
              <a:rPr sz="2200" dirty="0">
                <a:solidFill>
                  <a:srgbClr val="0004FF"/>
                </a:solidFill>
                <a:latin typeface="Arial"/>
                <a:cs typeface="Arial"/>
              </a:rPr>
              <a:t>of</a:t>
            </a:r>
            <a:r>
              <a:rPr sz="2200" spc="-155" dirty="0">
                <a:solidFill>
                  <a:srgbClr val="0004FF"/>
                </a:solidFill>
                <a:latin typeface="Arial"/>
                <a:cs typeface="Arial"/>
              </a:rPr>
              <a:t> </a:t>
            </a:r>
            <a:r>
              <a:rPr sz="2200" spc="-10" dirty="0">
                <a:solidFill>
                  <a:srgbClr val="0004FF"/>
                </a:solidFill>
                <a:latin typeface="Arial"/>
                <a:cs typeface="Arial"/>
              </a:rPr>
              <a:t>Applications</a:t>
            </a:r>
            <a:endParaRPr sz="2200">
              <a:latin typeface="Arial"/>
              <a:cs typeface="Arial"/>
            </a:endParaRPr>
          </a:p>
        </p:txBody>
      </p:sp>
      <p:sp>
        <p:nvSpPr>
          <p:cNvPr id="3" name="object 3"/>
          <p:cNvSpPr txBox="1"/>
          <p:nvPr/>
        </p:nvSpPr>
        <p:spPr>
          <a:xfrm>
            <a:off x="1728342" y="1596288"/>
            <a:ext cx="4286885" cy="1031240"/>
          </a:xfrm>
          <a:prstGeom prst="rect">
            <a:avLst/>
          </a:prstGeom>
        </p:spPr>
        <p:txBody>
          <a:bodyPr vert="horz" wrap="square" lIns="0" tIns="180340" rIns="0" bIns="0" rtlCol="0">
            <a:spAutoFit/>
          </a:bodyPr>
          <a:lstStyle/>
          <a:p>
            <a:pPr marR="6350" algn="r">
              <a:lnSpc>
                <a:spcPct val="100000"/>
              </a:lnSpc>
              <a:spcBef>
                <a:spcPts val="1420"/>
              </a:spcBef>
              <a:tabLst>
                <a:tab pos="790575" algn="l"/>
                <a:tab pos="1464310" algn="l"/>
                <a:tab pos="1997710" algn="l"/>
                <a:tab pos="2827020" algn="l"/>
                <a:tab pos="3282315" algn="l"/>
              </a:tabLst>
            </a:pPr>
            <a:r>
              <a:rPr sz="2200" spc="-25" dirty="0">
                <a:latin typeface="Arial"/>
                <a:cs typeface="Arial"/>
              </a:rPr>
              <a:t>PHP</a:t>
            </a:r>
            <a:r>
              <a:rPr sz="2200" dirty="0">
                <a:latin typeface="Arial"/>
                <a:cs typeface="Arial"/>
              </a:rPr>
              <a:t>	</a:t>
            </a:r>
            <a:r>
              <a:rPr sz="2200" spc="-25" dirty="0">
                <a:latin typeface="Arial"/>
                <a:cs typeface="Arial"/>
              </a:rPr>
              <a:t>can</a:t>
            </a:r>
            <a:r>
              <a:rPr sz="2200" dirty="0">
                <a:latin typeface="Arial"/>
                <a:cs typeface="Arial"/>
              </a:rPr>
              <a:t>	</a:t>
            </a:r>
            <a:r>
              <a:rPr sz="2200" spc="-25" dirty="0">
                <a:latin typeface="Arial"/>
                <a:cs typeface="Arial"/>
              </a:rPr>
              <a:t>be</a:t>
            </a:r>
            <a:r>
              <a:rPr sz="2200" dirty="0">
                <a:latin typeface="Arial"/>
                <a:cs typeface="Arial"/>
              </a:rPr>
              <a:t>	</a:t>
            </a:r>
            <a:r>
              <a:rPr sz="2200" spc="-20" dirty="0">
                <a:latin typeface="Arial"/>
                <a:cs typeface="Arial"/>
              </a:rPr>
              <a:t>used</a:t>
            </a:r>
            <a:r>
              <a:rPr sz="2200" dirty="0">
                <a:latin typeface="Arial"/>
                <a:cs typeface="Arial"/>
              </a:rPr>
              <a:t>	</a:t>
            </a:r>
            <a:r>
              <a:rPr sz="2200" spc="-25" dirty="0">
                <a:latin typeface="Arial"/>
                <a:cs typeface="Arial"/>
              </a:rPr>
              <a:t>to</a:t>
            </a:r>
            <a:r>
              <a:rPr sz="2200" dirty="0">
                <a:latin typeface="Arial"/>
                <a:cs typeface="Arial"/>
              </a:rPr>
              <a:t>	</a:t>
            </a:r>
            <a:r>
              <a:rPr sz="2200" spc="-10" dirty="0">
                <a:latin typeface="Arial"/>
                <a:cs typeface="Arial"/>
              </a:rPr>
              <a:t>develop</a:t>
            </a:r>
            <a:endParaRPr sz="2200" dirty="0">
              <a:latin typeface="Arial"/>
              <a:cs typeface="Arial"/>
            </a:endParaRPr>
          </a:p>
          <a:p>
            <a:pPr marR="5080" algn="r">
              <a:lnSpc>
                <a:spcPct val="100000"/>
              </a:lnSpc>
              <a:spcBef>
                <a:spcPts val="1320"/>
              </a:spcBef>
            </a:pPr>
            <a:r>
              <a:rPr sz="2200" spc="-10" dirty="0">
                <a:latin typeface="Arial"/>
                <a:cs typeface="Arial"/>
              </a:rPr>
              <a:t>desktop</a:t>
            </a:r>
            <a:endParaRPr sz="2200" dirty="0">
              <a:latin typeface="Arial"/>
              <a:cs typeface="Arial"/>
            </a:endParaRPr>
          </a:p>
        </p:txBody>
      </p:sp>
      <p:sp>
        <p:nvSpPr>
          <p:cNvPr id="4" name="object 4"/>
          <p:cNvSpPr txBox="1"/>
          <p:nvPr/>
        </p:nvSpPr>
        <p:spPr>
          <a:xfrm>
            <a:off x="1728342" y="2099696"/>
            <a:ext cx="3002280" cy="1031240"/>
          </a:xfrm>
          <a:prstGeom prst="rect">
            <a:avLst/>
          </a:prstGeom>
        </p:spPr>
        <p:txBody>
          <a:bodyPr vert="horz" wrap="square" lIns="0" tIns="179705" rIns="0" bIns="0" rtlCol="0">
            <a:spAutoFit/>
          </a:bodyPr>
          <a:lstStyle/>
          <a:p>
            <a:pPr marL="12700">
              <a:lnSpc>
                <a:spcPct val="100000"/>
              </a:lnSpc>
              <a:spcBef>
                <a:spcPts val="1415"/>
              </a:spcBef>
              <a:tabLst>
                <a:tab pos="1795145" algn="l"/>
                <a:tab pos="2693035" algn="l"/>
              </a:tabLst>
            </a:pPr>
            <a:r>
              <a:rPr sz="2200" spc="-10" dirty="0">
                <a:latin typeface="Arial"/>
                <a:cs typeface="Arial"/>
              </a:rPr>
              <a:t>applications</a:t>
            </a:r>
            <a:r>
              <a:rPr sz="2200" dirty="0">
                <a:latin typeface="Arial"/>
                <a:cs typeface="Arial"/>
              </a:rPr>
              <a:t>	</a:t>
            </a:r>
            <a:r>
              <a:rPr sz="2200" spc="-20" dirty="0">
                <a:latin typeface="Arial"/>
                <a:cs typeface="Arial"/>
              </a:rPr>
              <a:t>such</a:t>
            </a:r>
            <a:r>
              <a:rPr sz="2200" dirty="0">
                <a:latin typeface="Arial"/>
                <a:cs typeface="Arial"/>
              </a:rPr>
              <a:t>	</a:t>
            </a:r>
            <a:r>
              <a:rPr sz="2200" spc="-25" dirty="0">
                <a:latin typeface="Arial"/>
                <a:cs typeface="Arial"/>
              </a:rPr>
              <a:t>as</a:t>
            </a:r>
            <a:endParaRPr sz="2200">
              <a:latin typeface="Arial"/>
              <a:cs typeface="Arial"/>
            </a:endParaRPr>
          </a:p>
          <a:p>
            <a:pPr marL="12700">
              <a:lnSpc>
                <a:spcPct val="100000"/>
              </a:lnSpc>
              <a:spcBef>
                <a:spcPts val="1320"/>
              </a:spcBef>
              <a:tabLst>
                <a:tab pos="1762125" algn="l"/>
              </a:tabLst>
            </a:pPr>
            <a:r>
              <a:rPr sz="2200" spc="-10" dirty="0">
                <a:latin typeface="Arial"/>
                <a:cs typeface="Arial"/>
              </a:rPr>
              <a:t>applications</a:t>
            </a:r>
            <a:r>
              <a:rPr sz="2200" dirty="0">
                <a:latin typeface="Arial"/>
                <a:cs typeface="Arial"/>
              </a:rPr>
              <a:t>	</a:t>
            </a:r>
            <a:r>
              <a:rPr sz="2200" spc="-25" dirty="0">
                <a:latin typeface="Arial"/>
                <a:cs typeface="Arial"/>
              </a:rPr>
              <a:t>and</a:t>
            </a:r>
            <a:endParaRPr sz="2200">
              <a:latin typeface="Arial"/>
              <a:cs typeface="Arial"/>
            </a:endParaRPr>
          </a:p>
        </p:txBody>
      </p:sp>
      <p:sp>
        <p:nvSpPr>
          <p:cNvPr id="5" name="object 5"/>
          <p:cNvSpPr txBox="1"/>
          <p:nvPr/>
        </p:nvSpPr>
        <p:spPr>
          <a:xfrm>
            <a:off x="4217289" y="2770073"/>
            <a:ext cx="1798320"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Arial"/>
                <a:cs typeface="Arial"/>
              </a:rPr>
              <a:t>cross-platform</a:t>
            </a:r>
            <a:endParaRPr sz="2200">
              <a:latin typeface="Arial"/>
              <a:cs typeface="Arial"/>
            </a:endParaRPr>
          </a:p>
        </p:txBody>
      </p:sp>
      <p:sp>
        <p:nvSpPr>
          <p:cNvPr id="6" name="object 6"/>
          <p:cNvSpPr txBox="1"/>
          <p:nvPr/>
        </p:nvSpPr>
        <p:spPr>
          <a:xfrm>
            <a:off x="1728342" y="3273679"/>
            <a:ext cx="4288790" cy="360680"/>
          </a:xfrm>
          <a:prstGeom prst="rect">
            <a:avLst/>
          </a:prstGeom>
        </p:spPr>
        <p:txBody>
          <a:bodyPr vert="horz" wrap="square" lIns="0" tIns="12065" rIns="0" bIns="0" rtlCol="0">
            <a:spAutoFit/>
          </a:bodyPr>
          <a:lstStyle/>
          <a:p>
            <a:pPr marL="12700">
              <a:lnSpc>
                <a:spcPct val="100000"/>
              </a:lnSpc>
              <a:spcBef>
                <a:spcPts val="95"/>
              </a:spcBef>
              <a:tabLst>
                <a:tab pos="1739264" algn="l"/>
                <a:tab pos="2207260" algn="l"/>
                <a:tab pos="2969260" algn="l"/>
                <a:tab pos="3296920" algn="l"/>
              </a:tabLst>
            </a:pPr>
            <a:r>
              <a:rPr sz="2200" spc="-10" dirty="0">
                <a:latin typeface="Arial"/>
                <a:cs typeface="Arial"/>
              </a:rPr>
              <a:t>applications.</a:t>
            </a:r>
            <a:r>
              <a:rPr sz="2200" dirty="0">
                <a:latin typeface="Arial"/>
                <a:cs typeface="Arial"/>
              </a:rPr>
              <a:t>	</a:t>
            </a:r>
            <a:r>
              <a:rPr sz="2200" spc="-25" dirty="0">
                <a:latin typeface="Arial"/>
                <a:cs typeface="Arial"/>
              </a:rPr>
              <a:t>To</a:t>
            </a:r>
            <a:r>
              <a:rPr sz="2200" dirty="0">
                <a:latin typeface="Arial"/>
                <a:cs typeface="Arial"/>
              </a:rPr>
              <a:t>	</a:t>
            </a:r>
            <a:r>
              <a:rPr sz="2200" spc="-10" dirty="0">
                <a:latin typeface="Arial"/>
                <a:cs typeface="Arial"/>
              </a:rPr>
              <a:t>write</a:t>
            </a:r>
            <a:r>
              <a:rPr sz="2200" dirty="0">
                <a:latin typeface="Arial"/>
                <a:cs typeface="Arial"/>
              </a:rPr>
              <a:t>	</a:t>
            </a:r>
            <a:r>
              <a:rPr sz="2200" spc="-50" dirty="0">
                <a:latin typeface="Arial"/>
                <a:cs typeface="Arial"/>
              </a:rPr>
              <a:t>a</a:t>
            </a:r>
            <a:r>
              <a:rPr sz="2200" dirty="0">
                <a:latin typeface="Arial"/>
                <a:cs typeface="Arial"/>
              </a:rPr>
              <a:t>	</a:t>
            </a:r>
            <a:r>
              <a:rPr sz="2200" spc="-10" dirty="0">
                <a:latin typeface="Arial"/>
                <a:cs typeface="Arial"/>
              </a:rPr>
              <a:t>desktop</a:t>
            </a:r>
            <a:endParaRPr sz="2200">
              <a:latin typeface="Arial"/>
              <a:cs typeface="Arial"/>
            </a:endParaRPr>
          </a:p>
        </p:txBody>
      </p:sp>
      <p:sp>
        <p:nvSpPr>
          <p:cNvPr id="7" name="object 7"/>
          <p:cNvSpPr txBox="1"/>
          <p:nvPr/>
        </p:nvSpPr>
        <p:spPr>
          <a:xfrm>
            <a:off x="1728342" y="3608095"/>
            <a:ext cx="1516380" cy="1031875"/>
          </a:xfrm>
          <a:prstGeom prst="rect">
            <a:avLst/>
          </a:prstGeom>
        </p:spPr>
        <p:txBody>
          <a:bodyPr vert="horz" wrap="square" lIns="0" tIns="12700" rIns="0" bIns="0" rtlCol="0">
            <a:spAutoFit/>
          </a:bodyPr>
          <a:lstStyle/>
          <a:p>
            <a:pPr marL="12700" marR="5080">
              <a:lnSpc>
                <a:spcPct val="150100"/>
              </a:lnSpc>
              <a:spcBef>
                <a:spcPts val="100"/>
              </a:spcBef>
            </a:pPr>
            <a:r>
              <a:rPr sz="2200" spc="-10" dirty="0">
                <a:latin typeface="Arial"/>
                <a:cs typeface="Arial"/>
              </a:rPr>
              <a:t>application, requirement</a:t>
            </a:r>
            <a:endParaRPr sz="2200">
              <a:latin typeface="Arial"/>
              <a:cs typeface="Arial"/>
            </a:endParaRPr>
          </a:p>
        </p:txBody>
      </p:sp>
      <p:sp>
        <p:nvSpPr>
          <p:cNvPr id="8" name="object 8"/>
          <p:cNvSpPr txBox="1"/>
          <p:nvPr/>
        </p:nvSpPr>
        <p:spPr>
          <a:xfrm>
            <a:off x="3442842" y="3608095"/>
            <a:ext cx="2573655" cy="1031875"/>
          </a:xfrm>
          <a:prstGeom prst="rect">
            <a:avLst/>
          </a:prstGeom>
        </p:spPr>
        <p:txBody>
          <a:bodyPr vert="horz" wrap="square" lIns="0" tIns="12700" rIns="0" bIns="0" rtlCol="0">
            <a:spAutoFit/>
          </a:bodyPr>
          <a:lstStyle/>
          <a:p>
            <a:pPr marL="128270" marR="5080" indent="-116205">
              <a:lnSpc>
                <a:spcPct val="150100"/>
              </a:lnSpc>
              <a:spcBef>
                <a:spcPts val="100"/>
              </a:spcBef>
              <a:tabLst>
                <a:tab pos="698500" algn="l"/>
                <a:tab pos="966469" algn="l"/>
                <a:tab pos="1425575" algn="l"/>
                <a:tab pos="1902460" algn="l"/>
                <a:tab pos="2405380" algn="l"/>
              </a:tabLst>
            </a:pPr>
            <a:r>
              <a:rPr sz="2200" spc="-10" dirty="0">
                <a:latin typeface="Arial"/>
                <a:cs typeface="Arial"/>
              </a:rPr>
              <a:t>since</a:t>
            </a:r>
            <a:r>
              <a:rPr sz="2200" dirty="0">
                <a:latin typeface="Arial"/>
                <a:cs typeface="Arial"/>
              </a:rPr>
              <a:t>		</a:t>
            </a:r>
            <a:r>
              <a:rPr sz="2200" spc="-20" dirty="0">
                <a:latin typeface="Arial"/>
                <a:cs typeface="Arial"/>
              </a:rPr>
              <a:t>there</a:t>
            </a:r>
            <a:r>
              <a:rPr sz="2200" dirty="0">
                <a:latin typeface="Arial"/>
                <a:cs typeface="Arial"/>
              </a:rPr>
              <a:t>	</a:t>
            </a:r>
            <a:r>
              <a:rPr sz="2200" spc="-25" dirty="0">
                <a:latin typeface="Arial"/>
                <a:cs typeface="Arial"/>
              </a:rPr>
              <a:t>is</a:t>
            </a:r>
            <a:r>
              <a:rPr sz="2200" dirty="0">
                <a:latin typeface="Arial"/>
                <a:cs typeface="Arial"/>
              </a:rPr>
              <a:t>	</a:t>
            </a:r>
            <a:r>
              <a:rPr sz="2200" spc="-50" dirty="0">
                <a:latin typeface="Arial"/>
                <a:cs typeface="Arial"/>
              </a:rPr>
              <a:t>a </a:t>
            </a:r>
            <a:r>
              <a:rPr sz="2200" spc="-25" dirty="0">
                <a:latin typeface="Arial"/>
                <a:cs typeface="Arial"/>
              </a:rPr>
              <a:t>of</a:t>
            </a:r>
            <a:r>
              <a:rPr sz="2200" dirty="0">
                <a:latin typeface="Arial"/>
                <a:cs typeface="Arial"/>
              </a:rPr>
              <a:t>	</a:t>
            </a:r>
            <a:r>
              <a:rPr sz="2200" spc="-25" dirty="0">
                <a:latin typeface="Arial"/>
                <a:cs typeface="Arial"/>
              </a:rPr>
              <a:t>the</a:t>
            </a:r>
            <a:r>
              <a:rPr sz="2200" dirty="0">
                <a:latin typeface="Arial"/>
                <a:cs typeface="Arial"/>
              </a:rPr>
              <a:t>	</a:t>
            </a:r>
            <a:r>
              <a:rPr sz="2200" spc="-10" dirty="0">
                <a:latin typeface="Arial"/>
                <a:cs typeface="Arial"/>
              </a:rPr>
              <a:t>graphical</a:t>
            </a:r>
            <a:endParaRPr sz="2200">
              <a:latin typeface="Arial"/>
              <a:cs typeface="Arial"/>
            </a:endParaRPr>
          </a:p>
        </p:txBody>
      </p:sp>
      <p:sp>
        <p:nvSpPr>
          <p:cNvPr id="9" name="object 9"/>
          <p:cNvSpPr txBox="1"/>
          <p:nvPr/>
        </p:nvSpPr>
        <p:spPr>
          <a:xfrm>
            <a:off x="1728342" y="4614931"/>
            <a:ext cx="4288155" cy="1031240"/>
          </a:xfrm>
          <a:prstGeom prst="rect">
            <a:avLst/>
          </a:prstGeom>
        </p:spPr>
        <p:txBody>
          <a:bodyPr vert="horz" wrap="square" lIns="0" tIns="179705" rIns="0" bIns="0" rtlCol="0">
            <a:spAutoFit/>
          </a:bodyPr>
          <a:lstStyle/>
          <a:p>
            <a:pPr marL="12700">
              <a:lnSpc>
                <a:spcPct val="100000"/>
              </a:lnSpc>
              <a:spcBef>
                <a:spcPts val="1415"/>
              </a:spcBef>
              <a:tabLst>
                <a:tab pos="1435735" algn="l"/>
                <a:tab pos="2158365" algn="l"/>
                <a:tab pos="3054350" algn="l"/>
                <a:tab pos="3560445" algn="l"/>
              </a:tabLst>
            </a:pPr>
            <a:r>
              <a:rPr sz="2200" spc="-10" dirty="0">
                <a:latin typeface="Arial"/>
                <a:cs typeface="Arial"/>
              </a:rPr>
              <a:t>interface,</a:t>
            </a:r>
            <a:r>
              <a:rPr sz="2200" dirty="0">
                <a:latin typeface="Arial"/>
                <a:cs typeface="Arial"/>
              </a:rPr>
              <a:t>	</a:t>
            </a:r>
            <a:r>
              <a:rPr sz="2200" spc="-25" dirty="0">
                <a:latin typeface="Arial"/>
                <a:cs typeface="Arial"/>
              </a:rPr>
              <a:t>you</a:t>
            </a:r>
            <a:r>
              <a:rPr sz="2200" dirty="0">
                <a:latin typeface="Arial"/>
                <a:cs typeface="Arial"/>
              </a:rPr>
              <a:t>	</a:t>
            </a:r>
            <a:r>
              <a:rPr sz="2200" spc="-20" dirty="0">
                <a:latin typeface="Arial"/>
                <a:cs typeface="Arial"/>
              </a:rPr>
              <a:t>need</a:t>
            </a:r>
            <a:r>
              <a:rPr sz="2200" dirty="0">
                <a:latin typeface="Arial"/>
                <a:cs typeface="Arial"/>
              </a:rPr>
              <a:t>	</a:t>
            </a:r>
            <a:r>
              <a:rPr sz="2200" spc="-25" dirty="0">
                <a:latin typeface="Arial"/>
                <a:cs typeface="Arial"/>
              </a:rPr>
              <a:t>to</a:t>
            </a:r>
            <a:r>
              <a:rPr sz="2200" dirty="0">
                <a:latin typeface="Arial"/>
                <a:cs typeface="Arial"/>
              </a:rPr>
              <a:t>	</a:t>
            </a:r>
            <a:r>
              <a:rPr sz="2200" spc="-10" dirty="0">
                <a:latin typeface="Arial"/>
                <a:cs typeface="Arial"/>
              </a:rPr>
              <a:t>install</a:t>
            </a:r>
            <a:endParaRPr sz="2200">
              <a:latin typeface="Arial"/>
              <a:cs typeface="Arial"/>
            </a:endParaRPr>
          </a:p>
          <a:p>
            <a:pPr marL="12700">
              <a:lnSpc>
                <a:spcPct val="100000"/>
              </a:lnSpc>
              <a:spcBef>
                <a:spcPts val="1320"/>
              </a:spcBef>
            </a:pPr>
            <a:r>
              <a:rPr sz="2200" dirty="0">
                <a:latin typeface="Arial"/>
                <a:cs typeface="Arial"/>
              </a:rPr>
              <a:t>additional</a:t>
            </a:r>
            <a:r>
              <a:rPr sz="2200" spc="-70" dirty="0">
                <a:latin typeface="Arial"/>
                <a:cs typeface="Arial"/>
              </a:rPr>
              <a:t> </a:t>
            </a:r>
            <a:r>
              <a:rPr sz="2200" dirty="0">
                <a:latin typeface="Arial"/>
                <a:cs typeface="Arial"/>
              </a:rPr>
              <a:t>tools</a:t>
            </a:r>
            <a:r>
              <a:rPr sz="2200" spc="-55" dirty="0">
                <a:latin typeface="Arial"/>
                <a:cs typeface="Arial"/>
              </a:rPr>
              <a:t> </a:t>
            </a:r>
            <a:r>
              <a:rPr sz="2200" dirty="0">
                <a:latin typeface="Arial"/>
                <a:cs typeface="Arial"/>
              </a:rPr>
              <a:t>like</a:t>
            </a:r>
            <a:r>
              <a:rPr sz="2200" spc="-75" dirty="0">
                <a:latin typeface="Arial"/>
                <a:cs typeface="Arial"/>
              </a:rPr>
              <a:t> </a:t>
            </a:r>
            <a:r>
              <a:rPr sz="2200" spc="-10" dirty="0">
                <a:latin typeface="Arial"/>
                <a:cs typeface="Arial"/>
              </a:rPr>
              <a:t>PHP-</a:t>
            </a:r>
            <a:r>
              <a:rPr sz="2200" spc="-20" dirty="0">
                <a:latin typeface="Arial"/>
                <a:cs typeface="Arial"/>
              </a:rPr>
              <a:t>GTK.</a:t>
            </a:r>
            <a:endParaRPr sz="2200">
              <a:latin typeface="Arial"/>
              <a:cs typeface="Arial"/>
            </a:endParaRPr>
          </a:p>
        </p:txBody>
      </p:sp>
      <p:pic>
        <p:nvPicPr>
          <p:cNvPr id="10" name="object 10"/>
          <p:cNvPicPr/>
          <p:nvPr/>
        </p:nvPicPr>
        <p:blipFill>
          <a:blip r:embed="rId2" cstate="print"/>
          <a:stretch>
            <a:fillRect/>
          </a:stretch>
        </p:blipFill>
        <p:spPr>
          <a:xfrm>
            <a:off x="7296911" y="719327"/>
            <a:ext cx="629411" cy="662939"/>
          </a:xfrm>
          <a:prstGeom prst="rect">
            <a:avLst/>
          </a:prstGeom>
        </p:spPr>
      </p:pic>
      <p:pic>
        <p:nvPicPr>
          <p:cNvPr id="11" name="object 11"/>
          <p:cNvPicPr/>
          <p:nvPr/>
        </p:nvPicPr>
        <p:blipFill>
          <a:blip r:embed="rId3" cstate="print"/>
          <a:stretch>
            <a:fillRect/>
          </a:stretch>
        </p:blipFill>
        <p:spPr>
          <a:xfrm>
            <a:off x="7062216" y="1569719"/>
            <a:ext cx="3710939" cy="3718559"/>
          </a:xfrm>
          <a:prstGeom prst="rect">
            <a:avLst/>
          </a:prstGeom>
        </p:spPr>
      </p:pic>
      <p:sp>
        <p:nvSpPr>
          <p:cNvPr id="12" name="object 12"/>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8342" y="1261363"/>
            <a:ext cx="3848735" cy="360680"/>
          </a:xfrm>
          <a:prstGeom prst="rect">
            <a:avLst/>
          </a:prstGeom>
        </p:spPr>
        <p:txBody>
          <a:bodyPr vert="horz" wrap="square" lIns="0" tIns="12065" rIns="0" bIns="0" rtlCol="0">
            <a:spAutoFit/>
          </a:bodyPr>
          <a:lstStyle/>
          <a:p>
            <a:pPr marL="12700">
              <a:lnSpc>
                <a:spcPct val="100000"/>
              </a:lnSpc>
              <a:spcBef>
                <a:spcPts val="95"/>
              </a:spcBef>
            </a:pPr>
            <a:r>
              <a:rPr sz="2200" dirty="0">
                <a:solidFill>
                  <a:srgbClr val="0004FF"/>
                </a:solidFill>
                <a:latin typeface="Arial"/>
                <a:cs typeface="Arial"/>
              </a:rPr>
              <a:t>c.</a:t>
            </a:r>
            <a:r>
              <a:rPr sz="2200" spc="-85" dirty="0">
                <a:solidFill>
                  <a:srgbClr val="0004FF"/>
                </a:solidFill>
                <a:latin typeface="Arial"/>
                <a:cs typeface="Arial"/>
              </a:rPr>
              <a:t> </a:t>
            </a:r>
            <a:r>
              <a:rPr sz="2200" dirty="0">
                <a:solidFill>
                  <a:srgbClr val="0004FF"/>
                </a:solidFill>
                <a:latin typeface="Arial"/>
                <a:cs typeface="Arial"/>
              </a:rPr>
              <a:t>Development</a:t>
            </a:r>
            <a:r>
              <a:rPr sz="2200" spc="-40" dirty="0">
                <a:solidFill>
                  <a:srgbClr val="0004FF"/>
                </a:solidFill>
                <a:latin typeface="Arial"/>
                <a:cs typeface="Arial"/>
              </a:rPr>
              <a:t> </a:t>
            </a:r>
            <a:r>
              <a:rPr sz="2200" dirty="0">
                <a:solidFill>
                  <a:srgbClr val="0004FF"/>
                </a:solidFill>
                <a:latin typeface="Arial"/>
                <a:cs typeface="Arial"/>
              </a:rPr>
              <a:t>of</a:t>
            </a:r>
            <a:r>
              <a:rPr sz="2200" spc="-155" dirty="0">
                <a:solidFill>
                  <a:srgbClr val="0004FF"/>
                </a:solidFill>
                <a:latin typeface="Arial"/>
                <a:cs typeface="Arial"/>
              </a:rPr>
              <a:t> </a:t>
            </a:r>
            <a:r>
              <a:rPr sz="2200" spc="-10" dirty="0">
                <a:solidFill>
                  <a:srgbClr val="0004FF"/>
                </a:solidFill>
                <a:latin typeface="Arial"/>
                <a:cs typeface="Arial"/>
              </a:rPr>
              <a:t>Applications</a:t>
            </a:r>
            <a:endParaRPr sz="2200" dirty="0">
              <a:latin typeface="Arial"/>
              <a:cs typeface="Arial"/>
            </a:endParaRPr>
          </a:p>
        </p:txBody>
      </p:sp>
      <p:sp>
        <p:nvSpPr>
          <p:cNvPr id="3" name="object 3"/>
          <p:cNvSpPr txBox="1"/>
          <p:nvPr/>
        </p:nvSpPr>
        <p:spPr>
          <a:xfrm>
            <a:off x="1728342" y="1596288"/>
            <a:ext cx="4286885" cy="1031240"/>
          </a:xfrm>
          <a:prstGeom prst="rect">
            <a:avLst/>
          </a:prstGeom>
        </p:spPr>
        <p:txBody>
          <a:bodyPr vert="horz" wrap="square" lIns="0" tIns="180340" rIns="0" bIns="0" rtlCol="0">
            <a:spAutoFit/>
          </a:bodyPr>
          <a:lstStyle/>
          <a:p>
            <a:pPr marR="6350" algn="r">
              <a:lnSpc>
                <a:spcPct val="100000"/>
              </a:lnSpc>
              <a:spcBef>
                <a:spcPts val="1420"/>
              </a:spcBef>
              <a:tabLst>
                <a:tab pos="790575" algn="l"/>
                <a:tab pos="1464310" algn="l"/>
                <a:tab pos="1997710" algn="l"/>
                <a:tab pos="2827020" algn="l"/>
                <a:tab pos="3282315" algn="l"/>
              </a:tabLst>
            </a:pPr>
            <a:r>
              <a:rPr sz="2200" spc="-25" dirty="0">
                <a:latin typeface="Arial"/>
                <a:cs typeface="Arial"/>
              </a:rPr>
              <a:t>PHP</a:t>
            </a:r>
            <a:r>
              <a:rPr sz="2200" dirty="0">
                <a:latin typeface="Arial"/>
                <a:cs typeface="Arial"/>
              </a:rPr>
              <a:t>	</a:t>
            </a:r>
            <a:r>
              <a:rPr sz="2200" spc="-25" dirty="0">
                <a:latin typeface="Arial"/>
                <a:cs typeface="Arial"/>
              </a:rPr>
              <a:t>can</a:t>
            </a:r>
            <a:r>
              <a:rPr sz="2200" dirty="0">
                <a:latin typeface="Arial"/>
                <a:cs typeface="Arial"/>
              </a:rPr>
              <a:t>	</a:t>
            </a:r>
            <a:r>
              <a:rPr sz="2200" spc="-25" dirty="0">
                <a:latin typeface="Arial"/>
                <a:cs typeface="Arial"/>
              </a:rPr>
              <a:t>be</a:t>
            </a:r>
            <a:r>
              <a:rPr sz="2200" dirty="0">
                <a:latin typeface="Arial"/>
                <a:cs typeface="Arial"/>
              </a:rPr>
              <a:t>	</a:t>
            </a:r>
            <a:r>
              <a:rPr sz="2200" spc="-20" dirty="0">
                <a:latin typeface="Arial"/>
                <a:cs typeface="Arial"/>
              </a:rPr>
              <a:t>used</a:t>
            </a:r>
            <a:r>
              <a:rPr sz="2200" dirty="0">
                <a:latin typeface="Arial"/>
                <a:cs typeface="Arial"/>
              </a:rPr>
              <a:t>	</a:t>
            </a:r>
            <a:r>
              <a:rPr sz="2200" spc="-25" dirty="0">
                <a:latin typeface="Arial"/>
                <a:cs typeface="Arial"/>
              </a:rPr>
              <a:t>to</a:t>
            </a:r>
            <a:r>
              <a:rPr sz="2200" dirty="0">
                <a:latin typeface="Arial"/>
                <a:cs typeface="Arial"/>
              </a:rPr>
              <a:t>	</a:t>
            </a:r>
            <a:r>
              <a:rPr sz="2200" spc="-10" dirty="0">
                <a:latin typeface="Arial"/>
                <a:cs typeface="Arial"/>
              </a:rPr>
              <a:t>develop</a:t>
            </a:r>
            <a:endParaRPr sz="2200" dirty="0">
              <a:latin typeface="Arial"/>
              <a:cs typeface="Arial"/>
            </a:endParaRPr>
          </a:p>
          <a:p>
            <a:pPr marR="5080" algn="r">
              <a:lnSpc>
                <a:spcPct val="100000"/>
              </a:lnSpc>
              <a:spcBef>
                <a:spcPts val="1320"/>
              </a:spcBef>
            </a:pPr>
            <a:r>
              <a:rPr sz="2200" spc="-10" dirty="0">
                <a:latin typeface="Arial"/>
                <a:cs typeface="Arial"/>
              </a:rPr>
              <a:t>desktop</a:t>
            </a:r>
            <a:endParaRPr sz="2200" dirty="0">
              <a:latin typeface="Arial"/>
              <a:cs typeface="Arial"/>
            </a:endParaRPr>
          </a:p>
        </p:txBody>
      </p:sp>
      <p:sp>
        <p:nvSpPr>
          <p:cNvPr id="4" name="object 4"/>
          <p:cNvSpPr txBox="1"/>
          <p:nvPr/>
        </p:nvSpPr>
        <p:spPr>
          <a:xfrm>
            <a:off x="1728342" y="2099696"/>
            <a:ext cx="3002280" cy="1031240"/>
          </a:xfrm>
          <a:prstGeom prst="rect">
            <a:avLst/>
          </a:prstGeom>
        </p:spPr>
        <p:txBody>
          <a:bodyPr vert="horz" wrap="square" lIns="0" tIns="179705" rIns="0" bIns="0" rtlCol="0">
            <a:spAutoFit/>
          </a:bodyPr>
          <a:lstStyle/>
          <a:p>
            <a:pPr marL="12700">
              <a:lnSpc>
                <a:spcPct val="100000"/>
              </a:lnSpc>
              <a:spcBef>
                <a:spcPts val="1415"/>
              </a:spcBef>
              <a:tabLst>
                <a:tab pos="1795145" algn="l"/>
                <a:tab pos="2693035" algn="l"/>
              </a:tabLst>
            </a:pPr>
            <a:r>
              <a:rPr sz="2200" spc="-10" dirty="0">
                <a:latin typeface="Arial"/>
                <a:cs typeface="Arial"/>
              </a:rPr>
              <a:t>applications</a:t>
            </a:r>
            <a:r>
              <a:rPr sz="2200" dirty="0">
                <a:latin typeface="Arial"/>
                <a:cs typeface="Arial"/>
              </a:rPr>
              <a:t>	</a:t>
            </a:r>
            <a:r>
              <a:rPr sz="2200" spc="-20" dirty="0">
                <a:latin typeface="Arial"/>
                <a:cs typeface="Arial"/>
              </a:rPr>
              <a:t>such</a:t>
            </a:r>
            <a:r>
              <a:rPr sz="2200" dirty="0">
                <a:latin typeface="Arial"/>
                <a:cs typeface="Arial"/>
              </a:rPr>
              <a:t>	</a:t>
            </a:r>
            <a:r>
              <a:rPr sz="2200" spc="-25" dirty="0">
                <a:latin typeface="Arial"/>
                <a:cs typeface="Arial"/>
              </a:rPr>
              <a:t>as</a:t>
            </a:r>
            <a:endParaRPr sz="2200" dirty="0">
              <a:latin typeface="Arial"/>
              <a:cs typeface="Arial"/>
            </a:endParaRPr>
          </a:p>
          <a:p>
            <a:pPr marL="12700">
              <a:lnSpc>
                <a:spcPct val="100000"/>
              </a:lnSpc>
              <a:spcBef>
                <a:spcPts val="1320"/>
              </a:spcBef>
              <a:tabLst>
                <a:tab pos="1762125" algn="l"/>
              </a:tabLst>
            </a:pPr>
            <a:r>
              <a:rPr sz="2200" spc="-10" dirty="0">
                <a:latin typeface="Arial"/>
                <a:cs typeface="Arial"/>
              </a:rPr>
              <a:t>applications</a:t>
            </a:r>
            <a:r>
              <a:rPr sz="2200" dirty="0">
                <a:latin typeface="Arial"/>
                <a:cs typeface="Arial"/>
              </a:rPr>
              <a:t>	</a:t>
            </a:r>
            <a:r>
              <a:rPr sz="2200" spc="-25" dirty="0">
                <a:latin typeface="Arial"/>
                <a:cs typeface="Arial"/>
              </a:rPr>
              <a:t>and</a:t>
            </a:r>
            <a:endParaRPr sz="2200" dirty="0">
              <a:latin typeface="Arial"/>
              <a:cs typeface="Arial"/>
            </a:endParaRPr>
          </a:p>
        </p:txBody>
      </p:sp>
      <p:sp>
        <p:nvSpPr>
          <p:cNvPr id="5" name="object 5"/>
          <p:cNvSpPr txBox="1"/>
          <p:nvPr/>
        </p:nvSpPr>
        <p:spPr>
          <a:xfrm>
            <a:off x="4217289" y="2770073"/>
            <a:ext cx="1798320"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Arial"/>
                <a:cs typeface="Arial"/>
              </a:rPr>
              <a:t>cross-platform</a:t>
            </a:r>
            <a:endParaRPr sz="2200">
              <a:latin typeface="Arial"/>
              <a:cs typeface="Arial"/>
            </a:endParaRPr>
          </a:p>
        </p:txBody>
      </p:sp>
      <p:sp>
        <p:nvSpPr>
          <p:cNvPr id="6" name="object 6"/>
          <p:cNvSpPr txBox="1"/>
          <p:nvPr/>
        </p:nvSpPr>
        <p:spPr>
          <a:xfrm>
            <a:off x="1728342" y="3273679"/>
            <a:ext cx="4288790" cy="360680"/>
          </a:xfrm>
          <a:prstGeom prst="rect">
            <a:avLst/>
          </a:prstGeom>
        </p:spPr>
        <p:txBody>
          <a:bodyPr vert="horz" wrap="square" lIns="0" tIns="12065" rIns="0" bIns="0" rtlCol="0">
            <a:spAutoFit/>
          </a:bodyPr>
          <a:lstStyle/>
          <a:p>
            <a:pPr marL="12700">
              <a:lnSpc>
                <a:spcPct val="100000"/>
              </a:lnSpc>
              <a:spcBef>
                <a:spcPts val="95"/>
              </a:spcBef>
              <a:tabLst>
                <a:tab pos="1739264" algn="l"/>
                <a:tab pos="2207260" algn="l"/>
                <a:tab pos="2969260" algn="l"/>
                <a:tab pos="3296920" algn="l"/>
              </a:tabLst>
            </a:pPr>
            <a:r>
              <a:rPr sz="2200" spc="-10" dirty="0">
                <a:latin typeface="Arial"/>
                <a:cs typeface="Arial"/>
              </a:rPr>
              <a:t>applications.</a:t>
            </a:r>
            <a:r>
              <a:rPr sz="2200" dirty="0">
                <a:latin typeface="Arial"/>
                <a:cs typeface="Arial"/>
              </a:rPr>
              <a:t>	</a:t>
            </a:r>
            <a:r>
              <a:rPr sz="2200" spc="-25" dirty="0">
                <a:latin typeface="Arial"/>
                <a:cs typeface="Arial"/>
              </a:rPr>
              <a:t>To</a:t>
            </a:r>
            <a:r>
              <a:rPr sz="2200" dirty="0">
                <a:latin typeface="Arial"/>
                <a:cs typeface="Arial"/>
              </a:rPr>
              <a:t>	</a:t>
            </a:r>
            <a:r>
              <a:rPr sz="2200" spc="-10" dirty="0">
                <a:latin typeface="Arial"/>
                <a:cs typeface="Arial"/>
              </a:rPr>
              <a:t>write</a:t>
            </a:r>
            <a:r>
              <a:rPr sz="2200" dirty="0">
                <a:latin typeface="Arial"/>
                <a:cs typeface="Arial"/>
              </a:rPr>
              <a:t>	</a:t>
            </a:r>
            <a:r>
              <a:rPr sz="2200" spc="-50" dirty="0">
                <a:latin typeface="Arial"/>
                <a:cs typeface="Arial"/>
              </a:rPr>
              <a:t>a</a:t>
            </a:r>
            <a:r>
              <a:rPr sz="2200" dirty="0">
                <a:latin typeface="Arial"/>
                <a:cs typeface="Arial"/>
              </a:rPr>
              <a:t>	</a:t>
            </a:r>
            <a:r>
              <a:rPr sz="2200" spc="-10" dirty="0">
                <a:latin typeface="Arial"/>
                <a:cs typeface="Arial"/>
              </a:rPr>
              <a:t>desktop</a:t>
            </a:r>
            <a:endParaRPr sz="2200">
              <a:latin typeface="Arial"/>
              <a:cs typeface="Arial"/>
            </a:endParaRPr>
          </a:p>
        </p:txBody>
      </p:sp>
      <p:sp>
        <p:nvSpPr>
          <p:cNvPr id="7" name="object 7"/>
          <p:cNvSpPr txBox="1"/>
          <p:nvPr/>
        </p:nvSpPr>
        <p:spPr>
          <a:xfrm>
            <a:off x="1728342" y="3608095"/>
            <a:ext cx="1516380" cy="1031875"/>
          </a:xfrm>
          <a:prstGeom prst="rect">
            <a:avLst/>
          </a:prstGeom>
        </p:spPr>
        <p:txBody>
          <a:bodyPr vert="horz" wrap="square" lIns="0" tIns="12700" rIns="0" bIns="0" rtlCol="0">
            <a:spAutoFit/>
          </a:bodyPr>
          <a:lstStyle/>
          <a:p>
            <a:pPr marL="12700" marR="5080">
              <a:lnSpc>
                <a:spcPct val="150100"/>
              </a:lnSpc>
              <a:spcBef>
                <a:spcPts val="100"/>
              </a:spcBef>
            </a:pPr>
            <a:r>
              <a:rPr sz="2200" spc="-10" dirty="0">
                <a:latin typeface="Arial"/>
                <a:cs typeface="Arial"/>
              </a:rPr>
              <a:t>application, requirement</a:t>
            </a:r>
            <a:endParaRPr sz="2200">
              <a:latin typeface="Arial"/>
              <a:cs typeface="Arial"/>
            </a:endParaRPr>
          </a:p>
        </p:txBody>
      </p:sp>
      <p:sp>
        <p:nvSpPr>
          <p:cNvPr id="8" name="object 8"/>
          <p:cNvSpPr txBox="1"/>
          <p:nvPr/>
        </p:nvSpPr>
        <p:spPr>
          <a:xfrm>
            <a:off x="3442842" y="3608095"/>
            <a:ext cx="2573655" cy="1031875"/>
          </a:xfrm>
          <a:prstGeom prst="rect">
            <a:avLst/>
          </a:prstGeom>
        </p:spPr>
        <p:txBody>
          <a:bodyPr vert="horz" wrap="square" lIns="0" tIns="12700" rIns="0" bIns="0" rtlCol="0">
            <a:spAutoFit/>
          </a:bodyPr>
          <a:lstStyle/>
          <a:p>
            <a:pPr marL="128270" marR="5080" indent="-116205">
              <a:lnSpc>
                <a:spcPct val="150100"/>
              </a:lnSpc>
              <a:spcBef>
                <a:spcPts val="100"/>
              </a:spcBef>
              <a:tabLst>
                <a:tab pos="698500" algn="l"/>
                <a:tab pos="966469" algn="l"/>
                <a:tab pos="1425575" algn="l"/>
                <a:tab pos="1902460" algn="l"/>
                <a:tab pos="2405380" algn="l"/>
              </a:tabLst>
            </a:pPr>
            <a:r>
              <a:rPr sz="2200" spc="-10" dirty="0">
                <a:latin typeface="Arial"/>
                <a:cs typeface="Arial"/>
              </a:rPr>
              <a:t>since</a:t>
            </a:r>
            <a:r>
              <a:rPr sz="2200" dirty="0">
                <a:latin typeface="Arial"/>
                <a:cs typeface="Arial"/>
              </a:rPr>
              <a:t>		</a:t>
            </a:r>
            <a:r>
              <a:rPr sz="2200" spc="-20" dirty="0">
                <a:latin typeface="Arial"/>
                <a:cs typeface="Arial"/>
              </a:rPr>
              <a:t>there</a:t>
            </a:r>
            <a:r>
              <a:rPr sz="2200" dirty="0">
                <a:latin typeface="Arial"/>
                <a:cs typeface="Arial"/>
              </a:rPr>
              <a:t>	</a:t>
            </a:r>
            <a:r>
              <a:rPr sz="2200" spc="-25" dirty="0">
                <a:latin typeface="Arial"/>
                <a:cs typeface="Arial"/>
              </a:rPr>
              <a:t>is</a:t>
            </a:r>
            <a:r>
              <a:rPr sz="2200" dirty="0">
                <a:latin typeface="Arial"/>
                <a:cs typeface="Arial"/>
              </a:rPr>
              <a:t>	</a:t>
            </a:r>
            <a:r>
              <a:rPr sz="2200" spc="-50" dirty="0">
                <a:latin typeface="Arial"/>
                <a:cs typeface="Arial"/>
              </a:rPr>
              <a:t>a </a:t>
            </a:r>
            <a:r>
              <a:rPr sz="2200" spc="-25" dirty="0">
                <a:latin typeface="Arial"/>
                <a:cs typeface="Arial"/>
              </a:rPr>
              <a:t>of</a:t>
            </a:r>
            <a:r>
              <a:rPr sz="2200" dirty="0">
                <a:latin typeface="Arial"/>
                <a:cs typeface="Arial"/>
              </a:rPr>
              <a:t>	</a:t>
            </a:r>
            <a:r>
              <a:rPr sz="2200" spc="-25" dirty="0">
                <a:latin typeface="Arial"/>
                <a:cs typeface="Arial"/>
              </a:rPr>
              <a:t>the</a:t>
            </a:r>
            <a:r>
              <a:rPr sz="2200" dirty="0">
                <a:latin typeface="Arial"/>
                <a:cs typeface="Arial"/>
              </a:rPr>
              <a:t>	</a:t>
            </a:r>
            <a:r>
              <a:rPr sz="2200" spc="-10" dirty="0">
                <a:latin typeface="Arial"/>
                <a:cs typeface="Arial"/>
              </a:rPr>
              <a:t>graphical</a:t>
            </a:r>
            <a:endParaRPr sz="2200">
              <a:latin typeface="Arial"/>
              <a:cs typeface="Arial"/>
            </a:endParaRPr>
          </a:p>
        </p:txBody>
      </p:sp>
      <p:sp>
        <p:nvSpPr>
          <p:cNvPr id="9" name="object 9"/>
          <p:cNvSpPr txBox="1"/>
          <p:nvPr/>
        </p:nvSpPr>
        <p:spPr>
          <a:xfrm>
            <a:off x="1728342" y="4614931"/>
            <a:ext cx="4288155" cy="1031240"/>
          </a:xfrm>
          <a:prstGeom prst="rect">
            <a:avLst/>
          </a:prstGeom>
        </p:spPr>
        <p:txBody>
          <a:bodyPr vert="horz" wrap="square" lIns="0" tIns="179705" rIns="0" bIns="0" rtlCol="0">
            <a:spAutoFit/>
          </a:bodyPr>
          <a:lstStyle/>
          <a:p>
            <a:pPr marL="12700">
              <a:lnSpc>
                <a:spcPct val="100000"/>
              </a:lnSpc>
              <a:spcBef>
                <a:spcPts val="1415"/>
              </a:spcBef>
              <a:tabLst>
                <a:tab pos="1435735" algn="l"/>
                <a:tab pos="2158365" algn="l"/>
                <a:tab pos="3054350" algn="l"/>
                <a:tab pos="3560445" algn="l"/>
              </a:tabLst>
            </a:pPr>
            <a:r>
              <a:rPr sz="2200" spc="-10" dirty="0">
                <a:latin typeface="Arial"/>
                <a:cs typeface="Arial"/>
              </a:rPr>
              <a:t>interface,</a:t>
            </a:r>
            <a:r>
              <a:rPr sz="2200" dirty="0">
                <a:latin typeface="Arial"/>
                <a:cs typeface="Arial"/>
              </a:rPr>
              <a:t>	</a:t>
            </a:r>
            <a:r>
              <a:rPr sz="2200" spc="-25" dirty="0">
                <a:latin typeface="Arial"/>
                <a:cs typeface="Arial"/>
              </a:rPr>
              <a:t>you</a:t>
            </a:r>
            <a:r>
              <a:rPr sz="2200" dirty="0">
                <a:latin typeface="Arial"/>
                <a:cs typeface="Arial"/>
              </a:rPr>
              <a:t>	</a:t>
            </a:r>
            <a:r>
              <a:rPr sz="2200" spc="-20" dirty="0">
                <a:latin typeface="Arial"/>
                <a:cs typeface="Arial"/>
              </a:rPr>
              <a:t>need</a:t>
            </a:r>
            <a:r>
              <a:rPr sz="2200" dirty="0">
                <a:latin typeface="Arial"/>
                <a:cs typeface="Arial"/>
              </a:rPr>
              <a:t>	</a:t>
            </a:r>
            <a:r>
              <a:rPr sz="2200" spc="-25" dirty="0">
                <a:latin typeface="Arial"/>
                <a:cs typeface="Arial"/>
              </a:rPr>
              <a:t>to</a:t>
            </a:r>
            <a:r>
              <a:rPr sz="2200" dirty="0">
                <a:latin typeface="Arial"/>
                <a:cs typeface="Arial"/>
              </a:rPr>
              <a:t>	</a:t>
            </a:r>
            <a:r>
              <a:rPr sz="2200" spc="-10" dirty="0">
                <a:latin typeface="Arial"/>
                <a:cs typeface="Arial"/>
              </a:rPr>
              <a:t>install</a:t>
            </a:r>
            <a:endParaRPr sz="2200">
              <a:latin typeface="Arial"/>
              <a:cs typeface="Arial"/>
            </a:endParaRPr>
          </a:p>
          <a:p>
            <a:pPr marL="12700">
              <a:lnSpc>
                <a:spcPct val="100000"/>
              </a:lnSpc>
              <a:spcBef>
                <a:spcPts val="1320"/>
              </a:spcBef>
            </a:pPr>
            <a:r>
              <a:rPr sz="2200" dirty="0">
                <a:latin typeface="Arial"/>
                <a:cs typeface="Arial"/>
              </a:rPr>
              <a:t>additional</a:t>
            </a:r>
            <a:r>
              <a:rPr sz="2200" spc="-70" dirty="0">
                <a:latin typeface="Arial"/>
                <a:cs typeface="Arial"/>
              </a:rPr>
              <a:t> </a:t>
            </a:r>
            <a:r>
              <a:rPr sz="2200" dirty="0">
                <a:latin typeface="Arial"/>
                <a:cs typeface="Arial"/>
              </a:rPr>
              <a:t>tools</a:t>
            </a:r>
            <a:r>
              <a:rPr sz="2200" spc="-55" dirty="0">
                <a:latin typeface="Arial"/>
                <a:cs typeface="Arial"/>
              </a:rPr>
              <a:t> </a:t>
            </a:r>
            <a:r>
              <a:rPr sz="2200" dirty="0">
                <a:latin typeface="Arial"/>
                <a:cs typeface="Arial"/>
              </a:rPr>
              <a:t>like</a:t>
            </a:r>
            <a:r>
              <a:rPr sz="2200" spc="-75" dirty="0">
                <a:latin typeface="Arial"/>
                <a:cs typeface="Arial"/>
              </a:rPr>
              <a:t> </a:t>
            </a:r>
            <a:r>
              <a:rPr sz="2200" spc="-10" dirty="0">
                <a:latin typeface="Arial"/>
                <a:cs typeface="Arial"/>
              </a:rPr>
              <a:t>PHP-</a:t>
            </a:r>
            <a:r>
              <a:rPr sz="2200" spc="-20" dirty="0">
                <a:latin typeface="Arial"/>
                <a:cs typeface="Arial"/>
              </a:rPr>
              <a:t>GTK.</a:t>
            </a:r>
            <a:endParaRPr sz="2200">
              <a:latin typeface="Arial"/>
              <a:cs typeface="Arial"/>
            </a:endParaRPr>
          </a:p>
        </p:txBody>
      </p:sp>
      <p:pic>
        <p:nvPicPr>
          <p:cNvPr id="10" name="object 10"/>
          <p:cNvPicPr/>
          <p:nvPr/>
        </p:nvPicPr>
        <p:blipFill>
          <a:blip r:embed="rId2" cstate="print"/>
          <a:stretch>
            <a:fillRect/>
          </a:stretch>
        </p:blipFill>
        <p:spPr>
          <a:xfrm>
            <a:off x="7296911" y="719327"/>
            <a:ext cx="629411" cy="662939"/>
          </a:xfrm>
          <a:prstGeom prst="rect">
            <a:avLst/>
          </a:prstGeom>
        </p:spPr>
      </p:pic>
      <p:pic>
        <p:nvPicPr>
          <p:cNvPr id="11" name="object 11"/>
          <p:cNvPicPr/>
          <p:nvPr/>
        </p:nvPicPr>
        <p:blipFill>
          <a:blip r:embed="rId3" cstate="print"/>
          <a:stretch>
            <a:fillRect/>
          </a:stretch>
        </p:blipFill>
        <p:spPr>
          <a:xfrm>
            <a:off x="7062216" y="1569719"/>
            <a:ext cx="3710939" cy="3718559"/>
          </a:xfrm>
          <a:prstGeom prst="rect">
            <a:avLst/>
          </a:prstGeom>
        </p:spPr>
      </p:pic>
      <p:sp>
        <p:nvSpPr>
          <p:cNvPr id="12" name="object 12"/>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1335096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2986</Words>
  <Application>Microsoft Office PowerPoint</Application>
  <PresentationFormat>Panorámica</PresentationFormat>
  <Paragraphs>228</Paragraphs>
  <Slides>38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38</vt:i4>
      </vt:variant>
    </vt:vector>
  </HeadingPairs>
  <TitlesOfParts>
    <vt:vector size="42" baseType="lpstr">
      <vt:lpstr>Arial</vt:lpstr>
      <vt:lpstr>inherit</vt:lpstr>
      <vt:lpstr>Segoe UI</vt:lpstr>
      <vt:lpstr>Office Theme</vt:lpstr>
      <vt:lpstr>INFORMATION TECHNOLOGY</vt:lpstr>
      <vt:lpstr>VOCABULARY (VOCABULARIO)</vt:lpstr>
      <vt:lpstr>Objective: To recognize the concepts of OOP in PHP.                             Reconocer los conceptos de OOP en PHP. </vt:lpstr>
      <vt:lpstr>PHP (Hypertext Preprocessor) </vt:lpstr>
      <vt:lpstr>PHP (Preprocesador de Hipertexto)</vt:lpstr>
      <vt:lpstr>Presentación de PowerPoint</vt:lpstr>
      <vt:lpstr>Presentación de PowerPoint</vt:lpstr>
      <vt:lpstr>Presentación de PowerPoint</vt:lpstr>
      <vt:lpstr>Presentación de PowerPoint</vt:lpstr>
      <vt:lpstr>OOPs (Object-Oriented Programming)</vt:lpstr>
      <vt:lpstr>POO (Programación Orientada a Objetos)</vt:lpstr>
      <vt:lpstr>Presentación de PowerPoint</vt:lpstr>
      <vt:lpstr>Presentación de PowerPoint</vt:lpstr>
      <vt:lpstr>Object-Oriented Concepts and Principles in PHP</vt:lpstr>
      <vt:lpstr>Conceptos y principios orientados a objetos en PHP</vt:lpstr>
      <vt:lpstr>Pillar OOPs concepts in PHP</vt:lpstr>
      <vt:lpstr>Conceptos básicos de programación orientada a objetos en PHP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Defining PHP classes</vt:lpstr>
      <vt:lpstr>Definición de clases PHP</vt:lpstr>
      <vt:lpstr>Creating Objects in PHP</vt:lpstr>
      <vt:lpstr>Creación de Objetos en PHP</vt:lpstr>
      <vt:lpstr>Quiz</vt:lpstr>
      <vt:lpstr>Quiz</vt:lpstr>
      <vt:lpstr>Quiz</vt:lpstr>
      <vt:lpstr>Conclusions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Breve sumilla</dc:title>
  <dc:creator>KAREM ANDREA LOPEZ REAL</dc:creator>
  <cp:lastModifiedBy>Marleny Estrella Martínez</cp:lastModifiedBy>
  <cp:revision>10</cp:revision>
  <dcterms:created xsi:type="dcterms:W3CDTF">2025-02-14T18:20:10Z</dcterms:created>
  <dcterms:modified xsi:type="dcterms:W3CDTF">2025-02-14T20:16:56Z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2023-02-26T00:00:00Z</vt:filetime>
  </property>
  <property fmtid="{D5CDD505-2E9C-101B-9397-08002B2CF9AE}" pid="3" name="Creator">
    <vt:lpwstr>Microsoft® PowerPoint® para Microsoft 365</vt:lpwstr>
  </property>
  <property fmtid="{D5CDD505-2E9C-101B-9397-08002B2CF9AE}" pid="4" name="LastSaved">
    <vt:filetime>2025-02-14T00:00:00Z</vt:filetime>
  </property>
  <property fmtid="{D5CDD505-2E9C-101B-9397-08002B2CF9AE}" pid="5" name="Producer">
    <vt:lpwstr>Microsoft® PowerPoint® para Microsoft 365</vt:lpwstr>
  </property>
</Properties>
</file>