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0" r:id="rId2"/>
    <p:sldId id="256" r:id="rId3"/>
    <p:sldId id="291" r:id="rId4"/>
    <p:sldId id="257" r:id="rId5"/>
    <p:sldId id="292" r:id="rId6"/>
    <p:sldId id="258" r:id="rId7"/>
    <p:sldId id="293" r:id="rId8"/>
    <p:sldId id="259" r:id="rId9"/>
    <p:sldId id="294" r:id="rId10"/>
    <p:sldId id="260" r:id="rId11"/>
    <p:sldId id="295" r:id="rId12"/>
    <p:sldId id="261" r:id="rId13"/>
    <p:sldId id="296" r:id="rId14"/>
    <p:sldId id="262" r:id="rId15"/>
    <p:sldId id="297" r:id="rId16"/>
    <p:sldId id="263" r:id="rId17"/>
    <p:sldId id="298" r:id="rId18"/>
    <p:sldId id="264" r:id="rId19"/>
    <p:sldId id="299" r:id="rId20"/>
    <p:sldId id="265" r:id="rId21"/>
    <p:sldId id="300" r:id="rId22"/>
    <p:sldId id="266" r:id="rId23"/>
    <p:sldId id="301" r:id="rId24"/>
    <p:sldId id="267" r:id="rId25"/>
    <p:sldId id="302" r:id="rId26"/>
    <p:sldId id="268" r:id="rId27"/>
    <p:sldId id="303" r:id="rId28"/>
    <p:sldId id="269" r:id="rId29"/>
    <p:sldId id="304" r:id="rId30"/>
    <p:sldId id="270" r:id="rId31"/>
    <p:sldId id="305" r:id="rId32"/>
    <p:sldId id="271" r:id="rId33"/>
    <p:sldId id="306" r:id="rId34"/>
    <p:sldId id="272" r:id="rId35"/>
    <p:sldId id="307" r:id="rId36"/>
    <p:sldId id="273" r:id="rId37"/>
    <p:sldId id="308" r:id="rId38"/>
    <p:sldId id="274" r:id="rId39"/>
    <p:sldId id="309" r:id="rId40"/>
    <p:sldId id="275" r:id="rId41"/>
    <p:sldId id="310" r:id="rId42"/>
    <p:sldId id="276" r:id="rId43"/>
    <p:sldId id="311" r:id="rId44"/>
    <p:sldId id="277" r:id="rId45"/>
    <p:sldId id="312" r:id="rId46"/>
    <p:sldId id="278" r:id="rId47"/>
    <p:sldId id="313" r:id="rId48"/>
    <p:sldId id="279" r:id="rId49"/>
    <p:sldId id="314" r:id="rId50"/>
    <p:sldId id="280" r:id="rId51"/>
    <p:sldId id="315" r:id="rId52"/>
    <p:sldId id="281" r:id="rId53"/>
    <p:sldId id="316" r:id="rId54"/>
    <p:sldId id="282" r:id="rId55"/>
    <p:sldId id="317" r:id="rId56"/>
    <p:sldId id="283" r:id="rId57"/>
    <p:sldId id="318" r:id="rId58"/>
    <p:sldId id="284" r:id="rId59"/>
    <p:sldId id="319" r:id="rId60"/>
    <p:sldId id="285" r:id="rId61"/>
    <p:sldId id="320" r:id="rId62"/>
    <p:sldId id="286" r:id="rId63"/>
    <p:sldId id="323" r:id="rId64"/>
    <p:sldId id="289" r:id="rId65"/>
    <p:sldId id="321" r:id="rId66"/>
    <p:sldId id="287" r:id="rId67"/>
    <p:sldId id="322" r:id="rId68"/>
    <p:sldId id="288" r:id="rId6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4660"/>
  </p:normalViewPr>
  <p:slideViewPr>
    <p:cSldViewPr>
      <p:cViewPr>
        <p:scale>
          <a:sx n="60" d="100"/>
          <a:sy n="60" d="100"/>
        </p:scale>
        <p:origin x="121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0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1692" y="247599"/>
            <a:ext cx="9062163" cy="5307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4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393" y="1584147"/>
            <a:ext cx="5769609" cy="4301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3.jp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6.jp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senati.edu.pe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1.jpg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3.jp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27.jp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enati.edu.pe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nati.edu.pe/" TargetMode="External"/><Relationship Id="rId4" Type="http://schemas.openxmlformats.org/officeDocument/2006/relationships/image" Target="../media/image2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senati.edu.pe/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nati.edu.pe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enati.edu.pe/" TargetMode="Externa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8879" y="6491462"/>
            <a:ext cx="1356360" cy="20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Segoe UI"/>
                <a:cs typeface="Segoe UI"/>
                <a:hlinkClick r:id="rId3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095" y="3047"/>
            <a:ext cx="12179935" cy="6852284"/>
            <a:chOff x="6095" y="3047"/>
            <a:chExt cx="12179935" cy="6852284"/>
          </a:xfrm>
        </p:grpSpPr>
        <p:sp>
          <p:nvSpPr>
            <p:cNvPr id="6" name="object 6"/>
            <p:cNvSpPr/>
            <p:nvPr/>
          </p:nvSpPr>
          <p:spPr>
            <a:xfrm>
              <a:off x="252984" y="6364223"/>
              <a:ext cx="11610975" cy="0"/>
            </a:xfrm>
            <a:custGeom>
              <a:avLst/>
              <a:gdLst/>
              <a:ahLst/>
              <a:cxnLst/>
              <a:rect l="l" t="t" r="r" b="b"/>
              <a:pathLst>
                <a:path w="11610975">
                  <a:moveTo>
                    <a:pt x="0" y="0"/>
                  </a:moveTo>
                  <a:lnTo>
                    <a:pt x="1161072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" y="3047"/>
              <a:ext cx="12179808" cy="68519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550657" y="3162757"/>
            <a:ext cx="40481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solidFill>
                  <a:srgbClr val="000000"/>
                </a:solidFill>
              </a:rPr>
              <a:t>Information</a:t>
            </a:r>
            <a:r>
              <a:rPr sz="2800" spc="-65" dirty="0">
                <a:solidFill>
                  <a:srgbClr val="000000"/>
                </a:solidFill>
              </a:rPr>
              <a:t> </a:t>
            </a:r>
            <a:r>
              <a:rPr sz="2800" spc="-20" dirty="0">
                <a:solidFill>
                  <a:srgbClr val="000000"/>
                </a:solidFill>
              </a:rPr>
              <a:t>Technology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7645145" y="3803091"/>
            <a:ext cx="3945890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dirty="0">
                <a:latin typeface="Arial MT"/>
                <a:cs typeface="Arial MT"/>
              </a:rPr>
              <a:t>Cloud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Computing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Layers</a:t>
            </a:r>
            <a:endParaRPr sz="2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478523" y="533400"/>
            <a:ext cx="5439410" cy="3167380"/>
            <a:chOff x="6478523" y="533400"/>
            <a:chExt cx="5439410" cy="3167380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3416" y="533400"/>
              <a:ext cx="2874264" cy="23317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78523" y="3680460"/>
              <a:ext cx="5133340" cy="0"/>
            </a:xfrm>
            <a:custGeom>
              <a:avLst/>
              <a:gdLst/>
              <a:ahLst/>
              <a:cxnLst/>
              <a:rect l="l" t="t" r="r" b="b"/>
              <a:pathLst>
                <a:path w="5133340">
                  <a:moveTo>
                    <a:pt x="0" y="0"/>
                  </a:moveTo>
                  <a:lnTo>
                    <a:pt x="5132832" y="0"/>
                  </a:lnTo>
                </a:path>
              </a:pathLst>
            </a:custGeom>
            <a:ln w="39624">
              <a:solidFill>
                <a:srgbClr val="0004F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663" y="2292857"/>
            <a:ext cx="5368925" cy="733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8415">
              <a:lnSpc>
                <a:spcPct val="134000"/>
              </a:lnSpc>
              <a:spcBef>
                <a:spcPts val="9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trata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bien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conceptos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bien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conocidos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,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reunidos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forma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nueva.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8522" y="3463977"/>
            <a:ext cx="5472430" cy="121738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conocen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8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5400" marR="5080" indent="1905">
              <a:lnSpc>
                <a:spcPct val="1114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Sumándolos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todos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obtenemos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paquete</a:t>
            </a:r>
            <a:r>
              <a:rPr sz="18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hace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posible</a:t>
            </a:r>
            <a:r>
              <a:rPr sz="1850" spc="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3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30"/>
              </a:spcBef>
            </a:pPr>
            <a:r>
              <a:rPr sz="3100" b="0" spc="-10" dirty="0">
                <a:highlight>
                  <a:srgbClr val="FFFF00"/>
                </a:highlight>
                <a:latin typeface="Arial MT"/>
                <a:cs typeface="Arial MT"/>
              </a:rPr>
              <a:t>Introducción</a:t>
            </a:r>
            <a:endParaRPr sz="31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31795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45" dirty="0"/>
              <a:t> </a:t>
            </a:r>
            <a:r>
              <a:rPr dirty="0"/>
              <a:t>Computing</a:t>
            </a:r>
            <a:r>
              <a:rPr spc="-90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387600"/>
            <a:ext cx="5711825" cy="26022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  <a:tabLst>
                <a:tab pos="2603500" algn="l"/>
                <a:tab pos="4491355" algn="l"/>
              </a:tabLst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5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on-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demand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access,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via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internet,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resources— applications,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servers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(physical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servers</a:t>
            </a:r>
            <a:r>
              <a:rPr sz="2400" spc="35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virtual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servers),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storage,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tools,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networking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capabilities,</a:t>
            </a:r>
            <a:r>
              <a:rPr sz="2400" spc="5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5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more—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hosted</a:t>
            </a:r>
            <a:r>
              <a:rPr sz="2400" spc="5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400" spc="5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remote</a:t>
            </a:r>
            <a:r>
              <a:rPr sz="2400" spc="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center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managed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provider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(or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CSP).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0568" y="1508760"/>
            <a:ext cx="4709160" cy="4532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91692" y="2286000"/>
            <a:ext cx="5904865" cy="1918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 indent="10795">
              <a:lnSpc>
                <a:spcPct val="125400"/>
              </a:lnSpc>
              <a:spcBef>
                <a:spcPts val="105"/>
              </a:spcBef>
            </a:pP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6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6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6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acceso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pedido,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través</a:t>
            </a:r>
            <a:r>
              <a:rPr sz="1650" spc="5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Internet,</a:t>
            </a:r>
            <a:r>
              <a:rPr sz="1650" spc="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informáticos</a:t>
            </a:r>
            <a:r>
              <a:rPr sz="1650" spc="9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(aplicaciones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[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servidores </a:t>
            </a:r>
            <a:r>
              <a:rPr sz="2475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físicos</a:t>
            </a:r>
            <a:r>
              <a:rPr sz="2475" spc="142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75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475" spc="142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75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virtuales],</a:t>
            </a:r>
            <a:r>
              <a:rPr sz="2475" spc="157" baseline="1683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almace</a:t>
            </a:r>
            <a:r>
              <a:rPr sz="1650" spc="-204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</a:t>
            </a:r>
            <a:r>
              <a:rPr sz="2475" spc="-930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</a:t>
            </a:r>
            <a:r>
              <a:rPr lang="es-PE" sz="1650" spc="-29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lang="es-PE" sz="2475" spc="-93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lang="es-PE" sz="1650" spc="-75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</a:t>
            </a:r>
            <a:r>
              <a:rPr lang="es-PE" sz="2475" spc="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</a:t>
            </a:r>
            <a:r>
              <a:rPr lang="es-PE" sz="2475" spc="-93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</a:t>
            </a:r>
            <a:r>
              <a:rPr lang="es-PE" sz="165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</a:t>
            </a:r>
            <a:r>
              <a:rPr lang="es-PE" sz="1650" spc="-66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lang="es-PE" sz="2475" spc="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</a:t>
            </a:r>
            <a:r>
              <a:rPr lang="es-PE" sz="2475" spc="-93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</a:t>
            </a:r>
            <a:r>
              <a:rPr lang="es-PE" sz="1650" spc="-29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</a:t>
            </a:r>
            <a:r>
              <a:rPr lang="es-PE" sz="2475" spc="-93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lang="es-PE" sz="165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</a:t>
            </a:r>
            <a:r>
              <a:rPr lang="es-PE" sz="1650" spc="-75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lang="es-PE" sz="2475" spc="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</a:t>
            </a:r>
            <a:r>
              <a:rPr lang="es-PE" sz="2475" spc="-382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lang="es-PE" sz="1650" spc="-66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</a:t>
            </a:r>
            <a:r>
              <a:rPr lang="es-PE" sz="2475" spc="-247" baseline="16835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</a:t>
            </a:r>
            <a:r>
              <a:rPr sz="16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sz="16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datos,</a:t>
            </a:r>
            <a:r>
              <a:rPr sz="1650" spc="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herramientas</a:t>
            </a:r>
            <a:r>
              <a:rPr sz="1650" spc="5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desarrollo,</a:t>
            </a:r>
            <a:r>
              <a:rPr sz="16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capacidades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más)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alojados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6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centro</a:t>
            </a:r>
            <a:r>
              <a:rPr sz="16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</a:t>
            </a:r>
            <a:r>
              <a:rPr sz="16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remoto</a:t>
            </a:r>
            <a:r>
              <a:rPr sz="16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administrado</a:t>
            </a:r>
            <a:r>
              <a:rPr sz="16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16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6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6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6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(o</a:t>
            </a:r>
            <a:r>
              <a:rPr sz="16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CSP).</a:t>
            </a:r>
            <a:endParaRPr sz="16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607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0"/>
              </a:spcBef>
            </a:pPr>
            <a:r>
              <a:rPr sz="2550" b="0" dirty="0">
                <a:latin typeface="Arial MT"/>
                <a:cs typeface="Arial MT"/>
              </a:rPr>
              <a:t>Definición</a:t>
            </a:r>
            <a:r>
              <a:rPr sz="2550" b="0" spc="-65" dirty="0">
                <a:latin typeface="Arial MT"/>
                <a:cs typeface="Arial MT"/>
              </a:rPr>
              <a:t> </a:t>
            </a:r>
            <a:r>
              <a:rPr sz="2550" b="0" dirty="0">
                <a:latin typeface="Arial MT"/>
                <a:cs typeface="Arial MT"/>
              </a:rPr>
              <a:t>de</a:t>
            </a:r>
            <a:r>
              <a:rPr sz="2550" b="0" spc="-60" dirty="0">
                <a:latin typeface="Arial MT"/>
                <a:cs typeface="Arial MT"/>
              </a:rPr>
              <a:t> </a:t>
            </a:r>
            <a:r>
              <a:rPr sz="2550" b="0" spc="-10" dirty="0">
                <a:latin typeface="Arial MT"/>
                <a:cs typeface="Arial MT"/>
              </a:rPr>
              <a:t>computación</a:t>
            </a:r>
            <a:r>
              <a:rPr sz="2550" b="0" spc="-60" dirty="0">
                <a:latin typeface="Arial MT"/>
                <a:cs typeface="Arial MT"/>
              </a:rPr>
              <a:t> </a:t>
            </a:r>
            <a:r>
              <a:rPr sz="2550" b="0" dirty="0">
                <a:latin typeface="Arial MT"/>
                <a:cs typeface="Arial MT"/>
              </a:rPr>
              <a:t>en</a:t>
            </a:r>
            <a:r>
              <a:rPr sz="2550" b="0" spc="-60" dirty="0">
                <a:latin typeface="Arial MT"/>
                <a:cs typeface="Arial MT"/>
              </a:rPr>
              <a:t> </a:t>
            </a:r>
            <a:r>
              <a:rPr sz="2550" b="0" dirty="0">
                <a:latin typeface="Arial MT"/>
                <a:cs typeface="Arial MT"/>
              </a:rPr>
              <a:t>la</a:t>
            </a:r>
            <a:r>
              <a:rPr sz="2550" b="0" spc="-65" dirty="0">
                <a:latin typeface="Arial MT"/>
                <a:cs typeface="Arial MT"/>
              </a:rPr>
              <a:t> </a:t>
            </a:r>
            <a:r>
              <a:rPr sz="2550" b="0" spc="-20" dirty="0">
                <a:latin typeface="Arial MT"/>
                <a:cs typeface="Arial MT"/>
              </a:rPr>
              <a:t>nube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31795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45" dirty="0"/>
              <a:t> </a:t>
            </a:r>
            <a:r>
              <a:rPr dirty="0"/>
              <a:t>Computing</a:t>
            </a:r>
            <a:r>
              <a:rPr spc="-90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264486"/>
            <a:ext cx="5713730" cy="2846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4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CSP</a:t>
            </a:r>
            <a:r>
              <a:rPr sz="2400" spc="31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2400" spc="33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resources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available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 monthly subscription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fee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bills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according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usage.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400">
              <a:latin typeface="Arial MT"/>
              <a:cs typeface="Arial MT"/>
            </a:endParaRPr>
          </a:p>
          <a:p>
            <a:pPr marL="12700" marR="5715" algn="just">
              <a:lnSpc>
                <a:spcPct val="862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Compared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traditional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on-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premises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(Information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Technology),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depending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5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5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5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5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select,</a:t>
            </a:r>
            <a:r>
              <a:rPr sz="2400" spc="5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helps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following: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0568" y="1508760"/>
            <a:ext cx="4709160" cy="453237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1194" y="2193213"/>
            <a:ext cx="5662295" cy="289433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4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CSP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pone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estos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disposición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mediante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5400" marR="22225" indent="-8890">
              <a:lnSpc>
                <a:spcPct val="111400"/>
              </a:lnSpc>
              <a:spcBef>
                <a:spcPts val="50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tarifa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suscripción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mensual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factura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según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uso.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5240" marR="5080" indent="5080">
              <a:lnSpc>
                <a:spcPct val="1038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comparación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local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tradicional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(Tecnología</a:t>
            </a:r>
            <a:r>
              <a:rPr sz="19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información)</a:t>
            </a:r>
            <a:r>
              <a:rPr sz="19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y,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dependiendo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seleccione,</a:t>
            </a:r>
            <a:r>
              <a:rPr sz="19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9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ayuda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hacer</a:t>
            </a:r>
            <a:r>
              <a:rPr sz="19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</a:t>
            </a:r>
            <a:r>
              <a:rPr sz="19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siguiente</a:t>
            </a:r>
            <a:r>
              <a:rPr sz="195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9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946"/>
          </a:xfrm>
          <a:prstGeom prst="rect">
            <a:avLst/>
          </a:prstGeom>
        </p:spPr>
        <p:txBody>
          <a:bodyPr vert="horz" wrap="square" lIns="0" tIns="94607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0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1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31795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45" dirty="0"/>
              <a:t> </a:t>
            </a:r>
            <a:r>
              <a:rPr dirty="0"/>
              <a:t>Computing</a:t>
            </a:r>
            <a:r>
              <a:rPr spc="-90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11137900" cy="4663440"/>
            <a:chOff x="609600" y="1383791"/>
            <a:chExt cx="11137900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0"/>
                  </a:moveTo>
                  <a:lnTo>
                    <a:pt x="0" y="4651248"/>
                  </a:lnTo>
                  <a:lnTo>
                    <a:pt x="11125200" y="3720973"/>
                  </a:lnTo>
                  <a:lnTo>
                    <a:pt x="11125200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4651248"/>
                  </a:moveTo>
                  <a:lnTo>
                    <a:pt x="0" y="0"/>
                  </a:lnTo>
                  <a:lnTo>
                    <a:pt x="11125200" y="930275"/>
                  </a:lnTo>
                  <a:lnTo>
                    <a:pt x="11125200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700" y="2895980"/>
            <a:ext cx="10846435" cy="158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 Lower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costs: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95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ts val="2470"/>
              </a:lnSpc>
              <a:spcBef>
                <a:spcPts val="5"/>
              </a:spcBef>
              <a:tabLst>
                <a:tab pos="969644" algn="l"/>
                <a:tab pos="1604010" algn="l"/>
                <a:tab pos="2250440" algn="l"/>
                <a:tab pos="3317240" algn="l"/>
                <a:tab pos="4219575" algn="l"/>
                <a:tab pos="4649470" algn="l"/>
                <a:tab pos="5469255" algn="l"/>
                <a:tab pos="5880735" algn="l"/>
                <a:tab pos="6463665" algn="l"/>
                <a:tab pos="7332345" algn="l"/>
                <a:tab pos="7999730" algn="l"/>
                <a:tab pos="8847455" algn="l"/>
                <a:tab pos="9258935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lets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offload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costs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effort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purchasing,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installing,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configuring,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on-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premises</a:t>
            </a:r>
            <a:r>
              <a:rPr sz="24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infrastructure.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0940" y="2893398"/>
            <a:ext cx="10908030" cy="9005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­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Menores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costos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TI: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7145" marR="5080" indent="-5080">
              <a:lnSpc>
                <a:spcPct val="114500"/>
              </a:lnSpc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permite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descargar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parte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mayoría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costos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esfuerzo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comprar,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instalar,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configurar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administrar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propia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local.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946"/>
          </a:xfrm>
          <a:prstGeom prst="rect">
            <a:avLst/>
          </a:prstGeom>
        </p:spPr>
        <p:txBody>
          <a:bodyPr vert="horz" wrap="square" lIns="0" tIns="94607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0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1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31795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45" dirty="0"/>
              <a:t> </a:t>
            </a:r>
            <a:r>
              <a:rPr dirty="0"/>
              <a:t>Computing</a:t>
            </a:r>
            <a:r>
              <a:rPr spc="-90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11137900" cy="4663440"/>
            <a:chOff x="609600" y="1383791"/>
            <a:chExt cx="11137900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0"/>
                  </a:moveTo>
                  <a:lnTo>
                    <a:pt x="0" y="4651248"/>
                  </a:lnTo>
                  <a:lnTo>
                    <a:pt x="11125200" y="3720973"/>
                  </a:lnTo>
                  <a:lnTo>
                    <a:pt x="11125200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4651248"/>
                  </a:moveTo>
                  <a:lnTo>
                    <a:pt x="0" y="0"/>
                  </a:lnTo>
                  <a:lnTo>
                    <a:pt x="11125200" y="930275"/>
                  </a:lnTo>
                  <a:lnTo>
                    <a:pt x="11125200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700" y="2141677"/>
            <a:ext cx="10851515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agility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time-to-value: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cloud,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organization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start using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enterprise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minutes,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instead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 waiting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weeks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respond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request,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purchase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configure</a:t>
            </a:r>
            <a:r>
              <a:rPr sz="2400" spc="-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supporting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hardware,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install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 MT"/>
              <a:cs typeface="Arial MT"/>
            </a:endParaRPr>
          </a:p>
          <a:p>
            <a:pPr marL="12700" marR="6985" algn="just">
              <a:lnSpc>
                <a:spcPts val="25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lets</a:t>
            </a:r>
            <a:r>
              <a:rPr sz="2400" spc="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empower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certain</a:t>
            </a:r>
            <a:r>
              <a:rPr sz="2400" spc="3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users—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specifically</a:t>
            </a:r>
            <a:r>
              <a:rPr sz="2400" spc="3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scientists—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themselves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infrastructure.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6184" y="-8890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9358" y="2215836"/>
            <a:ext cx="10824845" cy="171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95"/>
              </a:spcBef>
            </a:pPr>
            <a:r>
              <a:rPr sz="1650" dirty="0">
                <a:solidFill>
                  <a:srgbClr val="FFFFFF"/>
                </a:solidFill>
                <a:latin typeface="Arial MT"/>
                <a:cs typeface="Arial MT"/>
              </a:rPr>
              <a:t>­</a:t>
            </a: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Mejorar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agilidad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tiempo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obtención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valor:</a:t>
            </a:r>
            <a:endParaRPr sz="16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2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0320" marR="196850" indent="-8255">
              <a:lnSpc>
                <a:spcPct val="94100"/>
              </a:lnSpc>
            </a:pP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nube,</a:t>
            </a:r>
            <a:r>
              <a:rPr sz="160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organización</a:t>
            </a:r>
            <a:r>
              <a:rPr sz="16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comenzar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usar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</a:t>
            </a:r>
            <a:r>
              <a:rPr sz="16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empresariales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minutos,</a:t>
            </a:r>
            <a:r>
              <a:rPr sz="160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lugar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esperar</a:t>
            </a:r>
            <a:r>
              <a:rPr sz="160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semanas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meses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60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responda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60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solicitud,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compre</a:t>
            </a:r>
            <a:r>
              <a:rPr sz="160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60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configure</a:t>
            </a:r>
            <a:r>
              <a:rPr sz="160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</a:t>
            </a:r>
            <a:r>
              <a:rPr sz="160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0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soporte</a:t>
            </a:r>
            <a:r>
              <a:rPr sz="160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sz="160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instale</a:t>
            </a:r>
            <a:r>
              <a:rPr sz="160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22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.</a:t>
            </a:r>
            <a:endParaRPr sz="22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8415" marR="5080" indent="5715">
              <a:lnSpc>
                <a:spcPct val="124800"/>
              </a:lnSpc>
            </a:pP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también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permite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empoderar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ciertos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usuarios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(específicamente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desarrolladores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científicos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datos)</a:t>
            </a:r>
            <a:r>
              <a:rPr sz="16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6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ayuden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sí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mismos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6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soporte.</a:t>
            </a:r>
            <a:endParaRPr sz="16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946"/>
          </a:xfrm>
          <a:prstGeom prst="rect">
            <a:avLst/>
          </a:prstGeom>
        </p:spPr>
        <p:txBody>
          <a:bodyPr vert="horz" wrap="square" lIns="0" tIns="94607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0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1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31795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45" dirty="0"/>
              <a:t> </a:t>
            </a:r>
            <a:r>
              <a:rPr dirty="0"/>
              <a:t>Computing</a:t>
            </a:r>
            <a:r>
              <a:rPr spc="-90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11137900" cy="4663440"/>
            <a:chOff x="609600" y="1383791"/>
            <a:chExt cx="11137900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0"/>
                  </a:moveTo>
                  <a:lnTo>
                    <a:pt x="0" y="4651248"/>
                  </a:lnTo>
                  <a:lnTo>
                    <a:pt x="11125200" y="3720973"/>
                  </a:lnTo>
                  <a:lnTo>
                    <a:pt x="11125200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11125200" cy="4651375"/>
            </a:xfrm>
            <a:custGeom>
              <a:avLst/>
              <a:gdLst/>
              <a:ahLst/>
              <a:cxnLst/>
              <a:rect l="l" t="t" r="r" b="b"/>
              <a:pathLst>
                <a:path w="11125200" h="4651375">
                  <a:moveTo>
                    <a:pt x="0" y="4651248"/>
                  </a:moveTo>
                  <a:lnTo>
                    <a:pt x="0" y="0"/>
                  </a:lnTo>
                  <a:lnTo>
                    <a:pt x="11125200" y="930275"/>
                  </a:lnTo>
                  <a:lnTo>
                    <a:pt x="11125200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5700" y="2141677"/>
            <a:ext cx="10848340" cy="309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Scale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more easily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cost-effectively: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2400">
              <a:latin typeface="Arial"/>
              <a:cs typeface="Arial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elasticity—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instead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purchasing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excess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capacity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sits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unused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slow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periods,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scale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capacity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down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to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spikes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dips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traffic.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 MT"/>
              <a:cs typeface="Arial MT"/>
            </a:endParaRPr>
          </a:p>
          <a:p>
            <a:pPr marL="12700" marR="6350" algn="just">
              <a:lnSpc>
                <a:spcPts val="25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take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advantage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provider’s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global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spread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closer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world.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74928" y="3240882"/>
            <a:ext cx="4025265" cy="975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20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5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5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Arial MT"/>
                <a:cs typeface="Arial MT"/>
              </a:rPr>
              <a:t>información</a:t>
            </a:r>
            <a:endParaRPr sz="20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20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0033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000" spc="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000" spc="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000" spc="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0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5020" y="2702967"/>
            <a:ext cx="10601960" cy="19468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115"/>
              </a:spcBef>
            </a:pP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</a:t>
            </a:r>
            <a:r>
              <a:rPr sz="23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Escalar</a:t>
            </a:r>
            <a:r>
              <a:rPr sz="23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5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forma</a:t>
            </a:r>
            <a:r>
              <a:rPr sz="23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235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fácil</a:t>
            </a:r>
            <a:r>
              <a:rPr sz="23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35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rentable:</a:t>
            </a:r>
            <a:endParaRPr sz="23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0955" marR="132080" indent="5715">
              <a:lnSpc>
                <a:spcPct val="103000"/>
              </a:lnSpc>
              <a:spcBef>
                <a:spcPts val="5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proporciona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elasticidad:</a:t>
            </a:r>
            <a:r>
              <a:rPr sz="20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lugar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comprar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capacidad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excedente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permanece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sin</a:t>
            </a:r>
            <a:r>
              <a:rPr sz="20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uso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durante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períodos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poca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actividad,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aumentar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reducir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capacidad</a:t>
            </a:r>
            <a:r>
              <a:rPr sz="20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respuesta</a:t>
            </a:r>
            <a:r>
              <a:rPr sz="20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0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picos</a:t>
            </a:r>
            <a:r>
              <a:rPr sz="20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0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caídas</a:t>
            </a:r>
            <a:r>
              <a:rPr sz="20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0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0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tráfico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.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6510" marR="5080" indent="-4445">
              <a:lnSpc>
                <a:spcPts val="2500"/>
              </a:lnSpc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También</a:t>
            </a:r>
            <a:r>
              <a:rPr sz="20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aprovechar</a:t>
            </a:r>
            <a:r>
              <a:rPr sz="20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</a:t>
            </a:r>
            <a:r>
              <a:rPr sz="20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global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20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acercar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</a:t>
            </a:r>
            <a:r>
              <a:rPr sz="20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0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usuarios de</a:t>
            </a:r>
            <a:r>
              <a:rPr sz="20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todo</a:t>
            </a:r>
            <a:r>
              <a:rPr sz="20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mundo.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946"/>
          </a:xfrm>
          <a:prstGeom prst="rect">
            <a:avLst/>
          </a:prstGeom>
        </p:spPr>
        <p:txBody>
          <a:bodyPr vert="horz" wrap="square" lIns="0" tIns="94607" rIns="0" bIns="0" rtlCol="0">
            <a:spAutoFit/>
          </a:bodyPr>
          <a:lstStyle/>
          <a:p>
            <a:pPr marL="2950845">
              <a:lnSpc>
                <a:spcPct val="100000"/>
              </a:lnSpc>
              <a:spcBef>
                <a:spcPts val="90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1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6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6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35" dirty="0"/>
              <a:t> </a:t>
            </a:r>
            <a:r>
              <a:rPr dirty="0"/>
              <a:t>Computing</a:t>
            </a:r>
            <a:r>
              <a:rPr spc="-75" dirty="0"/>
              <a:t> </a:t>
            </a:r>
            <a:r>
              <a:rPr dirty="0"/>
              <a:t>Layers</a:t>
            </a:r>
            <a:r>
              <a:rPr spc="-75" dirty="0"/>
              <a:t> </a:t>
            </a:r>
            <a:r>
              <a:rPr spc="-10" dirty="0"/>
              <a:t>Definition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917447" y="0"/>
            <a:ext cx="11275060" cy="6257925"/>
            <a:chOff x="917447" y="0"/>
            <a:chExt cx="11275060" cy="62579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7447" y="1057655"/>
              <a:ext cx="9970008" cy="519988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850"/>
          </a:xfrm>
          <a:prstGeom prst="rect">
            <a:avLst/>
          </a:prstGeom>
        </p:spPr>
        <p:txBody>
          <a:bodyPr vert="horz" wrap="square" lIns="0" tIns="94512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95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35" dirty="0"/>
              <a:t> </a:t>
            </a:r>
            <a:r>
              <a:rPr dirty="0"/>
              <a:t>Computing</a:t>
            </a:r>
            <a:r>
              <a:rPr spc="-75" dirty="0"/>
              <a:t> </a:t>
            </a:r>
            <a:r>
              <a:rPr dirty="0"/>
              <a:t>Layers</a:t>
            </a:r>
            <a:r>
              <a:rPr spc="-75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642057"/>
            <a:ext cx="5712460" cy="252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What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traditional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storage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data?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2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allows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businesses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private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individuals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4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technology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such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databases,</a:t>
            </a:r>
            <a:r>
              <a:rPr sz="2400" spc="1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storage,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computing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power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handle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data.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6664" y="1389888"/>
            <a:ext cx="4992624" cy="4651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6919" y="2657212"/>
            <a:ext cx="5524500" cy="2477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11175" indent="635">
              <a:lnSpc>
                <a:spcPct val="122500"/>
              </a:lnSpc>
              <a:spcBef>
                <a:spcPts val="90"/>
              </a:spcBef>
            </a:pP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¿Qué</a:t>
            </a:r>
            <a:r>
              <a:rPr sz="17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hace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7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sea</a:t>
            </a:r>
            <a:r>
              <a:rPr sz="17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tan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diferente</a:t>
            </a:r>
            <a:r>
              <a:rPr sz="17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almacenamiento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tradicional</a:t>
            </a:r>
            <a:r>
              <a:rPr sz="17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datos?</a:t>
            </a:r>
            <a:endParaRPr sz="17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7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7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0320" marR="5080" indent="3810">
              <a:lnSpc>
                <a:spcPct val="121200"/>
              </a:lnSpc>
            </a:pP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7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permite</a:t>
            </a:r>
            <a:r>
              <a:rPr sz="17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7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7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particulares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utilizar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</a:t>
            </a:r>
            <a:r>
              <a:rPr sz="17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bases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7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datos,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almacenamiento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7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potencia</a:t>
            </a:r>
            <a:r>
              <a:rPr sz="17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informática</a:t>
            </a:r>
            <a:r>
              <a:rPr sz="17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7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gestionar </a:t>
            </a:r>
            <a:r>
              <a:rPr sz="17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</a:t>
            </a:r>
            <a:r>
              <a:rPr sz="17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</a:t>
            </a:r>
            <a:r>
              <a:rPr sz="1700" spc="-10" dirty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  <a:endParaRPr sz="17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87850"/>
          </a:xfrm>
          <a:prstGeom prst="rect">
            <a:avLst/>
          </a:prstGeom>
        </p:spPr>
        <p:txBody>
          <a:bodyPr vert="horz" wrap="square" lIns="0" tIns="94512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95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90"/>
              </a:spcBef>
            </a:pPr>
            <a:r>
              <a:rPr dirty="0"/>
              <a:t>Cloud</a:t>
            </a:r>
            <a:r>
              <a:rPr spc="-135" dirty="0"/>
              <a:t> </a:t>
            </a:r>
            <a:r>
              <a:rPr dirty="0"/>
              <a:t>Computing</a:t>
            </a:r>
            <a:r>
              <a:rPr spc="-75" dirty="0"/>
              <a:t> </a:t>
            </a:r>
            <a:r>
              <a:rPr dirty="0"/>
              <a:t>Layers</a:t>
            </a:r>
            <a:r>
              <a:rPr spc="-75" dirty="0"/>
              <a:t> </a:t>
            </a:r>
            <a:r>
              <a:rPr spc="-10" dirty="0"/>
              <a:t>Definition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800350"/>
            <a:ext cx="5711190" cy="221488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reduces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centres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servers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buy,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own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maintain.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sz="2400" spc="4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known</a:t>
            </a:r>
            <a:r>
              <a:rPr sz="2400" spc="4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-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layers.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36664" y="1389888"/>
            <a:ext cx="4992624" cy="46512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1187" y="2849503"/>
            <a:ext cx="5492750" cy="21666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reduce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necesidad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centros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físicos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5240" marR="415290" indent="1270">
              <a:lnSpc>
                <a:spcPts val="2000"/>
              </a:lnSpc>
              <a:spcBef>
                <a:spcPts val="52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servidores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necesario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comprar,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poseer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mantener.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7145" marR="718820" indent="-5080">
              <a:lnSpc>
                <a:spcPct val="1125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Estas</a:t>
            </a:r>
            <a:r>
              <a:rPr sz="185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conocen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85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214308" cy="487850"/>
          </a:xfrm>
          <a:prstGeom prst="rect">
            <a:avLst/>
          </a:prstGeom>
        </p:spPr>
        <p:txBody>
          <a:bodyPr vert="horz" wrap="square" lIns="0" tIns="94512" rIns="0" bIns="0" rtlCol="0">
            <a:spAutoFit/>
          </a:bodyPr>
          <a:lstStyle/>
          <a:p>
            <a:pPr marL="2240280">
              <a:lnSpc>
                <a:spcPct val="100000"/>
              </a:lnSpc>
              <a:spcBef>
                <a:spcPts val="95"/>
              </a:spcBef>
            </a:pP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5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5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55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550" b="0" spc="-20" dirty="0">
                <a:highlight>
                  <a:srgbClr val="FFFF00"/>
                </a:highlight>
                <a:latin typeface="Arial MT"/>
                <a:cs typeface="Arial MT"/>
              </a:rPr>
              <a:t> nube</a:t>
            </a:r>
            <a:endParaRPr sz="25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90"/>
              </a:spcBef>
            </a:pPr>
            <a:r>
              <a:rPr dirty="0"/>
              <a:t>How</a:t>
            </a:r>
            <a:r>
              <a:rPr spc="-105" dirty="0"/>
              <a:t> </a:t>
            </a:r>
            <a:r>
              <a:rPr dirty="0"/>
              <a:t>does</a:t>
            </a:r>
            <a:r>
              <a:rPr spc="-85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dirty="0"/>
              <a:t>Computing</a:t>
            </a:r>
            <a:r>
              <a:rPr spc="-6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5695" y="1972055"/>
            <a:ext cx="10918190" cy="2630805"/>
            <a:chOff x="615695" y="1972055"/>
            <a:chExt cx="10918190" cy="2630805"/>
          </a:xfrm>
        </p:grpSpPr>
        <p:sp>
          <p:nvSpPr>
            <p:cNvPr id="8" name="object 8"/>
            <p:cNvSpPr/>
            <p:nvPr/>
          </p:nvSpPr>
          <p:spPr>
            <a:xfrm>
              <a:off x="621791" y="1978151"/>
              <a:ext cx="10906125" cy="2618740"/>
            </a:xfrm>
            <a:custGeom>
              <a:avLst/>
              <a:gdLst/>
              <a:ahLst/>
              <a:cxnLst/>
              <a:rect l="l" t="t" r="r" b="b"/>
              <a:pathLst>
                <a:path w="10906125" h="2618740">
                  <a:moveTo>
                    <a:pt x="10643869" y="0"/>
                  </a:moveTo>
                  <a:lnTo>
                    <a:pt x="261823" y="0"/>
                  </a:lnTo>
                  <a:lnTo>
                    <a:pt x="214759" y="4218"/>
                  </a:lnTo>
                  <a:lnTo>
                    <a:pt x="170464" y="16380"/>
                  </a:lnTo>
                  <a:lnTo>
                    <a:pt x="129675" y="35748"/>
                  </a:lnTo>
                  <a:lnTo>
                    <a:pt x="93133" y="61581"/>
                  </a:lnTo>
                  <a:lnTo>
                    <a:pt x="61577" y="93142"/>
                  </a:lnTo>
                  <a:lnTo>
                    <a:pt x="35746" y="129690"/>
                  </a:lnTo>
                  <a:lnTo>
                    <a:pt x="16380" y="170488"/>
                  </a:lnTo>
                  <a:lnTo>
                    <a:pt x="4218" y="214795"/>
                  </a:lnTo>
                  <a:lnTo>
                    <a:pt x="0" y="261874"/>
                  </a:lnTo>
                  <a:lnTo>
                    <a:pt x="0" y="2356358"/>
                  </a:lnTo>
                  <a:lnTo>
                    <a:pt x="4218" y="2403436"/>
                  </a:lnTo>
                  <a:lnTo>
                    <a:pt x="16380" y="2447743"/>
                  </a:lnTo>
                  <a:lnTo>
                    <a:pt x="35746" y="2488541"/>
                  </a:lnTo>
                  <a:lnTo>
                    <a:pt x="61577" y="2525089"/>
                  </a:lnTo>
                  <a:lnTo>
                    <a:pt x="93133" y="2556650"/>
                  </a:lnTo>
                  <a:lnTo>
                    <a:pt x="129675" y="2582483"/>
                  </a:lnTo>
                  <a:lnTo>
                    <a:pt x="170464" y="2601851"/>
                  </a:lnTo>
                  <a:lnTo>
                    <a:pt x="214759" y="2614013"/>
                  </a:lnTo>
                  <a:lnTo>
                    <a:pt x="261823" y="2618232"/>
                  </a:lnTo>
                  <a:lnTo>
                    <a:pt x="10643869" y="2618232"/>
                  </a:lnTo>
                  <a:lnTo>
                    <a:pt x="10690948" y="2614013"/>
                  </a:lnTo>
                  <a:lnTo>
                    <a:pt x="10735255" y="2601851"/>
                  </a:lnTo>
                  <a:lnTo>
                    <a:pt x="10776053" y="2582483"/>
                  </a:lnTo>
                  <a:lnTo>
                    <a:pt x="10812601" y="2556650"/>
                  </a:lnTo>
                  <a:lnTo>
                    <a:pt x="10844162" y="2525089"/>
                  </a:lnTo>
                  <a:lnTo>
                    <a:pt x="10869995" y="2488541"/>
                  </a:lnTo>
                  <a:lnTo>
                    <a:pt x="10889363" y="2447743"/>
                  </a:lnTo>
                  <a:lnTo>
                    <a:pt x="10901525" y="2403436"/>
                  </a:lnTo>
                  <a:lnTo>
                    <a:pt x="10905743" y="2356358"/>
                  </a:lnTo>
                  <a:lnTo>
                    <a:pt x="10905743" y="261874"/>
                  </a:lnTo>
                  <a:lnTo>
                    <a:pt x="10901525" y="214795"/>
                  </a:lnTo>
                  <a:lnTo>
                    <a:pt x="10889363" y="170488"/>
                  </a:lnTo>
                  <a:lnTo>
                    <a:pt x="10869995" y="129690"/>
                  </a:lnTo>
                  <a:lnTo>
                    <a:pt x="10844162" y="93142"/>
                  </a:lnTo>
                  <a:lnTo>
                    <a:pt x="10812601" y="61581"/>
                  </a:lnTo>
                  <a:lnTo>
                    <a:pt x="10776053" y="35748"/>
                  </a:lnTo>
                  <a:lnTo>
                    <a:pt x="10735255" y="16380"/>
                  </a:lnTo>
                  <a:lnTo>
                    <a:pt x="10690948" y="4218"/>
                  </a:lnTo>
                  <a:lnTo>
                    <a:pt x="106438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791" y="1978151"/>
              <a:ext cx="10906125" cy="2618740"/>
            </a:xfrm>
            <a:custGeom>
              <a:avLst/>
              <a:gdLst/>
              <a:ahLst/>
              <a:cxnLst/>
              <a:rect l="l" t="t" r="r" b="b"/>
              <a:pathLst>
                <a:path w="10906125" h="2618740">
                  <a:moveTo>
                    <a:pt x="0" y="261874"/>
                  </a:moveTo>
                  <a:lnTo>
                    <a:pt x="4218" y="214795"/>
                  </a:lnTo>
                  <a:lnTo>
                    <a:pt x="16380" y="170488"/>
                  </a:lnTo>
                  <a:lnTo>
                    <a:pt x="35746" y="129690"/>
                  </a:lnTo>
                  <a:lnTo>
                    <a:pt x="61577" y="93142"/>
                  </a:lnTo>
                  <a:lnTo>
                    <a:pt x="93133" y="61581"/>
                  </a:lnTo>
                  <a:lnTo>
                    <a:pt x="129675" y="35748"/>
                  </a:lnTo>
                  <a:lnTo>
                    <a:pt x="170464" y="16380"/>
                  </a:lnTo>
                  <a:lnTo>
                    <a:pt x="214759" y="4218"/>
                  </a:lnTo>
                  <a:lnTo>
                    <a:pt x="261823" y="0"/>
                  </a:lnTo>
                  <a:lnTo>
                    <a:pt x="10643869" y="0"/>
                  </a:lnTo>
                  <a:lnTo>
                    <a:pt x="10690948" y="4218"/>
                  </a:lnTo>
                  <a:lnTo>
                    <a:pt x="10735255" y="16380"/>
                  </a:lnTo>
                  <a:lnTo>
                    <a:pt x="10776053" y="35748"/>
                  </a:lnTo>
                  <a:lnTo>
                    <a:pt x="10812601" y="61581"/>
                  </a:lnTo>
                  <a:lnTo>
                    <a:pt x="10844162" y="93142"/>
                  </a:lnTo>
                  <a:lnTo>
                    <a:pt x="10869995" y="129690"/>
                  </a:lnTo>
                  <a:lnTo>
                    <a:pt x="10889363" y="170488"/>
                  </a:lnTo>
                  <a:lnTo>
                    <a:pt x="10901525" y="214795"/>
                  </a:lnTo>
                  <a:lnTo>
                    <a:pt x="10905743" y="261874"/>
                  </a:lnTo>
                  <a:lnTo>
                    <a:pt x="10905743" y="2356358"/>
                  </a:lnTo>
                  <a:lnTo>
                    <a:pt x="10901525" y="2403436"/>
                  </a:lnTo>
                  <a:lnTo>
                    <a:pt x="10889363" y="2447743"/>
                  </a:lnTo>
                  <a:lnTo>
                    <a:pt x="10869995" y="2488541"/>
                  </a:lnTo>
                  <a:lnTo>
                    <a:pt x="10844162" y="2525089"/>
                  </a:lnTo>
                  <a:lnTo>
                    <a:pt x="10812601" y="2556650"/>
                  </a:lnTo>
                  <a:lnTo>
                    <a:pt x="10776053" y="2582483"/>
                  </a:lnTo>
                  <a:lnTo>
                    <a:pt x="10735255" y="2601851"/>
                  </a:lnTo>
                  <a:lnTo>
                    <a:pt x="10690948" y="2614013"/>
                  </a:lnTo>
                  <a:lnTo>
                    <a:pt x="10643869" y="2618232"/>
                  </a:lnTo>
                  <a:lnTo>
                    <a:pt x="261823" y="2618232"/>
                  </a:lnTo>
                  <a:lnTo>
                    <a:pt x="214759" y="2614013"/>
                  </a:lnTo>
                  <a:lnTo>
                    <a:pt x="170464" y="2601851"/>
                  </a:lnTo>
                  <a:lnTo>
                    <a:pt x="129675" y="2582483"/>
                  </a:lnTo>
                  <a:lnTo>
                    <a:pt x="93133" y="2556650"/>
                  </a:lnTo>
                  <a:lnTo>
                    <a:pt x="61577" y="2525089"/>
                  </a:lnTo>
                  <a:lnTo>
                    <a:pt x="35746" y="2488541"/>
                  </a:lnTo>
                  <a:lnTo>
                    <a:pt x="16380" y="2447743"/>
                  </a:lnTo>
                  <a:lnTo>
                    <a:pt x="4218" y="2403436"/>
                  </a:lnTo>
                  <a:lnTo>
                    <a:pt x="0" y="2356358"/>
                  </a:lnTo>
                  <a:lnTo>
                    <a:pt x="0" y="26187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31012" y="2309240"/>
            <a:ext cx="10690225" cy="19005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620">
              <a:lnSpc>
                <a:spcPts val="2500"/>
              </a:lnSpc>
              <a:spcBef>
                <a:spcPts val="500"/>
              </a:spcBef>
              <a:tabLst>
                <a:tab pos="978535" algn="l"/>
                <a:tab pos="1694814" algn="l"/>
                <a:tab pos="2204720" algn="l"/>
                <a:tab pos="2933065" algn="l"/>
                <a:tab pos="5033645" algn="l"/>
                <a:tab pos="6524625" algn="l"/>
                <a:tab pos="6966584" algn="l"/>
                <a:tab pos="8356600" algn="l"/>
                <a:tab pos="10115550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breakthrough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hardware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suddenly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opened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up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computing.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  <a:tabLst>
                <a:tab pos="368935" algn="l"/>
                <a:tab pos="1122045" algn="l"/>
                <a:tab pos="2155825" algn="l"/>
                <a:tab pos="2499995" algn="l"/>
                <a:tab pos="3259454" algn="l"/>
                <a:tab pos="4006215" algn="l"/>
                <a:tab pos="4466590" algn="l"/>
                <a:tab pos="6265545" algn="l"/>
                <a:tab pos="8085455" algn="l"/>
                <a:tab pos="10133965" algn="l"/>
              </a:tabLst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was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rather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way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connecting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well-known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concepts.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1759" y="3534907"/>
            <a:ext cx="1079690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trataba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bien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nueva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forma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conectar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conceptos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conocidos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7412" y="2342694"/>
            <a:ext cx="9958705" cy="66611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635">
              <a:lnSpc>
                <a:spcPts val="2500"/>
              </a:lnSpc>
              <a:spcBef>
                <a:spcPts val="220"/>
              </a:spcBef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hubo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ninguna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nueva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revolucionaria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repente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abriera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puertas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1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123"/>
          </a:xfrm>
          <a:prstGeom prst="rect">
            <a:avLst/>
          </a:prstGeom>
        </p:spPr>
        <p:txBody>
          <a:bodyPr vert="horz" wrap="square" lIns="0" tIns="78855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95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¿Cómo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funciona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nube?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1230">
              <a:lnSpc>
                <a:spcPct val="100000"/>
              </a:lnSpc>
              <a:spcBef>
                <a:spcPts val="90"/>
              </a:spcBef>
            </a:pPr>
            <a:r>
              <a:rPr dirty="0"/>
              <a:t>How</a:t>
            </a:r>
            <a:r>
              <a:rPr spc="-105" dirty="0"/>
              <a:t> </a:t>
            </a:r>
            <a:r>
              <a:rPr dirty="0"/>
              <a:t>does</a:t>
            </a:r>
            <a:r>
              <a:rPr spc="-85" dirty="0"/>
              <a:t> </a:t>
            </a:r>
            <a:r>
              <a:rPr dirty="0"/>
              <a:t>Cloud</a:t>
            </a:r>
            <a:r>
              <a:rPr spc="-100" dirty="0"/>
              <a:t> </a:t>
            </a:r>
            <a:r>
              <a:rPr dirty="0"/>
              <a:t>Computing</a:t>
            </a:r>
            <a:r>
              <a:rPr spc="-65" dirty="0"/>
              <a:t> </a:t>
            </a:r>
            <a:r>
              <a:rPr spc="-10" dirty="0"/>
              <a:t>Work?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15695" y="1392936"/>
            <a:ext cx="10918190" cy="3785870"/>
            <a:chOff x="615695" y="1392936"/>
            <a:chExt cx="10918190" cy="3785870"/>
          </a:xfrm>
        </p:grpSpPr>
        <p:sp>
          <p:nvSpPr>
            <p:cNvPr id="8" name="object 8"/>
            <p:cNvSpPr/>
            <p:nvPr/>
          </p:nvSpPr>
          <p:spPr>
            <a:xfrm>
              <a:off x="621791" y="1399032"/>
              <a:ext cx="10906125" cy="3773804"/>
            </a:xfrm>
            <a:custGeom>
              <a:avLst/>
              <a:gdLst/>
              <a:ahLst/>
              <a:cxnLst/>
              <a:rect l="l" t="t" r="r" b="b"/>
              <a:pathLst>
                <a:path w="10906125" h="3773804">
                  <a:moveTo>
                    <a:pt x="10528427" y="0"/>
                  </a:moveTo>
                  <a:lnTo>
                    <a:pt x="377342" y="0"/>
                  </a:lnTo>
                  <a:lnTo>
                    <a:pt x="330010" y="2939"/>
                  </a:lnTo>
                  <a:lnTo>
                    <a:pt x="284432" y="11522"/>
                  </a:lnTo>
                  <a:lnTo>
                    <a:pt x="240962" y="25395"/>
                  </a:lnTo>
                  <a:lnTo>
                    <a:pt x="199954" y="44204"/>
                  </a:lnTo>
                  <a:lnTo>
                    <a:pt x="161761" y="67597"/>
                  </a:lnTo>
                  <a:lnTo>
                    <a:pt x="126736" y="95219"/>
                  </a:lnTo>
                  <a:lnTo>
                    <a:pt x="95234" y="126717"/>
                  </a:lnTo>
                  <a:lnTo>
                    <a:pt x="67608" y="161738"/>
                  </a:lnTo>
                  <a:lnTo>
                    <a:pt x="44212" y="199929"/>
                  </a:lnTo>
                  <a:lnTo>
                    <a:pt x="25400" y="240935"/>
                  </a:lnTo>
                  <a:lnTo>
                    <a:pt x="11524" y="284404"/>
                  </a:lnTo>
                  <a:lnTo>
                    <a:pt x="2940" y="329983"/>
                  </a:lnTo>
                  <a:lnTo>
                    <a:pt x="0" y="377316"/>
                  </a:lnTo>
                  <a:lnTo>
                    <a:pt x="0" y="3396106"/>
                  </a:lnTo>
                  <a:lnTo>
                    <a:pt x="2940" y="3443440"/>
                  </a:lnTo>
                  <a:lnTo>
                    <a:pt x="11524" y="3489019"/>
                  </a:lnTo>
                  <a:lnTo>
                    <a:pt x="25400" y="3532488"/>
                  </a:lnTo>
                  <a:lnTo>
                    <a:pt x="44212" y="3573494"/>
                  </a:lnTo>
                  <a:lnTo>
                    <a:pt x="67608" y="3611685"/>
                  </a:lnTo>
                  <a:lnTo>
                    <a:pt x="95234" y="3646706"/>
                  </a:lnTo>
                  <a:lnTo>
                    <a:pt x="126736" y="3678204"/>
                  </a:lnTo>
                  <a:lnTo>
                    <a:pt x="161761" y="3705826"/>
                  </a:lnTo>
                  <a:lnTo>
                    <a:pt x="199954" y="3729219"/>
                  </a:lnTo>
                  <a:lnTo>
                    <a:pt x="240962" y="3748028"/>
                  </a:lnTo>
                  <a:lnTo>
                    <a:pt x="284432" y="3761901"/>
                  </a:lnTo>
                  <a:lnTo>
                    <a:pt x="330010" y="3770484"/>
                  </a:lnTo>
                  <a:lnTo>
                    <a:pt x="377342" y="3773424"/>
                  </a:lnTo>
                  <a:lnTo>
                    <a:pt x="10528427" y="3773424"/>
                  </a:lnTo>
                  <a:lnTo>
                    <a:pt x="10575760" y="3770484"/>
                  </a:lnTo>
                  <a:lnTo>
                    <a:pt x="10621339" y="3761901"/>
                  </a:lnTo>
                  <a:lnTo>
                    <a:pt x="10664808" y="3748028"/>
                  </a:lnTo>
                  <a:lnTo>
                    <a:pt x="10705814" y="3729219"/>
                  </a:lnTo>
                  <a:lnTo>
                    <a:pt x="10744005" y="3705826"/>
                  </a:lnTo>
                  <a:lnTo>
                    <a:pt x="10779026" y="3678204"/>
                  </a:lnTo>
                  <a:lnTo>
                    <a:pt x="10810524" y="3646706"/>
                  </a:lnTo>
                  <a:lnTo>
                    <a:pt x="10838146" y="3611685"/>
                  </a:lnTo>
                  <a:lnTo>
                    <a:pt x="10861539" y="3573494"/>
                  </a:lnTo>
                  <a:lnTo>
                    <a:pt x="10880348" y="3532488"/>
                  </a:lnTo>
                  <a:lnTo>
                    <a:pt x="10894221" y="3489019"/>
                  </a:lnTo>
                  <a:lnTo>
                    <a:pt x="10902804" y="3443440"/>
                  </a:lnTo>
                  <a:lnTo>
                    <a:pt x="10905743" y="3396106"/>
                  </a:lnTo>
                  <a:lnTo>
                    <a:pt x="10905743" y="377316"/>
                  </a:lnTo>
                  <a:lnTo>
                    <a:pt x="10902804" y="329983"/>
                  </a:lnTo>
                  <a:lnTo>
                    <a:pt x="10894221" y="284404"/>
                  </a:lnTo>
                  <a:lnTo>
                    <a:pt x="10880348" y="240935"/>
                  </a:lnTo>
                  <a:lnTo>
                    <a:pt x="10861539" y="199929"/>
                  </a:lnTo>
                  <a:lnTo>
                    <a:pt x="10838146" y="161738"/>
                  </a:lnTo>
                  <a:lnTo>
                    <a:pt x="10810524" y="126717"/>
                  </a:lnTo>
                  <a:lnTo>
                    <a:pt x="10779026" y="95219"/>
                  </a:lnTo>
                  <a:lnTo>
                    <a:pt x="10744005" y="67597"/>
                  </a:lnTo>
                  <a:lnTo>
                    <a:pt x="10705814" y="44204"/>
                  </a:lnTo>
                  <a:lnTo>
                    <a:pt x="10664808" y="25395"/>
                  </a:lnTo>
                  <a:lnTo>
                    <a:pt x="10621339" y="11522"/>
                  </a:lnTo>
                  <a:lnTo>
                    <a:pt x="10575760" y="2939"/>
                  </a:lnTo>
                  <a:lnTo>
                    <a:pt x="1052842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1791" y="1399032"/>
              <a:ext cx="10906125" cy="3773804"/>
            </a:xfrm>
            <a:custGeom>
              <a:avLst/>
              <a:gdLst/>
              <a:ahLst/>
              <a:cxnLst/>
              <a:rect l="l" t="t" r="r" b="b"/>
              <a:pathLst>
                <a:path w="10906125" h="3773804">
                  <a:moveTo>
                    <a:pt x="0" y="377316"/>
                  </a:moveTo>
                  <a:lnTo>
                    <a:pt x="2940" y="329983"/>
                  </a:lnTo>
                  <a:lnTo>
                    <a:pt x="11524" y="284404"/>
                  </a:lnTo>
                  <a:lnTo>
                    <a:pt x="25400" y="240935"/>
                  </a:lnTo>
                  <a:lnTo>
                    <a:pt x="44212" y="199929"/>
                  </a:lnTo>
                  <a:lnTo>
                    <a:pt x="67608" y="161738"/>
                  </a:lnTo>
                  <a:lnTo>
                    <a:pt x="95234" y="126717"/>
                  </a:lnTo>
                  <a:lnTo>
                    <a:pt x="126736" y="95219"/>
                  </a:lnTo>
                  <a:lnTo>
                    <a:pt x="161761" y="67597"/>
                  </a:lnTo>
                  <a:lnTo>
                    <a:pt x="199954" y="44204"/>
                  </a:lnTo>
                  <a:lnTo>
                    <a:pt x="240962" y="25395"/>
                  </a:lnTo>
                  <a:lnTo>
                    <a:pt x="284432" y="11522"/>
                  </a:lnTo>
                  <a:lnTo>
                    <a:pt x="330010" y="2939"/>
                  </a:lnTo>
                  <a:lnTo>
                    <a:pt x="377342" y="0"/>
                  </a:lnTo>
                  <a:lnTo>
                    <a:pt x="10528427" y="0"/>
                  </a:lnTo>
                  <a:lnTo>
                    <a:pt x="10575760" y="2939"/>
                  </a:lnTo>
                  <a:lnTo>
                    <a:pt x="10621339" y="11522"/>
                  </a:lnTo>
                  <a:lnTo>
                    <a:pt x="10664808" y="25395"/>
                  </a:lnTo>
                  <a:lnTo>
                    <a:pt x="10705814" y="44204"/>
                  </a:lnTo>
                  <a:lnTo>
                    <a:pt x="10744005" y="67597"/>
                  </a:lnTo>
                  <a:lnTo>
                    <a:pt x="10779026" y="95219"/>
                  </a:lnTo>
                  <a:lnTo>
                    <a:pt x="10810524" y="126717"/>
                  </a:lnTo>
                  <a:lnTo>
                    <a:pt x="10838146" y="161738"/>
                  </a:lnTo>
                  <a:lnTo>
                    <a:pt x="10861539" y="199929"/>
                  </a:lnTo>
                  <a:lnTo>
                    <a:pt x="10880348" y="240935"/>
                  </a:lnTo>
                  <a:lnTo>
                    <a:pt x="10894221" y="284404"/>
                  </a:lnTo>
                  <a:lnTo>
                    <a:pt x="10902804" y="329983"/>
                  </a:lnTo>
                  <a:lnTo>
                    <a:pt x="10905743" y="377316"/>
                  </a:lnTo>
                  <a:lnTo>
                    <a:pt x="10905743" y="3396106"/>
                  </a:lnTo>
                  <a:lnTo>
                    <a:pt x="10902804" y="3443440"/>
                  </a:lnTo>
                  <a:lnTo>
                    <a:pt x="10894221" y="3489019"/>
                  </a:lnTo>
                  <a:lnTo>
                    <a:pt x="10880348" y="3532488"/>
                  </a:lnTo>
                  <a:lnTo>
                    <a:pt x="10861539" y="3573494"/>
                  </a:lnTo>
                  <a:lnTo>
                    <a:pt x="10838146" y="3611685"/>
                  </a:lnTo>
                  <a:lnTo>
                    <a:pt x="10810524" y="3646706"/>
                  </a:lnTo>
                  <a:lnTo>
                    <a:pt x="10779026" y="3678204"/>
                  </a:lnTo>
                  <a:lnTo>
                    <a:pt x="10744005" y="3705826"/>
                  </a:lnTo>
                  <a:lnTo>
                    <a:pt x="10705814" y="3729219"/>
                  </a:lnTo>
                  <a:lnTo>
                    <a:pt x="10664808" y="3748028"/>
                  </a:lnTo>
                  <a:lnTo>
                    <a:pt x="10621339" y="3761901"/>
                  </a:lnTo>
                  <a:lnTo>
                    <a:pt x="10575760" y="3770484"/>
                  </a:lnTo>
                  <a:lnTo>
                    <a:pt x="10528427" y="3773424"/>
                  </a:lnTo>
                  <a:lnTo>
                    <a:pt x="377342" y="3773424"/>
                  </a:lnTo>
                  <a:lnTo>
                    <a:pt x="330010" y="3770484"/>
                  </a:lnTo>
                  <a:lnTo>
                    <a:pt x="284432" y="3761901"/>
                  </a:lnTo>
                  <a:lnTo>
                    <a:pt x="240962" y="3748028"/>
                  </a:lnTo>
                  <a:lnTo>
                    <a:pt x="199954" y="3729219"/>
                  </a:lnTo>
                  <a:lnTo>
                    <a:pt x="161761" y="3705826"/>
                  </a:lnTo>
                  <a:lnTo>
                    <a:pt x="126736" y="3678204"/>
                  </a:lnTo>
                  <a:lnTo>
                    <a:pt x="95234" y="3646706"/>
                  </a:lnTo>
                  <a:lnTo>
                    <a:pt x="67608" y="3611685"/>
                  </a:lnTo>
                  <a:lnTo>
                    <a:pt x="44212" y="3573494"/>
                  </a:lnTo>
                  <a:lnTo>
                    <a:pt x="25400" y="3532488"/>
                  </a:lnTo>
                  <a:lnTo>
                    <a:pt x="11524" y="3489019"/>
                  </a:lnTo>
                  <a:lnTo>
                    <a:pt x="2940" y="3443440"/>
                  </a:lnTo>
                  <a:lnTo>
                    <a:pt x="0" y="3396106"/>
                  </a:lnTo>
                  <a:lnTo>
                    <a:pt x="0" y="377316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64844" y="1809064"/>
            <a:ext cx="10627995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0"/>
              </a:spcBef>
              <a:tabLst>
                <a:tab pos="1021715" algn="l"/>
                <a:tab pos="3027680" algn="l"/>
                <a:tab pos="7792720" algn="l"/>
                <a:tab pos="8884285" algn="l"/>
              </a:tabLst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technologies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are</a:t>
            </a:r>
            <a:r>
              <a:rPr sz="2400" b="1" spc="3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known</a:t>
            </a:r>
            <a:r>
              <a:rPr sz="2400" b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2400" b="1" spc="2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2400" b="1" spc="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layers,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	and</a:t>
            </a:r>
            <a:r>
              <a:rPr sz="2400" b="1" spc="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b="1" spc="3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69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divide</a:t>
            </a:r>
            <a:r>
              <a:rPr sz="24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four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categories,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layers: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Infrastructure</a:t>
            </a:r>
            <a:r>
              <a:rPr sz="2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(IaaS)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b="1" spc="-2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Platform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(PaaS)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24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(SaaS)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BPO</a:t>
            </a:r>
            <a:r>
              <a:rPr sz="2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(Business</a:t>
            </a:r>
            <a:r>
              <a:rPr sz="2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Process</a:t>
            </a:r>
            <a:r>
              <a:rPr sz="24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Outsourcing)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879" y="6491462"/>
            <a:ext cx="1356360" cy="203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latin typeface="Segoe UI"/>
                <a:cs typeface="Segoe UI"/>
                <a:hlinkClick r:id="rId2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6095" y="3046"/>
            <a:ext cx="12179935" cy="6852284"/>
            <a:chOff x="6095" y="3046"/>
            <a:chExt cx="12179935" cy="6852284"/>
          </a:xfrm>
        </p:grpSpPr>
        <p:sp>
          <p:nvSpPr>
            <p:cNvPr id="5" name="object 5"/>
            <p:cNvSpPr/>
            <p:nvPr/>
          </p:nvSpPr>
          <p:spPr>
            <a:xfrm>
              <a:off x="252984" y="6364223"/>
              <a:ext cx="11610975" cy="0"/>
            </a:xfrm>
            <a:custGeom>
              <a:avLst/>
              <a:gdLst/>
              <a:ahLst/>
              <a:cxnLst/>
              <a:rect l="l" t="t" r="r" b="b"/>
              <a:pathLst>
                <a:path w="11610975">
                  <a:moveTo>
                    <a:pt x="0" y="0"/>
                  </a:moveTo>
                  <a:lnTo>
                    <a:pt x="11610721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5" y="3046"/>
              <a:ext cx="12179808" cy="68519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72388" y="678750"/>
            <a:ext cx="6699250" cy="5583555"/>
          </a:xfrm>
          <a:prstGeom prst="rect">
            <a:avLst/>
          </a:prstGeom>
        </p:spPr>
        <p:txBody>
          <a:bodyPr vert="horz" wrap="square" lIns="0" tIns="178435" rIns="0" bIns="0" rtlCol="0">
            <a:spAutoFit/>
          </a:bodyPr>
          <a:lstStyle/>
          <a:p>
            <a:pPr marL="3856354">
              <a:lnSpc>
                <a:spcPct val="100000"/>
              </a:lnSpc>
              <a:spcBef>
                <a:spcPts val="1405"/>
              </a:spcBef>
            </a:pPr>
            <a:r>
              <a:rPr sz="3200" b="1" spc="-10" dirty="0">
                <a:solidFill>
                  <a:srgbClr val="0004FF"/>
                </a:solidFill>
                <a:latin typeface="Arial"/>
                <a:cs typeface="Arial"/>
              </a:rPr>
              <a:t>Objective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3200" dirty="0">
                <a:latin typeface="Arial MT"/>
                <a:cs typeface="Arial MT"/>
              </a:rPr>
              <a:t>Identify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Cloud</a:t>
            </a:r>
            <a:r>
              <a:rPr sz="3200" spc="-5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Computing</a:t>
            </a:r>
            <a:r>
              <a:rPr sz="3200" spc="-5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Layers.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745"/>
              </a:spcBef>
            </a:pPr>
            <a:r>
              <a:rPr sz="3200" b="1" spc="-10" dirty="0">
                <a:solidFill>
                  <a:srgbClr val="0004FF"/>
                </a:solidFill>
                <a:latin typeface="Arial"/>
                <a:cs typeface="Arial"/>
              </a:rPr>
              <a:t>Content: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3200">
              <a:latin typeface="Arial"/>
              <a:cs typeface="Arial"/>
            </a:endParaRPr>
          </a:p>
          <a:p>
            <a:pPr marL="259079" indent="-246379">
              <a:lnSpc>
                <a:spcPct val="100000"/>
              </a:lnSpc>
              <a:spcBef>
                <a:spcPts val="5"/>
              </a:spcBef>
              <a:buChar char="-"/>
              <a:tabLst>
                <a:tab pos="259079" algn="l"/>
              </a:tabLst>
            </a:pP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Introduction.</a:t>
            </a:r>
            <a:endParaRPr sz="3200">
              <a:latin typeface="Arial MT"/>
              <a:cs typeface="Arial MT"/>
            </a:endParaRPr>
          </a:p>
          <a:p>
            <a:pPr marL="259079" indent="-246379">
              <a:lnSpc>
                <a:spcPct val="100000"/>
              </a:lnSpc>
              <a:buChar char="-"/>
              <a:tabLst>
                <a:tab pos="259079" algn="l"/>
              </a:tabLst>
            </a:pP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Cloud</a:t>
            </a:r>
            <a:r>
              <a:rPr sz="3200" spc="-9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Computing</a:t>
            </a:r>
            <a:r>
              <a:rPr sz="3200" spc="-6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Definition.</a:t>
            </a:r>
            <a:endParaRPr sz="3200">
              <a:latin typeface="Arial MT"/>
              <a:cs typeface="Arial MT"/>
            </a:endParaRPr>
          </a:p>
          <a:p>
            <a:pPr marL="259079" indent="-246379">
              <a:lnSpc>
                <a:spcPct val="100000"/>
              </a:lnSpc>
              <a:spcBef>
                <a:spcPts val="5"/>
              </a:spcBef>
              <a:buChar char="-"/>
              <a:tabLst>
                <a:tab pos="259079" algn="l"/>
              </a:tabLst>
            </a:pP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Cloud</a:t>
            </a:r>
            <a:r>
              <a:rPr sz="3200" spc="-10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Computing</a:t>
            </a:r>
            <a:r>
              <a:rPr sz="3200" spc="-8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Layers</a:t>
            </a:r>
            <a:r>
              <a:rPr sz="3200" spc="-7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Definition.</a:t>
            </a:r>
            <a:endParaRPr sz="3200">
              <a:latin typeface="Arial MT"/>
              <a:cs typeface="Arial MT"/>
            </a:endParaRPr>
          </a:p>
          <a:p>
            <a:pPr marL="259079" indent="-246379">
              <a:lnSpc>
                <a:spcPct val="100000"/>
              </a:lnSpc>
              <a:buChar char="-"/>
              <a:tabLst>
                <a:tab pos="259079" algn="l"/>
              </a:tabLst>
            </a:pP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How</a:t>
            </a:r>
            <a:r>
              <a:rPr sz="3200" spc="-2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does</a:t>
            </a:r>
            <a:r>
              <a:rPr sz="3200" spc="-5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cloud</a:t>
            </a:r>
            <a:r>
              <a:rPr sz="3200" spc="-3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computing</a:t>
            </a:r>
            <a:r>
              <a:rPr sz="3200" spc="-4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work?</a:t>
            </a:r>
            <a:endParaRPr sz="3200">
              <a:latin typeface="Arial MT"/>
              <a:cs typeface="Arial MT"/>
            </a:endParaRPr>
          </a:p>
          <a:p>
            <a:pPr marL="253365" indent="-240665">
              <a:lnSpc>
                <a:spcPct val="100000"/>
              </a:lnSpc>
              <a:buChar char="-"/>
              <a:tabLst>
                <a:tab pos="253365" algn="l"/>
              </a:tabLst>
            </a:pP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The</a:t>
            </a:r>
            <a:r>
              <a:rPr sz="3200" spc="-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four</a:t>
            </a:r>
            <a:r>
              <a:rPr sz="3200" spc="-35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2B2B2B"/>
                </a:solidFill>
                <a:latin typeface="Arial MT"/>
                <a:cs typeface="Arial MT"/>
              </a:rPr>
              <a:t>layers of</a:t>
            </a:r>
            <a:r>
              <a:rPr sz="3200" spc="-30" dirty="0">
                <a:solidFill>
                  <a:srgbClr val="2B2B2B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Cloud.</a:t>
            </a:r>
            <a:endParaRPr sz="3200">
              <a:latin typeface="Arial MT"/>
              <a:cs typeface="Arial MT"/>
            </a:endParaRPr>
          </a:p>
          <a:p>
            <a:pPr marL="259079" indent="-246379">
              <a:lnSpc>
                <a:spcPct val="100000"/>
              </a:lnSpc>
              <a:spcBef>
                <a:spcPts val="5"/>
              </a:spcBef>
              <a:buChar char="-"/>
              <a:tabLst>
                <a:tab pos="259079" algn="l"/>
              </a:tabLst>
            </a:pPr>
            <a:r>
              <a:rPr sz="3200" spc="-10" dirty="0">
                <a:solidFill>
                  <a:srgbClr val="2B2B2B"/>
                </a:solidFill>
                <a:latin typeface="Arial MT"/>
                <a:cs typeface="Arial MT"/>
              </a:rPr>
              <a:t>Conclusions.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72216" y="0"/>
            <a:ext cx="1319783" cy="12771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1251" y="1845649"/>
            <a:ext cx="10589260" cy="284289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8415" marR="5080" indent="-6350">
              <a:lnSpc>
                <a:spcPct val="104099"/>
              </a:lnSpc>
              <a:spcBef>
                <a:spcPts val="35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Estas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tecnologías</a:t>
            </a:r>
            <a:r>
              <a:rPr sz="20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conocen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nube,</a:t>
            </a:r>
            <a:r>
              <a:rPr sz="20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podemos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dividirlas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0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cuatro</a:t>
            </a:r>
            <a:r>
              <a:rPr sz="20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categorías</a:t>
            </a:r>
            <a:r>
              <a:rPr sz="20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20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capas: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90"/>
              </a:spcBef>
            </a:pP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­Infraestructura</a:t>
            </a:r>
            <a:r>
              <a:rPr sz="2000" spc="1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(IaaS)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935"/>
              </a:spcBef>
            </a:pP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­Plataforma</a:t>
            </a:r>
            <a:r>
              <a:rPr sz="21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(PaaS)</a:t>
            </a:r>
            <a:endParaRPr sz="21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994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­Software</a:t>
            </a:r>
            <a:r>
              <a:rPr sz="20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2860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­BPO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(Subcontratación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0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negocio)</a:t>
            </a:r>
            <a:endParaRPr sz="20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123"/>
          </a:xfrm>
          <a:prstGeom prst="rect">
            <a:avLst/>
          </a:prstGeom>
        </p:spPr>
        <p:txBody>
          <a:bodyPr vert="horz" wrap="square" lIns="0" tIns="78855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95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¿Cómo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funciona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70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nube?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Infrastructure</a:t>
            </a:r>
            <a:r>
              <a:rPr spc="-50" dirty="0"/>
              <a:t>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10" dirty="0"/>
              <a:t>(laaS)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0936" y="1353311"/>
            <a:ext cx="6126480" cy="4819015"/>
            <a:chOff x="630936" y="1353311"/>
            <a:chExt cx="6126480" cy="4819015"/>
          </a:xfrm>
        </p:grpSpPr>
        <p:sp>
          <p:nvSpPr>
            <p:cNvPr id="8" name="object 8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5633593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3593" y="4806695"/>
                  </a:lnTo>
                  <a:lnTo>
                    <a:pt x="5682732" y="4804214"/>
                  </a:lnTo>
                  <a:lnTo>
                    <a:pt x="5730455" y="4796930"/>
                  </a:lnTo>
                  <a:lnTo>
                    <a:pt x="5776518" y="4785086"/>
                  </a:lnTo>
                  <a:lnTo>
                    <a:pt x="5820679" y="4768922"/>
                  </a:lnTo>
                  <a:lnTo>
                    <a:pt x="5862698" y="4748682"/>
                  </a:lnTo>
                  <a:lnTo>
                    <a:pt x="5902331" y="4724605"/>
                  </a:lnTo>
                  <a:lnTo>
                    <a:pt x="5939338" y="4696934"/>
                  </a:lnTo>
                  <a:lnTo>
                    <a:pt x="5973476" y="4665911"/>
                  </a:lnTo>
                  <a:lnTo>
                    <a:pt x="6004504" y="4631777"/>
                  </a:lnTo>
                  <a:lnTo>
                    <a:pt x="6032179" y="4594774"/>
                  </a:lnTo>
                  <a:lnTo>
                    <a:pt x="6056260" y="4555142"/>
                  </a:lnTo>
                  <a:lnTo>
                    <a:pt x="6076505" y="4513125"/>
                  </a:lnTo>
                  <a:lnTo>
                    <a:pt x="6092672" y="4468963"/>
                  </a:lnTo>
                  <a:lnTo>
                    <a:pt x="6104519" y="4422898"/>
                  </a:lnTo>
                  <a:lnTo>
                    <a:pt x="6111805" y="4375172"/>
                  </a:lnTo>
                  <a:lnTo>
                    <a:pt x="6114288" y="4326026"/>
                  </a:lnTo>
                  <a:lnTo>
                    <a:pt x="6114288" y="480694"/>
                  </a:lnTo>
                  <a:lnTo>
                    <a:pt x="6111805" y="431555"/>
                  </a:lnTo>
                  <a:lnTo>
                    <a:pt x="6104519" y="383832"/>
                  </a:lnTo>
                  <a:lnTo>
                    <a:pt x="6092672" y="337769"/>
                  </a:lnTo>
                  <a:lnTo>
                    <a:pt x="6076505" y="293608"/>
                  </a:lnTo>
                  <a:lnTo>
                    <a:pt x="6056260" y="251589"/>
                  </a:lnTo>
                  <a:lnTo>
                    <a:pt x="6032179" y="211956"/>
                  </a:lnTo>
                  <a:lnTo>
                    <a:pt x="6004504" y="174949"/>
                  </a:lnTo>
                  <a:lnTo>
                    <a:pt x="5973476" y="140811"/>
                  </a:lnTo>
                  <a:lnTo>
                    <a:pt x="5939338" y="109783"/>
                  </a:lnTo>
                  <a:lnTo>
                    <a:pt x="5902331" y="82108"/>
                  </a:lnTo>
                  <a:lnTo>
                    <a:pt x="5862698" y="58027"/>
                  </a:lnTo>
                  <a:lnTo>
                    <a:pt x="5820679" y="37782"/>
                  </a:lnTo>
                  <a:lnTo>
                    <a:pt x="5776518" y="21615"/>
                  </a:lnTo>
                  <a:lnTo>
                    <a:pt x="5730455" y="9768"/>
                  </a:lnTo>
                  <a:lnTo>
                    <a:pt x="5682732" y="2482"/>
                  </a:lnTo>
                  <a:lnTo>
                    <a:pt x="56335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3593" y="0"/>
                  </a:lnTo>
                  <a:lnTo>
                    <a:pt x="5682732" y="2482"/>
                  </a:lnTo>
                  <a:lnTo>
                    <a:pt x="5730455" y="9768"/>
                  </a:lnTo>
                  <a:lnTo>
                    <a:pt x="5776518" y="21615"/>
                  </a:lnTo>
                  <a:lnTo>
                    <a:pt x="5820679" y="37782"/>
                  </a:lnTo>
                  <a:lnTo>
                    <a:pt x="5862698" y="58027"/>
                  </a:lnTo>
                  <a:lnTo>
                    <a:pt x="5902331" y="82108"/>
                  </a:lnTo>
                  <a:lnTo>
                    <a:pt x="5939338" y="109783"/>
                  </a:lnTo>
                  <a:lnTo>
                    <a:pt x="5973476" y="140811"/>
                  </a:lnTo>
                  <a:lnTo>
                    <a:pt x="6004504" y="174949"/>
                  </a:lnTo>
                  <a:lnTo>
                    <a:pt x="6032179" y="211956"/>
                  </a:lnTo>
                  <a:lnTo>
                    <a:pt x="6056260" y="251589"/>
                  </a:lnTo>
                  <a:lnTo>
                    <a:pt x="6076505" y="293608"/>
                  </a:lnTo>
                  <a:lnTo>
                    <a:pt x="6092672" y="337769"/>
                  </a:lnTo>
                  <a:lnTo>
                    <a:pt x="6104519" y="383832"/>
                  </a:lnTo>
                  <a:lnTo>
                    <a:pt x="6111805" y="431555"/>
                  </a:lnTo>
                  <a:lnTo>
                    <a:pt x="6114288" y="480694"/>
                  </a:lnTo>
                  <a:lnTo>
                    <a:pt x="6114288" y="4326026"/>
                  </a:lnTo>
                  <a:lnTo>
                    <a:pt x="6111805" y="4375172"/>
                  </a:lnTo>
                  <a:lnTo>
                    <a:pt x="6104519" y="4422898"/>
                  </a:lnTo>
                  <a:lnTo>
                    <a:pt x="6092672" y="4468963"/>
                  </a:lnTo>
                  <a:lnTo>
                    <a:pt x="6076505" y="4513125"/>
                  </a:lnTo>
                  <a:lnTo>
                    <a:pt x="6056260" y="4555142"/>
                  </a:lnTo>
                  <a:lnTo>
                    <a:pt x="6032179" y="4594774"/>
                  </a:lnTo>
                  <a:lnTo>
                    <a:pt x="6004504" y="4631777"/>
                  </a:lnTo>
                  <a:lnTo>
                    <a:pt x="5973476" y="4665911"/>
                  </a:lnTo>
                  <a:lnTo>
                    <a:pt x="5939338" y="4696934"/>
                  </a:lnTo>
                  <a:lnTo>
                    <a:pt x="5902331" y="4724605"/>
                  </a:lnTo>
                  <a:lnTo>
                    <a:pt x="5862698" y="4748682"/>
                  </a:lnTo>
                  <a:lnTo>
                    <a:pt x="5820679" y="4768922"/>
                  </a:lnTo>
                  <a:lnTo>
                    <a:pt x="5776518" y="4785086"/>
                  </a:lnTo>
                  <a:lnTo>
                    <a:pt x="5730455" y="4796930"/>
                  </a:lnTo>
                  <a:lnTo>
                    <a:pt x="5682732" y="4804214"/>
                  </a:lnTo>
                  <a:lnTo>
                    <a:pt x="5633593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dirty="0"/>
              <a:t>The</a:t>
            </a:r>
            <a:r>
              <a:rPr spc="285" dirty="0"/>
              <a:t>   </a:t>
            </a:r>
            <a:r>
              <a:rPr dirty="0"/>
              <a:t>basic</a:t>
            </a:r>
            <a:r>
              <a:rPr spc="285" dirty="0"/>
              <a:t>   </a:t>
            </a:r>
            <a:r>
              <a:rPr dirty="0"/>
              <a:t>layer</a:t>
            </a:r>
            <a:r>
              <a:rPr spc="280" dirty="0"/>
              <a:t>   </a:t>
            </a:r>
            <a:r>
              <a:rPr dirty="0"/>
              <a:t>of</a:t>
            </a:r>
            <a:r>
              <a:rPr spc="295" dirty="0"/>
              <a:t>   </a:t>
            </a:r>
            <a:r>
              <a:rPr dirty="0"/>
              <a:t>cloud</a:t>
            </a:r>
            <a:r>
              <a:rPr spc="285" dirty="0"/>
              <a:t>   </a:t>
            </a:r>
            <a:r>
              <a:rPr dirty="0"/>
              <a:t>is</a:t>
            </a:r>
            <a:r>
              <a:rPr spc="285" dirty="0"/>
              <a:t>   </a:t>
            </a:r>
            <a:r>
              <a:rPr spc="-25" dirty="0"/>
              <a:t>the </a:t>
            </a:r>
            <a:r>
              <a:rPr dirty="0"/>
              <a:t>infrastructure</a:t>
            </a:r>
            <a:r>
              <a:rPr spc="65" dirty="0"/>
              <a:t>  </a:t>
            </a:r>
            <a:r>
              <a:rPr dirty="0"/>
              <a:t>–IaaS</a:t>
            </a:r>
            <a:r>
              <a:rPr spc="70" dirty="0"/>
              <a:t>  </a:t>
            </a:r>
            <a:r>
              <a:rPr dirty="0"/>
              <a:t>(Infrastructure</a:t>
            </a:r>
            <a:r>
              <a:rPr spc="65" dirty="0"/>
              <a:t>  </a:t>
            </a:r>
            <a:r>
              <a:rPr dirty="0"/>
              <a:t>as</a:t>
            </a:r>
            <a:r>
              <a:rPr spc="60" dirty="0"/>
              <a:t>  </a:t>
            </a:r>
            <a:r>
              <a:rPr spc="-50" dirty="0"/>
              <a:t>a </a:t>
            </a:r>
            <a:r>
              <a:rPr dirty="0"/>
              <a:t>service).</a:t>
            </a:r>
            <a:r>
              <a:rPr spc="360" dirty="0"/>
              <a:t> </a:t>
            </a:r>
            <a:r>
              <a:rPr dirty="0"/>
              <a:t>This</a:t>
            </a:r>
            <a:r>
              <a:rPr spc="365" dirty="0"/>
              <a:t> </a:t>
            </a:r>
            <a:r>
              <a:rPr dirty="0"/>
              <a:t>layer</a:t>
            </a:r>
            <a:r>
              <a:rPr spc="360" dirty="0"/>
              <a:t> </a:t>
            </a:r>
            <a:r>
              <a:rPr dirty="0"/>
              <a:t>is</a:t>
            </a:r>
            <a:r>
              <a:rPr spc="360" dirty="0"/>
              <a:t> </a:t>
            </a:r>
            <a:r>
              <a:rPr dirty="0"/>
              <a:t>basically</a:t>
            </a:r>
            <a:r>
              <a:rPr spc="350" dirty="0"/>
              <a:t> </a:t>
            </a:r>
            <a:r>
              <a:rPr spc="-10" dirty="0"/>
              <a:t>hardware </a:t>
            </a:r>
            <a:r>
              <a:rPr dirty="0"/>
              <a:t>and</a:t>
            </a:r>
            <a:r>
              <a:rPr spc="100" dirty="0"/>
              <a:t> </a:t>
            </a:r>
            <a:r>
              <a:rPr dirty="0"/>
              <a:t>network.</a:t>
            </a:r>
            <a:r>
              <a:rPr spc="55" dirty="0"/>
              <a:t> </a:t>
            </a:r>
            <a:r>
              <a:rPr dirty="0"/>
              <a:t>What</a:t>
            </a:r>
            <a:r>
              <a:rPr spc="105" dirty="0"/>
              <a:t> </a:t>
            </a:r>
            <a:r>
              <a:rPr dirty="0"/>
              <a:t>distinguishes</a:t>
            </a:r>
            <a:r>
              <a:rPr spc="105" dirty="0"/>
              <a:t> </a:t>
            </a:r>
            <a:r>
              <a:rPr dirty="0"/>
              <a:t>this</a:t>
            </a:r>
            <a:r>
              <a:rPr spc="70" dirty="0"/>
              <a:t> </a:t>
            </a:r>
            <a:r>
              <a:rPr spc="-20" dirty="0"/>
              <a:t>from </a:t>
            </a:r>
            <a:r>
              <a:rPr dirty="0"/>
              <a:t>a</a:t>
            </a:r>
            <a:r>
              <a:rPr spc="385" dirty="0"/>
              <a:t> </a:t>
            </a:r>
            <a:r>
              <a:rPr dirty="0"/>
              <a:t>regular</a:t>
            </a:r>
            <a:r>
              <a:rPr spc="380" dirty="0"/>
              <a:t> </a:t>
            </a:r>
            <a:r>
              <a:rPr dirty="0"/>
              <a:t>server</a:t>
            </a:r>
            <a:r>
              <a:rPr spc="380" dirty="0"/>
              <a:t> </a:t>
            </a:r>
            <a:r>
              <a:rPr dirty="0"/>
              <a:t>or</a:t>
            </a:r>
            <a:r>
              <a:rPr spc="370" dirty="0"/>
              <a:t> </a:t>
            </a:r>
            <a:r>
              <a:rPr dirty="0"/>
              <a:t>hosting</a:t>
            </a:r>
            <a:r>
              <a:rPr spc="370" dirty="0"/>
              <a:t> </a:t>
            </a:r>
            <a:r>
              <a:rPr dirty="0"/>
              <a:t>company</a:t>
            </a:r>
            <a:r>
              <a:rPr spc="370" dirty="0"/>
              <a:t> </a:t>
            </a:r>
            <a:r>
              <a:rPr spc="-25" dirty="0"/>
              <a:t>are </a:t>
            </a:r>
            <a:r>
              <a:rPr dirty="0"/>
              <a:t>mainly</a:t>
            </a:r>
            <a:r>
              <a:rPr spc="390" dirty="0"/>
              <a:t>   </a:t>
            </a:r>
            <a:r>
              <a:rPr dirty="0"/>
              <a:t>two</a:t>
            </a:r>
            <a:r>
              <a:rPr spc="400" dirty="0"/>
              <a:t>   </a:t>
            </a:r>
            <a:r>
              <a:rPr dirty="0"/>
              <a:t>things:</a:t>
            </a:r>
            <a:r>
              <a:rPr spc="400" dirty="0"/>
              <a:t>   </a:t>
            </a:r>
            <a:r>
              <a:rPr dirty="0"/>
              <a:t>scalability</a:t>
            </a:r>
            <a:r>
              <a:rPr spc="390" dirty="0"/>
              <a:t>   </a:t>
            </a:r>
            <a:r>
              <a:rPr spc="-25" dirty="0"/>
              <a:t>and </a:t>
            </a:r>
            <a:r>
              <a:rPr spc="-10" dirty="0"/>
              <a:t>virtualization.</a:t>
            </a:r>
          </a:p>
          <a:p>
            <a:pPr marL="12700" marR="5715" algn="just">
              <a:lnSpc>
                <a:spcPct val="86200"/>
              </a:lnSpc>
              <a:spcBef>
                <a:spcPts val="975"/>
              </a:spcBef>
            </a:pPr>
            <a:r>
              <a:rPr dirty="0"/>
              <a:t>What</a:t>
            </a:r>
            <a:r>
              <a:rPr spc="225" dirty="0"/>
              <a:t> </a:t>
            </a:r>
            <a:r>
              <a:rPr dirty="0"/>
              <a:t>is</a:t>
            </a:r>
            <a:r>
              <a:rPr spc="240" dirty="0"/>
              <a:t> </a:t>
            </a:r>
            <a:r>
              <a:rPr dirty="0"/>
              <a:t>most</a:t>
            </a:r>
            <a:r>
              <a:rPr spc="240" dirty="0"/>
              <a:t> </a:t>
            </a:r>
            <a:r>
              <a:rPr dirty="0"/>
              <a:t>important</a:t>
            </a:r>
            <a:r>
              <a:rPr spc="245" dirty="0"/>
              <a:t> </a:t>
            </a:r>
            <a:r>
              <a:rPr dirty="0"/>
              <a:t>is</a:t>
            </a:r>
            <a:r>
              <a:rPr spc="240" dirty="0"/>
              <a:t> </a:t>
            </a:r>
            <a:r>
              <a:rPr dirty="0"/>
              <a:t>scalability.</a:t>
            </a:r>
            <a:r>
              <a:rPr spc="220" dirty="0"/>
              <a:t> </a:t>
            </a:r>
            <a:r>
              <a:rPr spc="-25" dirty="0"/>
              <a:t>The </a:t>
            </a:r>
            <a:r>
              <a:rPr dirty="0"/>
              <a:t>true</a:t>
            </a:r>
            <a:r>
              <a:rPr spc="459" dirty="0"/>
              <a:t> </a:t>
            </a:r>
            <a:r>
              <a:rPr dirty="0"/>
              <a:t>IaaS</a:t>
            </a:r>
            <a:r>
              <a:rPr spc="459" dirty="0"/>
              <a:t> </a:t>
            </a:r>
            <a:r>
              <a:rPr dirty="0"/>
              <a:t>vendors</a:t>
            </a:r>
            <a:r>
              <a:rPr spc="459" dirty="0"/>
              <a:t> </a:t>
            </a:r>
            <a:r>
              <a:rPr dirty="0"/>
              <a:t>are</a:t>
            </a:r>
            <a:r>
              <a:rPr spc="459" dirty="0"/>
              <a:t> </a:t>
            </a:r>
            <a:r>
              <a:rPr dirty="0"/>
              <a:t>scaling</a:t>
            </a:r>
            <a:r>
              <a:rPr spc="430" dirty="0"/>
              <a:t> </a:t>
            </a:r>
            <a:r>
              <a:rPr dirty="0"/>
              <a:t>their</a:t>
            </a:r>
            <a:r>
              <a:rPr spc="445" dirty="0"/>
              <a:t> </a:t>
            </a:r>
            <a:r>
              <a:rPr spc="-20" dirty="0"/>
              <a:t>IaaS </a:t>
            </a:r>
            <a:r>
              <a:rPr dirty="0"/>
              <a:t>layer</a:t>
            </a:r>
            <a:r>
              <a:rPr spc="-30" dirty="0"/>
              <a:t>  </a:t>
            </a:r>
            <a:r>
              <a:rPr dirty="0"/>
              <a:t>into</a:t>
            </a:r>
            <a:r>
              <a:rPr spc="-20" dirty="0"/>
              <a:t>  </a:t>
            </a:r>
            <a:r>
              <a:rPr dirty="0"/>
              <a:t>such</a:t>
            </a:r>
            <a:r>
              <a:rPr spc="-15" dirty="0"/>
              <a:t>  </a:t>
            </a:r>
            <a:r>
              <a:rPr dirty="0"/>
              <a:t>huge</a:t>
            </a:r>
            <a:r>
              <a:rPr spc="-25" dirty="0"/>
              <a:t>  </a:t>
            </a:r>
            <a:r>
              <a:rPr dirty="0"/>
              <a:t>quantities</a:t>
            </a:r>
            <a:r>
              <a:rPr spc="-20" dirty="0"/>
              <a:t>  </a:t>
            </a:r>
            <a:r>
              <a:rPr dirty="0"/>
              <a:t>that</a:t>
            </a:r>
            <a:r>
              <a:rPr spc="-20" dirty="0"/>
              <a:t>  </a:t>
            </a:r>
            <a:r>
              <a:rPr spc="-25" dirty="0"/>
              <a:t>the </a:t>
            </a:r>
            <a:r>
              <a:rPr dirty="0"/>
              <a:t>marginal</a:t>
            </a:r>
            <a:r>
              <a:rPr spc="509" dirty="0"/>
              <a:t> </a:t>
            </a:r>
            <a:r>
              <a:rPr dirty="0"/>
              <a:t>cost</a:t>
            </a:r>
            <a:r>
              <a:rPr spc="490" dirty="0"/>
              <a:t> </a:t>
            </a:r>
            <a:r>
              <a:rPr dirty="0"/>
              <a:t>of</a:t>
            </a:r>
            <a:r>
              <a:rPr spc="509" dirty="0"/>
              <a:t> </a:t>
            </a:r>
            <a:r>
              <a:rPr dirty="0"/>
              <a:t>adding</a:t>
            </a:r>
            <a:r>
              <a:rPr spc="500" dirty="0"/>
              <a:t> </a:t>
            </a:r>
            <a:r>
              <a:rPr dirty="0"/>
              <a:t>more</a:t>
            </a:r>
            <a:r>
              <a:rPr spc="495" dirty="0"/>
              <a:t> </a:t>
            </a:r>
            <a:r>
              <a:rPr dirty="0"/>
              <a:t>GHz,</a:t>
            </a:r>
            <a:r>
              <a:rPr spc="505" dirty="0"/>
              <a:t> </a:t>
            </a:r>
            <a:r>
              <a:rPr spc="-25" dirty="0"/>
              <a:t>GB, </a:t>
            </a:r>
            <a:r>
              <a:rPr dirty="0"/>
              <a:t>storage,</a:t>
            </a:r>
            <a:r>
              <a:rPr spc="450" dirty="0"/>
              <a:t>  </a:t>
            </a:r>
            <a:r>
              <a:rPr dirty="0"/>
              <a:t>and</a:t>
            </a:r>
            <a:r>
              <a:rPr spc="455" dirty="0"/>
              <a:t>  </a:t>
            </a:r>
            <a:r>
              <a:rPr dirty="0"/>
              <a:t>so</a:t>
            </a:r>
            <a:r>
              <a:rPr spc="455" dirty="0"/>
              <a:t>  </a:t>
            </a:r>
            <a:r>
              <a:rPr dirty="0"/>
              <a:t>on,</a:t>
            </a:r>
            <a:r>
              <a:rPr spc="450" dirty="0"/>
              <a:t>  </a:t>
            </a:r>
            <a:r>
              <a:rPr dirty="0"/>
              <a:t>are</a:t>
            </a:r>
            <a:r>
              <a:rPr spc="450" dirty="0"/>
              <a:t>  </a:t>
            </a:r>
            <a:r>
              <a:rPr spc="-10" dirty="0"/>
              <a:t>converging </a:t>
            </a:r>
            <a:r>
              <a:rPr dirty="0"/>
              <a:t>towards</a:t>
            </a:r>
            <a:r>
              <a:rPr spc="-75" dirty="0"/>
              <a:t> </a:t>
            </a:r>
            <a:r>
              <a:rPr spc="-10" dirty="0"/>
              <a:t>zero.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1527047"/>
            <a:ext cx="4663439" cy="4392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6051" y="1633731"/>
            <a:ext cx="5725160" cy="36207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15" marR="5080" indent="-2540">
              <a:lnSpc>
                <a:spcPct val="112100"/>
              </a:lnSpc>
              <a:spcBef>
                <a:spcPts val="11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básica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(IaaS, Infraestructura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Servicio).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compone básicamente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red.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distingue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servidor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hosting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tradicional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son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principalmente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dos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aspectos: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escalabilidad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virtualización.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3970" marR="8890" indent="-1905" algn="just">
              <a:lnSpc>
                <a:spcPct val="111700"/>
              </a:lnSpc>
              <a:spcBef>
                <a:spcPts val="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importante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escalabilidad.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verdaderos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proveedores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IaaS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están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escalando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IaaS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tal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escala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coste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marginal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añadir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GHz,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GB,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almacenamiento,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etc.,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está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volviendo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casi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nulo.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3150" spc="-10" dirty="0"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3150" spc="-1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spc="-10" dirty="0">
                <a:highlight>
                  <a:srgbClr val="FFFF00"/>
                </a:highlight>
                <a:latin typeface="Arial MT"/>
                <a:cs typeface="Arial MT"/>
              </a:rPr>
              <a:t>(IaaS)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Infrastructure</a:t>
            </a:r>
            <a:r>
              <a:rPr spc="-50" dirty="0"/>
              <a:t>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10" dirty="0"/>
              <a:t>(laaS)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0936" y="1353311"/>
            <a:ext cx="6126480" cy="4819015"/>
            <a:chOff x="630936" y="1353311"/>
            <a:chExt cx="6126480" cy="4819015"/>
          </a:xfrm>
        </p:grpSpPr>
        <p:sp>
          <p:nvSpPr>
            <p:cNvPr id="8" name="object 8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5633593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3593" y="4806695"/>
                  </a:lnTo>
                  <a:lnTo>
                    <a:pt x="5682732" y="4804214"/>
                  </a:lnTo>
                  <a:lnTo>
                    <a:pt x="5730455" y="4796930"/>
                  </a:lnTo>
                  <a:lnTo>
                    <a:pt x="5776518" y="4785086"/>
                  </a:lnTo>
                  <a:lnTo>
                    <a:pt x="5820679" y="4768922"/>
                  </a:lnTo>
                  <a:lnTo>
                    <a:pt x="5862698" y="4748682"/>
                  </a:lnTo>
                  <a:lnTo>
                    <a:pt x="5902331" y="4724605"/>
                  </a:lnTo>
                  <a:lnTo>
                    <a:pt x="5939338" y="4696934"/>
                  </a:lnTo>
                  <a:lnTo>
                    <a:pt x="5973476" y="4665911"/>
                  </a:lnTo>
                  <a:lnTo>
                    <a:pt x="6004504" y="4631777"/>
                  </a:lnTo>
                  <a:lnTo>
                    <a:pt x="6032179" y="4594774"/>
                  </a:lnTo>
                  <a:lnTo>
                    <a:pt x="6056260" y="4555142"/>
                  </a:lnTo>
                  <a:lnTo>
                    <a:pt x="6076505" y="4513125"/>
                  </a:lnTo>
                  <a:lnTo>
                    <a:pt x="6092672" y="4468963"/>
                  </a:lnTo>
                  <a:lnTo>
                    <a:pt x="6104519" y="4422898"/>
                  </a:lnTo>
                  <a:lnTo>
                    <a:pt x="6111805" y="4375172"/>
                  </a:lnTo>
                  <a:lnTo>
                    <a:pt x="6114288" y="4326026"/>
                  </a:lnTo>
                  <a:lnTo>
                    <a:pt x="6114288" y="480694"/>
                  </a:lnTo>
                  <a:lnTo>
                    <a:pt x="6111805" y="431555"/>
                  </a:lnTo>
                  <a:lnTo>
                    <a:pt x="6104519" y="383832"/>
                  </a:lnTo>
                  <a:lnTo>
                    <a:pt x="6092672" y="337769"/>
                  </a:lnTo>
                  <a:lnTo>
                    <a:pt x="6076505" y="293608"/>
                  </a:lnTo>
                  <a:lnTo>
                    <a:pt x="6056260" y="251589"/>
                  </a:lnTo>
                  <a:lnTo>
                    <a:pt x="6032179" y="211956"/>
                  </a:lnTo>
                  <a:lnTo>
                    <a:pt x="6004504" y="174949"/>
                  </a:lnTo>
                  <a:lnTo>
                    <a:pt x="5973476" y="140811"/>
                  </a:lnTo>
                  <a:lnTo>
                    <a:pt x="5939338" y="109783"/>
                  </a:lnTo>
                  <a:lnTo>
                    <a:pt x="5902331" y="82108"/>
                  </a:lnTo>
                  <a:lnTo>
                    <a:pt x="5862698" y="58027"/>
                  </a:lnTo>
                  <a:lnTo>
                    <a:pt x="5820679" y="37782"/>
                  </a:lnTo>
                  <a:lnTo>
                    <a:pt x="5776518" y="21615"/>
                  </a:lnTo>
                  <a:lnTo>
                    <a:pt x="5730455" y="9768"/>
                  </a:lnTo>
                  <a:lnTo>
                    <a:pt x="5682732" y="2482"/>
                  </a:lnTo>
                  <a:lnTo>
                    <a:pt x="56335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3593" y="0"/>
                  </a:lnTo>
                  <a:lnTo>
                    <a:pt x="5682732" y="2482"/>
                  </a:lnTo>
                  <a:lnTo>
                    <a:pt x="5730455" y="9768"/>
                  </a:lnTo>
                  <a:lnTo>
                    <a:pt x="5776518" y="21615"/>
                  </a:lnTo>
                  <a:lnTo>
                    <a:pt x="5820679" y="37782"/>
                  </a:lnTo>
                  <a:lnTo>
                    <a:pt x="5862698" y="58027"/>
                  </a:lnTo>
                  <a:lnTo>
                    <a:pt x="5902331" y="82108"/>
                  </a:lnTo>
                  <a:lnTo>
                    <a:pt x="5939338" y="109783"/>
                  </a:lnTo>
                  <a:lnTo>
                    <a:pt x="5973476" y="140811"/>
                  </a:lnTo>
                  <a:lnTo>
                    <a:pt x="6004504" y="174949"/>
                  </a:lnTo>
                  <a:lnTo>
                    <a:pt x="6032179" y="211956"/>
                  </a:lnTo>
                  <a:lnTo>
                    <a:pt x="6056260" y="251589"/>
                  </a:lnTo>
                  <a:lnTo>
                    <a:pt x="6076505" y="293608"/>
                  </a:lnTo>
                  <a:lnTo>
                    <a:pt x="6092672" y="337769"/>
                  </a:lnTo>
                  <a:lnTo>
                    <a:pt x="6104519" y="383832"/>
                  </a:lnTo>
                  <a:lnTo>
                    <a:pt x="6111805" y="431555"/>
                  </a:lnTo>
                  <a:lnTo>
                    <a:pt x="6114288" y="480694"/>
                  </a:lnTo>
                  <a:lnTo>
                    <a:pt x="6114288" y="4326026"/>
                  </a:lnTo>
                  <a:lnTo>
                    <a:pt x="6111805" y="4375172"/>
                  </a:lnTo>
                  <a:lnTo>
                    <a:pt x="6104519" y="4422898"/>
                  </a:lnTo>
                  <a:lnTo>
                    <a:pt x="6092672" y="4468963"/>
                  </a:lnTo>
                  <a:lnTo>
                    <a:pt x="6076505" y="4513125"/>
                  </a:lnTo>
                  <a:lnTo>
                    <a:pt x="6056260" y="4555142"/>
                  </a:lnTo>
                  <a:lnTo>
                    <a:pt x="6032179" y="4594774"/>
                  </a:lnTo>
                  <a:lnTo>
                    <a:pt x="6004504" y="4631777"/>
                  </a:lnTo>
                  <a:lnTo>
                    <a:pt x="5973476" y="4665911"/>
                  </a:lnTo>
                  <a:lnTo>
                    <a:pt x="5939338" y="4696934"/>
                  </a:lnTo>
                  <a:lnTo>
                    <a:pt x="5902331" y="4724605"/>
                  </a:lnTo>
                  <a:lnTo>
                    <a:pt x="5862698" y="4748682"/>
                  </a:lnTo>
                  <a:lnTo>
                    <a:pt x="5820679" y="4768922"/>
                  </a:lnTo>
                  <a:lnTo>
                    <a:pt x="5776518" y="4785086"/>
                  </a:lnTo>
                  <a:lnTo>
                    <a:pt x="5730455" y="4796930"/>
                  </a:lnTo>
                  <a:lnTo>
                    <a:pt x="5682732" y="4804214"/>
                  </a:lnTo>
                  <a:lnTo>
                    <a:pt x="5633593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0447" rIns="0" bIns="0" rtlCol="0">
            <a:spAutoFit/>
          </a:bodyPr>
          <a:lstStyle/>
          <a:p>
            <a:pPr marL="12700" marR="5080" algn="just">
              <a:lnSpc>
                <a:spcPct val="86400"/>
              </a:lnSpc>
              <a:spcBef>
                <a:spcPts val="495"/>
              </a:spcBef>
            </a:pPr>
            <a:r>
              <a:rPr dirty="0"/>
              <a:t>One</a:t>
            </a:r>
            <a:r>
              <a:rPr spc="450" dirty="0"/>
              <a:t> </a:t>
            </a:r>
            <a:r>
              <a:rPr dirty="0"/>
              <a:t>of</a:t>
            </a:r>
            <a:r>
              <a:rPr spc="475" dirty="0"/>
              <a:t> </a:t>
            </a:r>
            <a:r>
              <a:rPr dirty="0"/>
              <a:t>the</a:t>
            </a:r>
            <a:r>
              <a:rPr spc="434" dirty="0"/>
              <a:t> </a:t>
            </a:r>
            <a:r>
              <a:rPr dirty="0"/>
              <a:t>first</a:t>
            </a:r>
            <a:r>
              <a:rPr spc="455" dirty="0"/>
              <a:t> </a:t>
            </a:r>
            <a:r>
              <a:rPr dirty="0"/>
              <a:t>services</a:t>
            </a:r>
            <a:r>
              <a:rPr spc="475" dirty="0"/>
              <a:t> </a:t>
            </a:r>
            <a:r>
              <a:rPr dirty="0"/>
              <a:t>where</a:t>
            </a:r>
            <a:r>
              <a:rPr spc="465" dirty="0"/>
              <a:t> </a:t>
            </a:r>
            <a:r>
              <a:rPr dirty="0"/>
              <a:t>this</a:t>
            </a:r>
            <a:r>
              <a:rPr spc="465" dirty="0"/>
              <a:t> </a:t>
            </a:r>
            <a:r>
              <a:rPr spc="-25" dirty="0"/>
              <a:t>was </a:t>
            </a:r>
            <a:r>
              <a:rPr dirty="0"/>
              <a:t>seen</a:t>
            </a:r>
            <a:r>
              <a:rPr spc="160" dirty="0"/>
              <a:t>  </a:t>
            </a:r>
            <a:r>
              <a:rPr dirty="0"/>
              <a:t>was</a:t>
            </a:r>
            <a:r>
              <a:rPr spc="150" dirty="0"/>
              <a:t>  </a:t>
            </a:r>
            <a:r>
              <a:rPr dirty="0"/>
              <a:t>in</a:t>
            </a:r>
            <a:r>
              <a:rPr spc="155" dirty="0"/>
              <a:t>  </a:t>
            </a:r>
            <a:r>
              <a:rPr dirty="0"/>
              <a:t>Gmail,</a:t>
            </a:r>
            <a:r>
              <a:rPr spc="140" dirty="0"/>
              <a:t>  </a:t>
            </a:r>
            <a:r>
              <a:rPr dirty="0"/>
              <a:t>the</a:t>
            </a:r>
            <a:r>
              <a:rPr spc="155" dirty="0"/>
              <a:t>  </a:t>
            </a:r>
            <a:r>
              <a:rPr dirty="0"/>
              <a:t>Google</a:t>
            </a:r>
            <a:r>
              <a:rPr spc="155" dirty="0"/>
              <a:t>  </a:t>
            </a:r>
            <a:r>
              <a:rPr spc="-10" dirty="0"/>
              <a:t>email </a:t>
            </a:r>
            <a:r>
              <a:rPr dirty="0"/>
              <a:t>service</a:t>
            </a:r>
            <a:r>
              <a:rPr spc="580" dirty="0"/>
              <a:t> </a:t>
            </a:r>
            <a:r>
              <a:rPr dirty="0"/>
              <a:t>where</a:t>
            </a:r>
            <a:r>
              <a:rPr spc="595" dirty="0"/>
              <a:t> </a:t>
            </a:r>
            <a:r>
              <a:rPr dirty="0"/>
              <a:t>each</a:t>
            </a:r>
            <a:r>
              <a:rPr spc="535" dirty="0"/>
              <a:t> </a:t>
            </a:r>
            <a:r>
              <a:rPr dirty="0"/>
              <a:t>user</a:t>
            </a:r>
            <a:r>
              <a:rPr spc="565" dirty="0"/>
              <a:t> </a:t>
            </a:r>
            <a:r>
              <a:rPr dirty="0"/>
              <a:t>gets</a:t>
            </a:r>
            <a:r>
              <a:rPr spc="565" dirty="0"/>
              <a:t> </a:t>
            </a:r>
            <a:r>
              <a:rPr dirty="0"/>
              <a:t>around</a:t>
            </a:r>
            <a:r>
              <a:rPr spc="565" dirty="0"/>
              <a:t> </a:t>
            </a:r>
            <a:r>
              <a:rPr spc="-50" dirty="0"/>
              <a:t>8 </a:t>
            </a:r>
            <a:r>
              <a:rPr dirty="0"/>
              <a:t>GB</a:t>
            </a:r>
            <a:r>
              <a:rPr spc="-2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free</a:t>
            </a:r>
            <a:r>
              <a:rPr spc="-35" dirty="0"/>
              <a:t> </a:t>
            </a:r>
            <a:r>
              <a:rPr spc="-10" dirty="0"/>
              <a:t>storage.</a:t>
            </a: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pc="-10" dirty="0"/>
          </a:p>
          <a:p>
            <a:pPr marL="12700" marR="8890" algn="just">
              <a:lnSpc>
                <a:spcPct val="86300"/>
              </a:lnSpc>
            </a:pPr>
            <a:r>
              <a:rPr dirty="0"/>
              <a:t>In</a:t>
            </a:r>
            <a:r>
              <a:rPr spc="450" dirty="0"/>
              <a:t> </a:t>
            </a:r>
            <a:r>
              <a:rPr dirty="0"/>
              <a:t>order</a:t>
            </a:r>
            <a:r>
              <a:rPr spc="445" dirty="0"/>
              <a:t> </a:t>
            </a:r>
            <a:r>
              <a:rPr dirty="0"/>
              <a:t>to</a:t>
            </a:r>
            <a:r>
              <a:rPr spc="450" dirty="0"/>
              <a:t> </a:t>
            </a:r>
            <a:r>
              <a:rPr dirty="0"/>
              <a:t>do</a:t>
            </a:r>
            <a:r>
              <a:rPr spc="459" dirty="0"/>
              <a:t> </a:t>
            </a:r>
            <a:r>
              <a:rPr dirty="0"/>
              <a:t>this,</a:t>
            </a:r>
            <a:r>
              <a:rPr spc="450" dirty="0"/>
              <a:t> </a:t>
            </a:r>
            <a:r>
              <a:rPr dirty="0"/>
              <a:t>Google</a:t>
            </a:r>
            <a:r>
              <a:rPr spc="450" dirty="0"/>
              <a:t> </a:t>
            </a:r>
            <a:r>
              <a:rPr dirty="0"/>
              <a:t>built</a:t>
            </a:r>
            <a:r>
              <a:rPr spc="459" dirty="0"/>
              <a:t> </a:t>
            </a:r>
            <a:r>
              <a:rPr spc="-10" dirty="0"/>
              <a:t>gigantic </a:t>
            </a:r>
            <a:r>
              <a:rPr dirty="0"/>
              <a:t>data</a:t>
            </a:r>
            <a:r>
              <a:rPr spc="434" dirty="0"/>
              <a:t>  </a:t>
            </a:r>
            <a:r>
              <a:rPr dirty="0"/>
              <a:t>centres</a:t>
            </a:r>
            <a:r>
              <a:rPr spc="455" dirty="0"/>
              <a:t>  </a:t>
            </a:r>
            <a:r>
              <a:rPr dirty="0"/>
              <a:t>consisting</a:t>
            </a:r>
            <a:r>
              <a:rPr spc="450" dirty="0"/>
              <a:t>  </a:t>
            </a:r>
            <a:r>
              <a:rPr dirty="0"/>
              <a:t>of</a:t>
            </a:r>
            <a:r>
              <a:rPr spc="465" dirty="0"/>
              <a:t>  </a:t>
            </a:r>
            <a:r>
              <a:rPr spc="-10" dirty="0"/>
              <a:t>(probably) </a:t>
            </a:r>
            <a:r>
              <a:rPr dirty="0"/>
              <a:t>millions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servers.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1527047"/>
            <a:ext cx="4663439" cy="4392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1842" y="2240454"/>
            <a:ext cx="5621655" cy="289624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700" indent="5080">
              <a:lnSpc>
                <a:spcPct val="100000"/>
              </a:lnSpc>
              <a:spcBef>
                <a:spcPts val="844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Uno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primeros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donde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vio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fue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-635">
              <a:lnSpc>
                <a:spcPct val="112000"/>
              </a:lnSpc>
              <a:spcBef>
                <a:spcPts val="489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Gmail,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correo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electrónico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Google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donde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cada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obtiene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alrededor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8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GB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almacenamiento</a:t>
            </a:r>
            <a:r>
              <a:rPr sz="185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gratuito.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31115">
              <a:lnSpc>
                <a:spcPct val="1000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lograrlo,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Google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construyó</a:t>
            </a:r>
            <a:r>
              <a:rPr sz="18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gigantescos</a:t>
            </a:r>
            <a:r>
              <a:rPr sz="18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centros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2860" marR="187325" indent="-10160">
              <a:lnSpc>
                <a:spcPts val="2000"/>
              </a:lnSpc>
              <a:spcBef>
                <a:spcPts val="52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</a:t>
            </a:r>
            <a:r>
              <a:rPr sz="185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compuestos</a:t>
            </a:r>
            <a:r>
              <a:rPr sz="185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185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(probablemente)</a:t>
            </a:r>
            <a:r>
              <a:rPr sz="185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millones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servidores</a:t>
            </a:r>
            <a:r>
              <a:rPr sz="185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3150" b="0" spc="-1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(IaaS)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Infrastructure</a:t>
            </a:r>
            <a:r>
              <a:rPr spc="-50" dirty="0"/>
              <a:t>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10" dirty="0"/>
              <a:t>(laaS)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0936" y="1353311"/>
            <a:ext cx="6126480" cy="4819015"/>
            <a:chOff x="630936" y="1353311"/>
            <a:chExt cx="6126480" cy="4819015"/>
          </a:xfrm>
        </p:grpSpPr>
        <p:sp>
          <p:nvSpPr>
            <p:cNvPr id="8" name="object 8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5633593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3593" y="4806695"/>
                  </a:lnTo>
                  <a:lnTo>
                    <a:pt x="5682732" y="4804214"/>
                  </a:lnTo>
                  <a:lnTo>
                    <a:pt x="5730455" y="4796930"/>
                  </a:lnTo>
                  <a:lnTo>
                    <a:pt x="5776518" y="4785086"/>
                  </a:lnTo>
                  <a:lnTo>
                    <a:pt x="5820679" y="4768922"/>
                  </a:lnTo>
                  <a:lnTo>
                    <a:pt x="5862698" y="4748682"/>
                  </a:lnTo>
                  <a:lnTo>
                    <a:pt x="5902331" y="4724605"/>
                  </a:lnTo>
                  <a:lnTo>
                    <a:pt x="5939338" y="4696934"/>
                  </a:lnTo>
                  <a:lnTo>
                    <a:pt x="5973476" y="4665911"/>
                  </a:lnTo>
                  <a:lnTo>
                    <a:pt x="6004504" y="4631777"/>
                  </a:lnTo>
                  <a:lnTo>
                    <a:pt x="6032179" y="4594774"/>
                  </a:lnTo>
                  <a:lnTo>
                    <a:pt x="6056260" y="4555142"/>
                  </a:lnTo>
                  <a:lnTo>
                    <a:pt x="6076505" y="4513125"/>
                  </a:lnTo>
                  <a:lnTo>
                    <a:pt x="6092672" y="4468963"/>
                  </a:lnTo>
                  <a:lnTo>
                    <a:pt x="6104519" y="4422898"/>
                  </a:lnTo>
                  <a:lnTo>
                    <a:pt x="6111805" y="4375172"/>
                  </a:lnTo>
                  <a:lnTo>
                    <a:pt x="6114288" y="4326026"/>
                  </a:lnTo>
                  <a:lnTo>
                    <a:pt x="6114288" y="480694"/>
                  </a:lnTo>
                  <a:lnTo>
                    <a:pt x="6111805" y="431555"/>
                  </a:lnTo>
                  <a:lnTo>
                    <a:pt x="6104519" y="383832"/>
                  </a:lnTo>
                  <a:lnTo>
                    <a:pt x="6092672" y="337769"/>
                  </a:lnTo>
                  <a:lnTo>
                    <a:pt x="6076505" y="293608"/>
                  </a:lnTo>
                  <a:lnTo>
                    <a:pt x="6056260" y="251589"/>
                  </a:lnTo>
                  <a:lnTo>
                    <a:pt x="6032179" y="211956"/>
                  </a:lnTo>
                  <a:lnTo>
                    <a:pt x="6004504" y="174949"/>
                  </a:lnTo>
                  <a:lnTo>
                    <a:pt x="5973476" y="140811"/>
                  </a:lnTo>
                  <a:lnTo>
                    <a:pt x="5939338" y="109783"/>
                  </a:lnTo>
                  <a:lnTo>
                    <a:pt x="5902331" y="82108"/>
                  </a:lnTo>
                  <a:lnTo>
                    <a:pt x="5862698" y="58027"/>
                  </a:lnTo>
                  <a:lnTo>
                    <a:pt x="5820679" y="37782"/>
                  </a:lnTo>
                  <a:lnTo>
                    <a:pt x="5776518" y="21615"/>
                  </a:lnTo>
                  <a:lnTo>
                    <a:pt x="5730455" y="9768"/>
                  </a:lnTo>
                  <a:lnTo>
                    <a:pt x="5682732" y="2482"/>
                  </a:lnTo>
                  <a:lnTo>
                    <a:pt x="56335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3593" y="0"/>
                  </a:lnTo>
                  <a:lnTo>
                    <a:pt x="5682732" y="2482"/>
                  </a:lnTo>
                  <a:lnTo>
                    <a:pt x="5730455" y="9768"/>
                  </a:lnTo>
                  <a:lnTo>
                    <a:pt x="5776518" y="21615"/>
                  </a:lnTo>
                  <a:lnTo>
                    <a:pt x="5820679" y="37782"/>
                  </a:lnTo>
                  <a:lnTo>
                    <a:pt x="5862698" y="58027"/>
                  </a:lnTo>
                  <a:lnTo>
                    <a:pt x="5902331" y="82108"/>
                  </a:lnTo>
                  <a:lnTo>
                    <a:pt x="5939338" y="109783"/>
                  </a:lnTo>
                  <a:lnTo>
                    <a:pt x="5973476" y="140811"/>
                  </a:lnTo>
                  <a:lnTo>
                    <a:pt x="6004504" y="174949"/>
                  </a:lnTo>
                  <a:lnTo>
                    <a:pt x="6032179" y="211956"/>
                  </a:lnTo>
                  <a:lnTo>
                    <a:pt x="6056260" y="251589"/>
                  </a:lnTo>
                  <a:lnTo>
                    <a:pt x="6076505" y="293608"/>
                  </a:lnTo>
                  <a:lnTo>
                    <a:pt x="6092672" y="337769"/>
                  </a:lnTo>
                  <a:lnTo>
                    <a:pt x="6104519" y="383832"/>
                  </a:lnTo>
                  <a:lnTo>
                    <a:pt x="6111805" y="431555"/>
                  </a:lnTo>
                  <a:lnTo>
                    <a:pt x="6114288" y="480694"/>
                  </a:lnTo>
                  <a:lnTo>
                    <a:pt x="6114288" y="4326026"/>
                  </a:lnTo>
                  <a:lnTo>
                    <a:pt x="6111805" y="4375172"/>
                  </a:lnTo>
                  <a:lnTo>
                    <a:pt x="6104519" y="4422898"/>
                  </a:lnTo>
                  <a:lnTo>
                    <a:pt x="6092672" y="4468963"/>
                  </a:lnTo>
                  <a:lnTo>
                    <a:pt x="6076505" y="4513125"/>
                  </a:lnTo>
                  <a:lnTo>
                    <a:pt x="6056260" y="4555142"/>
                  </a:lnTo>
                  <a:lnTo>
                    <a:pt x="6032179" y="4594774"/>
                  </a:lnTo>
                  <a:lnTo>
                    <a:pt x="6004504" y="4631777"/>
                  </a:lnTo>
                  <a:lnTo>
                    <a:pt x="5973476" y="4665911"/>
                  </a:lnTo>
                  <a:lnTo>
                    <a:pt x="5939338" y="4696934"/>
                  </a:lnTo>
                  <a:lnTo>
                    <a:pt x="5902331" y="4724605"/>
                  </a:lnTo>
                  <a:lnTo>
                    <a:pt x="5862698" y="4748682"/>
                  </a:lnTo>
                  <a:lnTo>
                    <a:pt x="5820679" y="4768922"/>
                  </a:lnTo>
                  <a:lnTo>
                    <a:pt x="5776518" y="4785086"/>
                  </a:lnTo>
                  <a:lnTo>
                    <a:pt x="5730455" y="4796930"/>
                  </a:lnTo>
                  <a:lnTo>
                    <a:pt x="5682732" y="4804214"/>
                  </a:lnTo>
                  <a:lnTo>
                    <a:pt x="5633593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5503" rIns="0" bIns="0" rtlCol="0">
            <a:spAutoFit/>
          </a:bodyPr>
          <a:lstStyle/>
          <a:p>
            <a:pPr marL="12700" marR="6350">
              <a:lnSpc>
                <a:spcPts val="2500"/>
              </a:lnSpc>
              <a:spcBef>
                <a:spcPts val="500"/>
              </a:spcBef>
              <a:tabLst>
                <a:tab pos="783590" algn="l"/>
                <a:tab pos="2005964" algn="l"/>
                <a:tab pos="3579495" algn="l"/>
                <a:tab pos="4432935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second</a:t>
            </a:r>
            <a:r>
              <a:rPr dirty="0"/>
              <a:t>	</a:t>
            </a:r>
            <a:r>
              <a:rPr spc="-10" dirty="0"/>
              <a:t>difference</a:t>
            </a:r>
            <a:r>
              <a:rPr dirty="0"/>
              <a:t>	</a:t>
            </a:r>
            <a:r>
              <a:rPr spc="-20" dirty="0"/>
              <a:t>from</a:t>
            </a:r>
            <a:r>
              <a:rPr dirty="0"/>
              <a:t>	</a:t>
            </a:r>
            <a:r>
              <a:rPr spc="-10" dirty="0"/>
              <a:t>traditional </a:t>
            </a:r>
            <a:r>
              <a:rPr dirty="0"/>
              <a:t>hosting</a:t>
            </a:r>
            <a:r>
              <a:rPr spc="-75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spc="-10" dirty="0"/>
              <a:t>virtualization.</a:t>
            </a: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pc="-10" dirty="0"/>
          </a:p>
          <a:p>
            <a:pPr marL="12700">
              <a:lnSpc>
                <a:spcPts val="2690"/>
              </a:lnSpc>
            </a:pPr>
            <a:r>
              <a:rPr dirty="0"/>
              <a:t>This</a:t>
            </a:r>
            <a:r>
              <a:rPr spc="150" dirty="0"/>
              <a:t> </a:t>
            </a:r>
            <a:r>
              <a:rPr dirty="0"/>
              <a:t>is</a:t>
            </a:r>
            <a:r>
              <a:rPr spc="155" dirty="0"/>
              <a:t> </a:t>
            </a:r>
            <a:r>
              <a:rPr dirty="0"/>
              <a:t>a</a:t>
            </a:r>
            <a:r>
              <a:rPr spc="160" dirty="0"/>
              <a:t> </a:t>
            </a:r>
            <a:r>
              <a:rPr dirty="0"/>
              <a:t>piece</a:t>
            </a:r>
            <a:r>
              <a:rPr spc="170" dirty="0"/>
              <a:t> </a:t>
            </a:r>
            <a:r>
              <a:rPr dirty="0"/>
              <a:t>of</a:t>
            </a:r>
            <a:r>
              <a:rPr spc="175" dirty="0"/>
              <a:t> </a:t>
            </a:r>
            <a:r>
              <a:rPr dirty="0"/>
              <a:t>software</a:t>
            </a:r>
            <a:r>
              <a:rPr spc="195" dirty="0"/>
              <a:t> </a:t>
            </a:r>
            <a:r>
              <a:rPr dirty="0"/>
              <a:t>that</a:t>
            </a:r>
            <a:r>
              <a:rPr spc="160" dirty="0"/>
              <a:t> </a:t>
            </a:r>
            <a:r>
              <a:rPr spc="-10" dirty="0"/>
              <a:t>virtualizes</a:t>
            </a:r>
          </a:p>
          <a:p>
            <a:pPr marL="12700">
              <a:lnSpc>
                <a:spcPts val="2690"/>
              </a:lnSpc>
            </a:pPr>
            <a:r>
              <a:rPr dirty="0"/>
              <a:t>all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hardware.</a:t>
            </a: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pc="-10" dirty="0"/>
          </a:p>
          <a:p>
            <a:pPr marL="12700" marR="5080" algn="just">
              <a:lnSpc>
                <a:spcPct val="86300"/>
              </a:lnSpc>
            </a:pPr>
            <a:r>
              <a:rPr dirty="0"/>
              <a:t>Virtualization</a:t>
            </a:r>
            <a:r>
              <a:rPr spc="480" dirty="0"/>
              <a:t> </a:t>
            </a:r>
            <a:r>
              <a:rPr dirty="0"/>
              <a:t>lets</a:t>
            </a:r>
            <a:r>
              <a:rPr spc="465" dirty="0"/>
              <a:t> </a:t>
            </a:r>
            <a:r>
              <a:rPr dirty="0"/>
              <a:t>the</a:t>
            </a:r>
            <a:r>
              <a:rPr spc="445" dirty="0"/>
              <a:t> </a:t>
            </a:r>
            <a:r>
              <a:rPr dirty="0"/>
              <a:t>IaaS</a:t>
            </a:r>
            <a:r>
              <a:rPr spc="475" dirty="0"/>
              <a:t> </a:t>
            </a:r>
            <a:r>
              <a:rPr dirty="0"/>
              <a:t>vendor</a:t>
            </a:r>
            <a:r>
              <a:rPr spc="465" dirty="0"/>
              <a:t> </a:t>
            </a:r>
            <a:r>
              <a:rPr spc="-10" dirty="0"/>
              <a:t>utilize </a:t>
            </a:r>
            <a:r>
              <a:rPr dirty="0"/>
              <a:t>their</a:t>
            </a:r>
            <a:r>
              <a:rPr spc="480" dirty="0"/>
              <a:t> </a:t>
            </a:r>
            <a:r>
              <a:rPr dirty="0"/>
              <a:t>computing</a:t>
            </a:r>
            <a:r>
              <a:rPr spc="470" dirty="0"/>
              <a:t> </a:t>
            </a:r>
            <a:r>
              <a:rPr dirty="0"/>
              <a:t>resources</a:t>
            </a:r>
            <a:r>
              <a:rPr spc="495" dirty="0"/>
              <a:t> </a:t>
            </a:r>
            <a:r>
              <a:rPr dirty="0"/>
              <a:t>to</a:t>
            </a:r>
            <a:r>
              <a:rPr spc="475" dirty="0"/>
              <a:t> </a:t>
            </a:r>
            <a:r>
              <a:rPr dirty="0"/>
              <a:t>as</a:t>
            </a:r>
            <a:r>
              <a:rPr spc="490" dirty="0"/>
              <a:t> </a:t>
            </a:r>
            <a:r>
              <a:rPr dirty="0"/>
              <a:t>high</a:t>
            </a:r>
            <a:r>
              <a:rPr spc="500" dirty="0"/>
              <a:t> </a:t>
            </a:r>
            <a:r>
              <a:rPr spc="-25" dirty="0"/>
              <a:t>as </a:t>
            </a:r>
            <a:r>
              <a:rPr dirty="0"/>
              <a:t>90</a:t>
            </a:r>
            <a:r>
              <a:rPr spc="50" dirty="0"/>
              <a:t> </a:t>
            </a:r>
            <a:r>
              <a:rPr dirty="0"/>
              <a:t>%,</a:t>
            </a:r>
            <a:r>
              <a:rPr spc="55" dirty="0"/>
              <a:t> </a:t>
            </a:r>
            <a:r>
              <a:rPr dirty="0"/>
              <a:t>compared</a:t>
            </a:r>
            <a:r>
              <a:rPr spc="65" dirty="0"/>
              <a:t> </a:t>
            </a:r>
            <a:r>
              <a:rPr dirty="0"/>
              <a:t>to</a:t>
            </a:r>
            <a:r>
              <a:rPr spc="35" dirty="0"/>
              <a:t> </a:t>
            </a:r>
            <a:r>
              <a:rPr dirty="0"/>
              <a:t>an</a:t>
            </a:r>
            <a:r>
              <a:rPr spc="35" dirty="0"/>
              <a:t> </a:t>
            </a:r>
            <a:r>
              <a:rPr dirty="0"/>
              <a:t>individual</a:t>
            </a:r>
            <a:r>
              <a:rPr spc="50" dirty="0"/>
              <a:t> </a:t>
            </a:r>
            <a:r>
              <a:rPr spc="-10" dirty="0"/>
              <a:t>company </a:t>
            </a:r>
            <a:r>
              <a:rPr dirty="0"/>
              <a:t>having</a:t>
            </a:r>
            <a:r>
              <a:rPr spc="260" dirty="0"/>
              <a:t> </a:t>
            </a:r>
            <a:r>
              <a:rPr dirty="0"/>
              <a:t>their</a:t>
            </a:r>
            <a:r>
              <a:rPr spc="265" dirty="0"/>
              <a:t> </a:t>
            </a:r>
            <a:r>
              <a:rPr dirty="0"/>
              <a:t>own</a:t>
            </a:r>
            <a:r>
              <a:rPr spc="285" dirty="0"/>
              <a:t> </a:t>
            </a:r>
            <a:r>
              <a:rPr dirty="0"/>
              <a:t>servers</a:t>
            </a:r>
            <a:r>
              <a:rPr spc="265" dirty="0"/>
              <a:t> </a:t>
            </a:r>
            <a:r>
              <a:rPr dirty="0"/>
              <a:t>idle</a:t>
            </a:r>
            <a:r>
              <a:rPr spc="280" dirty="0"/>
              <a:t> </a:t>
            </a:r>
            <a:r>
              <a:rPr dirty="0"/>
              <a:t>most</a:t>
            </a:r>
            <a:r>
              <a:rPr spc="254" dirty="0"/>
              <a:t> </a:t>
            </a:r>
            <a:r>
              <a:rPr dirty="0"/>
              <a:t>of</a:t>
            </a:r>
            <a:r>
              <a:rPr spc="290" dirty="0"/>
              <a:t> </a:t>
            </a:r>
            <a:r>
              <a:rPr spc="-25" dirty="0"/>
              <a:t>the </a:t>
            </a:r>
            <a:r>
              <a:rPr spc="-10" dirty="0"/>
              <a:t>time.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1527047"/>
            <a:ext cx="4663439" cy="4392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19404" y="1644859"/>
            <a:ext cx="5518785" cy="1681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13335">
              <a:lnSpc>
                <a:spcPct val="133800"/>
              </a:lnSpc>
              <a:spcBef>
                <a:spcPts val="10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segunda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diferencia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hosting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tradicional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virtualización.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Este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virtualiza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3614" y="4029035"/>
            <a:ext cx="5739130" cy="141224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virtualización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permite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IaaS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utilizar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4130" marR="5080" indent="-7620">
              <a:lnSpc>
                <a:spcPct val="112000"/>
              </a:lnSpc>
              <a:spcBef>
                <a:spcPts val="484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informáticos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hasta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90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%,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comparación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individual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tiene</a:t>
            </a:r>
            <a:r>
              <a:rPr sz="185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propios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servidores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inactivos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mayor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parte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tiempo.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3150" b="0" spc="-1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(IaaS)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Infrastructure</a:t>
            </a:r>
            <a:r>
              <a:rPr spc="-50" dirty="0"/>
              <a:t> </a:t>
            </a:r>
            <a:r>
              <a:rPr dirty="0"/>
              <a:t>as</a:t>
            </a:r>
            <a:r>
              <a:rPr spc="-95" dirty="0"/>
              <a:t> </a:t>
            </a:r>
            <a:r>
              <a:rPr dirty="0"/>
              <a:t>a</a:t>
            </a:r>
            <a:r>
              <a:rPr spc="-114" dirty="0"/>
              <a:t> </a:t>
            </a:r>
            <a:r>
              <a:rPr dirty="0"/>
              <a:t>Service</a:t>
            </a:r>
            <a:r>
              <a:rPr spc="-40" dirty="0"/>
              <a:t> </a:t>
            </a:r>
            <a:r>
              <a:rPr spc="-10" dirty="0"/>
              <a:t>(laaS)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30936" y="1353311"/>
            <a:ext cx="6126480" cy="4819015"/>
            <a:chOff x="630936" y="1353311"/>
            <a:chExt cx="6126480" cy="4819015"/>
          </a:xfrm>
        </p:grpSpPr>
        <p:sp>
          <p:nvSpPr>
            <p:cNvPr id="8" name="object 8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5633593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3593" y="4806695"/>
                  </a:lnTo>
                  <a:lnTo>
                    <a:pt x="5682732" y="4804214"/>
                  </a:lnTo>
                  <a:lnTo>
                    <a:pt x="5730455" y="4796930"/>
                  </a:lnTo>
                  <a:lnTo>
                    <a:pt x="5776518" y="4785086"/>
                  </a:lnTo>
                  <a:lnTo>
                    <a:pt x="5820679" y="4768922"/>
                  </a:lnTo>
                  <a:lnTo>
                    <a:pt x="5862698" y="4748682"/>
                  </a:lnTo>
                  <a:lnTo>
                    <a:pt x="5902331" y="4724605"/>
                  </a:lnTo>
                  <a:lnTo>
                    <a:pt x="5939338" y="4696934"/>
                  </a:lnTo>
                  <a:lnTo>
                    <a:pt x="5973476" y="4665911"/>
                  </a:lnTo>
                  <a:lnTo>
                    <a:pt x="6004504" y="4631777"/>
                  </a:lnTo>
                  <a:lnTo>
                    <a:pt x="6032179" y="4594774"/>
                  </a:lnTo>
                  <a:lnTo>
                    <a:pt x="6056260" y="4555142"/>
                  </a:lnTo>
                  <a:lnTo>
                    <a:pt x="6076505" y="4513125"/>
                  </a:lnTo>
                  <a:lnTo>
                    <a:pt x="6092672" y="4468963"/>
                  </a:lnTo>
                  <a:lnTo>
                    <a:pt x="6104519" y="4422898"/>
                  </a:lnTo>
                  <a:lnTo>
                    <a:pt x="6111805" y="4375172"/>
                  </a:lnTo>
                  <a:lnTo>
                    <a:pt x="6114288" y="4326026"/>
                  </a:lnTo>
                  <a:lnTo>
                    <a:pt x="6114288" y="480694"/>
                  </a:lnTo>
                  <a:lnTo>
                    <a:pt x="6111805" y="431555"/>
                  </a:lnTo>
                  <a:lnTo>
                    <a:pt x="6104519" y="383832"/>
                  </a:lnTo>
                  <a:lnTo>
                    <a:pt x="6092672" y="337769"/>
                  </a:lnTo>
                  <a:lnTo>
                    <a:pt x="6076505" y="293608"/>
                  </a:lnTo>
                  <a:lnTo>
                    <a:pt x="6056260" y="251589"/>
                  </a:lnTo>
                  <a:lnTo>
                    <a:pt x="6032179" y="211956"/>
                  </a:lnTo>
                  <a:lnTo>
                    <a:pt x="6004504" y="174949"/>
                  </a:lnTo>
                  <a:lnTo>
                    <a:pt x="5973476" y="140811"/>
                  </a:lnTo>
                  <a:lnTo>
                    <a:pt x="5939338" y="109783"/>
                  </a:lnTo>
                  <a:lnTo>
                    <a:pt x="5902331" y="82108"/>
                  </a:lnTo>
                  <a:lnTo>
                    <a:pt x="5862698" y="58027"/>
                  </a:lnTo>
                  <a:lnTo>
                    <a:pt x="5820679" y="37782"/>
                  </a:lnTo>
                  <a:lnTo>
                    <a:pt x="5776518" y="21615"/>
                  </a:lnTo>
                  <a:lnTo>
                    <a:pt x="5730455" y="9768"/>
                  </a:lnTo>
                  <a:lnTo>
                    <a:pt x="5682732" y="2482"/>
                  </a:lnTo>
                  <a:lnTo>
                    <a:pt x="5633593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7032" y="1359407"/>
              <a:ext cx="6114415" cy="4806950"/>
            </a:xfrm>
            <a:custGeom>
              <a:avLst/>
              <a:gdLst/>
              <a:ahLst/>
              <a:cxnLst/>
              <a:rect l="l" t="t" r="r" b="b"/>
              <a:pathLst>
                <a:path w="6114415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3593" y="0"/>
                  </a:lnTo>
                  <a:lnTo>
                    <a:pt x="5682732" y="2482"/>
                  </a:lnTo>
                  <a:lnTo>
                    <a:pt x="5730455" y="9768"/>
                  </a:lnTo>
                  <a:lnTo>
                    <a:pt x="5776518" y="21615"/>
                  </a:lnTo>
                  <a:lnTo>
                    <a:pt x="5820679" y="37782"/>
                  </a:lnTo>
                  <a:lnTo>
                    <a:pt x="5862698" y="58027"/>
                  </a:lnTo>
                  <a:lnTo>
                    <a:pt x="5902331" y="82108"/>
                  </a:lnTo>
                  <a:lnTo>
                    <a:pt x="5939338" y="109783"/>
                  </a:lnTo>
                  <a:lnTo>
                    <a:pt x="5973476" y="140811"/>
                  </a:lnTo>
                  <a:lnTo>
                    <a:pt x="6004504" y="174949"/>
                  </a:lnTo>
                  <a:lnTo>
                    <a:pt x="6032179" y="211956"/>
                  </a:lnTo>
                  <a:lnTo>
                    <a:pt x="6056260" y="251589"/>
                  </a:lnTo>
                  <a:lnTo>
                    <a:pt x="6076505" y="293608"/>
                  </a:lnTo>
                  <a:lnTo>
                    <a:pt x="6092672" y="337769"/>
                  </a:lnTo>
                  <a:lnTo>
                    <a:pt x="6104519" y="383832"/>
                  </a:lnTo>
                  <a:lnTo>
                    <a:pt x="6111805" y="431555"/>
                  </a:lnTo>
                  <a:lnTo>
                    <a:pt x="6114288" y="480694"/>
                  </a:lnTo>
                  <a:lnTo>
                    <a:pt x="6114288" y="4326026"/>
                  </a:lnTo>
                  <a:lnTo>
                    <a:pt x="6111805" y="4375172"/>
                  </a:lnTo>
                  <a:lnTo>
                    <a:pt x="6104519" y="4422898"/>
                  </a:lnTo>
                  <a:lnTo>
                    <a:pt x="6092672" y="4468963"/>
                  </a:lnTo>
                  <a:lnTo>
                    <a:pt x="6076505" y="4513125"/>
                  </a:lnTo>
                  <a:lnTo>
                    <a:pt x="6056260" y="4555142"/>
                  </a:lnTo>
                  <a:lnTo>
                    <a:pt x="6032179" y="4594774"/>
                  </a:lnTo>
                  <a:lnTo>
                    <a:pt x="6004504" y="4631777"/>
                  </a:lnTo>
                  <a:lnTo>
                    <a:pt x="5973476" y="4665911"/>
                  </a:lnTo>
                  <a:lnTo>
                    <a:pt x="5939338" y="4696934"/>
                  </a:lnTo>
                  <a:lnTo>
                    <a:pt x="5902331" y="4724605"/>
                  </a:lnTo>
                  <a:lnTo>
                    <a:pt x="5862698" y="4748682"/>
                  </a:lnTo>
                  <a:lnTo>
                    <a:pt x="5820679" y="4768922"/>
                  </a:lnTo>
                  <a:lnTo>
                    <a:pt x="5776518" y="4785086"/>
                  </a:lnTo>
                  <a:lnTo>
                    <a:pt x="5730455" y="4796930"/>
                  </a:lnTo>
                  <a:lnTo>
                    <a:pt x="5682732" y="4804214"/>
                  </a:lnTo>
                  <a:lnTo>
                    <a:pt x="5633593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2170" rIns="0" bIns="0" rtlCol="0">
            <a:spAutoFit/>
          </a:bodyPr>
          <a:lstStyle/>
          <a:p>
            <a:pPr marL="12700" marR="5715" algn="just">
              <a:lnSpc>
                <a:spcPct val="86300"/>
              </a:lnSpc>
              <a:spcBef>
                <a:spcPts val="495"/>
              </a:spcBef>
            </a:pPr>
            <a:r>
              <a:rPr dirty="0"/>
              <a:t>Renting</a:t>
            </a:r>
            <a:r>
              <a:rPr spc="215" dirty="0"/>
              <a:t> </a:t>
            </a:r>
            <a:r>
              <a:rPr dirty="0"/>
              <a:t>the</a:t>
            </a:r>
            <a:r>
              <a:rPr spc="229" dirty="0"/>
              <a:t> </a:t>
            </a:r>
            <a:r>
              <a:rPr dirty="0"/>
              <a:t>IT</a:t>
            </a:r>
            <a:r>
              <a:rPr spc="195" dirty="0"/>
              <a:t> </a:t>
            </a:r>
            <a:r>
              <a:rPr dirty="0"/>
              <a:t>infrastructure</a:t>
            </a:r>
            <a:r>
              <a:rPr spc="185" dirty="0"/>
              <a:t> </a:t>
            </a:r>
            <a:r>
              <a:rPr dirty="0"/>
              <a:t>from</a:t>
            </a:r>
            <a:r>
              <a:rPr spc="240" dirty="0"/>
              <a:t> </a:t>
            </a:r>
            <a:r>
              <a:rPr dirty="0"/>
              <a:t>a</a:t>
            </a:r>
            <a:r>
              <a:rPr spc="225" dirty="0"/>
              <a:t> </a:t>
            </a:r>
            <a:r>
              <a:rPr spc="-10" dirty="0"/>
              <a:t>cloud </a:t>
            </a:r>
            <a:r>
              <a:rPr dirty="0"/>
              <a:t>provider</a:t>
            </a:r>
            <a:r>
              <a:rPr spc="285" dirty="0"/>
              <a:t>   </a:t>
            </a:r>
            <a:r>
              <a:rPr dirty="0"/>
              <a:t>gives</a:t>
            </a:r>
            <a:r>
              <a:rPr spc="290" dirty="0"/>
              <a:t>   </a:t>
            </a:r>
            <a:r>
              <a:rPr dirty="0"/>
              <a:t>organizations</a:t>
            </a:r>
            <a:r>
              <a:rPr spc="295" dirty="0"/>
              <a:t>   </a:t>
            </a:r>
            <a:r>
              <a:rPr spc="-10" dirty="0"/>
              <a:t>several </a:t>
            </a:r>
            <a:r>
              <a:rPr dirty="0"/>
              <a:t>advantages</a:t>
            </a:r>
            <a:r>
              <a:rPr spc="-75" dirty="0"/>
              <a:t> </a:t>
            </a:r>
            <a:r>
              <a:rPr dirty="0"/>
              <a:t>such</a:t>
            </a:r>
            <a:r>
              <a:rPr spc="-75" dirty="0"/>
              <a:t> </a:t>
            </a:r>
            <a:r>
              <a:rPr spc="-25" dirty="0"/>
              <a:t>as:</a:t>
            </a: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pc="-25" dirty="0"/>
          </a:p>
          <a:p>
            <a:pPr marL="12700" marR="6350" algn="just">
              <a:lnSpc>
                <a:spcPct val="86300"/>
              </a:lnSpc>
            </a:pPr>
            <a:r>
              <a:rPr spc="-10" dirty="0"/>
              <a:t>-</a:t>
            </a:r>
            <a:r>
              <a:rPr dirty="0"/>
              <a:t>Reduced</a:t>
            </a:r>
            <a:r>
              <a:rPr spc="305" dirty="0"/>
              <a:t> </a:t>
            </a:r>
            <a:r>
              <a:rPr dirty="0"/>
              <a:t>upfront</a:t>
            </a:r>
            <a:r>
              <a:rPr spc="325" dirty="0"/>
              <a:t> </a:t>
            </a:r>
            <a:r>
              <a:rPr dirty="0"/>
              <a:t>expenses</a:t>
            </a:r>
            <a:r>
              <a:rPr spc="325" dirty="0"/>
              <a:t> </a:t>
            </a:r>
            <a:r>
              <a:rPr dirty="0"/>
              <a:t>of</a:t>
            </a:r>
            <a:r>
              <a:rPr spc="335" dirty="0"/>
              <a:t> </a:t>
            </a:r>
            <a:r>
              <a:rPr dirty="0"/>
              <a:t>setting</a:t>
            </a:r>
            <a:r>
              <a:rPr spc="305" dirty="0"/>
              <a:t> </a:t>
            </a:r>
            <a:r>
              <a:rPr spc="-25" dirty="0"/>
              <a:t>up </a:t>
            </a:r>
            <a:r>
              <a:rPr dirty="0"/>
              <a:t>and</a:t>
            </a:r>
            <a:r>
              <a:rPr spc="500" dirty="0"/>
              <a:t> </a:t>
            </a:r>
            <a:r>
              <a:rPr dirty="0"/>
              <a:t>managing</a:t>
            </a:r>
            <a:r>
              <a:rPr spc="515" dirty="0"/>
              <a:t> </a:t>
            </a:r>
            <a:r>
              <a:rPr spc="-20" dirty="0"/>
              <a:t>on-</a:t>
            </a:r>
            <a:r>
              <a:rPr dirty="0"/>
              <a:t>site</a:t>
            </a:r>
            <a:r>
              <a:rPr spc="505" dirty="0"/>
              <a:t> </a:t>
            </a:r>
            <a:r>
              <a:rPr dirty="0"/>
              <a:t>data</a:t>
            </a:r>
            <a:r>
              <a:rPr spc="509" dirty="0"/>
              <a:t> </a:t>
            </a:r>
            <a:r>
              <a:rPr dirty="0"/>
              <a:t>centres,</a:t>
            </a:r>
            <a:r>
              <a:rPr spc="530" dirty="0"/>
              <a:t> </a:t>
            </a:r>
            <a:r>
              <a:rPr spc="-25" dirty="0"/>
              <a:t>and </a:t>
            </a:r>
            <a:r>
              <a:rPr dirty="0"/>
              <a:t>reduced</a:t>
            </a:r>
            <a:r>
              <a:rPr spc="-130" dirty="0"/>
              <a:t> </a:t>
            </a:r>
            <a:r>
              <a:rPr dirty="0"/>
              <a:t>ongoing</a:t>
            </a:r>
            <a:r>
              <a:rPr spc="-100" dirty="0"/>
              <a:t> </a:t>
            </a:r>
            <a:r>
              <a:rPr spc="-10" dirty="0"/>
              <a:t>cost.</a:t>
            </a:r>
          </a:p>
          <a:p>
            <a:pPr marL="12700">
              <a:lnSpc>
                <a:spcPts val="2690"/>
              </a:lnSpc>
              <a:spcBef>
                <a:spcPts val="555"/>
              </a:spcBef>
              <a:tabLst>
                <a:tab pos="1677035" algn="l"/>
                <a:tab pos="3033395" algn="l"/>
                <a:tab pos="4548505" algn="l"/>
              </a:tabLst>
            </a:pPr>
            <a:r>
              <a:rPr spc="-10" dirty="0"/>
              <a:t>-Improved</a:t>
            </a:r>
            <a:r>
              <a:rPr dirty="0"/>
              <a:t>	</a:t>
            </a:r>
            <a:r>
              <a:rPr spc="-10" dirty="0"/>
              <a:t>disaster</a:t>
            </a:r>
            <a:r>
              <a:rPr dirty="0"/>
              <a:t>	</a:t>
            </a:r>
            <a:r>
              <a:rPr spc="-10" dirty="0"/>
              <a:t>recovery,</a:t>
            </a:r>
            <a:r>
              <a:rPr dirty="0"/>
              <a:t>	</a:t>
            </a:r>
            <a:r>
              <a:rPr spc="-10" dirty="0"/>
              <a:t>business</a:t>
            </a:r>
          </a:p>
          <a:p>
            <a:pPr marL="12700">
              <a:lnSpc>
                <a:spcPts val="2690"/>
              </a:lnSpc>
            </a:pPr>
            <a:r>
              <a:rPr spc="-20" dirty="0"/>
              <a:t>continuity,</a:t>
            </a:r>
            <a:r>
              <a:rPr spc="-4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10" dirty="0"/>
              <a:t>innovation.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pc="-10" dirty="0"/>
              <a:t>-</a:t>
            </a:r>
            <a:r>
              <a:rPr dirty="0"/>
              <a:t>Better</a:t>
            </a:r>
            <a:r>
              <a:rPr spc="-95" dirty="0"/>
              <a:t> </a:t>
            </a:r>
            <a:r>
              <a:rPr spc="-10" dirty="0"/>
              <a:t>security,</a:t>
            </a:r>
            <a:r>
              <a:rPr spc="-65" dirty="0"/>
              <a:t> </a:t>
            </a:r>
            <a:r>
              <a:rPr spc="-10" dirty="0"/>
              <a:t>stability,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spc="-10" dirty="0"/>
              <a:t>reliability.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56119" y="1527047"/>
            <a:ext cx="4663439" cy="439216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22156" y="1916278"/>
            <a:ext cx="5718810" cy="3660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30"/>
              </a:spcBef>
            </a:pP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Alquilar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3335" marR="244475" indent="8890">
              <a:lnSpc>
                <a:spcPct val="105700"/>
              </a:lnSpc>
              <a:spcBef>
                <a:spcPts val="25"/>
              </a:spcBef>
            </a:pP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9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brinda</a:t>
            </a:r>
            <a:r>
              <a:rPr sz="19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9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95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organizaciones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varias</a:t>
            </a:r>
            <a:r>
              <a:rPr sz="19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ventajas como:</a:t>
            </a: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3335" marR="102235" indent="-1270">
              <a:lnSpc>
                <a:spcPct val="106200"/>
              </a:lnSpc>
            </a:pP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­Reducción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gastos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iniciales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instalación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gestión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centros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locales,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así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costes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continuos.</a:t>
            </a: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4604" marR="997585" indent="-2540">
              <a:lnSpc>
                <a:spcPct val="106800"/>
              </a:lnSpc>
              <a:spcBef>
                <a:spcPts val="935"/>
              </a:spcBef>
            </a:pP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­Mejora</a:t>
            </a:r>
            <a:r>
              <a:rPr sz="19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recuperación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ante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desastres,</a:t>
            </a:r>
            <a:r>
              <a:rPr sz="195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continuidad</a:t>
            </a:r>
            <a:r>
              <a:rPr sz="19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19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negocio</a:t>
            </a:r>
            <a:r>
              <a:rPr sz="19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9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9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innovación.</a:t>
            </a: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­Mayor</a:t>
            </a:r>
            <a:r>
              <a:rPr sz="19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seguridad,</a:t>
            </a:r>
            <a:r>
              <a:rPr sz="19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estabilidad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95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confiabilidad.</a:t>
            </a:r>
            <a:endParaRPr sz="19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6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90"/>
              </a:spcBef>
            </a:pP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Infraestructura</a:t>
            </a:r>
            <a:r>
              <a:rPr sz="3150" b="0" spc="-1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1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(IaaS)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Platform</a:t>
            </a:r>
            <a:r>
              <a:rPr spc="-3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Service</a:t>
            </a:r>
            <a:r>
              <a:rPr spc="-15" dirty="0"/>
              <a:t> </a:t>
            </a:r>
            <a:r>
              <a:rPr spc="-10" dirty="0"/>
              <a:t>(PaaS)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28208" y="2093721"/>
            <a:ext cx="884555" cy="7086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19380" marR="5080" indent="-107314">
              <a:lnSpc>
                <a:spcPts val="2500"/>
              </a:lnSpc>
              <a:spcBef>
                <a:spcPts val="500"/>
              </a:spcBef>
              <a:tabLst>
                <a:tab pos="448309" algn="l"/>
                <a:tab pos="701675" algn="l"/>
              </a:tabLst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as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	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092" y="2093721"/>
            <a:ext cx="4751705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second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2400" spc="3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400" spc="3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PaaS</a:t>
            </a:r>
            <a:r>
              <a:rPr sz="2400" spc="3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(Platform service).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092" y="3599764"/>
            <a:ext cx="5768975" cy="221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resources</a:t>
            </a:r>
            <a:r>
              <a:rPr sz="24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actually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combination</a:t>
            </a:r>
            <a:r>
              <a:rPr sz="24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IaaS,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PaaS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provides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ability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3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develop,</a:t>
            </a:r>
            <a:r>
              <a:rPr sz="2400" spc="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test,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run,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host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applications.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6600" y="1359407"/>
            <a:ext cx="4453128" cy="48066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3614" y="925035"/>
            <a:ext cx="115697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0" spc="-10" dirty="0">
                <a:highlight>
                  <a:srgbClr val="FFFF00"/>
                </a:highlight>
                <a:latin typeface="Arial MT"/>
                <a:cs typeface="Arial MT"/>
              </a:rPr>
              <a:t>Objetivo</a:t>
            </a:r>
            <a:endParaRPr sz="24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68" y="1798750"/>
            <a:ext cx="6480175" cy="462690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20"/>
              </a:spcBef>
            </a:pP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Identificar</a:t>
            </a:r>
            <a:r>
              <a:rPr sz="2300" spc="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3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3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00" spc="5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3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00" spc="4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</a:pPr>
            <a:r>
              <a:rPr sz="230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Contenido:</a:t>
            </a: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</a:pP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200025" indent="-187325">
              <a:lnSpc>
                <a:spcPct val="100000"/>
              </a:lnSpc>
              <a:buChar char="­"/>
              <a:tabLst>
                <a:tab pos="200025" algn="l"/>
              </a:tabLst>
            </a:pPr>
            <a:r>
              <a:rPr sz="24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Introducción.</a:t>
            </a:r>
            <a:endParaRPr sz="24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91770" indent="-179070">
              <a:lnSpc>
                <a:spcPct val="100000"/>
              </a:lnSpc>
              <a:spcBef>
                <a:spcPts val="2165"/>
              </a:spcBef>
              <a:buChar char="­"/>
              <a:tabLst>
                <a:tab pos="191770" algn="l"/>
              </a:tabLst>
            </a:pP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3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91770" indent="-179070">
              <a:lnSpc>
                <a:spcPct val="100000"/>
              </a:lnSpc>
              <a:spcBef>
                <a:spcPts val="1085"/>
              </a:spcBef>
              <a:buChar char="­"/>
              <a:tabLst>
                <a:tab pos="191770" algn="l"/>
              </a:tabLst>
            </a:pP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Definición</a:t>
            </a:r>
            <a:r>
              <a:rPr sz="23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3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200025" indent="-187325">
              <a:lnSpc>
                <a:spcPct val="100000"/>
              </a:lnSpc>
              <a:spcBef>
                <a:spcPts val="509"/>
              </a:spcBef>
              <a:buChar char="­"/>
              <a:tabLst>
                <a:tab pos="200025" algn="l"/>
              </a:tabLst>
            </a:pP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¿Cómo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funciona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4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4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400" spc="3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400" spc="4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nube?</a:t>
            </a:r>
            <a:endParaRPr sz="24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200025" indent="-187325">
              <a:lnSpc>
                <a:spcPct val="100000"/>
              </a:lnSpc>
              <a:spcBef>
                <a:spcPts val="960"/>
              </a:spcBef>
              <a:buChar char="­"/>
              <a:tabLst>
                <a:tab pos="200025" algn="l"/>
              </a:tabLst>
            </a:pP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cuatro</a:t>
            </a:r>
            <a:r>
              <a:rPr sz="2400" spc="25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400" spc="3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4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91770" indent="-179070">
              <a:lnSpc>
                <a:spcPct val="100000"/>
              </a:lnSpc>
              <a:spcBef>
                <a:spcPts val="900"/>
              </a:spcBef>
              <a:buChar char="­"/>
              <a:tabLst>
                <a:tab pos="191770" algn="l"/>
              </a:tabLst>
            </a:pPr>
            <a:r>
              <a:rPr sz="2300" spc="-10" dirty="0">
                <a:solidFill>
                  <a:srgbClr val="2A2A2A"/>
                </a:solidFill>
                <a:highlight>
                  <a:srgbClr val="FFFF00"/>
                </a:highlight>
                <a:latin typeface="Arial MT"/>
                <a:cs typeface="Arial MT"/>
              </a:rPr>
              <a:t>Conclusiones.</a:t>
            </a:r>
            <a:endParaRPr sz="23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103" y="2126854"/>
            <a:ext cx="543433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400" marR="5080" indent="-13335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segunda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plataforma: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PaaS</a:t>
            </a:r>
            <a:r>
              <a:rPr sz="210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(plataforma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servicio).</a:t>
            </a:r>
            <a:endParaRPr sz="21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9584" y="3633265"/>
            <a:ext cx="5635625" cy="2193549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7780" marR="381000" indent="-4445">
              <a:lnSpc>
                <a:spcPts val="2500"/>
              </a:lnSpc>
              <a:spcBef>
                <a:spcPts val="200"/>
              </a:spcBef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plataforma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proporciona</a:t>
            </a:r>
            <a:r>
              <a:rPr sz="21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21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crear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aplicaciones.</a:t>
            </a:r>
            <a:endParaRPr sz="21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80"/>
              </a:spcBef>
            </a:pPr>
            <a:endParaRPr sz="21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22860">
              <a:lnSpc>
                <a:spcPct val="98600"/>
              </a:lnSpc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combinación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IaaS,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PaaS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proporciona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capacidad</a:t>
            </a:r>
            <a:r>
              <a:rPr sz="210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desarrollar,</a:t>
            </a:r>
            <a:r>
              <a:rPr sz="21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probar,</a:t>
            </a:r>
            <a:r>
              <a:rPr sz="21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ejecutar</a:t>
            </a:r>
            <a:r>
              <a:rPr sz="21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alojar</a:t>
            </a:r>
            <a:r>
              <a:rPr sz="21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aplicaciones.</a:t>
            </a:r>
            <a:endParaRPr sz="21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510293"/>
          </a:xfrm>
          <a:prstGeom prst="rect">
            <a:avLst/>
          </a:prstGeom>
        </p:spPr>
        <p:txBody>
          <a:bodyPr vert="horz" wrap="square" lIns="0" tIns="55778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Plataforma</a:t>
            </a:r>
            <a:r>
              <a:rPr sz="2950" b="0" spc="-5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29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29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spc="-10" dirty="0">
                <a:highlight>
                  <a:srgbClr val="FFFF00"/>
                </a:highlight>
                <a:latin typeface="Arial MT"/>
                <a:cs typeface="Arial MT"/>
              </a:rPr>
              <a:t>(PaaS)</a:t>
            </a:r>
            <a:endParaRPr sz="29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Platform</a:t>
            </a:r>
            <a:r>
              <a:rPr spc="-30" dirty="0"/>
              <a:t> </a:t>
            </a:r>
            <a:r>
              <a:rPr dirty="0"/>
              <a:t>as</a:t>
            </a:r>
            <a:r>
              <a:rPr spc="-70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dirty="0"/>
              <a:t>Service</a:t>
            </a:r>
            <a:r>
              <a:rPr spc="-15" dirty="0"/>
              <a:t> </a:t>
            </a:r>
            <a:r>
              <a:rPr spc="-10" dirty="0"/>
              <a:t>(PaaS)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2253234"/>
            <a:ext cx="5006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20800" algn="l"/>
                <a:tab pos="1960880" algn="l"/>
                <a:tab pos="2860040" algn="l"/>
                <a:tab pos="3841750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parties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4092" y="1935556"/>
            <a:ext cx="5770245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r">
              <a:lnSpc>
                <a:spcPts val="2690"/>
              </a:lnSpc>
              <a:spcBef>
                <a:spcPts val="100"/>
              </a:spcBef>
              <a:tabLst>
                <a:tab pos="749935" algn="l"/>
                <a:tab pos="2075814" algn="l"/>
                <a:tab pos="2954020" algn="l"/>
                <a:tab pos="4008754" algn="l"/>
                <a:tab pos="4570095" algn="l"/>
                <a:tab pos="5149215" algn="l"/>
              </a:tabLst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opens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third</a:t>
            </a:r>
            <a:endParaRPr sz="2400">
              <a:latin typeface="Arial MT"/>
              <a:cs typeface="Arial MT"/>
            </a:endParaRPr>
          </a:p>
          <a:p>
            <a:pPr marR="5080" algn="r">
              <a:lnSpc>
                <a:spcPts val="2690"/>
              </a:lnSpc>
            </a:pP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(or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092" y="2566873"/>
            <a:ext cx="5768975" cy="3407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integrations)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service.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ts val="25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example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well-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known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PaaS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Microsoft</a:t>
            </a:r>
            <a:r>
              <a:rPr sz="2400" spc="-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Azure.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400">
              <a:latin typeface="Arial MT"/>
              <a:cs typeface="Arial MT"/>
            </a:endParaRPr>
          </a:p>
          <a:p>
            <a:pPr marL="12700" marR="5715" algn="just">
              <a:lnSpc>
                <a:spcPct val="864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2400" spc="1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developers</a:t>
            </a:r>
            <a:r>
              <a:rPr sz="2400" spc="1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swift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development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deployment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environment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you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building.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86600" y="1359407"/>
            <a:ext cx="4453128" cy="48066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90312" y="1586939"/>
            <a:ext cx="5404308" cy="35788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32384" marR="938530" indent="-13335">
              <a:lnSpc>
                <a:spcPct val="94100"/>
              </a:lnSpc>
              <a:spcBef>
                <a:spcPts val="265"/>
              </a:spcBef>
            </a:pP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plataforma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abre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terceros</a:t>
            </a:r>
            <a:r>
              <a:rPr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agreguen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(o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integraciones)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1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2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.</a:t>
            </a:r>
            <a:endParaRPr sz="22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34925" marR="1532890" indent="-22860">
              <a:lnSpc>
                <a:spcPts val="2050"/>
              </a:lnSpc>
              <a:spcBef>
                <a:spcPts val="5"/>
              </a:spcBef>
            </a:pP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ejemplo</a:t>
            </a:r>
            <a:r>
              <a:rPr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PaaS</a:t>
            </a:r>
            <a:r>
              <a:rPr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bien</a:t>
            </a:r>
            <a:r>
              <a:rPr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conocido</a:t>
            </a:r>
            <a:r>
              <a:rPr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Microsoft Azure.</a:t>
            </a:r>
            <a:endParaRPr lang="es-ES" spc="-1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34925" marR="1532890" indent="-22860">
              <a:lnSpc>
                <a:spcPts val="2050"/>
              </a:lnSpc>
              <a:spcBef>
                <a:spcPts val="5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1590" marR="1494155" indent="-2540">
              <a:lnSpc>
                <a:spcPts val="2500"/>
              </a:lnSpc>
              <a:spcBef>
                <a:spcPts val="5"/>
              </a:spcBef>
            </a:pP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</a:t>
            </a:r>
            <a:r>
              <a:rPr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plataforma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proporciona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los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desarrolladores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acceso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rápido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entorno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completo</a:t>
            </a:r>
            <a:r>
              <a:rPr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desarrollo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implementación</a:t>
            </a:r>
            <a:r>
              <a:rPr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</a:t>
            </a:r>
            <a:endParaRPr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32384">
              <a:lnSpc>
                <a:spcPts val="2435"/>
              </a:lnSpc>
            </a:pP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incluso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le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permite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alojar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aplicación</a:t>
            </a:r>
            <a:r>
              <a:rPr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está</a:t>
            </a:r>
            <a:r>
              <a:rPr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creando.</a:t>
            </a:r>
            <a:endParaRPr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510293"/>
          </a:xfrm>
          <a:prstGeom prst="rect">
            <a:avLst/>
          </a:prstGeom>
        </p:spPr>
        <p:txBody>
          <a:bodyPr vert="horz" wrap="square" lIns="0" tIns="55778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Plataforma</a:t>
            </a:r>
            <a:r>
              <a:rPr sz="2950" b="0" spc="-5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29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29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950" b="0" spc="-10" dirty="0">
                <a:highlight>
                  <a:srgbClr val="FFFF00"/>
                </a:highlight>
                <a:latin typeface="Arial MT"/>
                <a:cs typeface="Arial MT"/>
              </a:rPr>
              <a:t>(PaaS)</a:t>
            </a:r>
            <a:endParaRPr sz="29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10" dirty="0"/>
              <a:t>(SaaS)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7" name="object 7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6600" y="0"/>
            <a:ext cx="5105400" cy="6166485"/>
            <a:chOff x="7086600" y="0"/>
            <a:chExt cx="5105400" cy="61664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55775"/>
              <a:ext cx="4453128" cy="49103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092" y="2093721"/>
            <a:ext cx="5770245" cy="37217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third</a:t>
            </a:r>
            <a:r>
              <a:rPr sz="2400" spc="4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4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4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4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actual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29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SaaS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(Software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2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service).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complete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solution.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400">
              <a:latin typeface="Arial MT"/>
              <a:cs typeface="Arial MT"/>
            </a:endParaRPr>
          </a:p>
          <a:p>
            <a:pPr marL="12700" marR="6985" algn="just">
              <a:lnSpc>
                <a:spcPct val="863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Organizations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app,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connect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via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internet,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usually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browser.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103" y="2143164"/>
            <a:ext cx="5707380" cy="6291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050" marR="5080" indent="-6985">
              <a:lnSpc>
                <a:spcPct val="112500"/>
              </a:lnSpc>
              <a:spcBef>
                <a:spcPts val="9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tercera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propiamente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dicho: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SaaS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(software</a:t>
            </a:r>
            <a:r>
              <a:rPr sz="185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servicio).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03" y="3411585"/>
            <a:ext cx="5704840" cy="213169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6510" marR="600710" indent="-2540">
              <a:lnSpc>
                <a:spcPts val="2020"/>
              </a:lnSpc>
              <a:spcBef>
                <a:spcPts val="33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proporciona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solución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completa.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8890">
              <a:lnSpc>
                <a:spcPct val="1119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5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organizaciones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alquilan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uso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aplicación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usuarios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conectan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ella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través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Internet,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generalmente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navegador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web.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315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10" dirty="0"/>
              <a:t>(SaaS)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7" name="object 7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6600" y="0"/>
            <a:ext cx="5105400" cy="6166485"/>
            <a:chOff x="7086600" y="0"/>
            <a:chExt cx="5105400" cy="61664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55775"/>
              <a:ext cx="4453128" cy="49103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092" y="2251709"/>
            <a:ext cx="5768340" cy="34067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setting,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SaaS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therefore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4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user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consumes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provider.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0"/>
              </a:spcBef>
            </a:pPr>
            <a:endParaRPr sz="2400">
              <a:latin typeface="Arial MT"/>
              <a:cs typeface="Arial MT"/>
            </a:endParaRPr>
          </a:p>
          <a:p>
            <a:pPr marL="12700" marR="6350" algn="just">
              <a:lnSpc>
                <a:spcPts val="25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web-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accessible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from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everywhere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preferably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device.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ts val="25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27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provider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manages</a:t>
            </a:r>
            <a:r>
              <a:rPr sz="2400" spc="26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hardware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103" y="2301082"/>
            <a:ext cx="6038215" cy="335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240" marR="447040" indent="17780">
              <a:lnSpc>
                <a:spcPct val="111900"/>
              </a:lnSpc>
              <a:spcBef>
                <a:spcPts val="10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entorno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nube,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SaaS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tanto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donde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consume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oferta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5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6510" marR="5080" indent="16510">
              <a:lnSpc>
                <a:spcPct val="137600"/>
              </a:lnSpc>
              <a:spcBef>
                <a:spcPts val="5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Debe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estar basado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la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web y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 accesible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desde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cualquier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lugar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y,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preferiblemente,</a:t>
            </a:r>
            <a:r>
              <a:rPr sz="180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cualquier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dispositivo.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5400" marR="447675" indent="-13335">
              <a:lnSpc>
                <a:spcPts val="202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administra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5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315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10" dirty="0"/>
              <a:t>(SaaS)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7" name="object 7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6600" y="0"/>
            <a:ext cx="5105400" cy="6166485"/>
            <a:chOff x="7086600" y="0"/>
            <a:chExt cx="5105400" cy="61664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55775"/>
              <a:ext cx="4453128" cy="49103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092" y="2469896"/>
            <a:ext cx="5768340" cy="25317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SaaS</a:t>
            </a:r>
            <a:r>
              <a:rPr sz="2400" spc="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web-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email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400" spc="2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Outlook,</a:t>
            </a:r>
            <a:r>
              <a:rPr sz="2400" spc="204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Gmail,</a:t>
            </a:r>
            <a:r>
              <a:rPr sz="2400" spc="204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Hotmail.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Here,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email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located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provider’s</a:t>
            </a:r>
            <a:r>
              <a:rPr sz="2400" spc="-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network–together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your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messages.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1243" y="-47182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8969" y="3990041"/>
            <a:ext cx="5440680" cy="101282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indent="19050">
              <a:lnSpc>
                <a:spcPct val="118800"/>
              </a:lnSpc>
              <a:spcBef>
                <a:spcPts val="160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Aquí,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correo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electrónico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encuentra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red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servicios,</a:t>
            </a:r>
            <a:r>
              <a:rPr sz="180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junto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mensajes.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551" y="2539988"/>
            <a:ext cx="5751195" cy="5877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>
              <a:lnSpc>
                <a:spcPct val="108000"/>
              </a:lnSpc>
              <a:spcBef>
                <a:spcPts val="90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tipo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SaaS</a:t>
            </a:r>
            <a:r>
              <a:rPr sz="1800" spc="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son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correo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electrónico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basados</a:t>
            </a:r>
            <a:r>
              <a:rPr sz="18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web,</a:t>
            </a:r>
            <a:r>
              <a:rPr sz="18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18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Outlook,</a:t>
            </a:r>
            <a:r>
              <a:rPr sz="18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Gmail</a:t>
            </a:r>
            <a:r>
              <a:rPr sz="18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Hotmail.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315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10" dirty="0"/>
              <a:t>(SaaS)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7" name="object 7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6600" y="0"/>
            <a:ext cx="5105400" cy="6166485"/>
            <a:chOff x="7086600" y="0"/>
            <a:chExt cx="5105400" cy="61664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55775"/>
              <a:ext cx="4453128" cy="49103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092" y="2469896"/>
            <a:ext cx="5770245" cy="25317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6350" algn="just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Organizations</a:t>
            </a:r>
            <a:r>
              <a:rPr sz="2400" spc="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rent</a:t>
            </a:r>
            <a:r>
              <a:rPr sz="2400" spc="3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400" spc="3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business applications.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4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2400" spc="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examples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applications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enterprise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resource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planning</a:t>
            </a:r>
            <a:r>
              <a:rPr sz="24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(ERP),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2400" spc="43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relationship</a:t>
            </a:r>
            <a:r>
              <a:rPr sz="2400" spc="43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management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(CRM),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document</a:t>
            </a:r>
            <a:r>
              <a:rPr sz="2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management.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74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1687" y="1383791"/>
            <a:ext cx="6303645" cy="4913630"/>
            <a:chOff x="551687" y="1383791"/>
            <a:chExt cx="6303645" cy="4913630"/>
          </a:xfrm>
        </p:grpSpPr>
        <p:sp>
          <p:nvSpPr>
            <p:cNvPr id="8" name="object 8"/>
            <p:cNvSpPr/>
            <p:nvPr/>
          </p:nvSpPr>
          <p:spPr>
            <a:xfrm>
              <a:off x="557783" y="1389887"/>
              <a:ext cx="6291580" cy="4901565"/>
            </a:xfrm>
            <a:custGeom>
              <a:avLst/>
              <a:gdLst/>
              <a:ahLst/>
              <a:cxnLst/>
              <a:rect l="l" t="t" r="r" b="b"/>
              <a:pathLst>
                <a:path w="6291580" h="4901565">
                  <a:moveTo>
                    <a:pt x="0" y="0"/>
                  </a:moveTo>
                  <a:lnTo>
                    <a:pt x="0" y="4901184"/>
                  </a:lnTo>
                  <a:lnTo>
                    <a:pt x="6291071" y="3920998"/>
                  </a:lnTo>
                  <a:lnTo>
                    <a:pt x="6291071" y="980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7783" y="1389887"/>
              <a:ext cx="6291580" cy="4901565"/>
            </a:xfrm>
            <a:custGeom>
              <a:avLst/>
              <a:gdLst/>
              <a:ahLst/>
              <a:cxnLst/>
              <a:rect l="l" t="t" r="r" b="b"/>
              <a:pathLst>
                <a:path w="6291580" h="4901565">
                  <a:moveTo>
                    <a:pt x="0" y="4901184"/>
                  </a:moveTo>
                  <a:lnTo>
                    <a:pt x="0" y="0"/>
                  </a:lnTo>
                  <a:lnTo>
                    <a:pt x="6291071" y="980186"/>
                  </a:lnTo>
                  <a:lnTo>
                    <a:pt x="6291071" y="3920998"/>
                  </a:lnTo>
                  <a:lnTo>
                    <a:pt x="0" y="490118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98703" y="2452827"/>
            <a:ext cx="6018530" cy="316103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889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probably</a:t>
            </a:r>
            <a:r>
              <a:rPr sz="2400" spc="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4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concept</a:t>
            </a:r>
            <a:r>
              <a:rPr sz="2400" spc="4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facing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1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IT-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industry</a:t>
            </a:r>
            <a:r>
              <a:rPr sz="2400" spc="30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31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31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31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hyped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than</a:t>
            </a:r>
            <a:r>
              <a:rPr sz="2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Computing.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Some</a:t>
            </a:r>
            <a:r>
              <a:rPr sz="24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say</a:t>
            </a:r>
            <a:r>
              <a:rPr sz="24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will</a:t>
            </a:r>
            <a:r>
              <a:rPr sz="2400" spc="2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totally</a:t>
            </a:r>
            <a:r>
              <a:rPr sz="24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disrupt</a:t>
            </a:r>
            <a:r>
              <a:rPr sz="24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industry,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very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well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case,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our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eagerness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459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support</a:t>
            </a:r>
            <a:r>
              <a:rPr sz="2400" spc="459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hype,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4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important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break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into</a:t>
            </a:r>
            <a:r>
              <a:rPr sz="2400" spc="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concrete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built.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5743" y="1389888"/>
            <a:ext cx="4736592" cy="45537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5065" y="2492833"/>
            <a:ext cx="5709285" cy="2480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66469" indent="3175">
              <a:lnSpc>
                <a:spcPct val="114399"/>
              </a:lnSpc>
              <a:spcBef>
                <a:spcPts val="95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organizaciones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pueden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alquilar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diferentes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</a:t>
            </a:r>
            <a:r>
              <a:rPr sz="180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comerciales.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2540">
              <a:lnSpc>
                <a:spcPct val="115599"/>
              </a:lnSpc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Algunos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ejemplos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empresariales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son</a:t>
            </a:r>
            <a:r>
              <a:rPr sz="180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planificación</a:t>
            </a:r>
            <a:r>
              <a:rPr sz="18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</a:t>
            </a:r>
            <a:r>
              <a:rPr sz="18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empresariales</a:t>
            </a:r>
            <a:r>
              <a:rPr sz="1800" spc="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(ERP),</a:t>
            </a:r>
            <a:r>
              <a:rPr sz="180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gestión</a:t>
            </a:r>
            <a:r>
              <a:rPr sz="18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relaciones</a:t>
            </a:r>
            <a:r>
              <a:rPr sz="18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cliente</a:t>
            </a:r>
            <a:r>
              <a:rPr sz="18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(CRM)</a:t>
            </a:r>
            <a:r>
              <a:rPr sz="18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gestión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00" spc="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documentos.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315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Software</a:t>
            </a:r>
            <a:r>
              <a:rPr spc="-12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Service</a:t>
            </a:r>
            <a:r>
              <a:rPr spc="5" dirty="0"/>
              <a:t> </a:t>
            </a:r>
            <a:r>
              <a:rPr spc="-10" dirty="0"/>
              <a:t>(SaaS)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7" name="object 7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086600" y="0"/>
            <a:ext cx="5105400" cy="6166485"/>
            <a:chOff x="7086600" y="0"/>
            <a:chExt cx="5105400" cy="616648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87455" y="0"/>
              <a:ext cx="1304544" cy="12557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0" y="1255775"/>
              <a:ext cx="4453128" cy="491032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44092" y="1426845"/>
            <a:ext cx="5769610" cy="46177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businesses,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means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can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invest</a:t>
            </a:r>
            <a:r>
              <a:rPr sz="2400" spc="340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345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sophisticated</a:t>
            </a:r>
            <a:r>
              <a:rPr sz="2400" spc="345" dirty="0">
                <a:solidFill>
                  <a:srgbClr val="FFFFFF"/>
                </a:solidFill>
                <a:latin typeface="Arial MT"/>
                <a:cs typeface="Arial MT"/>
              </a:rPr>
              <a:t> 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enterprise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without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having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set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up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maintain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them.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4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provider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purchases,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install,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maintain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hardware,</a:t>
            </a:r>
            <a:r>
              <a:rPr sz="2400" spc="24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middleware,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software.</a:t>
            </a:r>
            <a:r>
              <a:rPr sz="2400" spc="5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5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makes</a:t>
            </a:r>
            <a:r>
              <a:rPr sz="24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5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affordable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1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businesses,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1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only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pay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2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2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they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actually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use.</a:t>
            </a:r>
            <a:endParaRPr sz="2400">
              <a:latin typeface="Arial MT"/>
              <a:cs typeface="Arial MT"/>
            </a:endParaRPr>
          </a:p>
          <a:p>
            <a:pPr marL="12700" marR="5715" algn="just">
              <a:lnSpc>
                <a:spcPct val="86400"/>
              </a:lnSpc>
              <a:spcBef>
                <a:spcPts val="944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also</a:t>
            </a:r>
            <a:r>
              <a:rPr sz="2400" spc="3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gives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huge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advantages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3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remote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work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because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2400" spc="459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access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400" spc="3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400" spc="4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anywhere, anytime.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98779" y="1479574"/>
            <a:ext cx="6006465" cy="388311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68580" marR="309880" indent="13970">
              <a:lnSpc>
                <a:spcPct val="114799"/>
              </a:lnSpc>
              <a:spcBef>
                <a:spcPts val="85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0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empresas,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significa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pueden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invertir </a:t>
            </a:r>
            <a:r>
              <a:rPr sz="2700" baseline="13888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700" spc="-22" baseline="13888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aseline="13888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aplicaciones</a:t>
            </a:r>
            <a:r>
              <a:rPr sz="2700" spc="-15" baseline="13888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empresariales sofisticadas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sin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tener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configurarlas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ni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mantenerlas. El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luego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compra,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instala,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actualiza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mantiene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67310" marR="55880" indent="-4445">
              <a:lnSpc>
                <a:spcPct val="104700"/>
              </a:lnSpc>
              <a:spcBef>
                <a:spcPts val="215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hardware,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middleware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software.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hace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asequible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todas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empresas,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además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solo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tienen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pagar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realmente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prestan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77470">
              <a:lnSpc>
                <a:spcPct val="100000"/>
              </a:lnSpc>
            </a:pP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usar.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58419" marR="344170" indent="27305">
              <a:lnSpc>
                <a:spcPts val="2020"/>
              </a:lnSpc>
              <a:spcBef>
                <a:spcPts val="1935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También</a:t>
            </a:r>
            <a:r>
              <a:rPr sz="18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ofrece</a:t>
            </a:r>
            <a:r>
              <a:rPr sz="18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enormes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ventajas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trabajo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remoto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porque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usuarios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pueden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acceder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información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68580" marR="1042035" indent="8890">
              <a:lnSpc>
                <a:spcPct val="115599"/>
              </a:lnSpc>
              <a:spcBef>
                <a:spcPts val="409"/>
              </a:spcBef>
            </a:pP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los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datos desde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cualquier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lugar y</a:t>
            </a:r>
            <a:r>
              <a:rPr sz="180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18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cualquier momento.</a:t>
            </a:r>
            <a:endParaRPr sz="18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82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5"/>
              </a:spcBef>
            </a:pP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3150" b="0" spc="-4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315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dirty="0"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315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3150" b="0" spc="-10" dirty="0">
                <a:highlight>
                  <a:srgbClr val="FFFF00"/>
                </a:highlight>
                <a:latin typeface="Arial MT"/>
                <a:cs typeface="Arial MT"/>
              </a:rPr>
              <a:t>(SaaS)</a:t>
            </a:r>
            <a:endParaRPr sz="3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BPO</a:t>
            </a:r>
            <a:r>
              <a:rPr spc="-45" dirty="0"/>
              <a:t> </a:t>
            </a:r>
            <a:r>
              <a:rPr dirty="0"/>
              <a:t>(Business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spc="-10" dirty="0"/>
              <a:t>Outsourcing)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2093721"/>
            <a:ext cx="5769610" cy="37217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715" algn="just">
              <a:lnSpc>
                <a:spcPts val="2500"/>
              </a:lnSpc>
              <a:spcBef>
                <a:spcPts val="5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3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3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2400" spc="3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BPO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(Business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Outsourcing).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20"/>
              </a:spcBef>
            </a:pPr>
            <a:endParaRPr sz="2400">
              <a:latin typeface="Arial MT"/>
              <a:cs typeface="Arial MT"/>
            </a:endParaRPr>
          </a:p>
          <a:p>
            <a:pPr marL="12700" marR="5715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refers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400" spc="9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400" spc="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outsources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standard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business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third-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party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provider.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done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money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400" spc="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removing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in-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house</a:t>
            </a:r>
            <a:r>
              <a:rPr sz="2400" spc="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administrative task.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640" y="1353311"/>
            <a:ext cx="4514088" cy="48127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6836" y="2143037"/>
            <a:ext cx="5632450" cy="34020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940" marR="163195" indent="-12065">
              <a:lnSpc>
                <a:spcPct val="112500"/>
              </a:lnSpc>
              <a:spcBef>
                <a:spcPts val="9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superior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nube:</a:t>
            </a:r>
            <a:r>
              <a:rPr sz="1850" spc="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(Business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Process</a:t>
            </a:r>
            <a:r>
              <a:rPr sz="185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Outsourcing).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358140" indent="19050">
              <a:lnSpc>
                <a:spcPct val="112599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refiere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proceso</a:t>
            </a:r>
            <a:r>
              <a:rPr sz="1850" spc="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cual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subcontrata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funciones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comerciales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estándar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externo.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9685" marR="5080" indent="-3175">
              <a:lnSpc>
                <a:spcPct val="1125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menudo,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hace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ahorrar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tiempo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dinero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-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eliminar esa tarea administrativa interna </a:t>
            </a:r>
            <a:r>
              <a:rPr sz="185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385"/>
          </a:xfrm>
          <a:prstGeom prst="rect">
            <a:avLst/>
          </a:prstGeom>
        </p:spPr>
        <p:txBody>
          <a:bodyPr vert="horz" wrap="square" lIns="0" tIns="7911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70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(Subcontratación</a:t>
            </a:r>
            <a:r>
              <a:rPr sz="2700" b="0" spc="-3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negocio)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BPO</a:t>
            </a:r>
            <a:r>
              <a:rPr spc="-45" dirty="0"/>
              <a:t> </a:t>
            </a:r>
            <a:r>
              <a:rPr dirty="0"/>
              <a:t>(Business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spc="-10" dirty="0"/>
              <a:t>Outsourcing)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2532126"/>
            <a:ext cx="5770880" cy="28460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400" spc="5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sz="2400" spc="5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5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400" spc="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2400" spc="5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400" spc="5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accounting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payroll,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service,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human</a:t>
            </a:r>
            <a:r>
              <a:rPr sz="24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resource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management.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4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4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looking</a:t>
            </a:r>
            <a:r>
              <a:rPr sz="24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outsource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core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activities</a:t>
            </a:r>
            <a:r>
              <a:rPr sz="2400" spc="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third-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party</a:t>
            </a:r>
            <a:r>
              <a:rPr sz="2400" spc="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r>
              <a:rPr sz="2400" spc="3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save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money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using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640" y="1353311"/>
            <a:ext cx="4514088" cy="48127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103" y="2460770"/>
            <a:ext cx="5638800" cy="29184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Estas</a:t>
            </a:r>
            <a:r>
              <a:rPr sz="1850" spc="-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pueden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</a:t>
            </a:r>
            <a:r>
              <a:rPr sz="185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funciones</a:t>
            </a:r>
            <a:r>
              <a:rPr sz="185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comerciales</a:t>
            </a:r>
            <a:r>
              <a:rPr sz="1850" spc="-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6510" marR="5080">
              <a:lnSpc>
                <a:spcPct val="111400"/>
              </a:lnSpc>
              <a:spcBef>
                <a:spcPts val="500"/>
              </a:spcBef>
            </a:pP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contabilidad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nóminas,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cliente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gestión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recursos</a:t>
            </a:r>
            <a:r>
              <a:rPr sz="1850" spc="-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humanos.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5240" marR="95250" indent="12065">
              <a:lnSpc>
                <a:spcPts val="202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Cada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vez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1850" spc="-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buscan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externalizar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actividades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esenciales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proveedores</a:t>
            </a:r>
            <a:r>
              <a:rPr sz="18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5400" marR="398145">
              <a:lnSpc>
                <a:spcPct val="112500"/>
              </a:lnSpc>
              <a:spcBef>
                <a:spcPts val="42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externos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ahorrar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tiempo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dinero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utilizando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385"/>
          </a:xfrm>
          <a:prstGeom prst="rect">
            <a:avLst/>
          </a:prstGeom>
        </p:spPr>
        <p:txBody>
          <a:bodyPr vert="horz" wrap="square" lIns="0" tIns="7911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70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(Subcontratación</a:t>
            </a:r>
            <a:r>
              <a:rPr sz="2700" b="0" spc="-3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negocio)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BPO</a:t>
            </a:r>
            <a:r>
              <a:rPr spc="-45" dirty="0"/>
              <a:t> </a:t>
            </a:r>
            <a:r>
              <a:rPr dirty="0"/>
              <a:t>(Business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spc="-10" dirty="0"/>
              <a:t>Outsourcing)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2311730"/>
            <a:ext cx="5769610" cy="2846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6350" algn="just">
              <a:lnSpc>
                <a:spcPct val="864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2400" spc="5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5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5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2400" spc="5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4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other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layers,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400" spc="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ongoing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debate</a:t>
            </a:r>
            <a:r>
              <a:rPr sz="24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whether</a:t>
            </a:r>
            <a:r>
              <a:rPr sz="2400" spc="2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4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regarded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all.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400" spc="5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believe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5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deals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vendor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services,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just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layers</a:t>
            </a:r>
            <a:r>
              <a:rPr sz="2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do.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640" y="1353311"/>
            <a:ext cx="4514088" cy="48127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5008" y="2339012"/>
            <a:ext cx="5755640" cy="250571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1590" marR="107314" indent="3175">
              <a:lnSpc>
                <a:spcPct val="96500"/>
              </a:lnSpc>
              <a:spcBef>
                <a:spcPts val="190"/>
              </a:spcBef>
            </a:pP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Dado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como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demás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nube,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existe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debate</a:t>
            </a:r>
            <a:r>
              <a:rPr sz="21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curso</a:t>
            </a:r>
            <a:r>
              <a:rPr sz="21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sobre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150" spc="-7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debería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considerarse</a:t>
            </a:r>
            <a:r>
              <a:rPr sz="21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</a:t>
            </a:r>
            <a:r>
              <a:rPr sz="21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1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absoluto.</a:t>
            </a:r>
            <a:endParaRPr sz="21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1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2540">
              <a:lnSpc>
                <a:spcPct val="1339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Creemos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debería,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ocupa</a:t>
            </a:r>
            <a:r>
              <a:rPr sz="1850" spc="-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5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1850" spc="-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proveedores,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igual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otras</a:t>
            </a:r>
            <a:r>
              <a:rPr sz="1850" spc="-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1850" spc="-10" dirty="0">
                <a:solidFill>
                  <a:schemeClr val="tx1"/>
                </a:solidFill>
                <a:latin typeface="Arial MT"/>
                <a:cs typeface="Arial MT"/>
              </a:rPr>
              <a:t>.</a:t>
            </a:r>
            <a:endParaRPr sz="185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911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latin typeface="Arial MT"/>
                <a:cs typeface="Arial MT"/>
              </a:rPr>
              <a:t>BPO</a:t>
            </a:r>
            <a:r>
              <a:rPr sz="2700" b="0" spc="-35" dirty="0">
                <a:latin typeface="Arial MT"/>
                <a:cs typeface="Arial MT"/>
              </a:rPr>
              <a:t> </a:t>
            </a:r>
            <a:r>
              <a:rPr sz="2700" b="0" dirty="0">
                <a:latin typeface="Arial MT"/>
                <a:cs typeface="Arial MT"/>
              </a:rPr>
              <a:t>(Subcontratación</a:t>
            </a:r>
            <a:r>
              <a:rPr sz="2700" b="0" spc="-30" dirty="0">
                <a:latin typeface="Arial MT"/>
                <a:cs typeface="Arial MT"/>
              </a:rPr>
              <a:t> </a:t>
            </a:r>
            <a:r>
              <a:rPr sz="2700" b="0" dirty="0">
                <a:latin typeface="Arial MT"/>
                <a:cs typeface="Arial MT"/>
              </a:rPr>
              <a:t>de</a:t>
            </a:r>
            <a:r>
              <a:rPr sz="2700" b="0" spc="-25" dirty="0">
                <a:latin typeface="Arial MT"/>
                <a:cs typeface="Arial MT"/>
              </a:rPr>
              <a:t> </a:t>
            </a:r>
            <a:r>
              <a:rPr sz="2700" b="0" dirty="0">
                <a:latin typeface="Arial MT"/>
                <a:cs typeface="Arial MT"/>
              </a:rPr>
              <a:t>procesos</a:t>
            </a:r>
            <a:r>
              <a:rPr sz="2700" b="0" spc="-25" dirty="0">
                <a:latin typeface="Arial MT"/>
                <a:cs typeface="Arial MT"/>
              </a:rPr>
              <a:t> </a:t>
            </a:r>
            <a:r>
              <a:rPr sz="2700" b="0" dirty="0">
                <a:latin typeface="Arial MT"/>
                <a:cs typeface="Arial MT"/>
              </a:rPr>
              <a:t>de</a:t>
            </a:r>
            <a:r>
              <a:rPr sz="2700" b="0" spc="-20" dirty="0">
                <a:latin typeface="Arial MT"/>
                <a:cs typeface="Arial MT"/>
              </a:rPr>
              <a:t> </a:t>
            </a:r>
            <a:r>
              <a:rPr sz="2700" b="0" spc="-10" dirty="0">
                <a:latin typeface="Arial MT"/>
                <a:cs typeface="Arial MT"/>
              </a:rPr>
              <a:t>negocio)</a:t>
            </a:r>
            <a:endParaRPr sz="27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BPO</a:t>
            </a:r>
            <a:r>
              <a:rPr spc="-45" dirty="0"/>
              <a:t> </a:t>
            </a:r>
            <a:r>
              <a:rPr dirty="0"/>
              <a:t>(Business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spc="-10" dirty="0"/>
              <a:t>Outsourcing)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1716151"/>
            <a:ext cx="5770245" cy="13398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6400"/>
              </a:lnSpc>
              <a:spcBef>
                <a:spcPts val="49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process</a:t>
            </a:r>
            <a:r>
              <a:rPr sz="2400" spc="19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outsourcing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(BPO)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utilizes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third-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party</a:t>
            </a:r>
            <a:r>
              <a:rPr sz="2400" spc="409" dirty="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vendors</a:t>
            </a:r>
            <a:r>
              <a:rPr sz="2400" spc="405" dirty="0">
                <a:solidFill>
                  <a:srgbClr val="FFFFFF"/>
                </a:solidFill>
                <a:latin typeface="Arial MT"/>
                <a:cs typeface="Arial MT"/>
              </a:rPr>
              <a:t>   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subcontractors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carry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r>
              <a:rPr sz="2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certain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parts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their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operations.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2264" y="3539185"/>
            <a:ext cx="196088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9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manufacturing</a:t>
            </a:r>
            <a:endParaRPr sz="2400">
              <a:latin typeface="Arial MT"/>
              <a:cs typeface="Arial MT"/>
            </a:endParaRPr>
          </a:p>
          <a:p>
            <a:pPr marL="45720">
              <a:lnSpc>
                <a:spcPts val="2690"/>
              </a:lnSpc>
              <a:tabLst>
                <a:tab pos="1219835" algn="l"/>
              </a:tabLst>
            </a:pP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supply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chain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4092" y="3539185"/>
            <a:ext cx="3573145" cy="102298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3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began</a:t>
            </a:r>
            <a:r>
              <a:rPr sz="2400" spc="3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400" spc="3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large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2400" spc="44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4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aid</a:t>
            </a:r>
            <a:r>
              <a:rPr sz="2400" spc="45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management.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4092" y="5049139"/>
            <a:ext cx="5769610" cy="7054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2470"/>
              </a:lnSpc>
              <a:spcBef>
                <a:spcPts val="52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Today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grown</a:t>
            </a:r>
            <a:r>
              <a:rPr sz="2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include</a:t>
            </a:r>
            <a:r>
              <a:rPr sz="2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sorts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sectors,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including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services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companies.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640" y="1353311"/>
            <a:ext cx="4514088" cy="48127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5453" y="2310765"/>
            <a:ext cx="5853582" cy="316105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7145" marR="161290" indent="1270" algn="just">
              <a:lnSpc>
                <a:spcPct val="90000"/>
              </a:lnSpc>
              <a:spcBef>
                <a:spcPts val="390"/>
              </a:spcBef>
            </a:pP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Probablemente</a:t>
            </a:r>
            <a:r>
              <a:rPr sz="23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haya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otro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concepto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industria</a:t>
            </a:r>
            <a:r>
              <a:rPr sz="23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</a:t>
            </a:r>
            <a:r>
              <a:rPr sz="23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sea</a:t>
            </a:r>
            <a:r>
              <a:rPr sz="23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más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publicitado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0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0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3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9"/>
              </a:spcBef>
            </a:pPr>
            <a:endParaRPr sz="23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5080" indent="12700">
              <a:lnSpc>
                <a:spcPct val="98400"/>
              </a:lnSpc>
            </a:pP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Algunos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dicen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revolucionará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totalmente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industria,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lo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muy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bien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puede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caso,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pero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nuestro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afán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apoyar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esta</a:t>
            </a:r>
            <a:r>
              <a:rPr sz="21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tendencia,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importante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dividir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partes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concretas</a:t>
            </a:r>
            <a:r>
              <a:rPr sz="21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00" spc="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 err="1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componen</a:t>
            </a:r>
            <a:endParaRPr sz="2100" dirty="0">
              <a:solidFill>
                <a:schemeClr val="tx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30"/>
              </a:spcBef>
            </a:pPr>
            <a:r>
              <a:rPr sz="3100" b="0" spc="-10" dirty="0">
                <a:latin typeface="Arial MT"/>
                <a:cs typeface="Arial MT"/>
              </a:rPr>
              <a:t>Introducción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1103" y="1731901"/>
            <a:ext cx="5164455" cy="1287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2069" marR="30480" indent="2540">
              <a:lnSpc>
                <a:spcPct val="112400"/>
              </a:lnSpc>
              <a:spcBef>
                <a:spcPts val="9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Subcontratación</a:t>
            </a:r>
            <a:r>
              <a:rPr sz="1850" spc="1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1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1850" spc="1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10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negocio</a:t>
            </a:r>
            <a:r>
              <a:rPr sz="1850" spc="1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(BPO) </a:t>
            </a:r>
            <a:r>
              <a:rPr sz="2775" baseline="150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utiliza</a:t>
            </a:r>
            <a:r>
              <a:rPr sz="2775" spc="165" baseline="150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subcontratistas</a:t>
            </a:r>
            <a:r>
              <a:rPr sz="1850" spc="1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1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terceros</a:t>
            </a:r>
            <a:r>
              <a:rPr sz="1850" spc="114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114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llevar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41910">
              <a:lnSpc>
                <a:spcPct val="100000"/>
              </a:lnSpc>
              <a:spcBef>
                <a:spcPts val="254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1850" spc="7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cabo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ciertas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partes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25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sus</a:t>
            </a:r>
            <a:r>
              <a:rPr sz="1850" spc="1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operaciones</a:t>
            </a:r>
            <a:r>
              <a:rPr sz="1850" spc="1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comerciales.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1103" y="3520455"/>
            <a:ext cx="5768975" cy="228219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81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comenzó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grandes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185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manufactureras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7145">
              <a:lnSpc>
                <a:spcPts val="1889"/>
              </a:lnSpc>
              <a:spcBef>
                <a:spcPts val="74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ayudar</a:t>
            </a:r>
            <a:r>
              <a:rPr sz="18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cadena</a:t>
            </a:r>
            <a:r>
              <a:rPr sz="185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suministro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25400">
              <a:lnSpc>
                <a:spcPts val="2430"/>
              </a:lnSpc>
            </a:pPr>
            <a:r>
              <a:rPr sz="23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gestión.</a:t>
            </a:r>
            <a:endParaRPr sz="23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75"/>
              </a:spcBef>
            </a:pPr>
            <a:endParaRPr sz="230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5240" marR="226060" indent="-3175">
              <a:lnSpc>
                <a:spcPct val="111300"/>
              </a:lnSpc>
              <a:spcBef>
                <a:spcPts val="5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Hoy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día,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crecido</a:t>
            </a:r>
            <a:r>
              <a:rPr sz="1850" spc="6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incluir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todo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tipo</a:t>
            </a:r>
            <a:r>
              <a:rPr sz="1850" spc="6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9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sectores,</a:t>
            </a:r>
            <a:r>
              <a:rPr sz="1850" spc="10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incluidas</a:t>
            </a:r>
            <a:r>
              <a:rPr sz="18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18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1850" spc="9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9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3736" y="2099104"/>
            <a:ext cx="158750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spc="-5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385"/>
          </a:xfrm>
          <a:prstGeom prst="rect">
            <a:avLst/>
          </a:prstGeom>
        </p:spPr>
        <p:txBody>
          <a:bodyPr vert="horz" wrap="square" lIns="0" tIns="7911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70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(Subcontratación</a:t>
            </a:r>
            <a:r>
              <a:rPr sz="2700" b="0" spc="-3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negocio)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BPO</a:t>
            </a:r>
            <a:r>
              <a:rPr spc="-45" dirty="0"/>
              <a:t> </a:t>
            </a:r>
            <a:r>
              <a:rPr dirty="0"/>
              <a:t>(Business</a:t>
            </a:r>
            <a:r>
              <a:rPr spc="-30" dirty="0"/>
              <a:t> </a:t>
            </a:r>
            <a:r>
              <a:rPr dirty="0"/>
              <a:t>Process</a:t>
            </a:r>
            <a:r>
              <a:rPr spc="-55" dirty="0"/>
              <a:t> </a:t>
            </a:r>
            <a:r>
              <a:rPr spc="-10" dirty="0"/>
              <a:t>Outsourcing)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4463" y="1353311"/>
            <a:ext cx="6123940" cy="4819015"/>
            <a:chOff x="664463" y="1353311"/>
            <a:chExt cx="6123940" cy="4819015"/>
          </a:xfrm>
        </p:grpSpPr>
        <p:sp>
          <p:nvSpPr>
            <p:cNvPr id="8" name="object 8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5630545" y="0"/>
                  </a:moveTo>
                  <a:lnTo>
                    <a:pt x="480669" y="0"/>
                  </a:lnTo>
                  <a:lnTo>
                    <a:pt x="431523" y="2482"/>
                  </a:lnTo>
                  <a:lnTo>
                    <a:pt x="383797" y="9768"/>
                  </a:lnTo>
                  <a:lnTo>
                    <a:pt x="337732" y="21615"/>
                  </a:lnTo>
                  <a:lnTo>
                    <a:pt x="293570" y="37782"/>
                  </a:lnTo>
                  <a:lnTo>
                    <a:pt x="251553" y="58027"/>
                  </a:lnTo>
                  <a:lnTo>
                    <a:pt x="211921" y="82108"/>
                  </a:lnTo>
                  <a:lnTo>
                    <a:pt x="174918" y="109783"/>
                  </a:lnTo>
                  <a:lnTo>
                    <a:pt x="140784" y="140811"/>
                  </a:lnTo>
                  <a:lnTo>
                    <a:pt x="109761" y="174949"/>
                  </a:lnTo>
                  <a:lnTo>
                    <a:pt x="82090" y="211956"/>
                  </a:lnTo>
                  <a:lnTo>
                    <a:pt x="58013" y="251589"/>
                  </a:lnTo>
                  <a:lnTo>
                    <a:pt x="37773" y="293608"/>
                  </a:lnTo>
                  <a:lnTo>
                    <a:pt x="21609" y="337769"/>
                  </a:lnTo>
                  <a:lnTo>
                    <a:pt x="9765" y="383832"/>
                  </a:lnTo>
                  <a:lnTo>
                    <a:pt x="2481" y="431555"/>
                  </a:lnTo>
                  <a:lnTo>
                    <a:pt x="0" y="480694"/>
                  </a:lnTo>
                  <a:lnTo>
                    <a:pt x="0" y="4326026"/>
                  </a:lnTo>
                  <a:lnTo>
                    <a:pt x="2481" y="4375172"/>
                  </a:lnTo>
                  <a:lnTo>
                    <a:pt x="9765" y="4422898"/>
                  </a:lnTo>
                  <a:lnTo>
                    <a:pt x="21609" y="4468963"/>
                  </a:lnTo>
                  <a:lnTo>
                    <a:pt x="37773" y="4513125"/>
                  </a:lnTo>
                  <a:lnTo>
                    <a:pt x="58013" y="4555142"/>
                  </a:lnTo>
                  <a:lnTo>
                    <a:pt x="82090" y="4594774"/>
                  </a:lnTo>
                  <a:lnTo>
                    <a:pt x="109761" y="4631777"/>
                  </a:lnTo>
                  <a:lnTo>
                    <a:pt x="140784" y="4665911"/>
                  </a:lnTo>
                  <a:lnTo>
                    <a:pt x="174918" y="4696934"/>
                  </a:lnTo>
                  <a:lnTo>
                    <a:pt x="211921" y="4724605"/>
                  </a:lnTo>
                  <a:lnTo>
                    <a:pt x="251553" y="4748682"/>
                  </a:lnTo>
                  <a:lnTo>
                    <a:pt x="293570" y="4768922"/>
                  </a:lnTo>
                  <a:lnTo>
                    <a:pt x="337732" y="4785086"/>
                  </a:lnTo>
                  <a:lnTo>
                    <a:pt x="383797" y="4796930"/>
                  </a:lnTo>
                  <a:lnTo>
                    <a:pt x="431523" y="4804214"/>
                  </a:lnTo>
                  <a:lnTo>
                    <a:pt x="480669" y="4806695"/>
                  </a:lnTo>
                  <a:lnTo>
                    <a:pt x="5630545" y="4806695"/>
                  </a:lnTo>
                  <a:lnTo>
                    <a:pt x="5679684" y="4804214"/>
                  </a:lnTo>
                  <a:lnTo>
                    <a:pt x="5727407" y="4796930"/>
                  </a:lnTo>
                  <a:lnTo>
                    <a:pt x="5773470" y="4785086"/>
                  </a:lnTo>
                  <a:lnTo>
                    <a:pt x="5817631" y="4768922"/>
                  </a:lnTo>
                  <a:lnTo>
                    <a:pt x="5859650" y="4748682"/>
                  </a:lnTo>
                  <a:lnTo>
                    <a:pt x="5899283" y="4724605"/>
                  </a:lnTo>
                  <a:lnTo>
                    <a:pt x="5936290" y="4696934"/>
                  </a:lnTo>
                  <a:lnTo>
                    <a:pt x="5970428" y="4665911"/>
                  </a:lnTo>
                  <a:lnTo>
                    <a:pt x="6001456" y="4631777"/>
                  </a:lnTo>
                  <a:lnTo>
                    <a:pt x="6029131" y="4594774"/>
                  </a:lnTo>
                  <a:lnTo>
                    <a:pt x="6053212" y="4555142"/>
                  </a:lnTo>
                  <a:lnTo>
                    <a:pt x="6073457" y="4513125"/>
                  </a:lnTo>
                  <a:lnTo>
                    <a:pt x="6089624" y="4468963"/>
                  </a:lnTo>
                  <a:lnTo>
                    <a:pt x="6101471" y="4422898"/>
                  </a:lnTo>
                  <a:lnTo>
                    <a:pt x="6108757" y="4375172"/>
                  </a:lnTo>
                  <a:lnTo>
                    <a:pt x="6111240" y="4326026"/>
                  </a:lnTo>
                  <a:lnTo>
                    <a:pt x="6111240" y="480694"/>
                  </a:lnTo>
                  <a:lnTo>
                    <a:pt x="6108757" y="431555"/>
                  </a:lnTo>
                  <a:lnTo>
                    <a:pt x="6101471" y="383832"/>
                  </a:lnTo>
                  <a:lnTo>
                    <a:pt x="6089624" y="337769"/>
                  </a:lnTo>
                  <a:lnTo>
                    <a:pt x="6073457" y="293608"/>
                  </a:lnTo>
                  <a:lnTo>
                    <a:pt x="6053212" y="251589"/>
                  </a:lnTo>
                  <a:lnTo>
                    <a:pt x="6029131" y="211956"/>
                  </a:lnTo>
                  <a:lnTo>
                    <a:pt x="6001456" y="174949"/>
                  </a:lnTo>
                  <a:lnTo>
                    <a:pt x="5970428" y="140811"/>
                  </a:lnTo>
                  <a:lnTo>
                    <a:pt x="5936290" y="109783"/>
                  </a:lnTo>
                  <a:lnTo>
                    <a:pt x="5899283" y="82108"/>
                  </a:lnTo>
                  <a:lnTo>
                    <a:pt x="5859650" y="58027"/>
                  </a:lnTo>
                  <a:lnTo>
                    <a:pt x="5817631" y="37782"/>
                  </a:lnTo>
                  <a:lnTo>
                    <a:pt x="5773470" y="21615"/>
                  </a:lnTo>
                  <a:lnTo>
                    <a:pt x="5727407" y="9768"/>
                  </a:lnTo>
                  <a:lnTo>
                    <a:pt x="5679684" y="2482"/>
                  </a:lnTo>
                  <a:lnTo>
                    <a:pt x="563054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559" y="1359407"/>
              <a:ext cx="6111240" cy="4806950"/>
            </a:xfrm>
            <a:custGeom>
              <a:avLst/>
              <a:gdLst/>
              <a:ahLst/>
              <a:cxnLst/>
              <a:rect l="l" t="t" r="r" b="b"/>
              <a:pathLst>
                <a:path w="6111240" h="4806950">
                  <a:moveTo>
                    <a:pt x="0" y="480694"/>
                  </a:moveTo>
                  <a:lnTo>
                    <a:pt x="2481" y="431555"/>
                  </a:lnTo>
                  <a:lnTo>
                    <a:pt x="9765" y="383832"/>
                  </a:lnTo>
                  <a:lnTo>
                    <a:pt x="21609" y="337769"/>
                  </a:lnTo>
                  <a:lnTo>
                    <a:pt x="37773" y="293608"/>
                  </a:lnTo>
                  <a:lnTo>
                    <a:pt x="58013" y="251589"/>
                  </a:lnTo>
                  <a:lnTo>
                    <a:pt x="82090" y="211956"/>
                  </a:lnTo>
                  <a:lnTo>
                    <a:pt x="109761" y="174949"/>
                  </a:lnTo>
                  <a:lnTo>
                    <a:pt x="140784" y="140811"/>
                  </a:lnTo>
                  <a:lnTo>
                    <a:pt x="174918" y="109783"/>
                  </a:lnTo>
                  <a:lnTo>
                    <a:pt x="211921" y="82108"/>
                  </a:lnTo>
                  <a:lnTo>
                    <a:pt x="251553" y="58027"/>
                  </a:lnTo>
                  <a:lnTo>
                    <a:pt x="293570" y="37782"/>
                  </a:lnTo>
                  <a:lnTo>
                    <a:pt x="337732" y="21615"/>
                  </a:lnTo>
                  <a:lnTo>
                    <a:pt x="383797" y="9768"/>
                  </a:lnTo>
                  <a:lnTo>
                    <a:pt x="431523" y="2482"/>
                  </a:lnTo>
                  <a:lnTo>
                    <a:pt x="480669" y="0"/>
                  </a:lnTo>
                  <a:lnTo>
                    <a:pt x="5630545" y="0"/>
                  </a:lnTo>
                  <a:lnTo>
                    <a:pt x="5679684" y="2482"/>
                  </a:lnTo>
                  <a:lnTo>
                    <a:pt x="5727407" y="9768"/>
                  </a:lnTo>
                  <a:lnTo>
                    <a:pt x="5773470" y="21615"/>
                  </a:lnTo>
                  <a:lnTo>
                    <a:pt x="5817631" y="37782"/>
                  </a:lnTo>
                  <a:lnTo>
                    <a:pt x="5859650" y="58027"/>
                  </a:lnTo>
                  <a:lnTo>
                    <a:pt x="5899283" y="82108"/>
                  </a:lnTo>
                  <a:lnTo>
                    <a:pt x="5936290" y="109783"/>
                  </a:lnTo>
                  <a:lnTo>
                    <a:pt x="5970428" y="140811"/>
                  </a:lnTo>
                  <a:lnTo>
                    <a:pt x="6001456" y="174949"/>
                  </a:lnTo>
                  <a:lnTo>
                    <a:pt x="6029131" y="211956"/>
                  </a:lnTo>
                  <a:lnTo>
                    <a:pt x="6053212" y="251589"/>
                  </a:lnTo>
                  <a:lnTo>
                    <a:pt x="6073457" y="293608"/>
                  </a:lnTo>
                  <a:lnTo>
                    <a:pt x="6089624" y="337769"/>
                  </a:lnTo>
                  <a:lnTo>
                    <a:pt x="6101471" y="383832"/>
                  </a:lnTo>
                  <a:lnTo>
                    <a:pt x="6108757" y="431555"/>
                  </a:lnTo>
                  <a:lnTo>
                    <a:pt x="6111240" y="480694"/>
                  </a:lnTo>
                  <a:lnTo>
                    <a:pt x="6111240" y="4326026"/>
                  </a:lnTo>
                  <a:lnTo>
                    <a:pt x="6108757" y="4375172"/>
                  </a:lnTo>
                  <a:lnTo>
                    <a:pt x="6101471" y="4422898"/>
                  </a:lnTo>
                  <a:lnTo>
                    <a:pt x="6089624" y="4468963"/>
                  </a:lnTo>
                  <a:lnTo>
                    <a:pt x="6073457" y="4513125"/>
                  </a:lnTo>
                  <a:lnTo>
                    <a:pt x="6053212" y="4555142"/>
                  </a:lnTo>
                  <a:lnTo>
                    <a:pt x="6029131" y="4594774"/>
                  </a:lnTo>
                  <a:lnTo>
                    <a:pt x="6001456" y="4631777"/>
                  </a:lnTo>
                  <a:lnTo>
                    <a:pt x="5970428" y="4665911"/>
                  </a:lnTo>
                  <a:lnTo>
                    <a:pt x="5936290" y="4696934"/>
                  </a:lnTo>
                  <a:lnTo>
                    <a:pt x="5899283" y="4724605"/>
                  </a:lnTo>
                  <a:lnTo>
                    <a:pt x="5859650" y="4748682"/>
                  </a:lnTo>
                  <a:lnTo>
                    <a:pt x="5817631" y="4768922"/>
                  </a:lnTo>
                  <a:lnTo>
                    <a:pt x="5773470" y="4785086"/>
                  </a:lnTo>
                  <a:lnTo>
                    <a:pt x="5727407" y="4796930"/>
                  </a:lnTo>
                  <a:lnTo>
                    <a:pt x="5679684" y="4804214"/>
                  </a:lnTo>
                  <a:lnTo>
                    <a:pt x="5630545" y="4806695"/>
                  </a:lnTo>
                  <a:lnTo>
                    <a:pt x="480669" y="4806695"/>
                  </a:lnTo>
                  <a:lnTo>
                    <a:pt x="431523" y="4804214"/>
                  </a:lnTo>
                  <a:lnTo>
                    <a:pt x="383797" y="4796930"/>
                  </a:lnTo>
                  <a:lnTo>
                    <a:pt x="337732" y="4785086"/>
                  </a:lnTo>
                  <a:lnTo>
                    <a:pt x="293570" y="4768922"/>
                  </a:lnTo>
                  <a:lnTo>
                    <a:pt x="251553" y="4748682"/>
                  </a:lnTo>
                  <a:lnTo>
                    <a:pt x="211921" y="4724605"/>
                  </a:lnTo>
                  <a:lnTo>
                    <a:pt x="174918" y="4696934"/>
                  </a:lnTo>
                  <a:lnTo>
                    <a:pt x="140784" y="4665911"/>
                  </a:lnTo>
                  <a:lnTo>
                    <a:pt x="109761" y="4631777"/>
                  </a:lnTo>
                  <a:lnTo>
                    <a:pt x="82090" y="4594774"/>
                  </a:lnTo>
                  <a:lnTo>
                    <a:pt x="58013" y="4555142"/>
                  </a:lnTo>
                  <a:lnTo>
                    <a:pt x="37773" y="4513125"/>
                  </a:lnTo>
                  <a:lnTo>
                    <a:pt x="21609" y="4468963"/>
                  </a:lnTo>
                  <a:lnTo>
                    <a:pt x="9765" y="4422898"/>
                  </a:lnTo>
                  <a:lnTo>
                    <a:pt x="2481" y="4375172"/>
                  </a:lnTo>
                  <a:lnTo>
                    <a:pt x="0" y="4326026"/>
                  </a:lnTo>
                  <a:lnTo>
                    <a:pt x="0" y="48069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44092" y="2311730"/>
            <a:ext cx="5770245" cy="28467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6350" algn="just">
              <a:lnSpc>
                <a:spcPct val="864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2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considered</a:t>
            </a:r>
            <a:r>
              <a:rPr sz="2400" spc="2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"offshore</a:t>
            </a:r>
            <a:r>
              <a:rPr sz="2400" spc="2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outsourcing"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24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vendor</a:t>
            </a:r>
            <a:r>
              <a:rPr sz="24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4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subcontractor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located</a:t>
            </a:r>
            <a:r>
              <a:rPr sz="2400" spc="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different</a:t>
            </a:r>
            <a:r>
              <a:rPr sz="2400" spc="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country;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400" spc="6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instance,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6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support.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39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BPO</a:t>
            </a:r>
            <a:r>
              <a:rPr sz="24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today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2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4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industry</a:t>
            </a:r>
            <a:r>
              <a:rPr sz="24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unto</a:t>
            </a:r>
            <a:r>
              <a:rPr sz="24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itself,</a:t>
            </a:r>
            <a:r>
              <a:rPr sz="2400" spc="2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with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specializing</a:t>
            </a:r>
            <a:r>
              <a:rPr sz="2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facilitating</a:t>
            </a:r>
            <a:r>
              <a:rPr sz="2400" spc="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BPO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companies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around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world.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25640" y="1353311"/>
            <a:ext cx="4514088" cy="481279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49579" y="4155995"/>
            <a:ext cx="5520055" cy="995044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indent="16510">
              <a:lnSpc>
                <a:spcPct val="93600"/>
              </a:lnSpc>
              <a:spcBef>
                <a:spcPts val="305"/>
              </a:spcBef>
            </a:pP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Hoy</a:t>
            </a:r>
            <a:r>
              <a:rPr sz="22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2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día,</a:t>
            </a:r>
            <a:r>
              <a:rPr sz="22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2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2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2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industria</a:t>
            </a:r>
            <a:r>
              <a:rPr sz="22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20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sí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misma,</a:t>
            </a:r>
            <a:r>
              <a:rPr sz="2200" spc="9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</a:t>
            </a:r>
            <a:r>
              <a:rPr sz="220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2200" spc="8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especializadas</a:t>
            </a:r>
            <a:r>
              <a:rPr sz="2200" spc="8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facilitar</a:t>
            </a:r>
            <a:r>
              <a:rPr sz="220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2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2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empresas</a:t>
            </a:r>
            <a:r>
              <a:rPr sz="22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2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todo</a:t>
            </a:r>
            <a:r>
              <a:rPr sz="2200" spc="4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200" spc="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mundo</a:t>
            </a:r>
            <a:r>
              <a:rPr sz="22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5076" y="2393642"/>
            <a:ext cx="5891530" cy="94170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1590" marR="309245" indent="1905">
              <a:lnSpc>
                <a:spcPts val="2020"/>
              </a:lnSpc>
              <a:spcBef>
                <a:spcPts val="35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considera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“subcontratación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offshore”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proveedor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subcontratista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está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ubicado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país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50" spc="-1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diferente;</a:t>
            </a:r>
            <a:r>
              <a:rPr sz="1850" spc="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por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ejemplo,</a:t>
            </a:r>
            <a:r>
              <a:rPr sz="1850" spc="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caso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atención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al</a:t>
            </a:r>
            <a:r>
              <a:rPr sz="1850" spc="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cliente</a:t>
            </a:r>
            <a:r>
              <a:rPr sz="185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5385"/>
          </a:xfrm>
          <a:prstGeom prst="rect">
            <a:avLst/>
          </a:prstGeom>
        </p:spPr>
        <p:txBody>
          <a:bodyPr vert="horz" wrap="square" lIns="0" tIns="79114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BPO</a:t>
            </a:r>
            <a:r>
              <a:rPr sz="2700" b="0" spc="-3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(Subcontratación</a:t>
            </a:r>
            <a:r>
              <a:rPr sz="2700" b="0" spc="-3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procesos</a:t>
            </a:r>
            <a:r>
              <a:rPr sz="2700" b="0" spc="-25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dirty="0"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700" b="0" spc="-20" dirty="0"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700" b="0" spc="-10" dirty="0">
                <a:highlight>
                  <a:srgbClr val="FFFF00"/>
                </a:highlight>
                <a:latin typeface="Arial MT"/>
                <a:cs typeface="Arial MT"/>
              </a:rPr>
              <a:t>negocio)</a:t>
            </a:r>
            <a:endParaRPr sz="27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9826" y="1895982"/>
            <a:ext cx="7445375" cy="38690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Conclusions: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Arial"/>
              <a:cs typeface="Arial"/>
            </a:endParaRPr>
          </a:p>
          <a:p>
            <a:pPr marL="12700" marR="7620">
              <a:lnSpc>
                <a:spcPct val="100000"/>
              </a:lnSpc>
              <a:tabLst>
                <a:tab pos="1170940" algn="l"/>
                <a:tab pos="1997075" algn="l"/>
                <a:tab pos="2820670" algn="l"/>
                <a:tab pos="4533900" algn="l"/>
                <a:tab pos="5854065" algn="l"/>
                <a:tab pos="6478905" algn="l"/>
              </a:tabLst>
            </a:pP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What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are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different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layers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cloud computing?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Is</a:t>
            </a:r>
            <a:r>
              <a:rPr sz="2800" b="1" spc="-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a</a:t>
            </a:r>
            <a:r>
              <a:rPr sz="2800" b="1" spc="-3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question</a:t>
            </a:r>
            <a:r>
              <a:rPr sz="2800" b="1" spc="-1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that</a:t>
            </a:r>
            <a:r>
              <a:rPr sz="2800" b="1" spc="-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is</a:t>
            </a:r>
            <a:r>
              <a:rPr sz="2800" b="1" spc="-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past.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954405" algn="l"/>
                <a:tab pos="1360170" algn="l"/>
                <a:tab pos="1847850" algn="l"/>
                <a:tab pos="2768600" algn="l"/>
                <a:tab pos="3293110" algn="l"/>
                <a:tab pos="4390390" algn="l"/>
                <a:tab pos="5116195" algn="l"/>
                <a:tab pos="5930265" algn="l"/>
                <a:tab pos="7131050" algn="l"/>
              </a:tabLst>
            </a:pP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Now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it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is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time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to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know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one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which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	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suitable</a:t>
            </a:r>
            <a:r>
              <a:rPr sz="2800" b="1" spc="-8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for</a:t>
            </a:r>
            <a:r>
              <a:rPr sz="2800" b="1" spc="-8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your</a:t>
            </a:r>
            <a:r>
              <a:rPr sz="2800" b="1" spc="2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business.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2014727"/>
            <a:ext cx="3304032" cy="3142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4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66587" y="1922783"/>
            <a:ext cx="17564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b="0" spc="-10" dirty="0">
                <a:solidFill>
                  <a:srgbClr val="0D0D0D"/>
                </a:solidFill>
                <a:highlight>
                  <a:srgbClr val="FFFF00"/>
                </a:highlight>
                <a:latin typeface="Arial MT"/>
                <a:cs typeface="Arial MT"/>
              </a:rPr>
              <a:t>Conclusiones: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0896" y="2751367"/>
            <a:ext cx="7350759" cy="3014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 marR="260350" indent="-13970">
              <a:lnSpc>
                <a:spcPct val="130300"/>
              </a:lnSpc>
              <a:spcBef>
                <a:spcPts val="95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¿Cuáles</a:t>
            </a:r>
            <a:r>
              <a:rPr sz="2150" spc="-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son las</a:t>
            </a:r>
            <a:r>
              <a:rPr sz="2150" spc="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diferentes</a:t>
            </a:r>
            <a:r>
              <a:rPr sz="2150" spc="-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150" spc="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 la</a:t>
            </a:r>
            <a:r>
              <a:rPr sz="2150" spc="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150" spc="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nube?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3556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00" spc="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00" spc="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pregunta</a:t>
            </a:r>
            <a:r>
              <a:rPr sz="2100" spc="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100" spc="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ya</a:t>
            </a:r>
            <a:r>
              <a:rPr sz="2100" spc="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00" spc="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cosa</a:t>
            </a:r>
            <a:r>
              <a:rPr sz="2100" spc="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del</a:t>
            </a:r>
            <a:r>
              <a:rPr sz="2100" spc="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pasado.</a:t>
            </a:r>
            <a:endParaRPr sz="210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9685" marR="5080" indent="17780">
              <a:lnSpc>
                <a:spcPct val="151900"/>
              </a:lnSpc>
              <a:spcBef>
                <a:spcPts val="2290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Ahora</a:t>
            </a:r>
            <a:r>
              <a:rPr sz="21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1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momento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saber</a:t>
            </a:r>
            <a:r>
              <a:rPr sz="21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cuál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1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adecuado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para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su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negocio.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49826" y="1895982"/>
            <a:ext cx="22790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solidFill>
                  <a:srgbClr val="0D0D0D"/>
                </a:solidFill>
              </a:rPr>
              <a:t>Conclusions: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4449826" y="2749372"/>
            <a:ext cx="7445375" cy="2588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10"/>
              </a:spcBef>
            </a:pP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Each</a:t>
            </a:r>
            <a:r>
              <a:rPr sz="2800" b="1" spc="61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6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spc="57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layers</a:t>
            </a:r>
            <a:r>
              <a:rPr sz="2800" b="1" spc="63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6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cloud</a:t>
            </a:r>
            <a:r>
              <a:rPr sz="2800" b="1" spc="62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computing</a:t>
            </a:r>
            <a:r>
              <a:rPr sz="2800" b="1" spc="60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gaining</a:t>
            </a:r>
            <a:r>
              <a:rPr sz="2800" b="1" spc="39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importance</a:t>
            </a:r>
            <a:r>
              <a:rPr sz="2800" b="1" spc="38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in</a:t>
            </a:r>
            <a:r>
              <a:rPr sz="2800" b="1" spc="39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spc="38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market</a:t>
            </a:r>
            <a:r>
              <a:rPr sz="2800" b="1" spc="38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40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cloud services.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Arial"/>
              <a:cs typeface="Arial"/>
            </a:endParaRPr>
          </a:p>
          <a:p>
            <a:pPr marL="12700" marR="7620" algn="just">
              <a:lnSpc>
                <a:spcPct val="100000"/>
              </a:lnSpc>
            </a:pP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There</a:t>
            </a:r>
            <a:r>
              <a:rPr sz="2800" b="1" spc="3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is</a:t>
            </a:r>
            <a:r>
              <a:rPr sz="2800" b="1" spc="32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no</a:t>
            </a:r>
            <a:r>
              <a:rPr sz="2800" b="1" spc="34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organization</a:t>
            </a:r>
            <a:r>
              <a:rPr sz="2800" b="1" spc="33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left</a:t>
            </a:r>
            <a:r>
              <a:rPr sz="2800" b="1" spc="35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that</a:t>
            </a:r>
            <a:r>
              <a:rPr sz="2800" b="1" spc="30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might</a:t>
            </a:r>
            <a:r>
              <a:rPr sz="2800" b="1" spc="35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be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working</a:t>
            </a:r>
            <a:r>
              <a:rPr sz="2800" b="1" spc="-7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on</a:t>
            </a:r>
            <a:r>
              <a:rPr sz="2800" b="1" spc="1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a</a:t>
            </a:r>
            <a:r>
              <a:rPr sz="2800" b="1" spc="-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non-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cloud</a:t>
            </a:r>
            <a:r>
              <a:rPr sz="2800" b="1" spc="3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deployment.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063" y="2014727"/>
            <a:ext cx="3304032" cy="31424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5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4447" y="2751389"/>
            <a:ext cx="7339965" cy="8283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430">
              <a:lnSpc>
                <a:spcPct val="130300"/>
              </a:lnSpc>
              <a:spcBef>
                <a:spcPts val="100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Cada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2150" spc="-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está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ganando</a:t>
            </a:r>
            <a:r>
              <a:rPr sz="2150" spc="-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importancia</a:t>
            </a:r>
            <a:r>
              <a:rPr sz="21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-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1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mercado</a:t>
            </a:r>
            <a:r>
              <a:rPr sz="21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servicios</a:t>
            </a:r>
            <a:r>
              <a:rPr sz="2150" spc="-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-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587" y="1869051"/>
            <a:ext cx="191262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0" spc="-10" dirty="0">
                <a:solidFill>
                  <a:srgbClr val="0D0D0D"/>
                </a:solidFill>
                <a:highlight>
                  <a:srgbClr val="FFFF00"/>
                </a:highlight>
                <a:latin typeface="Arial MT"/>
                <a:cs typeface="Arial MT"/>
              </a:rPr>
              <a:t>Conclusiones:</a:t>
            </a:r>
            <a:endParaRPr sz="23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1253" y="4435468"/>
            <a:ext cx="7289800" cy="8339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19200"/>
              </a:lnSpc>
              <a:spcBef>
                <a:spcPts val="95"/>
              </a:spcBef>
            </a:pP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Ya</a:t>
            </a:r>
            <a:r>
              <a:rPr sz="2350" spc="-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queda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ninguna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organización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pueda</a:t>
            </a:r>
            <a:r>
              <a:rPr sz="23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trabajar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50" spc="-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implementación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sea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350" spc="-1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3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nube.</a:t>
            </a:r>
            <a:endParaRPr sz="23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9826" y="1895982"/>
            <a:ext cx="7445375" cy="429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Conclusions: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Development</a:t>
            </a:r>
            <a:r>
              <a:rPr sz="2800" b="1" spc="235" dirty="0">
                <a:solidFill>
                  <a:srgbClr val="0004FF"/>
                </a:solidFill>
                <a:latin typeface="Arial"/>
                <a:cs typeface="Arial"/>
              </a:rPr>
              <a:t> 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in</a:t>
            </a:r>
            <a:r>
              <a:rPr sz="2800" b="1" spc="229" dirty="0">
                <a:solidFill>
                  <a:srgbClr val="0004FF"/>
                </a:solidFill>
                <a:latin typeface="Arial"/>
                <a:cs typeface="Arial"/>
              </a:rPr>
              <a:t> 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spc="240" dirty="0">
                <a:solidFill>
                  <a:srgbClr val="0004FF"/>
                </a:solidFill>
                <a:latin typeface="Arial"/>
                <a:cs typeface="Arial"/>
              </a:rPr>
              <a:t> 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cloud</a:t>
            </a:r>
            <a:r>
              <a:rPr sz="2800" b="1" spc="229" dirty="0">
                <a:solidFill>
                  <a:srgbClr val="0004FF"/>
                </a:solidFill>
                <a:latin typeface="Arial"/>
                <a:cs typeface="Arial"/>
              </a:rPr>
              <a:t>  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computing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layers</a:t>
            </a:r>
            <a:r>
              <a:rPr sz="2800" b="1" spc="18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contributes</a:t>
            </a:r>
            <a:r>
              <a:rPr sz="2800" b="1" spc="19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a</a:t>
            </a:r>
            <a:r>
              <a:rPr sz="2800" b="1" spc="15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lot</a:t>
            </a:r>
            <a:r>
              <a:rPr sz="2800" b="1" spc="16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to</a:t>
            </a:r>
            <a:r>
              <a:rPr sz="2800" b="1" spc="16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this</a:t>
            </a:r>
            <a:r>
              <a:rPr sz="2800" b="1" spc="16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success</a:t>
            </a:r>
            <a:r>
              <a:rPr sz="2800" b="1" spc="17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but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also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leads</a:t>
            </a: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to</a:t>
            </a:r>
            <a:r>
              <a:rPr sz="2800" b="1" spc="-35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confusion</a:t>
            </a:r>
            <a:r>
              <a:rPr sz="2800" b="1" spc="-30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to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choose</a:t>
            </a:r>
            <a:r>
              <a:rPr sz="2800" b="1" spc="69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which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one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out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-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004FF"/>
                </a:solidFill>
                <a:latin typeface="Arial"/>
                <a:cs typeface="Arial"/>
              </a:rPr>
              <a:t>them.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Each</a:t>
            </a:r>
            <a:r>
              <a:rPr sz="2800" b="1" spc="69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of</a:t>
            </a:r>
            <a:r>
              <a:rPr sz="2800" b="1" spc="-35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the</a:t>
            </a:r>
            <a:r>
              <a:rPr sz="2800" b="1" spc="-40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cloud</a:t>
            </a:r>
            <a:r>
              <a:rPr sz="2800" b="1" spc="-35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layers</a:t>
            </a:r>
            <a:r>
              <a:rPr sz="2800" b="1" spc="-30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is</a:t>
            </a:r>
            <a:r>
              <a:rPr sz="2800" b="1" spc="68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unique</a:t>
            </a:r>
            <a:r>
              <a:rPr sz="2800" b="1" spc="-40" dirty="0">
                <a:solidFill>
                  <a:srgbClr val="0004FF"/>
                </a:solidFill>
                <a:latin typeface="Arial"/>
                <a:cs typeface="Arial"/>
              </a:rPr>
              <a:t> 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in</a:t>
            </a:r>
            <a:r>
              <a:rPr sz="2800" b="1" spc="65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4FF"/>
                </a:solidFill>
                <a:latin typeface="Arial"/>
                <a:cs typeface="Arial"/>
              </a:rPr>
              <a:t>its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way</a:t>
            </a:r>
            <a:r>
              <a:rPr sz="2800" b="1" spc="25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and</a:t>
            </a:r>
            <a:r>
              <a:rPr sz="2800" b="1" spc="3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can</a:t>
            </a:r>
            <a:r>
              <a:rPr sz="2800" b="1" spc="330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be</a:t>
            </a:r>
            <a:r>
              <a:rPr sz="2800" b="1" spc="31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differentiated</a:t>
            </a:r>
            <a:r>
              <a:rPr sz="2800" b="1" spc="34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004FF"/>
                </a:solidFill>
                <a:latin typeface="Arial"/>
                <a:cs typeface="Arial"/>
              </a:rPr>
              <a:t>once</a:t>
            </a:r>
            <a:r>
              <a:rPr sz="2800" b="1" spc="335" dirty="0">
                <a:solidFill>
                  <a:srgbClr val="0004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004FF"/>
                </a:solidFill>
                <a:latin typeface="Arial"/>
                <a:cs typeface="Arial"/>
              </a:rPr>
              <a:t>known properly.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063" y="2014727"/>
            <a:ext cx="3304032" cy="31424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4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62675" y="2751350"/>
            <a:ext cx="6633209" cy="12357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75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</a:t>
            </a:r>
            <a:r>
              <a:rPr sz="2150" spc="2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desarrollo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  <a:p>
            <a:pPr marL="12700" marR="190500" indent="12700">
              <a:lnSpc>
                <a:spcPct val="108700"/>
              </a:lnSpc>
              <a:spcBef>
                <a:spcPts val="555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contribuye</a:t>
            </a:r>
            <a:r>
              <a:rPr sz="2150" spc="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mucho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este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éxito,</a:t>
            </a:r>
            <a:r>
              <a:rPr sz="2150" spc="4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pero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también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genera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confusión</a:t>
            </a:r>
            <a:r>
              <a:rPr sz="2150" spc="2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2150" spc="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hora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elegir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cuál</a:t>
            </a:r>
            <a:r>
              <a:rPr sz="2150" spc="3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ellas.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66587" y="1920425"/>
            <a:ext cx="1769110" cy="359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b="0" spc="-10" dirty="0">
                <a:solidFill>
                  <a:srgbClr val="0D0D0D"/>
                </a:solidFill>
                <a:highlight>
                  <a:srgbClr val="FFFF00"/>
                </a:highlight>
                <a:latin typeface="Arial MT"/>
                <a:cs typeface="Arial MT"/>
              </a:rPr>
              <a:t>Conclusiones: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1252" y="4885865"/>
            <a:ext cx="7062470" cy="8270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4130">
              <a:lnSpc>
                <a:spcPct val="130300"/>
              </a:lnSpc>
              <a:spcBef>
                <a:spcPts val="90"/>
              </a:spcBef>
            </a:pP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Cada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las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capas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nubes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única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a</a:t>
            </a:r>
            <a:r>
              <a:rPr sz="2150" spc="4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su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manera</a:t>
            </a:r>
            <a:r>
              <a:rPr sz="2150" spc="3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y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se</a:t>
            </a:r>
            <a:r>
              <a:rPr sz="2150" spc="6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pueden</a:t>
            </a:r>
            <a:r>
              <a:rPr sz="2150" spc="5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diferenciar</a:t>
            </a:r>
            <a:r>
              <a:rPr sz="2150" spc="5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2150" spc="6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vez</a:t>
            </a:r>
            <a:r>
              <a:rPr sz="2150" spc="6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conocidas</a:t>
            </a:r>
            <a:r>
              <a:rPr sz="2150" spc="55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2150" spc="-10" dirty="0">
                <a:solidFill>
                  <a:srgbClr val="0004FF"/>
                </a:solidFill>
                <a:highlight>
                  <a:srgbClr val="FFFF00"/>
                </a:highlight>
                <a:latin typeface="Arial MT"/>
                <a:cs typeface="Arial MT"/>
              </a:rPr>
              <a:t>correctamente.</a:t>
            </a:r>
            <a:endParaRPr sz="215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74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579954"/>
            <a:ext cx="5711190" cy="221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69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business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 algn="just">
              <a:lnSpc>
                <a:spcPts val="269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technology.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45"/>
              </a:spcBef>
            </a:pPr>
            <a:endParaRPr sz="2400">
              <a:latin typeface="Arial MT"/>
              <a:cs typeface="Arial MT"/>
            </a:endParaRPr>
          </a:p>
          <a:p>
            <a:pPr marL="12700" marR="5080" algn="just">
              <a:lnSpc>
                <a:spcPct val="863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means</a:t>
            </a:r>
            <a:r>
              <a:rPr sz="2400" spc="1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2400" spc="19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2400" spc="1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breakthrough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hardware</a:t>
            </a:r>
            <a:r>
              <a:rPr sz="2400" spc="28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400" spc="27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2400" spc="285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technology</a:t>
            </a:r>
            <a:r>
              <a:rPr sz="2400" spc="27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suddenly</a:t>
            </a:r>
            <a:r>
              <a:rPr sz="2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made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2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possible.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5743" y="1389888"/>
            <a:ext cx="4736592" cy="45537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61194" y="2599752"/>
            <a:ext cx="5541645" cy="216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5080" indent="-5080">
              <a:lnSpc>
                <a:spcPct val="112500"/>
              </a:lnSpc>
              <a:spcBef>
                <a:spcPts val="100"/>
              </a:spcBef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3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computación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en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modelo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1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negocio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y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una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tecnología.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  <a:p>
            <a:pPr marL="14604" marR="182880" indent="-2540">
              <a:lnSpc>
                <a:spcPct val="111900"/>
              </a:lnSpc>
            </a:pP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Esto</a:t>
            </a:r>
            <a:r>
              <a:rPr sz="1850" spc="-4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significa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no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existe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ninguna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tecnología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innovadora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hardware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o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software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que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de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repente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haya</a:t>
            </a:r>
            <a:r>
              <a:rPr sz="1850" spc="-3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hecho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posible</a:t>
            </a:r>
            <a:r>
              <a:rPr sz="1850" spc="-25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la</a:t>
            </a:r>
            <a:r>
              <a:rPr sz="1850" spc="-2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chemeClr val="tx1"/>
                </a:solidFill>
                <a:highlight>
                  <a:srgbClr val="FFFF00"/>
                </a:highlight>
                <a:latin typeface="Arial MT"/>
                <a:cs typeface="Arial MT"/>
              </a:rPr>
              <a:t>nube.</a:t>
            </a:r>
            <a:endParaRPr sz="1850" dirty="0">
              <a:solidFill>
                <a:schemeClr val="tx1"/>
              </a:solidFill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398" y="6501980"/>
            <a:ext cx="13741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250" spc="-10" dirty="0">
                <a:latin typeface="Arial MT"/>
                <a:cs typeface="Arial MT"/>
                <a:hlinkClick r:id="rId3"/>
              </a:rPr>
              <a:t>www.senati.edu.pe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91692" y="247599"/>
            <a:ext cx="9062163" cy="4937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114800">
              <a:lnSpc>
                <a:spcPct val="100000"/>
              </a:lnSpc>
              <a:spcBef>
                <a:spcPts val="130"/>
              </a:spcBef>
            </a:pPr>
            <a:r>
              <a:rPr sz="3100" b="0" spc="-10" dirty="0">
                <a:highlight>
                  <a:srgbClr val="FFFF00"/>
                </a:highlight>
                <a:latin typeface="Arial MT"/>
                <a:cs typeface="Arial MT"/>
              </a:rPr>
              <a:t>Introducción</a:t>
            </a:r>
            <a:endParaRPr sz="3100" dirty="0">
              <a:highlight>
                <a:srgbClr val="FFFF00"/>
              </a:highlight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935" y="28343"/>
            <a:ext cx="1205230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50" dirty="0">
                <a:latin typeface="Arial MT"/>
                <a:cs typeface="Arial MT"/>
              </a:rPr>
              <a:t>Machine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Translated</a:t>
            </a:r>
            <a:r>
              <a:rPr sz="650" spc="90" dirty="0">
                <a:latin typeface="Arial MT"/>
                <a:cs typeface="Arial MT"/>
              </a:rPr>
              <a:t> </a:t>
            </a:r>
            <a:r>
              <a:rPr sz="650" dirty="0">
                <a:latin typeface="Arial MT"/>
                <a:cs typeface="Arial MT"/>
              </a:rPr>
              <a:t>by</a:t>
            </a:r>
            <a:r>
              <a:rPr sz="650" spc="85" dirty="0">
                <a:latin typeface="Arial MT"/>
                <a:cs typeface="Arial MT"/>
              </a:rPr>
              <a:t> </a:t>
            </a:r>
            <a:r>
              <a:rPr sz="650" spc="-10" dirty="0">
                <a:latin typeface="Arial MT"/>
                <a:cs typeface="Arial MT"/>
              </a:rPr>
              <a:t>Google</a:t>
            </a:r>
            <a:endParaRPr sz="6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1904" y="6537959"/>
            <a:ext cx="1173479" cy="26517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52984" y="6364223"/>
            <a:ext cx="11610975" cy="0"/>
          </a:xfrm>
          <a:custGeom>
            <a:avLst/>
            <a:gdLst/>
            <a:ahLst/>
            <a:cxnLst/>
            <a:rect l="l" t="t" r="r" b="b"/>
            <a:pathLst>
              <a:path w="11610975">
                <a:moveTo>
                  <a:pt x="0" y="0"/>
                </a:moveTo>
                <a:lnTo>
                  <a:pt x="11610721" y="0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74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87456" y="0"/>
            <a:ext cx="1304544" cy="125577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09600" y="1383791"/>
            <a:ext cx="5998845" cy="4663440"/>
            <a:chOff x="609600" y="1383791"/>
            <a:chExt cx="5998845" cy="4663440"/>
          </a:xfrm>
        </p:grpSpPr>
        <p:sp>
          <p:nvSpPr>
            <p:cNvPr id="8" name="object 8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0"/>
                  </a:moveTo>
                  <a:lnTo>
                    <a:pt x="0" y="4651248"/>
                  </a:lnTo>
                  <a:lnTo>
                    <a:pt x="5986272" y="3720973"/>
                  </a:lnTo>
                  <a:lnTo>
                    <a:pt x="5986272" y="930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5695" y="1389887"/>
              <a:ext cx="5986780" cy="4651375"/>
            </a:xfrm>
            <a:custGeom>
              <a:avLst/>
              <a:gdLst/>
              <a:ahLst/>
              <a:cxnLst/>
              <a:rect l="l" t="t" r="r" b="b"/>
              <a:pathLst>
                <a:path w="5986780" h="4651375">
                  <a:moveTo>
                    <a:pt x="0" y="4651248"/>
                  </a:moveTo>
                  <a:lnTo>
                    <a:pt x="0" y="0"/>
                  </a:lnTo>
                  <a:lnTo>
                    <a:pt x="5986272" y="930275"/>
                  </a:lnTo>
                  <a:lnTo>
                    <a:pt x="5986272" y="3720973"/>
                  </a:lnTo>
                  <a:lnTo>
                    <a:pt x="0" y="465124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54176" y="2361641"/>
            <a:ext cx="5708015" cy="30905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 marR="5080" algn="just">
              <a:lnSpc>
                <a:spcPct val="86300"/>
              </a:lnSpc>
              <a:spcBef>
                <a:spcPts val="495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Rather</a:t>
            </a:r>
            <a:r>
              <a:rPr sz="2400" spc="47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consists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400" spc="480" dirty="0">
                <a:solidFill>
                  <a:srgbClr val="FFFFFF"/>
                </a:solidFill>
                <a:latin typeface="Arial MT"/>
                <a:cs typeface="Arial MT"/>
              </a:rPr>
              <a:t>   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well-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known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sz="2400" spc="4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concepts,</a:t>
            </a:r>
            <a:r>
              <a:rPr sz="2400" spc="4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put</a:t>
            </a:r>
            <a:r>
              <a:rPr sz="2400" spc="4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together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2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 MT"/>
                <a:cs typeface="Arial MT"/>
              </a:rPr>
              <a:t>way.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0"/>
              </a:spcBef>
            </a:pPr>
            <a:endParaRPr sz="240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technologies</a:t>
            </a:r>
            <a:r>
              <a:rPr sz="2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known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layers.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400" dirty="0">
              <a:latin typeface="Arial MT"/>
              <a:cs typeface="Arial MT"/>
            </a:endParaRPr>
          </a:p>
          <a:p>
            <a:pPr marL="12700" marR="5715" algn="just">
              <a:lnSpc>
                <a:spcPts val="2470"/>
              </a:lnSpc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4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2400" spc="4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them</a:t>
            </a:r>
            <a:r>
              <a:rPr sz="2400" spc="5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400" spc="4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together</a:t>
            </a:r>
            <a:r>
              <a:rPr sz="2400" spc="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sz="24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get</a:t>
            </a:r>
            <a:r>
              <a:rPr sz="2400" spc="4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package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4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enables</a:t>
            </a:r>
            <a:r>
              <a:rPr sz="2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cloud.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95743" y="1389888"/>
            <a:ext cx="4736592" cy="45537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16179" y="6478762"/>
            <a:ext cx="1381760" cy="22860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200" b="1" spc="-10" dirty="0">
                <a:latin typeface="Segoe UI"/>
                <a:cs typeface="Segoe UI"/>
                <a:hlinkClick r:id="rId6"/>
              </a:rPr>
              <a:t>www.senati.edu.pe</a:t>
            </a:r>
            <a:endParaRPr sz="1200"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4211</Words>
  <Application>Microsoft Office PowerPoint</Application>
  <PresentationFormat>Panorámica</PresentationFormat>
  <Paragraphs>454</Paragraphs>
  <Slides>68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68</vt:i4>
      </vt:variant>
    </vt:vector>
  </HeadingPairs>
  <TitlesOfParts>
    <vt:vector size="72" baseType="lpstr">
      <vt:lpstr>Arial</vt:lpstr>
      <vt:lpstr>Arial MT</vt:lpstr>
      <vt:lpstr>Segoe UI</vt:lpstr>
      <vt:lpstr>Office Theme</vt:lpstr>
      <vt:lpstr>Information Technology</vt:lpstr>
      <vt:lpstr>Presentación de PowerPoint</vt:lpstr>
      <vt:lpstr>Presentación de PowerPoint</vt:lpstr>
      <vt:lpstr>Objetivo</vt:lpstr>
      <vt:lpstr>Introduction</vt:lpstr>
      <vt:lpstr>Introducción</vt:lpstr>
      <vt:lpstr>Introduction</vt:lpstr>
      <vt:lpstr>Introducción</vt:lpstr>
      <vt:lpstr>Introduction</vt:lpstr>
      <vt:lpstr>Introducción</vt:lpstr>
      <vt:lpstr>Cloud Computing Definition</vt:lpstr>
      <vt:lpstr>Definición de computación en la nube</vt:lpstr>
      <vt:lpstr>Cloud Computing Definition</vt:lpstr>
      <vt:lpstr>Definición de computación en la nube</vt:lpstr>
      <vt:lpstr>Cloud Computing Definition</vt:lpstr>
      <vt:lpstr>Definición de computación en la nube</vt:lpstr>
      <vt:lpstr>Cloud Computing Definition</vt:lpstr>
      <vt:lpstr>Definición de computación en la nube</vt:lpstr>
      <vt:lpstr>Cloud Computing Definition</vt:lpstr>
      <vt:lpstr>Definición de computación en la nube</vt:lpstr>
      <vt:lpstr>Cloud Computing Layers Definition</vt:lpstr>
      <vt:lpstr>Definición de capas de computación en la nube</vt:lpstr>
      <vt:lpstr>Cloud Computing Layers Definition</vt:lpstr>
      <vt:lpstr>Definición de capas de computación en la nube</vt:lpstr>
      <vt:lpstr>Cloud Computing Layers Definition</vt:lpstr>
      <vt:lpstr>Definición de capas de computación en la nube</vt:lpstr>
      <vt:lpstr>How does Cloud Computing Work?</vt:lpstr>
      <vt:lpstr>¿Cómo funciona la computación en la nube?</vt:lpstr>
      <vt:lpstr>How does Cloud Computing Work?</vt:lpstr>
      <vt:lpstr>¿Cómo funciona la computación en la nube?</vt:lpstr>
      <vt:lpstr>Infrastructure as a Service (laaS)</vt:lpstr>
      <vt:lpstr>Infraestructura como servicio (IaaS)</vt:lpstr>
      <vt:lpstr>Infrastructure as a Service (laaS)</vt:lpstr>
      <vt:lpstr>Infraestructura como servicio (IaaS)</vt:lpstr>
      <vt:lpstr>Infrastructure as a Service (laaS)</vt:lpstr>
      <vt:lpstr>Infraestructura como servicio (IaaS)</vt:lpstr>
      <vt:lpstr>Infrastructure as a Service (laaS)</vt:lpstr>
      <vt:lpstr>Infraestructura como servicio (IaaS)</vt:lpstr>
      <vt:lpstr>Platform as a Service (PaaS)</vt:lpstr>
      <vt:lpstr>Plataforma como servicio (PaaS)</vt:lpstr>
      <vt:lpstr>Platform as a Service (PaaS)</vt:lpstr>
      <vt:lpstr>Plataforma como servicio (PaaS)</vt:lpstr>
      <vt:lpstr>Software as a Service (SaaS)</vt:lpstr>
      <vt:lpstr>Software como servicio (SaaS)</vt:lpstr>
      <vt:lpstr>Software as a Service (SaaS)</vt:lpstr>
      <vt:lpstr>Software como servicio (SaaS)</vt:lpstr>
      <vt:lpstr>Software as a Service (SaaS)</vt:lpstr>
      <vt:lpstr>Software como servicio (SaaS)</vt:lpstr>
      <vt:lpstr>Software as a Service (SaaS)</vt:lpstr>
      <vt:lpstr>Software como servicio (SaaS)</vt:lpstr>
      <vt:lpstr>Software as a Service (SaaS)</vt:lpstr>
      <vt:lpstr>Software como servicio (SaaS)</vt:lpstr>
      <vt:lpstr>BPO (Business Process Outsourcing)</vt:lpstr>
      <vt:lpstr>BPO (Subcontratación de procesos de negocio)</vt:lpstr>
      <vt:lpstr>BPO (Business Process Outsourcing)</vt:lpstr>
      <vt:lpstr>BPO (Subcontratación de procesos de negocio)</vt:lpstr>
      <vt:lpstr>BPO (Business Process Outsourcing)</vt:lpstr>
      <vt:lpstr>BPO (Subcontratación de procesos de negocio)</vt:lpstr>
      <vt:lpstr>BPO (Business Process Outsourcing)</vt:lpstr>
      <vt:lpstr>BPO (Subcontratación de procesos de negocio)</vt:lpstr>
      <vt:lpstr>BPO (Business Process Outsourcing)</vt:lpstr>
      <vt:lpstr>BPO (Subcontratación de procesos de negocio)</vt:lpstr>
      <vt:lpstr>Presentación de PowerPoint</vt:lpstr>
      <vt:lpstr>Conclusiones:</vt:lpstr>
      <vt:lpstr>Conclusions:</vt:lpstr>
      <vt:lpstr>Conclusiones:</vt:lpstr>
      <vt:lpstr>Presentación de PowerPoint</vt:lpstr>
      <vt:lpstr>Conclusiones: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PORTILLO ZEVALLOS, ERICK JUNIORS</cp:lastModifiedBy>
  <cp:revision>3</cp:revision>
  <dcterms:created xsi:type="dcterms:W3CDTF">2025-03-26T13:51:58Z</dcterms:created>
  <dcterms:modified xsi:type="dcterms:W3CDTF">2025-03-29T03:44:27Z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LastSaved">
    <vt:filetime>2025-03-26T00:00:00Z</vt:filetime>
  </property>
  <property fmtid="{D5CDD505-2E9C-101B-9397-08002B2CF9AE}" pid="4" name="Producer">
    <vt:lpwstr>iLovePDF</vt:lpwstr>
  </property>
</Properties>
</file>