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0" r:id="rId3"/>
    <p:sldId id="257" r:id="rId4"/>
    <p:sldId id="281" r:id="rId5"/>
    <p:sldId id="282" r:id="rId6"/>
    <p:sldId id="258" r:id="rId7"/>
    <p:sldId id="259" r:id="rId8"/>
    <p:sldId id="283" r:id="rId9"/>
    <p:sldId id="260" r:id="rId10"/>
    <p:sldId id="284" r:id="rId11"/>
    <p:sldId id="261" r:id="rId12"/>
    <p:sldId id="285" r:id="rId13"/>
    <p:sldId id="262" r:id="rId14"/>
    <p:sldId id="286" r:id="rId15"/>
    <p:sldId id="263" r:id="rId16"/>
    <p:sldId id="287" r:id="rId17"/>
    <p:sldId id="264" r:id="rId18"/>
    <p:sldId id="288" r:id="rId19"/>
    <p:sldId id="265" r:id="rId20"/>
    <p:sldId id="289" r:id="rId21"/>
    <p:sldId id="266" r:id="rId22"/>
    <p:sldId id="290" r:id="rId23"/>
    <p:sldId id="267" r:id="rId24"/>
    <p:sldId id="291" r:id="rId25"/>
    <p:sldId id="268" r:id="rId26"/>
    <p:sldId id="292" r:id="rId27"/>
    <p:sldId id="269" r:id="rId28"/>
    <p:sldId id="293" r:id="rId29"/>
    <p:sldId id="270" r:id="rId30"/>
    <p:sldId id="294" r:id="rId31"/>
    <p:sldId id="271" r:id="rId32"/>
    <p:sldId id="295" r:id="rId33"/>
    <p:sldId id="272" r:id="rId34"/>
    <p:sldId id="296" r:id="rId35"/>
    <p:sldId id="273" r:id="rId36"/>
    <p:sldId id="297" r:id="rId37"/>
    <p:sldId id="274" r:id="rId38"/>
    <p:sldId id="298" r:id="rId39"/>
    <p:sldId id="275" r:id="rId40"/>
    <p:sldId id="299" r:id="rId41"/>
    <p:sldId id="276" r:id="rId42"/>
    <p:sldId id="300" r:id="rId43"/>
    <p:sldId id="277" r:id="rId44"/>
    <p:sldId id="278" r:id="rId45"/>
    <p:sldId id="279" r:id="rId46"/>
    <p:sldId id="301" r:id="rId4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2274" y="10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8"/>
          </a:xfrm>
          <a:prstGeom prst="rect">
            <a:avLst/>
          </a:prstGeom>
        </p:spPr>
      </p:pic>
      <p:sp>
        <p:nvSpPr>
          <p:cNvPr id="2" name="Holder 2"/>
          <p:cNvSpPr>
            <a:spLocks noGrp="1"/>
          </p:cNvSpPr>
          <p:nvPr>
            <p:ph type="ctrTitle"/>
          </p:nvPr>
        </p:nvSpPr>
        <p:spPr>
          <a:xfrm>
            <a:off x="6231763" y="3092018"/>
            <a:ext cx="5301615" cy="468629"/>
          </a:xfrm>
          <a:prstGeom prst="rect">
            <a:avLst/>
          </a:prstGeom>
        </p:spPr>
        <p:txBody>
          <a:bodyPr wrap="square" lIns="0" tIns="0" rIns="0" bIns="0">
            <a:spAutoFit/>
          </a:bodyPr>
          <a:lstStyle>
            <a:lvl1pPr>
              <a:defRPr sz="3600" b="1" i="0">
                <a:solidFill>
                  <a:srgbClr val="0004FF"/>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04F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04FF"/>
                </a:solidFill>
                <a:latin typeface="Arial"/>
                <a:cs typeface="Arial"/>
              </a:defRPr>
            </a:lvl1pPr>
          </a:lstStyle>
          <a:p>
            <a:endParaRPr/>
          </a:p>
        </p:txBody>
      </p:sp>
      <p:sp>
        <p:nvSpPr>
          <p:cNvPr id="3" name="Holder 3"/>
          <p:cNvSpPr>
            <a:spLocks noGrp="1"/>
          </p:cNvSpPr>
          <p:nvPr>
            <p:ph sz="half" idx="2"/>
          </p:nvPr>
        </p:nvSpPr>
        <p:spPr>
          <a:xfrm>
            <a:off x="1561338" y="1851130"/>
            <a:ext cx="5014595" cy="3547745"/>
          </a:xfrm>
          <a:prstGeom prst="rect">
            <a:avLst/>
          </a:prstGeom>
        </p:spPr>
        <p:txBody>
          <a:bodyPr wrap="square" lIns="0" tIns="0" rIns="0" bIns="0">
            <a:spAutoFit/>
          </a:bodyPr>
          <a:lstStyle>
            <a:lvl1pPr>
              <a:defRPr sz="2200" b="0" i="0">
                <a:solidFill>
                  <a:schemeClr val="tx1"/>
                </a:solidFill>
                <a:latin typeface="Arial MT"/>
                <a:cs typeface="Arial MT"/>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04F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8"/>
          </a:xfrm>
          <a:prstGeom prst="rect">
            <a:avLst/>
          </a:prstGeom>
        </p:spPr>
      </p:pic>
      <p:pic>
        <p:nvPicPr>
          <p:cNvPr id="17" name="bg object 17"/>
          <p:cNvPicPr/>
          <p:nvPr/>
        </p:nvPicPr>
        <p:blipFill>
          <a:blip r:embed="rId8" cstate="print"/>
          <a:stretch>
            <a:fillRect/>
          </a:stretch>
        </p:blipFill>
        <p:spPr>
          <a:xfrm>
            <a:off x="10663428" y="6539483"/>
            <a:ext cx="1171955" cy="263652"/>
          </a:xfrm>
          <a:prstGeom prst="rect">
            <a:avLst/>
          </a:prstGeom>
        </p:spPr>
      </p:pic>
      <p:sp>
        <p:nvSpPr>
          <p:cNvPr id="18" name="bg object 18"/>
          <p:cNvSpPr/>
          <p:nvPr/>
        </p:nvSpPr>
        <p:spPr>
          <a:xfrm>
            <a:off x="252984" y="6364223"/>
            <a:ext cx="11610975" cy="0"/>
          </a:xfrm>
          <a:custGeom>
            <a:avLst/>
            <a:gdLst/>
            <a:ahLst/>
            <a:cxnLst/>
            <a:rect l="l" t="t" r="r" b="b"/>
            <a:pathLst>
              <a:path w="11610975">
                <a:moveTo>
                  <a:pt x="0" y="0"/>
                </a:moveTo>
                <a:lnTo>
                  <a:pt x="11610721" y="0"/>
                </a:lnTo>
              </a:path>
            </a:pathLst>
          </a:custGeom>
          <a:ln w="12700">
            <a:solidFill>
              <a:srgbClr val="000000"/>
            </a:solidFill>
          </a:ln>
        </p:spPr>
        <p:txBody>
          <a:bodyPr wrap="square" lIns="0" tIns="0" rIns="0" bIns="0" rtlCol="0"/>
          <a:lstStyle/>
          <a:p>
            <a:endParaRPr/>
          </a:p>
        </p:txBody>
      </p:sp>
      <p:sp>
        <p:nvSpPr>
          <p:cNvPr id="2" name="Holder 2"/>
          <p:cNvSpPr>
            <a:spLocks noGrp="1"/>
          </p:cNvSpPr>
          <p:nvPr>
            <p:ph type="title"/>
          </p:nvPr>
        </p:nvSpPr>
        <p:spPr>
          <a:xfrm>
            <a:off x="1491488" y="301878"/>
            <a:ext cx="7301483" cy="864819"/>
          </a:xfrm>
          <a:prstGeom prst="rect">
            <a:avLst/>
          </a:prstGeom>
        </p:spPr>
        <p:txBody>
          <a:bodyPr wrap="square" lIns="0" tIns="0" rIns="0" bIns="0">
            <a:spAutoFit/>
          </a:bodyPr>
          <a:lstStyle>
            <a:lvl1pPr>
              <a:defRPr sz="3600" b="1" i="0">
                <a:solidFill>
                  <a:srgbClr val="0004FF"/>
                </a:solidFill>
                <a:latin typeface="Arial"/>
                <a:cs typeface="Arial"/>
              </a:defRPr>
            </a:lvl1pPr>
          </a:lstStyle>
          <a:p>
            <a:endParaRPr/>
          </a:p>
        </p:txBody>
      </p:sp>
      <p:sp>
        <p:nvSpPr>
          <p:cNvPr id="3" name="Holder 3"/>
          <p:cNvSpPr>
            <a:spLocks noGrp="1"/>
          </p:cNvSpPr>
          <p:nvPr>
            <p:ph type="body" idx="1"/>
          </p:nvPr>
        </p:nvSpPr>
        <p:spPr>
          <a:xfrm>
            <a:off x="1152550" y="1376252"/>
            <a:ext cx="10034905" cy="3730625"/>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enati.edu.pe/"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www.senati.edu.pe/" TargetMode="Externa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hyperlink" Target="http://www.senati.edu.pe/" TargetMode="Externa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hyperlink" Target="http://www.senati.edu.pe/" TargetMode="Externa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5.jp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5.jp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7.jp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21.jp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23.jp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23.jpg"/></Relationships>
</file>

<file path=ppt/slides/_rels/slide2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senati.edu.p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jp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7.jp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www.senati.edu.p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senati.edu.p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hyperlink" Target="http://www.senati.edu.pe/"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www.senati.edu.p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senati.edu.pe/"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www.senati.edu.pe/"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www.senati.edu.p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hyperlink" Target="http://www.senati.edu.pe/"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8879" y="6488414"/>
            <a:ext cx="1353820" cy="203200"/>
          </a:xfrm>
          <a:prstGeom prst="rect">
            <a:avLst/>
          </a:prstGeom>
        </p:spPr>
        <p:txBody>
          <a:bodyPr vert="horz" wrap="square" lIns="0" tIns="12065" rIns="0" bIns="0" rtlCol="0">
            <a:spAutoFit/>
          </a:bodyPr>
          <a:lstStyle/>
          <a:p>
            <a:pPr>
              <a:lnSpc>
                <a:spcPct val="100000"/>
              </a:lnSpc>
              <a:spcBef>
                <a:spcPts val="95"/>
              </a:spcBef>
            </a:pPr>
            <a:r>
              <a:rPr sz="1200" b="1" spc="-10" dirty="0">
                <a:latin typeface="Segoe UI"/>
                <a:cs typeface="Segoe UI"/>
                <a:hlinkClick r:id="rId2"/>
              </a:rPr>
              <a:t>www.senati.edu.pe</a:t>
            </a:r>
            <a:endParaRPr sz="1200">
              <a:latin typeface="Segoe UI"/>
              <a:cs typeface="Segoe UI"/>
            </a:endParaRPr>
          </a:p>
        </p:txBody>
      </p:sp>
      <p:pic>
        <p:nvPicPr>
          <p:cNvPr id="3" name="object 3"/>
          <p:cNvPicPr/>
          <p:nvPr/>
        </p:nvPicPr>
        <p:blipFill>
          <a:blip r:embed="rId3" cstate="print"/>
          <a:stretch>
            <a:fillRect/>
          </a:stretch>
        </p:blipFill>
        <p:spPr>
          <a:xfrm>
            <a:off x="10663428" y="6539483"/>
            <a:ext cx="1171955" cy="263652"/>
          </a:xfrm>
          <a:prstGeom prst="rect">
            <a:avLst/>
          </a:prstGeom>
        </p:spPr>
      </p:pic>
      <p:grpSp>
        <p:nvGrpSpPr>
          <p:cNvPr id="4" name="object 4"/>
          <p:cNvGrpSpPr/>
          <p:nvPr/>
        </p:nvGrpSpPr>
        <p:grpSpPr>
          <a:xfrm>
            <a:off x="4572" y="3047"/>
            <a:ext cx="12183110" cy="6852284"/>
            <a:chOff x="4572" y="3047"/>
            <a:chExt cx="12183110" cy="6852284"/>
          </a:xfrm>
        </p:grpSpPr>
        <p:sp>
          <p:nvSpPr>
            <p:cNvPr id="5" name="object 5"/>
            <p:cNvSpPr/>
            <p:nvPr/>
          </p:nvSpPr>
          <p:spPr>
            <a:xfrm>
              <a:off x="252984" y="6364223"/>
              <a:ext cx="11610975" cy="0"/>
            </a:xfrm>
            <a:custGeom>
              <a:avLst/>
              <a:gdLst/>
              <a:ahLst/>
              <a:cxnLst/>
              <a:rect l="l" t="t" r="r" b="b"/>
              <a:pathLst>
                <a:path w="11610975">
                  <a:moveTo>
                    <a:pt x="0" y="0"/>
                  </a:moveTo>
                  <a:lnTo>
                    <a:pt x="11610721" y="0"/>
                  </a:lnTo>
                </a:path>
              </a:pathLst>
            </a:custGeom>
            <a:ln w="12700">
              <a:solidFill>
                <a:srgbClr val="00000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4572" y="3047"/>
              <a:ext cx="12182855" cy="6851902"/>
            </a:xfrm>
            <a:prstGeom prst="rect">
              <a:avLst/>
            </a:prstGeom>
          </p:spPr>
        </p:pic>
      </p:grpSp>
      <p:sp>
        <p:nvSpPr>
          <p:cNvPr id="7" name="object 7"/>
          <p:cNvSpPr txBox="1">
            <a:spLocks noGrp="1"/>
          </p:cNvSpPr>
          <p:nvPr>
            <p:ph type="ctrTitle"/>
          </p:nvPr>
        </p:nvSpPr>
        <p:spPr>
          <a:xfrm>
            <a:off x="5715000" y="2616650"/>
            <a:ext cx="6400799" cy="875240"/>
          </a:xfrm>
          <a:prstGeom prst="rect">
            <a:avLst/>
          </a:prstGeom>
        </p:spPr>
        <p:txBody>
          <a:bodyPr vert="horz" wrap="square" lIns="0" tIns="13335" rIns="0" bIns="0" rtlCol="0">
            <a:spAutoFit/>
          </a:bodyPr>
          <a:lstStyle/>
          <a:p>
            <a:pPr marL="12700">
              <a:lnSpc>
                <a:spcPct val="100000"/>
              </a:lnSpc>
              <a:spcBef>
                <a:spcPts val="105"/>
              </a:spcBef>
            </a:pPr>
            <a:r>
              <a:rPr sz="2800" spc="-20" dirty="0">
                <a:solidFill>
                  <a:srgbClr val="000000"/>
                </a:solidFill>
              </a:rPr>
              <a:t>INFORMATION</a:t>
            </a:r>
            <a:r>
              <a:rPr sz="2800" spc="-95" dirty="0">
                <a:solidFill>
                  <a:srgbClr val="000000"/>
                </a:solidFill>
              </a:rPr>
              <a:t> </a:t>
            </a:r>
            <a:r>
              <a:rPr sz="2800" spc="-10" dirty="0">
                <a:solidFill>
                  <a:srgbClr val="000000"/>
                </a:solidFill>
              </a:rPr>
              <a:t>TECHNOLOGY</a:t>
            </a:r>
            <a:br>
              <a:rPr lang="es-PE" sz="2800" spc="-10" dirty="0">
                <a:solidFill>
                  <a:srgbClr val="000000"/>
                </a:solidFill>
              </a:rPr>
            </a:br>
            <a:r>
              <a:rPr lang="es-PE" sz="2800" spc="-10" dirty="0">
                <a:solidFill>
                  <a:srgbClr val="000000"/>
                </a:solidFill>
                <a:highlight>
                  <a:srgbClr val="00FFFF"/>
                </a:highlight>
              </a:rPr>
              <a:t>TECNOLOGÍAS DE LA INFORMACIÓN</a:t>
            </a:r>
            <a:endParaRPr sz="2800" dirty="0">
              <a:highlight>
                <a:srgbClr val="00FFFF"/>
              </a:highlight>
            </a:endParaRPr>
          </a:p>
        </p:txBody>
      </p:sp>
      <p:sp>
        <p:nvSpPr>
          <p:cNvPr id="8" name="object 8"/>
          <p:cNvSpPr txBox="1"/>
          <p:nvPr/>
        </p:nvSpPr>
        <p:spPr>
          <a:xfrm>
            <a:off x="6526339" y="3559754"/>
            <a:ext cx="4522661" cy="856645"/>
          </a:xfrm>
          <a:prstGeom prst="rect">
            <a:avLst/>
          </a:prstGeom>
        </p:spPr>
        <p:txBody>
          <a:bodyPr vert="horz" wrap="square" lIns="0" tIns="12700" rIns="0" bIns="0" rtlCol="0">
            <a:spAutoFit/>
          </a:bodyPr>
          <a:lstStyle/>
          <a:p>
            <a:pPr marL="12700">
              <a:lnSpc>
                <a:spcPct val="100000"/>
              </a:lnSpc>
              <a:spcBef>
                <a:spcPts val="100"/>
              </a:spcBef>
            </a:pPr>
            <a:r>
              <a:rPr sz="2700" dirty="0">
                <a:latin typeface="Arial MT"/>
                <a:cs typeface="Arial MT"/>
              </a:rPr>
              <a:t>XML</a:t>
            </a:r>
            <a:r>
              <a:rPr sz="2700" spc="-110" dirty="0">
                <a:latin typeface="Arial MT"/>
                <a:cs typeface="Arial MT"/>
              </a:rPr>
              <a:t> </a:t>
            </a:r>
            <a:r>
              <a:rPr sz="2700" dirty="0">
                <a:latin typeface="Arial MT"/>
                <a:cs typeface="Arial MT"/>
              </a:rPr>
              <a:t>Data</a:t>
            </a:r>
            <a:r>
              <a:rPr sz="2700" spc="-5" dirty="0">
                <a:latin typeface="Arial MT"/>
                <a:cs typeface="Arial MT"/>
              </a:rPr>
              <a:t> </a:t>
            </a:r>
            <a:r>
              <a:rPr sz="2700" dirty="0">
                <a:latin typeface="Arial MT"/>
                <a:cs typeface="Arial MT"/>
              </a:rPr>
              <a:t>in</a:t>
            </a:r>
            <a:r>
              <a:rPr sz="2700" spc="-10" dirty="0">
                <a:latin typeface="Arial MT"/>
                <a:cs typeface="Arial MT"/>
              </a:rPr>
              <a:t> </a:t>
            </a:r>
            <a:r>
              <a:rPr sz="2700" dirty="0">
                <a:latin typeface="Arial MT"/>
                <a:cs typeface="Arial MT"/>
              </a:rPr>
              <a:t>SQL</a:t>
            </a:r>
            <a:r>
              <a:rPr sz="2700" spc="-100" dirty="0">
                <a:latin typeface="Arial MT"/>
                <a:cs typeface="Arial MT"/>
              </a:rPr>
              <a:t> </a:t>
            </a:r>
            <a:r>
              <a:rPr sz="2700" spc="-10" dirty="0">
                <a:latin typeface="Arial MT"/>
                <a:cs typeface="Arial MT"/>
              </a:rPr>
              <a:t>Server</a:t>
            </a:r>
            <a:endParaRPr lang="es-PE" sz="2700" spc="-10" dirty="0">
              <a:latin typeface="Arial MT"/>
              <a:cs typeface="Arial MT"/>
            </a:endParaRPr>
          </a:p>
          <a:p>
            <a:pPr marL="12700">
              <a:lnSpc>
                <a:spcPct val="100000"/>
              </a:lnSpc>
              <a:spcBef>
                <a:spcPts val="100"/>
              </a:spcBef>
            </a:pPr>
            <a:r>
              <a:rPr lang="es-ES" sz="2700" dirty="0">
                <a:highlight>
                  <a:srgbClr val="00FFFF"/>
                </a:highlight>
                <a:latin typeface="Arial MT"/>
                <a:cs typeface="Arial MT"/>
              </a:rPr>
              <a:t>Datos XML en SQL Server</a:t>
            </a:r>
            <a:endParaRPr sz="2700" dirty="0">
              <a:highlight>
                <a:srgbClr val="00FFFF"/>
              </a:highlight>
              <a:latin typeface="Arial MT"/>
              <a:cs typeface="Arial MT"/>
            </a:endParaRPr>
          </a:p>
        </p:txBody>
      </p:sp>
      <p:grpSp>
        <p:nvGrpSpPr>
          <p:cNvPr id="9" name="object 9"/>
          <p:cNvGrpSpPr/>
          <p:nvPr/>
        </p:nvGrpSpPr>
        <p:grpSpPr>
          <a:xfrm>
            <a:off x="6426835" y="346915"/>
            <a:ext cx="5440045" cy="3167380"/>
            <a:chOff x="6479285" y="533400"/>
            <a:chExt cx="5440045" cy="3167380"/>
          </a:xfrm>
        </p:grpSpPr>
        <p:pic>
          <p:nvPicPr>
            <p:cNvPr id="10" name="object 10"/>
            <p:cNvPicPr/>
            <p:nvPr/>
          </p:nvPicPr>
          <p:blipFill>
            <a:blip r:embed="rId5" cstate="print"/>
            <a:stretch>
              <a:fillRect/>
            </a:stretch>
          </p:blipFill>
          <p:spPr>
            <a:xfrm>
              <a:off x="9044939" y="533400"/>
              <a:ext cx="2874263" cy="2331720"/>
            </a:xfrm>
            <a:prstGeom prst="rect">
              <a:avLst/>
            </a:prstGeom>
          </p:spPr>
        </p:pic>
        <p:sp>
          <p:nvSpPr>
            <p:cNvPr id="11" name="object 11"/>
            <p:cNvSpPr/>
            <p:nvPr/>
          </p:nvSpPr>
          <p:spPr>
            <a:xfrm>
              <a:off x="6479285" y="3681222"/>
              <a:ext cx="5133340" cy="0"/>
            </a:xfrm>
            <a:custGeom>
              <a:avLst/>
              <a:gdLst/>
              <a:ahLst/>
              <a:cxnLst/>
              <a:rect l="l" t="t" r="r" b="b"/>
              <a:pathLst>
                <a:path w="5133340">
                  <a:moveTo>
                    <a:pt x="0" y="0"/>
                  </a:moveTo>
                  <a:lnTo>
                    <a:pt x="5132832" y="0"/>
                  </a:lnTo>
                </a:path>
              </a:pathLst>
            </a:custGeom>
            <a:ln w="38100">
              <a:solidFill>
                <a:srgbClr val="0004FF"/>
              </a:solidFill>
              <a:prstDash val="sysDash"/>
            </a:ln>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9846" y="1077594"/>
            <a:ext cx="5745353" cy="443070"/>
          </a:xfrm>
          <a:prstGeom prst="rect">
            <a:avLst/>
          </a:prstGeom>
        </p:spPr>
        <p:txBody>
          <a:bodyPr vert="horz" wrap="square" lIns="0" tIns="12065" rIns="0" bIns="0" rtlCol="0">
            <a:spAutoFit/>
          </a:bodyPr>
          <a:lstStyle/>
          <a:p>
            <a:pPr marL="12700">
              <a:lnSpc>
                <a:spcPct val="100000"/>
              </a:lnSpc>
              <a:spcBef>
                <a:spcPts val="95"/>
              </a:spcBef>
            </a:pPr>
            <a:r>
              <a:rPr lang="es-PE" sz="2800" dirty="0"/>
              <a:t>Para XML AUTO en SQL SERVER</a:t>
            </a:r>
            <a:endParaRPr sz="2800" dirty="0"/>
          </a:p>
        </p:txBody>
      </p:sp>
      <p:sp>
        <p:nvSpPr>
          <p:cNvPr id="3" name="object 3"/>
          <p:cNvSpPr txBox="1"/>
          <p:nvPr/>
        </p:nvSpPr>
        <p:spPr>
          <a:xfrm>
            <a:off x="1569847" y="2113686"/>
            <a:ext cx="5448935" cy="4063998"/>
          </a:xfrm>
          <a:prstGeom prst="rect">
            <a:avLst/>
          </a:prstGeom>
        </p:spPr>
        <p:txBody>
          <a:bodyPr vert="horz" wrap="square" lIns="0" tIns="12700" rIns="0" bIns="0" rtlCol="0">
            <a:spAutoFit/>
          </a:bodyPr>
          <a:lstStyle/>
          <a:p>
            <a:pPr marL="12700" marR="5080" algn="just">
              <a:lnSpc>
                <a:spcPct val="150000"/>
              </a:lnSpc>
              <a:spcBef>
                <a:spcPts val="100"/>
              </a:spcBef>
            </a:pPr>
            <a:r>
              <a:rPr lang="es-ES" sz="2200" dirty="0">
                <a:latin typeface="Arial MT"/>
                <a:cs typeface="Arial MT"/>
              </a:rPr>
              <a:t>La cláusula FOR XML AUTO convierte cada columna de la tabla SQL en un atributo del documento XML correspondiente.</a:t>
            </a:r>
          </a:p>
          <a:p>
            <a:pPr marL="12700" marR="5080" algn="just">
              <a:lnSpc>
                <a:spcPct val="150000"/>
              </a:lnSpc>
              <a:spcBef>
                <a:spcPts val="100"/>
              </a:spcBef>
            </a:pPr>
            <a:endParaRPr lang="es-ES" sz="2200" dirty="0">
              <a:latin typeface="Arial MT"/>
              <a:cs typeface="Arial MT"/>
            </a:endParaRPr>
          </a:p>
          <a:p>
            <a:pPr marL="12700" marR="5080" algn="just">
              <a:lnSpc>
                <a:spcPct val="150000"/>
              </a:lnSpc>
              <a:spcBef>
                <a:spcPts val="100"/>
              </a:spcBef>
            </a:pPr>
            <a:r>
              <a:rPr lang="es-ES" sz="2200" dirty="0">
                <a:latin typeface="Arial MT"/>
                <a:cs typeface="Arial MT"/>
              </a:rPr>
              <a:t>Ejecute el siguiente script:</a:t>
            </a:r>
          </a:p>
          <a:p>
            <a:pPr marL="12700" marR="5080" algn="just">
              <a:lnSpc>
                <a:spcPct val="150000"/>
              </a:lnSpc>
              <a:spcBef>
                <a:spcPts val="100"/>
              </a:spcBef>
            </a:pPr>
            <a:endParaRPr lang="es-ES" sz="2200" dirty="0">
              <a:latin typeface="Arial MT"/>
              <a:cs typeface="Arial MT"/>
            </a:endParaRPr>
          </a:p>
          <a:p>
            <a:pPr marL="12700" marR="5080" algn="just">
              <a:lnSpc>
                <a:spcPct val="150000"/>
              </a:lnSpc>
              <a:spcBef>
                <a:spcPts val="100"/>
              </a:spcBef>
            </a:pPr>
            <a:r>
              <a:rPr lang="es-ES" sz="2200" dirty="0">
                <a:latin typeface="Arial MT"/>
                <a:cs typeface="Arial MT"/>
              </a:rPr>
              <a:t>En la salida de la consola verá lo siguiente:</a:t>
            </a:r>
            <a:endParaRPr sz="2200" dirty="0">
              <a:latin typeface="Arial MT"/>
              <a:cs typeface="Arial MT"/>
            </a:endParaRPr>
          </a:p>
        </p:txBody>
      </p:sp>
      <p:pic>
        <p:nvPicPr>
          <p:cNvPr id="4" name="object 4"/>
          <p:cNvPicPr/>
          <p:nvPr/>
        </p:nvPicPr>
        <p:blipFill>
          <a:blip r:embed="rId2" cstate="print"/>
          <a:stretch>
            <a:fillRect/>
          </a:stretch>
        </p:blipFill>
        <p:spPr>
          <a:xfrm>
            <a:off x="7472171" y="1645920"/>
            <a:ext cx="629412" cy="664463"/>
          </a:xfrm>
          <a:prstGeom prst="rect">
            <a:avLst/>
          </a:prstGeom>
        </p:spPr>
      </p:pic>
      <p:pic>
        <p:nvPicPr>
          <p:cNvPr id="5" name="object 5"/>
          <p:cNvPicPr/>
          <p:nvPr/>
        </p:nvPicPr>
        <p:blipFill>
          <a:blip r:embed="rId3" cstate="print"/>
          <a:stretch>
            <a:fillRect/>
          </a:stretch>
        </p:blipFill>
        <p:spPr>
          <a:xfrm>
            <a:off x="6096000" y="4061459"/>
            <a:ext cx="2766059" cy="794004"/>
          </a:xfrm>
          <a:prstGeom prst="rect">
            <a:avLst/>
          </a:prstGeom>
        </p:spPr>
      </p:pic>
      <p:pic>
        <p:nvPicPr>
          <p:cNvPr id="6" name="object 6"/>
          <p:cNvPicPr/>
          <p:nvPr/>
        </p:nvPicPr>
        <p:blipFill>
          <a:blip r:embed="rId4" cstate="print"/>
          <a:stretch>
            <a:fillRect/>
          </a:stretch>
        </p:blipFill>
        <p:spPr>
          <a:xfrm>
            <a:off x="6096000" y="5062728"/>
            <a:ext cx="3544824" cy="862584"/>
          </a:xfrm>
          <a:prstGeom prst="rect">
            <a:avLst/>
          </a:prstGeom>
        </p:spPr>
      </p:pic>
      <p:sp>
        <p:nvSpPr>
          <p:cNvPr id="7" name="object 7"/>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extLst>
      <p:ext uri="{BB962C8B-B14F-4D97-AF65-F5344CB8AC3E}">
        <p14:creationId xmlns:p14="http://schemas.microsoft.com/office/powerpoint/2010/main" val="3068518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21638" y="834288"/>
            <a:ext cx="4457065" cy="5055870"/>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Arial MT"/>
                <a:cs typeface="Arial MT"/>
              </a:rPr>
              <a:t>Click</a:t>
            </a:r>
            <a:r>
              <a:rPr sz="2200" spc="430" dirty="0">
                <a:latin typeface="Arial MT"/>
                <a:cs typeface="Arial MT"/>
              </a:rPr>
              <a:t> </a:t>
            </a:r>
            <a:r>
              <a:rPr sz="2200" dirty="0">
                <a:latin typeface="Arial MT"/>
                <a:cs typeface="Arial MT"/>
              </a:rPr>
              <a:t>on</a:t>
            </a:r>
            <a:r>
              <a:rPr sz="2200" spc="415" dirty="0">
                <a:latin typeface="Arial MT"/>
                <a:cs typeface="Arial MT"/>
              </a:rPr>
              <a:t> </a:t>
            </a:r>
            <a:r>
              <a:rPr sz="2200" dirty="0">
                <a:latin typeface="Arial MT"/>
                <a:cs typeface="Arial MT"/>
              </a:rPr>
              <a:t>the</a:t>
            </a:r>
            <a:r>
              <a:rPr sz="2200" spc="415" dirty="0">
                <a:latin typeface="Arial MT"/>
                <a:cs typeface="Arial MT"/>
              </a:rPr>
              <a:t> </a:t>
            </a:r>
            <a:r>
              <a:rPr sz="2200" dirty="0">
                <a:latin typeface="Arial MT"/>
                <a:cs typeface="Arial MT"/>
              </a:rPr>
              <a:t>link</a:t>
            </a:r>
            <a:r>
              <a:rPr sz="2200" spc="430" dirty="0">
                <a:latin typeface="Arial MT"/>
                <a:cs typeface="Arial MT"/>
              </a:rPr>
              <a:t> </a:t>
            </a:r>
            <a:r>
              <a:rPr sz="2200" dirty="0">
                <a:latin typeface="Arial MT"/>
                <a:cs typeface="Arial MT"/>
              </a:rPr>
              <a:t>and</a:t>
            </a:r>
            <a:r>
              <a:rPr sz="2200" spc="415" dirty="0">
                <a:latin typeface="Arial MT"/>
                <a:cs typeface="Arial MT"/>
              </a:rPr>
              <a:t> </a:t>
            </a:r>
            <a:r>
              <a:rPr sz="2200" dirty="0">
                <a:latin typeface="Arial MT"/>
                <a:cs typeface="Arial MT"/>
              </a:rPr>
              <a:t>you</a:t>
            </a:r>
            <a:r>
              <a:rPr sz="2200" spc="415" dirty="0">
                <a:latin typeface="Arial MT"/>
                <a:cs typeface="Arial MT"/>
              </a:rPr>
              <a:t> </a:t>
            </a:r>
            <a:r>
              <a:rPr sz="2200" dirty="0">
                <a:latin typeface="Arial MT"/>
                <a:cs typeface="Arial MT"/>
              </a:rPr>
              <a:t>will</a:t>
            </a:r>
            <a:r>
              <a:rPr sz="2200" spc="425" dirty="0">
                <a:latin typeface="Arial MT"/>
                <a:cs typeface="Arial MT"/>
              </a:rPr>
              <a:t> </a:t>
            </a:r>
            <a:r>
              <a:rPr sz="2200" spc="-25" dirty="0">
                <a:latin typeface="Arial MT"/>
                <a:cs typeface="Arial MT"/>
              </a:rPr>
              <a:t>see </a:t>
            </a:r>
            <a:r>
              <a:rPr sz="2200" dirty="0">
                <a:latin typeface="Arial MT"/>
                <a:cs typeface="Arial MT"/>
              </a:rPr>
              <a:t>the</a:t>
            </a:r>
            <a:r>
              <a:rPr sz="2200" spc="20" dirty="0">
                <a:latin typeface="Arial MT"/>
                <a:cs typeface="Arial MT"/>
              </a:rPr>
              <a:t>  </a:t>
            </a:r>
            <a:r>
              <a:rPr sz="2200" dirty="0">
                <a:latin typeface="Arial MT"/>
                <a:cs typeface="Arial MT"/>
              </a:rPr>
              <a:t>following</a:t>
            </a:r>
            <a:r>
              <a:rPr sz="2200" spc="25" dirty="0">
                <a:latin typeface="Arial MT"/>
                <a:cs typeface="Arial MT"/>
              </a:rPr>
              <a:t>  </a:t>
            </a:r>
            <a:r>
              <a:rPr sz="2200" dirty="0">
                <a:latin typeface="Arial MT"/>
                <a:cs typeface="Arial MT"/>
              </a:rPr>
              <a:t>document</a:t>
            </a:r>
            <a:r>
              <a:rPr sz="2200" spc="30" dirty="0">
                <a:latin typeface="Arial MT"/>
                <a:cs typeface="Arial MT"/>
              </a:rPr>
              <a:t>  </a:t>
            </a:r>
            <a:r>
              <a:rPr sz="2200" dirty="0">
                <a:latin typeface="Arial MT"/>
                <a:cs typeface="Arial MT"/>
              </a:rPr>
              <a:t>in</a:t>
            </a:r>
            <a:r>
              <a:rPr sz="2200" spc="20" dirty="0">
                <a:latin typeface="Arial MT"/>
                <a:cs typeface="Arial MT"/>
              </a:rPr>
              <a:t>  </a:t>
            </a:r>
            <a:r>
              <a:rPr sz="2200" dirty="0">
                <a:latin typeface="Arial MT"/>
                <a:cs typeface="Arial MT"/>
              </a:rPr>
              <a:t>a</a:t>
            </a:r>
            <a:r>
              <a:rPr sz="2200" spc="25" dirty="0">
                <a:latin typeface="Arial MT"/>
                <a:cs typeface="Arial MT"/>
              </a:rPr>
              <a:t>  </a:t>
            </a:r>
            <a:r>
              <a:rPr sz="2200" spc="-25" dirty="0">
                <a:latin typeface="Arial MT"/>
                <a:cs typeface="Arial MT"/>
              </a:rPr>
              <a:t>new </a:t>
            </a:r>
            <a:r>
              <a:rPr sz="2200" dirty="0">
                <a:latin typeface="Arial MT"/>
                <a:cs typeface="Arial MT"/>
              </a:rPr>
              <a:t>query</a:t>
            </a:r>
            <a:r>
              <a:rPr sz="2200" spc="540" dirty="0">
                <a:latin typeface="Arial MT"/>
                <a:cs typeface="Arial MT"/>
              </a:rPr>
              <a:t>  </a:t>
            </a:r>
            <a:r>
              <a:rPr sz="2200" dirty="0">
                <a:latin typeface="Arial MT"/>
                <a:cs typeface="Arial MT"/>
              </a:rPr>
              <a:t>window</a:t>
            </a:r>
            <a:r>
              <a:rPr sz="2200" spc="540" dirty="0">
                <a:latin typeface="Arial MT"/>
                <a:cs typeface="Arial MT"/>
              </a:rPr>
              <a:t>  </a:t>
            </a:r>
            <a:r>
              <a:rPr sz="2200" dirty="0">
                <a:latin typeface="Arial MT"/>
                <a:cs typeface="Arial MT"/>
              </a:rPr>
              <a:t>of</a:t>
            </a:r>
            <a:r>
              <a:rPr sz="2200" spc="540" dirty="0">
                <a:latin typeface="Arial MT"/>
                <a:cs typeface="Arial MT"/>
              </a:rPr>
              <a:t>  </a:t>
            </a:r>
            <a:r>
              <a:rPr sz="2200" dirty="0">
                <a:latin typeface="Arial MT"/>
                <a:cs typeface="Arial MT"/>
              </a:rPr>
              <a:t>SQL</a:t>
            </a:r>
            <a:r>
              <a:rPr sz="2200" spc="505" dirty="0">
                <a:latin typeface="Arial MT"/>
                <a:cs typeface="Arial MT"/>
              </a:rPr>
              <a:t>  </a:t>
            </a:r>
            <a:r>
              <a:rPr sz="2200" spc="-10" dirty="0">
                <a:latin typeface="Arial MT"/>
                <a:cs typeface="Arial MT"/>
              </a:rPr>
              <a:t>Server </a:t>
            </a:r>
            <a:r>
              <a:rPr sz="2200" dirty="0">
                <a:latin typeface="Arial MT"/>
                <a:cs typeface="Arial MT"/>
              </a:rPr>
              <a:t>management</a:t>
            </a:r>
            <a:r>
              <a:rPr sz="2200" spc="-105" dirty="0">
                <a:latin typeface="Arial MT"/>
                <a:cs typeface="Arial MT"/>
              </a:rPr>
              <a:t> </a:t>
            </a:r>
            <a:r>
              <a:rPr sz="2200" spc="-10" dirty="0">
                <a:latin typeface="Arial MT"/>
                <a:cs typeface="Arial MT"/>
              </a:rPr>
              <a:t>studio:</a:t>
            </a:r>
            <a:endParaRPr sz="2200">
              <a:latin typeface="Arial MT"/>
              <a:cs typeface="Arial MT"/>
            </a:endParaRPr>
          </a:p>
          <a:p>
            <a:pPr marL="12700" marR="5080" algn="just">
              <a:lnSpc>
                <a:spcPct val="150000"/>
              </a:lnSpc>
            </a:pPr>
            <a:r>
              <a:rPr sz="2200" spc="-40" dirty="0">
                <a:latin typeface="Arial MT"/>
                <a:cs typeface="Arial MT"/>
              </a:rPr>
              <a:t>You</a:t>
            </a:r>
            <a:r>
              <a:rPr sz="2200" spc="-35" dirty="0">
                <a:latin typeface="Arial MT"/>
                <a:cs typeface="Arial MT"/>
              </a:rPr>
              <a:t> </a:t>
            </a:r>
            <a:r>
              <a:rPr sz="2200" dirty="0">
                <a:latin typeface="Arial MT"/>
                <a:cs typeface="Arial MT"/>
              </a:rPr>
              <a:t>can</a:t>
            </a:r>
            <a:r>
              <a:rPr sz="2200" spc="-40" dirty="0">
                <a:latin typeface="Arial MT"/>
                <a:cs typeface="Arial MT"/>
              </a:rPr>
              <a:t> </a:t>
            </a:r>
            <a:r>
              <a:rPr sz="2200" dirty="0">
                <a:latin typeface="Arial MT"/>
                <a:cs typeface="Arial MT"/>
              </a:rPr>
              <a:t>see</a:t>
            </a:r>
            <a:r>
              <a:rPr sz="2200" spc="-45" dirty="0">
                <a:latin typeface="Arial MT"/>
                <a:cs typeface="Arial MT"/>
              </a:rPr>
              <a:t> </a:t>
            </a:r>
            <a:r>
              <a:rPr sz="2200" dirty="0">
                <a:latin typeface="Arial MT"/>
                <a:cs typeface="Arial MT"/>
              </a:rPr>
              <a:t>that</a:t>
            </a:r>
            <a:r>
              <a:rPr sz="2200" spc="-35" dirty="0">
                <a:latin typeface="Arial MT"/>
                <a:cs typeface="Arial MT"/>
              </a:rPr>
              <a:t> </a:t>
            </a:r>
            <a:r>
              <a:rPr sz="2200" dirty="0">
                <a:latin typeface="Arial MT"/>
                <a:cs typeface="Arial MT"/>
              </a:rPr>
              <a:t>for</a:t>
            </a:r>
            <a:r>
              <a:rPr sz="2200" spc="-40" dirty="0">
                <a:latin typeface="Arial MT"/>
                <a:cs typeface="Arial MT"/>
              </a:rPr>
              <a:t> </a:t>
            </a:r>
            <a:r>
              <a:rPr sz="2200" dirty="0">
                <a:latin typeface="Arial MT"/>
                <a:cs typeface="Arial MT"/>
              </a:rPr>
              <a:t>each</a:t>
            </a:r>
            <a:r>
              <a:rPr sz="2200" spc="-35" dirty="0">
                <a:latin typeface="Arial MT"/>
                <a:cs typeface="Arial MT"/>
              </a:rPr>
              <a:t> </a:t>
            </a:r>
            <a:r>
              <a:rPr sz="2200" dirty="0">
                <a:latin typeface="Arial MT"/>
                <a:cs typeface="Arial MT"/>
              </a:rPr>
              <a:t>record</a:t>
            </a:r>
            <a:r>
              <a:rPr sz="2200" spc="-30" dirty="0">
                <a:latin typeface="Arial MT"/>
                <a:cs typeface="Arial MT"/>
              </a:rPr>
              <a:t> </a:t>
            </a:r>
            <a:r>
              <a:rPr sz="2200" spc="-25" dirty="0">
                <a:latin typeface="Arial MT"/>
                <a:cs typeface="Arial MT"/>
              </a:rPr>
              <a:t>an </a:t>
            </a:r>
            <a:r>
              <a:rPr sz="2200" dirty="0">
                <a:latin typeface="Arial MT"/>
                <a:cs typeface="Arial MT"/>
              </a:rPr>
              <a:t>element</a:t>
            </a:r>
            <a:r>
              <a:rPr sz="2200" spc="535" dirty="0">
                <a:latin typeface="Arial MT"/>
                <a:cs typeface="Arial MT"/>
              </a:rPr>
              <a:t> </a:t>
            </a:r>
            <a:r>
              <a:rPr sz="2200" dirty="0">
                <a:latin typeface="Arial MT"/>
                <a:cs typeface="Arial MT"/>
              </a:rPr>
              <a:t>Car</a:t>
            </a:r>
            <a:r>
              <a:rPr sz="2200" spc="535" dirty="0">
                <a:latin typeface="Arial MT"/>
                <a:cs typeface="Arial MT"/>
              </a:rPr>
              <a:t> </a:t>
            </a:r>
            <a:r>
              <a:rPr sz="2200" dirty="0">
                <a:latin typeface="Arial MT"/>
                <a:cs typeface="Arial MT"/>
              </a:rPr>
              <a:t>has</a:t>
            </a:r>
            <a:r>
              <a:rPr sz="2200" spc="535" dirty="0">
                <a:latin typeface="Arial MT"/>
                <a:cs typeface="Arial MT"/>
              </a:rPr>
              <a:t> </a:t>
            </a:r>
            <a:r>
              <a:rPr sz="2200" dirty="0">
                <a:latin typeface="Arial MT"/>
                <a:cs typeface="Arial MT"/>
              </a:rPr>
              <a:t>been</a:t>
            </a:r>
            <a:r>
              <a:rPr sz="2200" spc="535" dirty="0">
                <a:latin typeface="Arial MT"/>
                <a:cs typeface="Arial MT"/>
              </a:rPr>
              <a:t> </a:t>
            </a:r>
            <a:r>
              <a:rPr sz="2200" dirty="0">
                <a:latin typeface="Arial MT"/>
                <a:cs typeface="Arial MT"/>
              </a:rPr>
              <a:t>created</a:t>
            </a:r>
            <a:r>
              <a:rPr sz="2200" spc="540" dirty="0">
                <a:latin typeface="Arial MT"/>
                <a:cs typeface="Arial MT"/>
              </a:rPr>
              <a:t> </a:t>
            </a:r>
            <a:r>
              <a:rPr sz="2200" spc="-25" dirty="0">
                <a:latin typeface="Arial MT"/>
                <a:cs typeface="Arial MT"/>
              </a:rPr>
              <a:t>in </a:t>
            </a:r>
            <a:r>
              <a:rPr sz="2200" dirty="0">
                <a:latin typeface="Arial MT"/>
                <a:cs typeface="Arial MT"/>
              </a:rPr>
              <a:t>the</a:t>
            </a:r>
            <a:r>
              <a:rPr sz="2200" spc="-25" dirty="0">
                <a:latin typeface="Arial MT"/>
                <a:cs typeface="Arial MT"/>
              </a:rPr>
              <a:t>  </a:t>
            </a:r>
            <a:r>
              <a:rPr sz="2200" dirty="0">
                <a:latin typeface="Arial MT"/>
                <a:cs typeface="Arial MT"/>
              </a:rPr>
              <a:t>XML</a:t>
            </a:r>
            <a:r>
              <a:rPr sz="2200" spc="475" dirty="0">
                <a:latin typeface="Arial MT"/>
                <a:cs typeface="Arial MT"/>
              </a:rPr>
              <a:t> </a:t>
            </a:r>
            <a:r>
              <a:rPr sz="2200" dirty="0">
                <a:latin typeface="Arial MT"/>
                <a:cs typeface="Arial MT"/>
              </a:rPr>
              <a:t>document,</a:t>
            </a:r>
            <a:r>
              <a:rPr sz="2200" spc="-30" dirty="0">
                <a:latin typeface="Arial MT"/>
                <a:cs typeface="Arial MT"/>
              </a:rPr>
              <a:t>  </a:t>
            </a:r>
            <a:r>
              <a:rPr sz="2200" dirty="0">
                <a:latin typeface="Arial MT"/>
                <a:cs typeface="Arial MT"/>
              </a:rPr>
              <a:t>and</a:t>
            </a:r>
            <a:r>
              <a:rPr sz="2200" spc="-25" dirty="0">
                <a:latin typeface="Arial MT"/>
                <a:cs typeface="Arial MT"/>
              </a:rPr>
              <a:t>  </a:t>
            </a:r>
            <a:r>
              <a:rPr sz="2200" dirty="0">
                <a:latin typeface="Arial MT"/>
                <a:cs typeface="Arial MT"/>
              </a:rPr>
              <a:t>for</a:t>
            </a:r>
            <a:r>
              <a:rPr sz="2200" spc="-30" dirty="0">
                <a:latin typeface="Arial MT"/>
                <a:cs typeface="Arial MT"/>
              </a:rPr>
              <a:t>  </a:t>
            </a:r>
            <a:r>
              <a:rPr sz="2200" spc="-20" dirty="0">
                <a:latin typeface="Arial MT"/>
                <a:cs typeface="Arial MT"/>
              </a:rPr>
              <a:t>each </a:t>
            </a:r>
            <a:r>
              <a:rPr sz="2200" dirty="0">
                <a:latin typeface="Arial MT"/>
                <a:cs typeface="Arial MT"/>
              </a:rPr>
              <a:t>column,</a:t>
            </a:r>
            <a:r>
              <a:rPr sz="2200" spc="204" dirty="0">
                <a:latin typeface="Arial MT"/>
                <a:cs typeface="Arial MT"/>
              </a:rPr>
              <a:t> </a:t>
            </a:r>
            <a:r>
              <a:rPr sz="2200" dirty="0">
                <a:latin typeface="Arial MT"/>
                <a:cs typeface="Arial MT"/>
              </a:rPr>
              <a:t>an</a:t>
            </a:r>
            <a:r>
              <a:rPr sz="2200" spc="235" dirty="0">
                <a:latin typeface="Arial MT"/>
                <a:cs typeface="Arial MT"/>
              </a:rPr>
              <a:t> </a:t>
            </a:r>
            <a:r>
              <a:rPr sz="2200" dirty="0">
                <a:latin typeface="Arial MT"/>
                <a:cs typeface="Arial MT"/>
              </a:rPr>
              <a:t>attribute</a:t>
            </a:r>
            <a:r>
              <a:rPr sz="2200" spc="220" dirty="0">
                <a:latin typeface="Arial MT"/>
                <a:cs typeface="Arial MT"/>
              </a:rPr>
              <a:t> </a:t>
            </a:r>
            <a:r>
              <a:rPr sz="2200" dirty="0">
                <a:latin typeface="Arial MT"/>
                <a:cs typeface="Arial MT"/>
              </a:rPr>
              <a:t>with</a:t>
            </a:r>
            <a:r>
              <a:rPr sz="2200" spc="204" dirty="0">
                <a:latin typeface="Arial MT"/>
                <a:cs typeface="Arial MT"/>
              </a:rPr>
              <a:t> </a:t>
            </a:r>
            <a:r>
              <a:rPr sz="2200" dirty="0">
                <a:latin typeface="Arial MT"/>
                <a:cs typeface="Arial MT"/>
              </a:rPr>
              <a:t>the</a:t>
            </a:r>
            <a:r>
              <a:rPr sz="2200" spc="210" dirty="0">
                <a:latin typeface="Arial MT"/>
                <a:cs typeface="Arial MT"/>
              </a:rPr>
              <a:t> </a:t>
            </a:r>
            <a:r>
              <a:rPr sz="2200" spc="-20" dirty="0">
                <a:latin typeface="Arial MT"/>
                <a:cs typeface="Arial MT"/>
              </a:rPr>
              <a:t>same </a:t>
            </a:r>
            <a:r>
              <a:rPr sz="2200" dirty="0">
                <a:latin typeface="Arial MT"/>
                <a:cs typeface="Arial MT"/>
              </a:rPr>
              <a:t>name</a:t>
            </a:r>
            <a:r>
              <a:rPr sz="2200" spc="190" dirty="0">
                <a:latin typeface="Arial MT"/>
                <a:cs typeface="Arial MT"/>
              </a:rPr>
              <a:t>  </a:t>
            </a:r>
            <a:r>
              <a:rPr sz="2200" dirty="0">
                <a:latin typeface="Arial MT"/>
                <a:cs typeface="Arial MT"/>
              </a:rPr>
              <a:t>has</a:t>
            </a:r>
            <a:r>
              <a:rPr sz="2200" spc="190" dirty="0">
                <a:latin typeface="Arial MT"/>
                <a:cs typeface="Arial MT"/>
              </a:rPr>
              <a:t>  </a:t>
            </a:r>
            <a:r>
              <a:rPr sz="2200" dirty="0">
                <a:latin typeface="Arial MT"/>
                <a:cs typeface="Arial MT"/>
              </a:rPr>
              <a:t>been</a:t>
            </a:r>
            <a:r>
              <a:rPr sz="2200" spc="180" dirty="0">
                <a:latin typeface="Arial MT"/>
                <a:cs typeface="Arial MT"/>
              </a:rPr>
              <a:t>  </a:t>
            </a:r>
            <a:r>
              <a:rPr sz="2200" dirty="0">
                <a:latin typeface="Arial MT"/>
                <a:cs typeface="Arial MT"/>
              </a:rPr>
              <a:t>added</a:t>
            </a:r>
            <a:r>
              <a:rPr sz="2200" spc="185" dirty="0">
                <a:latin typeface="Arial MT"/>
                <a:cs typeface="Arial MT"/>
              </a:rPr>
              <a:t>  </a:t>
            </a:r>
            <a:r>
              <a:rPr sz="2200" dirty="0">
                <a:latin typeface="Arial MT"/>
                <a:cs typeface="Arial MT"/>
              </a:rPr>
              <a:t>to</a:t>
            </a:r>
            <a:r>
              <a:rPr sz="2200" spc="185" dirty="0">
                <a:latin typeface="Arial MT"/>
                <a:cs typeface="Arial MT"/>
              </a:rPr>
              <a:t>  </a:t>
            </a:r>
            <a:r>
              <a:rPr sz="2200" spc="-20" dirty="0">
                <a:latin typeface="Arial MT"/>
                <a:cs typeface="Arial MT"/>
              </a:rPr>
              <a:t>each </a:t>
            </a:r>
            <a:r>
              <a:rPr sz="2200" dirty="0">
                <a:latin typeface="Arial MT"/>
                <a:cs typeface="Arial MT"/>
              </a:rPr>
              <a:t>element</a:t>
            </a:r>
            <a:r>
              <a:rPr sz="2200" spc="-30" dirty="0">
                <a:latin typeface="Arial MT"/>
                <a:cs typeface="Arial MT"/>
              </a:rPr>
              <a:t> </a:t>
            </a:r>
            <a:r>
              <a:rPr sz="2200" dirty="0">
                <a:latin typeface="Arial MT"/>
                <a:cs typeface="Arial MT"/>
              </a:rPr>
              <a:t>in</a:t>
            </a:r>
            <a:r>
              <a:rPr sz="2200" spc="-50" dirty="0">
                <a:latin typeface="Arial MT"/>
                <a:cs typeface="Arial MT"/>
              </a:rPr>
              <a:t> </a:t>
            </a:r>
            <a:r>
              <a:rPr sz="2200" dirty="0">
                <a:latin typeface="Arial MT"/>
                <a:cs typeface="Arial MT"/>
              </a:rPr>
              <a:t>the</a:t>
            </a:r>
            <a:r>
              <a:rPr sz="2200" spc="-40" dirty="0">
                <a:latin typeface="Arial MT"/>
                <a:cs typeface="Arial MT"/>
              </a:rPr>
              <a:t> </a:t>
            </a:r>
            <a:r>
              <a:rPr sz="2200" dirty="0">
                <a:latin typeface="Arial MT"/>
                <a:cs typeface="Arial MT"/>
              </a:rPr>
              <a:t>XML</a:t>
            </a:r>
            <a:r>
              <a:rPr sz="2200" spc="-95" dirty="0">
                <a:latin typeface="Arial MT"/>
                <a:cs typeface="Arial MT"/>
              </a:rPr>
              <a:t> </a:t>
            </a:r>
            <a:r>
              <a:rPr sz="2200" spc="-10" dirty="0">
                <a:latin typeface="Arial MT"/>
                <a:cs typeface="Arial MT"/>
              </a:rPr>
              <a:t>document.</a:t>
            </a:r>
            <a:endParaRPr sz="2200">
              <a:latin typeface="Arial MT"/>
              <a:cs typeface="Arial MT"/>
            </a:endParaRPr>
          </a:p>
        </p:txBody>
      </p:sp>
      <p:pic>
        <p:nvPicPr>
          <p:cNvPr id="3" name="object 3"/>
          <p:cNvPicPr/>
          <p:nvPr/>
        </p:nvPicPr>
        <p:blipFill>
          <a:blip r:embed="rId2" cstate="print"/>
          <a:stretch>
            <a:fillRect/>
          </a:stretch>
        </p:blipFill>
        <p:spPr>
          <a:xfrm>
            <a:off x="6408420" y="1251203"/>
            <a:ext cx="629412" cy="664463"/>
          </a:xfrm>
          <a:prstGeom prst="rect">
            <a:avLst/>
          </a:prstGeom>
        </p:spPr>
      </p:pic>
      <p:pic>
        <p:nvPicPr>
          <p:cNvPr id="4" name="object 4"/>
          <p:cNvPicPr/>
          <p:nvPr/>
        </p:nvPicPr>
        <p:blipFill>
          <a:blip r:embed="rId3" cstate="print"/>
          <a:stretch>
            <a:fillRect/>
          </a:stretch>
        </p:blipFill>
        <p:spPr>
          <a:xfrm>
            <a:off x="6096000" y="2513076"/>
            <a:ext cx="5013959" cy="1988820"/>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9D929-3374-EC73-D4D9-2F1177D8439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A6AA9B4-40CA-411C-ECBC-51D56FFD0838}"/>
              </a:ext>
            </a:extLst>
          </p:cNvPr>
          <p:cNvSpPr txBox="1"/>
          <p:nvPr/>
        </p:nvSpPr>
        <p:spPr>
          <a:xfrm>
            <a:off x="1421638" y="834288"/>
            <a:ext cx="4457065" cy="5549020"/>
          </a:xfrm>
          <a:prstGeom prst="rect">
            <a:avLst/>
          </a:prstGeom>
        </p:spPr>
        <p:txBody>
          <a:bodyPr vert="horz" wrap="square" lIns="0" tIns="12700" rIns="0" bIns="0" rtlCol="0">
            <a:spAutoFit/>
          </a:bodyPr>
          <a:lstStyle/>
          <a:p>
            <a:pPr marL="12700" marR="5080" algn="just">
              <a:lnSpc>
                <a:spcPct val="150000"/>
              </a:lnSpc>
              <a:spcBef>
                <a:spcPts val="100"/>
              </a:spcBef>
            </a:pPr>
            <a:r>
              <a:rPr lang="es-ES" sz="2200" dirty="0">
                <a:latin typeface="Arial MT"/>
                <a:cs typeface="Arial MT"/>
              </a:rPr>
              <a:t>Haga clic en el enlace y verá el siguiente documento en una nueva ventana de consulta de SQL Server Management Studio:</a:t>
            </a:r>
          </a:p>
          <a:p>
            <a:pPr marL="12700" marR="5080" algn="just">
              <a:lnSpc>
                <a:spcPct val="150000"/>
              </a:lnSpc>
              <a:spcBef>
                <a:spcPts val="100"/>
              </a:spcBef>
            </a:pPr>
            <a:r>
              <a:rPr lang="es-ES" sz="2200" dirty="0">
                <a:latin typeface="Arial MT"/>
                <a:cs typeface="Arial MT"/>
              </a:rPr>
              <a:t>Puede ver que para cada registro se ha creado un elemento Car en el documento XML y, para cada columna, se ha agregado un atributo con el mismo nombre a cada elemento del documento XML.</a:t>
            </a:r>
            <a:endParaRPr sz="2200" dirty="0">
              <a:latin typeface="Arial MT"/>
              <a:cs typeface="Arial MT"/>
            </a:endParaRPr>
          </a:p>
        </p:txBody>
      </p:sp>
      <p:pic>
        <p:nvPicPr>
          <p:cNvPr id="3" name="object 3">
            <a:extLst>
              <a:ext uri="{FF2B5EF4-FFF2-40B4-BE49-F238E27FC236}">
                <a16:creationId xmlns:a16="http://schemas.microsoft.com/office/drawing/2014/main" id="{485653C7-1A27-BC12-CD96-BE4A984CB022}"/>
              </a:ext>
            </a:extLst>
          </p:cNvPr>
          <p:cNvPicPr/>
          <p:nvPr/>
        </p:nvPicPr>
        <p:blipFill>
          <a:blip r:embed="rId2" cstate="print"/>
          <a:stretch>
            <a:fillRect/>
          </a:stretch>
        </p:blipFill>
        <p:spPr>
          <a:xfrm>
            <a:off x="6408420" y="1251203"/>
            <a:ext cx="629412" cy="664463"/>
          </a:xfrm>
          <a:prstGeom prst="rect">
            <a:avLst/>
          </a:prstGeom>
        </p:spPr>
      </p:pic>
      <p:pic>
        <p:nvPicPr>
          <p:cNvPr id="4" name="object 4">
            <a:extLst>
              <a:ext uri="{FF2B5EF4-FFF2-40B4-BE49-F238E27FC236}">
                <a16:creationId xmlns:a16="http://schemas.microsoft.com/office/drawing/2014/main" id="{B66F8834-8CCC-5702-341E-9062ACC3AEBD}"/>
              </a:ext>
            </a:extLst>
          </p:cNvPr>
          <p:cNvPicPr/>
          <p:nvPr/>
        </p:nvPicPr>
        <p:blipFill>
          <a:blip r:embed="rId3" cstate="print"/>
          <a:stretch>
            <a:fillRect/>
          </a:stretch>
        </p:blipFill>
        <p:spPr>
          <a:xfrm>
            <a:off x="6096000" y="2513076"/>
            <a:ext cx="5013959" cy="1988820"/>
          </a:xfrm>
          <a:prstGeom prst="rect">
            <a:avLst/>
          </a:prstGeom>
        </p:spPr>
      </p:pic>
      <p:sp>
        <p:nvSpPr>
          <p:cNvPr id="5" name="object 5">
            <a:extLst>
              <a:ext uri="{FF2B5EF4-FFF2-40B4-BE49-F238E27FC236}">
                <a16:creationId xmlns:a16="http://schemas.microsoft.com/office/drawing/2014/main" id="{652E7F45-6CAF-0616-6980-63A43B88B8C1}"/>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858108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9847" y="714578"/>
            <a:ext cx="5418455" cy="452120"/>
          </a:xfrm>
          <a:prstGeom prst="rect">
            <a:avLst/>
          </a:prstGeom>
        </p:spPr>
        <p:txBody>
          <a:bodyPr vert="horz" wrap="square" lIns="0" tIns="12065" rIns="0" bIns="0" rtlCol="0">
            <a:spAutoFit/>
          </a:bodyPr>
          <a:lstStyle/>
          <a:p>
            <a:pPr marL="12700">
              <a:lnSpc>
                <a:spcPct val="100000"/>
              </a:lnSpc>
              <a:spcBef>
                <a:spcPts val="95"/>
              </a:spcBef>
            </a:pPr>
            <a:r>
              <a:rPr sz="2800" dirty="0"/>
              <a:t>FOR</a:t>
            </a:r>
            <a:r>
              <a:rPr sz="2800" spc="-55" dirty="0"/>
              <a:t> </a:t>
            </a:r>
            <a:r>
              <a:rPr sz="2800" dirty="0"/>
              <a:t>XML</a:t>
            </a:r>
            <a:r>
              <a:rPr sz="2800" spc="-100" dirty="0"/>
              <a:t> PATH</a:t>
            </a:r>
            <a:r>
              <a:rPr sz="2800" spc="-45" dirty="0"/>
              <a:t> </a:t>
            </a:r>
            <a:r>
              <a:rPr sz="2800" dirty="0"/>
              <a:t>in</a:t>
            </a:r>
            <a:r>
              <a:rPr sz="2800" spc="-60" dirty="0"/>
              <a:t> </a:t>
            </a:r>
            <a:r>
              <a:rPr sz="2800" dirty="0"/>
              <a:t>SQL</a:t>
            </a:r>
            <a:r>
              <a:rPr sz="2800" spc="-105" dirty="0"/>
              <a:t> </a:t>
            </a:r>
            <a:r>
              <a:rPr sz="2800" spc="-10" dirty="0"/>
              <a:t>SERVER</a:t>
            </a:r>
            <a:endParaRPr sz="2800"/>
          </a:p>
        </p:txBody>
      </p:sp>
      <p:sp>
        <p:nvSpPr>
          <p:cNvPr id="3" name="object 3"/>
          <p:cNvSpPr txBox="1">
            <a:spLocks noGrp="1"/>
          </p:cNvSpPr>
          <p:nvPr>
            <p:ph sz="half" idx="2"/>
          </p:nvPr>
        </p:nvSpPr>
        <p:spPr>
          <a:prstGeom prst="rect">
            <a:avLst/>
          </a:prstGeom>
        </p:spPr>
        <p:txBody>
          <a:bodyPr vert="horz" wrap="square" lIns="0" tIns="13335" rIns="0" bIns="0" rtlCol="0">
            <a:spAutoFit/>
          </a:bodyPr>
          <a:lstStyle/>
          <a:p>
            <a:pPr marL="12700" marR="5080" algn="just">
              <a:lnSpc>
                <a:spcPct val="150000"/>
              </a:lnSpc>
              <a:spcBef>
                <a:spcPts val="105"/>
              </a:spcBef>
            </a:pPr>
            <a:r>
              <a:rPr dirty="0"/>
              <a:t>The</a:t>
            </a:r>
            <a:r>
              <a:rPr spc="254" dirty="0"/>
              <a:t> </a:t>
            </a:r>
            <a:r>
              <a:rPr dirty="0"/>
              <a:t>FOR</a:t>
            </a:r>
            <a:r>
              <a:rPr spc="260" dirty="0"/>
              <a:t> </a:t>
            </a:r>
            <a:r>
              <a:rPr dirty="0"/>
              <a:t>XML</a:t>
            </a:r>
            <a:r>
              <a:rPr spc="175" dirty="0"/>
              <a:t> </a:t>
            </a:r>
            <a:r>
              <a:rPr dirty="0"/>
              <a:t>AUTO</a:t>
            </a:r>
            <a:r>
              <a:rPr spc="260" dirty="0"/>
              <a:t> </a:t>
            </a:r>
            <a:r>
              <a:rPr dirty="0"/>
              <a:t>class</a:t>
            </a:r>
            <a:r>
              <a:rPr spc="270" dirty="0"/>
              <a:t> </a:t>
            </a:r>
            <a:r>
              <a:rPr dirty="0"/>
              <a:t>creates</a:t>
            </a:r>
            <a:r>
              <a:rPr spc="250" dirty="0"/>
              <a:t> </a:t>
            </a:r>
            <a:r>
              <a:rPr spc="-25" dirty="0"/>
              <a:t>an </a:t>
            </a:r>
            <a:r>
              <a:rPr dirty="0"/>
              <a:t>XML</a:t>
            </a:r>
            <a:r>
              <a:rPr spc="360" dirty="0"/>
              <a:t> </a:t>
            </a:r>
            <a:r>
              <a:rPr dirty="0"/>
              <a:t>document</a:t>
            </a:r>
            <a:r>
              <a:rPr spc="459" dirty="0"/>
              <a:t> </a:t>
            </a:r>
            <a:r>
              <a:rPr dirty="0"/>
              <a:t>where</a:t>
            </a:r>
            <a:r>
              <a:rPr spc="465" dirty="0"/>
              <a:t> </a:t>
            </a:r>
            <a:r>
              <a:rPr dirty="0"/>
              <a:t>each</a:t>
            </a:r>
            <a:r>
              <a:rPr spc="455" dirty="0"/>
              <a:t> </a:t>
            </a:r>
            <a:r>
              <a:rPr dirty="0"/>
              <a:t>column</a:t>
            </a:r>
            <a:r>
              <a:rPr spc="445" dirty="0"/>
              <a:t> </a:t>
            </a:r>
            <a:r>
              <a:rPr spc="-25" dirty="0"/>
              <a:t>is </a:t>
            </a:r>
            <a:r>
              <a:rPr dirty="0"/>
              <a:t>an</a:t>
            </a:r>
            <a:r>
              <a:rPr spc="75" dirty="0"/>
              <a:t>  </a:t>
            </a:r>
            <a:r>
              <a:rPr dirty="0"/>
              <a:t>attribute.</a:t>
            </a:r>
            <a:r>
              <a:rPr spc="80" dirty="0"/>
              <a:t>  </a:t>
            </a:r>
            <a:r>
              <a:rPr dirty="0"/>
              <a:t>On</a:t>
            </a:r>
            <a:r>
              <a:rPr spc="80" dirty="0"/>
              <a:t>  </a:t>
            </a:r>
            <a:r>
              <a:rPr dirty="0"/>
              <a:t>the</a:t>
            </a:r>
            <a:r>
              <a:rPr spc="80" dirty="0"/>
              <a:t>  </a:t>
            </a:r>
            <a:r>
              <a:rPr dirty="0"/>
              <a:t>other</a:t>
            </a:r>
            <a:r>
              <a:rPr spc="80" dirty="0"/>
              <a:t>  </a:t>
            </a:r>
            <a:r>
              <a:rPr dirty="0"/>
              <a:t>hand,</a:t>
            </a:r>
            <a:r>
              <a:rPr spc="80" dirty="0"/>
              <a:t>  </a:t>
            </a:r>
            <a:r>
              <a:rPr spc="-25" dirty="0"/>
              <a:t>the </a:t>
            </a:r>
            <a:r>
              <a:rPr dirty="0"/>
              <a:t>FOR</a:t>
            </a:r>
            <a:r>
              <a:rPr spc="50" dirty="0"/>
              <a:t>  </a:t>
            </a:r>
            <a:r>
              <a:rPr dirty="0"/>
              <a:t>XML</a:t>
            </a:r>
            <a:r>
              <a:rPr spc="15" dirty="0"/>
              <a:t>  </a:t>
            </a:r>
            <a:r>
              <a:rPr dirty="0"/>
              <a:t>PATH</a:t>
            </a:r>
            <a:r>
              <a:rPr spc="55" dirty="0"/>
              <a:t>  </a:t>
            </a:r>
            <a:r>
              <a:rPr dirty="0"/>
              <a:t>will</a:t>
            </a:r>
            <a:r>
              <a:rPr spc="50" dirty="0"/>
              <a:t>  </a:t>
            </a:r>
            <a:r>
              <a:rPr dirty="0"/>
              <a:t>create</a:t>
            </a:r>
            <a:r>
              <a:rPr spc="50" dirty="0"/>
              <a:t>  </a:t>
            </a:r>
            <a:r>
              <a:rPr dirty="0"/>
              <a:t>an</a:t>
            </a:r>
            <a:r>
              <a:rPr spc="50" dirty="0"/>
              <a:t>  </a:t>
            </a:r>
            <a:r>
              <a:rPr spc="-25" dirty="0"/>
              <a:t>XML </a:t>
            </a:r>
            <a:r>
              <a:rPr dirty="0"/>
              <a:t>document</a:t>
            </a:r>
            <a:r>
              <a:rPr spc="215" dirty="0"/>
              <a:t>  </a:t>
            </a:r>
            <a:r>
              <a:rPr dirty="0"/>
              <a:t>where</a:t>
            </a:r>
            <a:r>
              <a:rPr spc="210" dirty="0"/>
              <a:t>  </a:t>
            </a:r>
            <a:r>
              <a:rPr dirty="0"/>
              <a:t>each</a:t>
            </a:r>
            <a:r>
              <a:rPr spc="210" dirty="0"/>
              <a:t>  </a:t>
            </a:r>
            <a:r>
              <a:rPr dirty="0"/>
              <a:t>record</a:t>
            </a:r>
            <a:r>
              <a:rPr spc="210" dirty="0"/>
              <a:t>  </a:t>
            </a:r>
            <a:r>
              <a:rPr dirty="0"/>
              <a:t>is</a:t>
            </a:r>
            <a:r>
              <a:rPr spc="210" dirty="0"/>
              <a:t>  </a:t>
            </a:r>
            <a:r>
              <a:rPr spc="-25" dirty="0"/>
              <a:t>an </a:t>
            </a:r>
            <a:r>
              <a:rPr dirty="0"/>
              <a:t>element</a:t>
            </a:r>
            <a:r>
              <a:rPr spc="409" dirty="0"/>
              <a:t> </a:t>
            </a:r>
            <a:r>
              <a:rPr dirty="0"/>
              <a:t>and</a:t>
            </a:r>
            <a:r>
              <a:rPr spc="405" dirty="0"/>
              <a:t> </a:t>
            </a:r>
            <a:r>
              <a:rPr dirty="0"/>
              <a:t>each</a:t>
            </a:r>
            <a:r>
              <a:rPr spc="409" dirty="0"/>
              <a:t> </a:t>
            </a:r>
            <a:r>
              <a:rPr dirty="0"/>
              <a:t>column</a:t>
            </a:r>
            <a:r>
              <a:rPr spc="405" dirty="0"/>
              <a:t> </a:t>
            </a:r>
            <a:r>
              <a:rPr dirty="0"/>
              <a:t>is</a:t>
            </a:r>
            <a:r>
              <a:rPr spc="415" dirty="0"/>
              <a:t> </a:t>
            </a:r>
            <a:r>
              <a:rPr dirty="0"/>
              <a:t>a</a:t>
            </a:r>
            <a:r>
              <a:rPr spc="405" dirty="0"/>
              <a:t> </a:t>
            </a:r>
            <a:r>
              <a:rPr spc="-10" dirty="0"/>
              <a:t>nested </a:t>
            </a:r>
            <a:r>
              <a:rPr dirty="0"/>
              <a:t>element</a:t>
            </a:r>
            <a:r>
              <a:rPr spc="-40" dirty="0"/>
              <a:t> </a:t>
            </a:r>
            <a:r>
              <a:rPr dirty="0"/>
              <a:t>for</a:t>
            </a:r>
            <a:r>
              <a:rPr spc="-40" dirty="0"/>
              <a:t> </a:t>
            </a:r>
            <a:r>
              <a:rPr dirty="0"/>
              <a:t>a</a:t>
            </a:r>
            <a:r>
              <a:rPr spc="-50" dirty="0"/>
              <a:t> </a:t>
            </a:r>
            <a:r>
              <a:rPr dirty="0"/>
              <a:t>particular</a:t>
            </a:r>
            <a:r>
              <a:rPr spc="-45" dirty="0"/>
              <a:t> </a:t>
            </a:r>
            <a:r>
              <a:rPr spc="-10" dirty="0"/>
              <a:t>record.</a:t>
            </a:r>
          </a:p>
        </p:txBody>
      </p:sp>
      <p:pic>
        <p:nvPicPr>
          <p:cNvPr id="4" name="object 4"/>
          <p:cNvPicPr/>
          <p:nvPr/>
        </p:nvPicPr>
        <p:blipFill>
          <a:blip r:embed="rId2" cstate="print"/>
          <a:stretch>
            <a:fillRect/>
          </a:stretch>
        </p:blipFill>
        <p:spPr>
          <a:xfrm>
            <a:off x="6874764" y="1556003"/>
            <a:ext cx="630935" cy="662939"/>
          </a:xfrm>
          <a:prstGeom prst="rect">
            <a:avLst/>
          </a:prstGeom>
        </p:spPr>
      </p:pic>
      <p:pic>
        <p:nvPicPr>
          <p:cNvPr id="5" name="object 5"/>
          <p:cNvPicPr/>
          <p:nvPr/>
        </p:nvPicPr>
        <p:blipFill>
          <a:blip r:embed="rId3" cstate="print"/>
          <a:stretch>
            <a:fillRect/>
          </a:stretch>
        </p:blipFill>
        <p:spPr>
          <a:xfrm>
            <a:off x="7778495" y="1437132"/>
            <a:ext cx="2974848" cy="1075944"/>
          </a:xfrm>
          <a:prstGeom prst="rect">
            <a:avLst/>
          </a:prstGeom>
        </p:spPr>
      </p:pic>
      <p:sp>
        <p:nvSpPr>
          <p:cNvPr id="6" name="object 6"/>
          <p:cNvSpPr txBox="1"/>
          <p:nvPr/>
        </p:nvSpPr>
        <p:spPr>
          <a:xfrm>
            <a:off x="7992618" y="1099515"/>
            <a:ext cx="254508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Let’s</a:t>
            </a:r>
            <a:r>
              <a:rPr sz="1800" b="1" spc="-30" dirty="0">
                <a:latin typeface="Arial"/>
                <a:cs typeface="Arial"/>
              </a:rPr>
              <a:t> </a:t>
            </a:r>
            <a:r>
              <a:rPr sz="1800" b="1" dirty="0">
                <a:latin typeface="Arial"/>
                <a:cs typeface="Arial"/>
              </a:rPr>
              <a:t>see</a:t>
            </a:r>
            <a:r>
              <a:rPr sz="1800" b="1" spc="-20" dirty="0">
                <a:latin typeface="Arial"/>
                <a:cs typeface="Arial"/>
              </a:rPr>
              <a:t> </a:t>
            </a:r>
            <a:r>
              <a:rPr sz="1800" b="1" dirty="0">
                <a:latin typeface="Arial"/>
                <a:cs typeface="Arial"/>
              </a:rPr>
              <a:t>this</a:t>
            </a:r>
            <a:r>
              <a:rPr sz="1800" b="1" spc="-40" dirty="0">
                <a:latin typeface="Arial"/>
                <a:cs typeface="Arial"/>
              </a:rPr>
              <a:t> </a:t>
            </a:r>
            <a:r>
              <a:rPr sz="1800" b="1" dirty="0">
                <a:latin typeface="Arial"/>
                <a:cs typeface="Arial"/>
              </a:rPr>
              <a:t>in</a:t>
            </a:r>
            <a:r>
              <a:rPr sz="1800" b="1" spc="-30" dirty="0">
                <a:latin typeface="Arial"/>
                <a:cs typeface="Arial"/>
              </a:rPr>
              <a:t> </a:t>
            </a:r>
            <a:r>
              <a:rPr sz="1800" b="1" spc="-10" dirty="0">
                <a:latin typeface="Arial"/>
                <a:cs typeface="Arial"/>
              </a:rPr>
              <a:t>action:</a:t>
            </a:r>
            <a:endParaRPr sz="1800">
              <a:latin typeface="Arial"/>
              <a:cs typeface="Arial"/>
            </a:endParaRPr>
          </a:p>
        </p:txBody>
      </p:sp>
      <p:sp>
        <p:nvSpPr>
          <p:cNvPr id="7" name="object 7"/>
          <p:cNvSpPr txBox="1"/>
          <p:nvPr/>
        </p:nvSpPr>
        <p:spPr>
          <a:xfrm>
            <a:off x="7584693" y="2666237"/>
            <a:ext cx="3760470"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a:cs typeface="Arial"/>
              </a:rPr>
              <a:t>A</a:t>
            </a:r>
            <a:r>
              <a:rPr sz="1600" b="1" spc="-90" dirty="0">
                <a:latin typeface="Arial"/>
                <a:cs typeface="Arial"/>
              </a:rPr>
              <a:t> </a:t>
            </a:r>
            <a:r>
              <a:rPr sz="1600" b="1" dirty="0">
                <a:latin typeface="Arial"/>
                <a:cs typeface="Arial"/>
              </a:rPr>
              <a:t>snapshot</a:t>
            </a:r>
            <a:r>
              <a:rPr sz="1600" b="1" spc="5" dirty="0">
                <a:latin typeface="Arial"/>
                <a:cs typeface="Arial"/>
              </a:rPr>
              <a:t> </a:t>
            </a:r>
            <a:r>
              <a:rPr sz="1600" b="1" dirty="0">
                <a:latin typeface="Arial"/>
                <a:cs typeface="Arial"/>
              </a:rPr>
              <a:t>of</a:t>
            </a:r>
            <a:r>
              <a:rPr sz="1600" b="1" spc="-15" dirty="0">
                <a:latin typeface="Arial"/>
                <a:cs typeface="Arial"/>
              </a:rPr>
              <a:t> </a:t>
            </a:r>
            <a:r>
              <a:rPr sz="1600" b="1" dirty="0">
                <a:latin typeface="Arial"/>
                <a:cs typeface="Arial"/>
              </a:rPr>
              <a:t>the</a:t>
            </a:r>
            <a:r>
              <a:rPr sz="1600" b="1" spc="-5" dirty="0">
                <a:latin typeface="Arial"/>
                <a:cs typeface="Arial"/>
              </a:rPr>
              <a:t> </a:t>
            </a:r>
            <a:r>
              <a:rPr sz="1600" b="1" dirty="0">
                <a:latin typeface="Arial"/>
                <a:cs typeface="Arial"/>
              </a:rPr>
              <a:t>output</a:t>
            </a:r>
            <a:r>
              <a:rPr sz="1600" b="1" spc="5" dirty="0">
                <a:latin typeface="Arial"/>
                <a:cs typeface="Arial"/>
              </a:rPr>
              <a:t> </a:t>
            </a:r>
            <a:r>
              <a:rPr sz="1600" b="1" dirty="0">
                <a:latin typeface="Arial"/>
                <a:cs typeface="Arial"/>
              </a:rPr>
              <a:t>is</a:t>
            </a:r>
            <a:r>
              <a:rPr sz="1600" b="1" spc="-10" dirty="0">
                <a:latin typeface="Arial"/>
                <a:cs typeface="Arial"/>
              </a:rPr>
              <a:t> </a:t>
            </a:r>
            <a:r>
              <a:rPr sz="1600" b="1" dirty="0">
                <a:latin typeface="Arial"/>
                <a:cs typeface="Arial"/>
              </a:rPr>
              <a:t>as</a:t>
            </a:r>
            <a:r>
              <a:rPr sz="1600" b="1" spc="-30" dirty="0">
                <a:latin typeface="Arial"/>
                <a:cs typeface="Arial"/>
              </a:rPr>
              <a:t> </a:t>
            </a:r>
            <a:r>
              <a:rPr sz="1600" b="1" spc="-10" dirty="0">
                <a:latin typeface="Arial"/>
                <a:cs typeface="Arial"/>
              </a:rPr>
              <a:t>follows:</a:t>
            </a:r>
            <a:endParaRPr sz="1600">
              <a:latin typeface="Arial"/>
              <a:cs typeface="Arial"/>
            </a:endParaRPr>
          </a:p>
        </p:txBody>
      </p:sp>
      <p:pic>
        <p:nvPicPr>
          <p:cNvPr id="8" name="object 8"/>
          <p:cNvPicPr/>
          <p:nvPr/>
        </p:nvPicPr>
        <p:blipFill>
          <a:blip r:embed="rId4" cstate="print"/>
          <a:stretch>
            <a:fillRect/>
          </a:stretch>
        </p:blipFill>
        <p:spPr>
          <a:xfrm>
            <a:off x="8365235" y="3029711"/>
            <a:ext cx="2235707" cy="3084576"/>
          </a:xfrm>
          <a:prstGeom prst="rect">
            <a:avLst/>
          </a:prstGeom>
        </p:spPr>
      </p:pic>
      <p:sp>
        <p:nvSpPr>
          <p:cNvPr id="9" name="object 9"/>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14179-A833-B2AF-63B8-BC07EE4B35C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F0A6183-951E-9D79-F1F9-9CEA3615BBFF}"/>
              </a:ext>
            </a:extLst>
          </p:cNvPr>
          <p:cNvSpPr txBox="1">
            <a:spLocks noGrp="1"/>
          </p:cNvSpPr>
          <p:nvPr>
            <p:ph type="title"/>
          </p:nvPr>
        </p:nvSpPr>
        <p:spPr>
          <a:xfrm>
            <a:off x="1569847" y="714578"/>
            <a:ext cx="5418455" cy="873957"/>
          </a:xfrm>
          <a:prstGeom prst="rect">
            <a:avLst/>
          </a:prstGeom>
        </p:spPr>
        <p:txBody>
          <a:bodyPr vert="horz" wrap="square" lIns="0" tIns="12065" rIns="0" bIns="0" rtlCol="0">
            <a:spAutoFit/>
          </a:bodyPr>
          <a:lstStyle/>
          <a:p>
            <a:pPr marL="12700">
              <a:lnSpc>
                <a:spcPct val="100000"/>
              </a:lnSpc>
              <a:spcBef>
                <a:spcPts val="95"/>
              </a:spcBef>
            </a:pPr>
            <a:r>
              <a:rPr lang="es-PE" sz="2800" dirty="0"/>
              <a:t>PARA RUTA XML en SQL SERVER</a:t>
            </a:r>
            <a:endParaRPr sz="2800" dirty="0"/>
          </a:p>
        </p:txBody>
      </p:sp>
      <p:sp>
        <p:nvSpPr>
          <p:cNvPr id="3" name="object 3">
            <a:extLst>
              <a:ext uri="{FF2B5EF4-FFF2-40B4-BE49-F238E27FC236}">
                <a16:creationId xmlns:a16="http://schemas.microsoft.com/office/drawing/2014/main" id="{26A98A24-0B2F-1AD8-772E-518C3882E2DB}"/>
              </a:ext>
            </a:extLst>
          </p:cNvPr>
          <p:cNvSpPr txBox="1">
            <a:spLocks noGrp="1"/>
          </p:cNvSpPr>
          <p:nvPr>
            <p:ph sz="half" idx="2"/>
          </p:nvPr>
        </p:nvSpPr>
        <p:spPr>
          <a:xfrm>
            <a:off x="1561338" y="1851130"/>
            <a:ext cx="5014595" cy="4013343"/>
          </a:xfrm>
          <a:prstGeom prst="rect">
            <a:avLst/>
          </a:prstGeom>
        </p:spPr>
        <p:txBody>
          <a:bodyPr vert="horz" wrap="square" lIns="0" tIns="13335" rIns="0" bIns="0" rtlCol="0">
            <a:spAutoFit/>
          </a:bodyPr>
          <a:lstStyle/>
          <a:p>
            <a:pPr marL="12700" marR="5080" algn="just">
              <a:lnSpc>
                <a:spcPct val="150000"/>
              </a:lnSpc>
              <a:spcBef>
                <a:spcPts val="105"/>
              </a:spcBef>
            </a:pPr>
            <a:r>
              <a:rPr lang="es-ES" dirty="0"/>
              <a:t>La clase FOR XML AUTO crea un documento XML donde cada columna es un atributo. Por otro lado, la clase FOR XML PATH creará un documento XML donde cada registro es un elemento y cada columna es un elemento anidado para un registro en particular.</a:t>
            </a:r>
            <a:endParaRPr spc="-10" dirty="0"/>
          </a:p>
        </p:txBody>
      </p:sp>
      <p:pic>
        <p:nvPicPr>
          <p:cNvPr id="4" name="object 4">
            <a:extLst>
              <a:ext uri="{FF2B5EF4-FFF2-40B4-BE49-F238E27FC236}">
                <a16:creationId xmlns:a16="http://schemas.microsoft.com/office/drawing/2014/main" id="{8D651C91-D1CF-0213-F621-11AA21CF3B52}"/>
              </a:ext>
            </a:extLst>
          </p:cNvPr>
          <p:cNvPicPr/>
          <p:nvPr/>
        </p:nvPicPr>
        <p:blipFill>
          <a:blip r:embed="rId2" cstate="print"/>
          <a:stretch>
            <a:fillRect/>
          </a:stretch>
        </p:blipFill>
        <p:spPr>
          <a:xfrm>
            <a:off x="6874764" y="1556003"/>
            <a:ext cx="630935" cy="662939"/>
          </a:xfrm>
          <a:prstGeom prst="rect">
            <a:avLst/>
          </a:prstGeom>
        </p:spPr>
      </p:pic>
      <p:pic>
        <p:nvPicPr>
          <p:cNvPr id="5" name="object 5">
            <a:extLst>
              <a:ext uri="{FF2B5EF4-FFF2-40B4-BE49-F238E27FC236}">
                <a16:creationId xmlns:a16="http://schemas.microsoft.com/office/drawing/2014/main" id="{91C97AD4-D3C9-5439-E87B-B84EEFFB957E}"/>
              </a:ext>
            </a:extLst>
          </p:cNvPr>
          <p:cNvPicPr/>
          <p:nvPr/>
        </p:nvPicPr>
        <p:blipFill>
          <a:blip r:embed="rId3" cstate="print"/>
          <a:stretch>
            <a:fillRect/>
          </a:stretch>
        </p:blipFill>
        <p:spPr>
          <a:xfrm>
            <a:off x="7778495" y="1437132"/>
            <a:ext cx="2974848" cy="1075944"/>
          </a:xfrm>
          <a:prstGeom prst="rect">
            <a:avLst/>
          </a:prstGeom>
        </p:spPr>
      </p:pic>
      <p:sp>
        <p:nvSpPr>
          <p:cNvPr id="6" name="object 6">
            <a:extLst>
              <a:ext uri="{FF2B5EF4-FFF2-40B4-BE49-F238E27FC236}">
                <a16:creationId xmlns:a16="http://schemas.microsoft.com/office/drawing/2014/main" id="{B6D48A84-CB1B-3F05-B8D8-BBACE9047A2C}"/>
              </a:ext>
            </a:extLst>
          </p:cNvPr>
          <p:cNvSpPr txBox="1"/>
          <p:nvPr/>
        </p:nvSpPr>
        <p:spPr>
          <a:xfrm>
            <a:off x="7992618" y="1099515"/>
            <a:ext cx="254508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Let’s</a:t>
            </a:r>
            <a:r>
              <a:rPr sz="1800" b="1" spc="-30" dirty="0">
                <a:latin typeface="Arial"/>
                <a:cs typeface="Arial"/>
              </a:rPr>
              <a:t> </a:t>
            </a:r>
            <a:r>
              <a:rPr sz="1800" b="1" dirty="0">
                <a:latin typeface="Arial"/>
                <a:cs typeface="Arial"/>
              </a:rPr>
              <a:t>see</a:t>
            </a:r>
            <a:r>
              <a:rPr sz="1800" b="1" spc="-20" dirty="0">
                <a:latin typeface="Arial"/>
                <a:cs typeface="Arial"/>
              </a:rPr>
              <a:t> </a:t>
            </a:r>
            <a:r>
              <a:rPr sz="1800" b="1" dirty="0">
                <a:latin typeface="Arial"/>
                <a:cs typeface="Arial"/>
              </a:rPr>
              <a:t>this</a:t>
            </a:r>
            <a:r>
              <a:rPr sz="1800" b="1" spc="-40" dirty="0">
                <a:latin typeface="Arial"/>
                <a:cs typeface="Arial"/>
              </a:rPr>
              <a:t> </a:t>
            </a:r>
            <a:r>
              <a:rPr sz="1800" b="1" dirty="0">
                <a:latin typeface="Arial"/>
                <a:cs typeface="Arial"/>
              </a:rPr>
              <a:t>in</a:t>
            </a:r>
            <a:r>
              <a:rPr sz="1800" b="1" spc="-30" dirty="0">
                <a:latin typeface="Arial"/>
                <a:cs typeface="Arial"/>
              </a:rPr>
              <a:t> </a:t>
            </a:r>
            <a:r>
              <a:rPr sz="1800" b="1" spc="-10" dirty="0">
                <a:latin typeface="Arial"/>
                <a:cs typeface="Arial"/>
              </a:rPr>
              <a:t>action:</a:t>
            </a:r>
            <a:endParaRPr sz="1800">
              <a:latin typeface="Arial"/>
              <a:cs typeface="Arial"/>
            </a:endParaRPr>
          </a:p>
        </p:txBody>
      </p:sp>
      <p:sp>
        <p:nvSpPr>
          <p:cNvPr id="7" name="object 7">
            <a:extLst>
              <a:ext uri="{FF2B5EF4-FFF2-40B4-BE49-F238E27FC236}">
                <a16:creationId xmlns:a16="http://schemas.microsoft.com/office/drawing/2014/main" id="{D75BF770-A7CE-87CE-CE26-ABDA4B4837AC}"/>
              </a:ext>
            </a:extLst>
          </p:cNvPr>
          <p:cNvSpPr txBox="1"/>
          <p:nvPr/>
        </p:nvSpPr>
        <p:spPr>
          <a:xfrm>
            <a:off x="7584693" y="2666237"/>
            <a:ext cx="3760470"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Arial"/>
                <a:cs typeface="Arial"/>
              </a:rPr>
              <a:t>A</a:t>
            </a:r>
            <a:r>
              <a:rPr sz="1600" b="1" spc="-90" dirty="0">
                <a:latin typeface="Arial"/>
                <a:cs typeface="Arial"/>
              </a:rPr>
              <a:t> </a:t>
            </a:r>
            <a:r>
              <a:rPr sz="1600" b="1" dirty="0">
                <a:latin typeface="Arial"/>
                <a:cs typeface="Arial"/>
              </a:rPr>
              <a:t>snapshot</a:t>
            </a:r>
            <a:r>
              <a:rPr sz="1600" b="1" spc="5" dirty="0">
                <a:latin typeface="Arial"/>
                <a:cs typeface="Arial"/>
              </a:rPr>
              <a:t> </a:t>
            </a:r>
            <a:r>
              <a:rPr sz="1600" b="1" dirty="0">
                <a:latin typeface="Arial"/>
                <a:cs typeface="Arial"/>
              </a:rPr>
              <a:t>of</a:t>
            </a:r>
            <a:r>
              <a:rPr sz="1600" b="1" spc="-15" dirty="0">
                <a:latin typeface="Arial"/>
                <a:cs typeface="Arial"/>
              </a:rPr>
              <a:t> </a:t>
            </a:r>
            <a:r>
              <a:rPr sz="1600" b="1" dirty="0">
                <a:latin typeface="Arial"/>
                <a:cs typeface="Arial"/>
              </a:rPr>
              <a:t>the</a:t>
            </a:r>
            <a:r>
              <a:rPr sz="1600" b="1" spc="-5" dirty="0">
                <a:latin typeface="Arial"/>
                <a:cs typeface="Arial"/>
              </a:rPr>
              <a:t> </a:t>
            </a:r>
            <a:r>
              <a:rPr sz="1600" b="1" dirty="0">
                <a:latin typeface="Arial"/>
                <a:cs typeface="Arial"/>
              </a:rPr>
              <a:t>output</a:t>
            </a:r>
            <a:r>
              <a:rPr sz="1600" b="1" spc="5" dirty="0">
                <a:latin typeface="Arial"/>
                <a:cs typeface="Arial"/>
              </a:rPr>
              <a:t> </a:t>
            </a:r>
            <a:r>
              <a:rPr sz="1600" b="1" dirty="0">
                <a:latin typeface="Arial"/>
                <a:cs typeface="Arial"/>
              </a:rPr>
              <a:t>is</a:t>
            </a:r>
            <a:r>
              <a:rPr sz="1600" b="1" spc="-10" dirty="0">
                <a:latin typeface="Arial"/>
                <a:cs typeface="Arial"/>
              </a:rPr>
              <a:t> </a:t>
            </a:r>
            <a:r>
              <a:rPr sz="1600" b="1" dirty="0">
                <a:latin typeface="Arial"/>
                <a:cs typeface="Arial"/>
              </a:rPr>
              <a:t>as</a:t>
            </a:r>
            <a:r>
              <a:rPr sz="1600" b="1" spc="-30" dirty="0">
                <a:latin typeface="Arial"/>
                <a:cs typeface="Arial"/>
              </a:rPr>
              <a:t> </a:t>
            </a:r>
            <a:r>
              <a:rPr sz="1600" b="1" spc="-10" dirty="0">
                <a:latin typeface="Arial"/>
                <a:cs typeface="Arial"/>
              </a:rPr>
              <a:t>follows:</a:t>
            </a:r>
            <a:endParaRPr sz="1600">
              <a:latin typeface="Arial"/>
              <a:cs typeface="Arial"/>
            </a:endParaRPr>
          </a:p>
        </p:txBody>
      </p:sp>
      <p:pic>
        <p:nvPicPr>
          <p:cNvPr id="8" name="object 8">
            <a:extLst>
              <a:ext uri="{FF2B5EF4-FFF2-40B4-BE49-F238E27FC236}">
                <a16:creationId xmlns:a16="http://schemas.microsoft.com/office/drawing/2014/main" id="{652D1942-5A9D-14E9-7F1A-E6B3AFAD4C0B}"/>
              </a:ext>
            </a:extLst>
          </p:cNvPr>
          <p:cNvPicPr/>
          <p:nvPr/>
        </p:nvPicPr>
        <p:blipFill>
          <a:blip r:embed="rId4" cstate="print"/>
          <a:stretch>
            <a:fillRect/>
          </a:stretch>
        </p:blipFill>
        <p:spPr>
          <a:xfrm>
            <a:off x="8365235" y="3029711"/>
            <a:ext cx="2235707" cy="3084576"/>
          </a:xfrm>
          <a:prstGeom prst="rect">
            <a:avLst/>
          </a:prstGeom>
        </p:spPr>
      </p:pic>
      <p:sp>
        <p:nvSpPr>
          <p:cNvPr id="9" name="object 9">
            <a:extLst>
              <a:ext uri="{FF2B5EF4-FFF2-40B4-BE49-F238E27FC236}">
                <a16:creationId xmlns:a16="http://schemas.microsoft.com/office/drawing/2014/main" id="{9FB7BB28-E5D4-5470-7DF2-B8847F40A5E0}"/>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extLst>
      <p:ext uri="{BB962C8B-B14F-4D97-AF65-F5344CB8AC3E}">
        <p14:creationId xmlns:p14="http://schemas.microsoft.com/office/powerpoint/2010/main" val="2360982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11630" y="1348181"/>
            <a:ext cx="6049645" cy="3043555"/>
          </a:xfrm>
          <a:prstGeom prst="rect">
            <a:avLst/>
          </a:prstGeom>
        </p:spPr>
        <p:txBody>
          <a:bodyPr vert="horz" wrap="square" lIns="0" tIns="12065" rIns="0" bIns="0" rtlCol="0">
            <a:spAutoFit/>
          </a:bodyPr>
          <a:lstStyle/>
          <a:p>
            <a:pPr marL="12700" algn="just">
              <a:lnSpc>
                <a:spcPct val="100000"/>
              </a:lnSpc>
              <a:spcBef>
                <a:spcPts val="95"/>
              </a:spcBef>
            </a:pPr>
            <a:r>
              <a:rPr sz="2200" dirty="0">
                <a:latin typeface="Arial MT"/>
                <a:cs typeface="Arial MT"/>
              </a:rPr>
              <a:t>In</a:t>
            </a:r>
            <a:r>
              <a:rPr sz="2200" spc="60" dirty="0">
                <a:latin typeface="Arial MT"/>
                <a:cs typeface="Arial MT"/>
              </a:rPr>
              <a:t> </a:t>
            </a:r>
            <a:r>
              <a:rPr sz="2200" dirty="0">
                <a:latin typeface="Arial MT"/>
                <a:cs typeface="Arial MT"/>
              </a:rPr>
              <a:t>the</a:t>
            </a:r>
            <a:r>
              <a:rPr sz="2200" spc="60" dirty="0">
                <a:latin typeface="Arial MT"/>
                <a:cs typeface="Arial MT"/>
              </a:rPr>
              <a:t> </a:t>
            </a:r>
            <a:r>
              <a:rPr sz="2200" dirty="0">
                <a:latin typeface="Arial MT"/>
                <a:cs typeface="Arial MT"/>
              </a:rPr>
              <a:t>output,</a:t>
            </a:r>
            <a:r>
              <a:rPr sz="2200" spc="65" dirty="0">
                <a:latin typeface="Arial MT"/>
                <a:cs typeface="Arial MT"/>
              </a:rPr>
              <a:t> </a:t>
            </a:r>
            <a:r>
              <a:rPr sz="2200" dirty="0">
                <a:latin typeface="Arial MT"/>
                <a:cs typeface="Arial MT"/>
              </a:rPr>
              <a:t>you</a:t>
            </a:r>
            <a:r>
              <a:rPr sz="2200" spc="60" dirty="0">
                <a:latin typeface="Arial MT"/>
                <a:cs typeface="Arial MT"/>
              </a:rPr>
              <a:t> </a:t>
            </a:r>
            <a:r>
              <a:rPr sz="2200" dirty="0">
                <a:latin typeface="Arial MT"/>
                <a:cs typeface="Arial MT"/>
              </a:rPr>
              <a:t>will</a:t>
            </a:r>
            <a:r>
              <a:rPr sz="2200" spc="75" dirty="0">
                <a:latin typeface="Arial MT"/>
                <a:cs typeface="Arial MT"/>
              </a:rPr>
              <a:t> </a:t>
            </a:r>
            <a:r>
              <a:rPr sz="2200" dirty="0">
                <a:latin typeface="Arial MT"/>
                <a:cs typeface="Arial MT"/>
              </a:rPr>
              <a:t>see</a:t>
            </a:r>
            <a:r>
              <a:rPr sz="2200" spc="55" dirty="0">
                <a:latin typeface="Arial MT"/>
                <a:cs typeface="Arial MT"/>
              </a:rPr>
              <a:t> </a:t>
            </a:r>
            <a:r>
              <a:rPr sz="2200" dirty="0">
                <a:latin typeface="Arial MT"/>
                <a:cs typeface="Arial MT"/>
              </a:rPr>
              <a:t>a</a:t>
            </a:r>
            <a:r>
              <a:rPr sz="2200" spc="65" dirty="0">
                <a:latin typeface="Arial MT"/>
                <a:cs typeface="Arial MT"/>
              </a:rPr>
              <a:t> </a:t>
            </a:r>
            <a:r>
              <a:rPr sz="2200" dirty="0">
                <a:latin typeface="Arial MT"/>
                <a:cs typeface="Arial MT"/>
              </a:rPr>
              <a:t>total</a:t>
            </a:r>
            <a:r>
              <a:rPr sz="2200" spc="70" dirty="0">
                <a:latin typeface="Arial MT"/>
                <a:cs typeface="Arial MT"/>
              </a:rPr>
              <a:t> </a:t>
            </a:r>
            <a:r>
              <a:rPr sz="2200" dirty="0">
                <a:latin typeface="Arial MT"/>
                <a:cs typeface="Arial MT"/>
              </a:rPr>
              <a:t>of</a:t>
            </a:r>
            <a:r>
              <a:rPr sz="2200" spc="50" dirty="0">
                <a:latin typeface="Arial MT"/>
                <a:cs typeface="Arial MT"/>
              </a:rPr>
              <a:t> </a:t>
            </a:r>
            <a:r>
              <a:rPr sz="2200" dirty="0">
                <a:latin typeface="Arial MT"/>
                <a:cs typeface="Arial MT"/>
              </a:rPr>
              <a:t>12</a:t>
            </a:r>
            <a:r>
              <a:rPr sz="2200" spc="65" dirty="0">
                <a:latin typeface="Arial MT"/>
                <a:cs typeface="Arial MT"/>
              </a:rPr>
              <a:t> </a:t>
            </a:r>
            <a:r>
              <a:rPr sz="2200" spc="-10" dirty="0">
                <a:latin typeface="Arial MT"/>
                <a:cs typeface="Arial MT"/>
              </a:rPr>
              <a:t>elements</a:t>
            </a:r>
            <a:endParaRPr sz="2200">
              <a:latin typeface="Arial MT"/>
              <a:cs typeface="Arial MT"/>
            </a:endParaRPr>
          </a:p>
          <a:p>
            <a:pPr marL="12700" marR="5080" algn="just">
              <a:lnSpc>
                <a:spcPct val="200000"/>
              </a:lnSpc>
              <a:spcBef>
                <a:spcPts val="5"/>
              </a:spcBef>
            </a:pPr>
            <a:r>
              <a:rPr sz="2200" dirty="0">
                <a:latin typeface="Arial MT"/>
                <a:cs typeface="Arial MT"/>
              </a:rPr>
              <a:t>(the</a:t>
            </a:r>
            <a:r>
              <a:rPr sz="2200" spc="85" dirty="0">
                <a:latin typeface="Arial MT"/>
                <a:cs typeface="Arial MT"/>
              </a:rPr>
              <a:t> </a:t>
            </a:r>
            <a:r>
              <a:rPr sz="2200" dirty="0">
                <a:latin typeface="Arial MT"/>
                <a:cs typeface="Arial MT"/>
              </a:rPr>
              <a:t>screenshot</a:t>
            </a:r>
            <a:r>
              <a:rPr sz="2200" spc="95" dirty="0">
                <a:latin typeface="Arial MT"/>
                <a:cs typeface="Arial MT"/>
              </a:rPr>
              <a:t> </a:t>
            </a:r>
            <a:r>
              <a:rPr sz="2200" dirty="0">
                <a:latin typeface="Arial MT"/>
                <a:cs typeface="Arial MT"/>
              </a:rPr>
              <a:t>shows</a:t>
            </a:r>
            <a:r>
              <a:rPr sz="2200" spc="90" dirty="0">
                <a:latin typeface="Arial MT"/>
                <a:cs typeface="Arial MT"/>
              </a:rPr>
              <a:t> </a:t>
            </a:r>
            <a:r>
              <a:rPr sz="2200" dirty="0">
                <a:latin typeface="Arial MT"/>
                <a:cs typeface="Arial MT"/>
              </a:rPr>
              <a:t>only</a:t>
            </a:r>
            <a:r>
              <a:rPr sz="2200" spc="75" dirty="0">
                <a:latin typeface="Arial MT"/>
                <a:cs typeface="Arial MT"/>
              </a:rPr>
              <a:t> </a:t>
            </a:r>
            <a:r>
              <a:rPr sz="2200" dirty="0">
                <a:latin typeface="Arial MT"/>
                <a:cs typeface="Arial MT"/>
              </a:rPr>
              <a:t>the</a:t>
            </a:r>
            <a:r>
              <a:rPr sz="2200" spc="85" dirty="0">
                <a:latin typeface="Arial MT"/>
                <a:cs typeface="Arial MT"/>
              </a:rPr>
              <a:t> </a:t>
            </a:r>
            <a:r>
              <a:rPr sz="2200" dirty="0">
                <a:latin typeface="Arial MT"/>
                <a:cs typeface="Arial MT"/>
              </a:rPr>
              <a:t>first</a:t>
            </a:r>
            <a:r>
              <a:rPr sz="2200" spc="100" dirty="0">
                <a:latin typeface="Arial MT"/>
                <a:cs typeface="Arial MT"/>
              </a:rPr>
              <a:t> </a:t>
            </a:r>
            <a:r>
              <a:rPr sz="2200" dirty="0">
                <a:latin typeface="Arial MT"/>
                <a:cs typeface="Arial MT"/>
              </a:rPr>
              <a:t>2).</a:t>
            </a:r>
            <a:r>
              <a:rPr sz="2200" spc="80" dirty="0">
                <a:latin typeface="Arial MT"/>
                <a:cs typeface="Arial MT"/>
              </a:rPr>
              <a:t> </a:t>
            </a:r>
            <a:r>
              <a:rPr sz="2200" dirty="0">
                <a:latin typeface="Arial MT"/>
                <a:cs typeface="Arial MT"/>
              </a:rPr>
              <a:t>You</a:t>
            </a:r>
            <a:r>
              <a:rPr sz="2200" spc="85" dirty="0">
                <a:latin typeface="Arial MT"/>
                <a:cs typeface="Arial MT"/>
              </a:rPr>
              <a:t> </a:t>
            </a:r>
            <a:r>
              <a:rPr sz="2200" spc="-25" dirty="0">
                <a:latin typeface="Arial MT"/>
                <a:cs typeface="Arial MT"/>
              </a:rPr>
              <a:t>can </a:t>
            </a:r>
            <a:r>
              <a:rPr sz="2200" dirty="0">
                <a:latin typeface="Arial MT"/>
                <a:cs typeface="Arial MT"/>
              </a:rPr>
              <a:t>see</a:t>
            </a:r>
            <a:r>
              <a:rPr sz="2200" spc="15" dirty="0">
                <a:latin typeface="Arial MT"/>
                <a:cs typeface="Arial MT"/>
              </a:rPr>
              <a:t> </a:t>
            </a:r>
            <a:r>
              <a:rPr sz="2200" dirty="0">
                <a:latin typeface="Arial MT"/>
                <a:cs typeface="Arial MT"/>
              </a:rPr>
              <a:t>that</a:t>
            </a:r>
            <a:r>
              <a:rPr sz="2200" spc="10" dirty="0">
                <a:latin typeface="Arial MT"/>
                <a:cs typeface="Arial MT"/>
              </a:rPr>
              <a:t> </a:t>
            </a:r>
            <a:r>
              <a:rPr sz="2200" dirty="0">
                <a:latin typeface="Arial MT"/>
                <a:cs typeface="Arial MT"/>
              </a:rPr>
              <a:t>each</a:t>
            </a:r>
            <a:r>
              <a:rPr sz="2200" spc="10" dirty="0">
                <a:latin typeface="Arial MT"/>
                <a:cs typeface="Arial MT"/>
              </a:rPr>
              <a:t> </a:t>
            </a:r>
            <a:r>
              <a:rPr sz="2200" dirty="0">
                <a:latin typeface="Arial MT"/>
                <a:cs typeface="Arial MT"/>
              </a:rPr>
              <a:t>column</a:t>
            </a:r>
            <a:r>
              <a:rPr sz="2200" spc="10" dirty="0">
                <a:latin typeface="Arial MT"/>
                <a:cs typeface="Arial MT"/>
              </a:rPr>
              <a:t> </a:t>
            </a:r>
            <a:r>
              <a:rPr sz="2200" dirty="0">
                <a:latin typeface="Arial MT"/>
                <a:cs typeface="Arial MT"/>
              </a:rPr>
              <a:t>name</a:t>
            </a:r>
            <a:r>
              <a:rPr sz="2200" spc="15" dirty="0">
                <a:latin typeface="Arial MT"/>
                <a:cs typeface="Arial MT"/>
              </a:rPr>
              <a:t> </a:t>
            </a:r>
            <a:r>
              <a:rPr sz="2200" dirty="0">
                <a:latin typeface="Arial MT"/>
                <a:cs typeface="Arial MT"/>
              </a:rPr>
              <a:t>has</a:t>
            </a:r>
            <a:r>
              <a:rPr sz="2200" spc="10" dirty="0">
                <a:latin typeface="Arial MT"/>
                <a:cs typeface="Arial MT"/>
              </a:rPr>
              <a:t> </a:t>
            </a:r>
            <a:r>
              <a:rPr sz="2200" dirty="0">
                <a:latin typeface="Arial MT"/>
                <a:cs typeface="Arial MT"/>
              </a:rPr>
              <a:t>been</a:t>
            </a:r>
            <a:r>
              <a:rPr sz="2200" spc="15" dirty="0">
                <a:latin typeface="Arial MT"/>
                <a:cs typeface="Arial MT"/>
              </a:rPr>
              <a:t> </a:t>
            </a:r>
            <a:r>
              <a:rPr sz="2200" spc="-10" dirty="0">
                <a:latin typeface="Arial MT"/>
                <a:cs typeface="Arial MT"/>
              </a:rPr>
              <a:t>converted </a:t>
            </a:r>
            <a:r>
              <a:rPr sz="2200" dirty="0">
                <a:latin typeface="Arial MT"/>
                <a:cs typeface="Arial MT"/>
              </a:rPr>
              <a:t>to</a:t>
            </a:r>
            <a:r>
              <a:rPr sz="2200" spc="270" dirty="0">
                <a:latin typeface="Arial MT"/>
                <a:cs typeface="Arial MT"/>
              </a:rPr>
              <a:t> </a:t>
            </a:r>
            <a:r>
              <a:rPr sz="2200" dirty="0">
                <a:latin typeface="Arial MT"/>
                <a:cs typeface="Arial MT"/>
              </a:rPr>
              <a:t>an</a:t>
            </a:r>
            <a:r>
              <a:rPr sz="2200" spc="275" dirty="0">
                <a:latin typeface="Arial MT"/>
                <a:cs typeface="Arial MT"/>
              </a:rPr>
              <a:t> </a:t>
            </a:r>
            <a:r>
              <a:rPr sz="2200" dirty="0">
                <a:latin typeface="Arial MT"/>
                <a:cs typeface="Arial MT"/>
              </a:rPr>
              <a:t>element.</a:t>
            </a:r>
            <a:r>
              <a:rPr sz="2200" spc="275" dirty="0">
                <a:latin typeface="Arial MT"/>
                <a:cs typeface="Arial MT"/>
              </a:rPr>
              <a:t> </a:t>
            </a:r>
            <a:r>
              <a:rPr sz="2200" dirty="0">
                <a:latin typeface="Arial MT"/>
                <a:cs typeface="Arial MT"/>
              </a:rPr>
              <a:t>However,</a:t>
            </a:r>
            <a:r>
              <a:rPr sz="2200" spc="270" dirty="0">
                <a:latin typeface="Arial MT"/>
                <a:cs typeface="Arial MT"/>
              </a:rPr>
              <a:t> </a:t>
            </a:r>
            <a:r>
              <a:rPr sz="2200" dirty="0">
                <a:latin typeface="Arial MT"/>
                <a:cs typeface="Arial MT"/>
              </a:rPr>
              <a:t>there</a:t>
            </a:r>
            <a:r>
              <a:rPr sz="2200" spc="295" dirty="0">
                <a:latin typeface="Arial MT"/>
                <a:cs typeface="Arial MT"/>
              </a:rPr>
              <a:t> </a:t>
            </a:r>
            <a:r>
              <a:rPr sz="2200" dirty="0">
                <a:latin typeface="Arial MT"/>
                <a:cs typeface="Arial MT"/>
              </a:rPr>
              <a:t>is</a:t>
            </a:r>
            <a:r>
              <a:rPr sz="2200" spc="275" dirty="0">
                <a:latin typeface="Arial MT"/>
                <a:cs typeface="Arial MT"/>
              </a:rPr>
              <a:t> </a:t>
            </a:r>
            <a:r>
              <a:rPr sz="2200" dirty="0">
                <a:latin typeface="Arial MT"/>
                <a:cs typeface="Arial MT"/>
              </a:rPr>
              <a:t>one</a:t>
            </a:r>
            <a:r>
              <a:rPr sz="2200" spc="275" dirty="0">
                <a:latin typeface="Arial MT"/>
                <a:cs typeface="Arial MT"/>
              </a:rPr>
              <a:t> </a:t>
            </a:r>
            <a:r>
              <a:rPr sz="2200" spc="-10" dirty="0">
                <a:latin typeface="Arial MT"/>
                <a:cs typeface="Arial MT"/>
              </a:rPr>
              <a:t>problem; </a:t>
            </a:r>
            <a:r>
              <a:rPr sz="2200" dirty="0">
                <a:latin typeface="Arial MT"/>
                <a:cs typeface="Arial MT"/>
              </a:rPr>
              <a:t>by</a:t>
            </a:r>
            <a:r>
              <a:rPr sz="2200" spc="-55" dirty="0">
                <a:latin typeface="Arial MT"/>
                <a:cs typeface="Arial MT"/>
              </a:rPr>
              <a:t> </a:t>
            </a:r>
            <a:r>
              <a:rPr sz="2200" dirty="0">
                <a:latin typeface="Arial MT"/>
                <a:cs typeface="Arial MT"/>
              </a:rPr>
              <a:t>default,</a:t>
            </a:r>
            <a:r>
              <a:rPr sz="2200" spc="-45" dirty="0">
                <a:latin typeface="Arial MT"/>
                <a:cs typeface="Arial MT"/>
              </a:rPr>
              <a:t> </a:t>
            </a:r>
            <a:r>
              <a:rPr sz="2200" dirty="0">
                <a:latin typeface="Arial MT"/>
                <a:cs typeface="Arial MT"/>
              </a:rPr>
              <a:t>the</a:t>
            </a:r>
            <a:r>
              <a:rPr sz="2200" spc="-55" dirty="0">
                <a:latin typeface="Arial MT"/>
                <a:cs typeface="Arial MT"/>
              </a:rPr>
              <a:t> </a:t>
            </a:r>
            <a:r>
              <a:rPr sz="2200" dirty="0">
                <a:latin typeface="Arial MT"/>
                <a:cs typeface="Arial MT"/>
              </a:rPr>
              <a:t>parent</a:t>
            </a:r>
            <a:r>
              <a:rPr sz="2200" spc="-45" dirty="0">
                <a:latin typeface="Arial MT"/>
                <a:cs typeface="Arial MT"/>
              </a:rPr>
              <a:t> </a:t>
            </a:r>
            <a:r>
              <a:rPr sz="2200" dirty="0">
                <a:latin typeface="Arial MT"/>
                <a:cs typeface="Arial MT"/>
              </a:rPr>
              <a:t>element</a:t>
            </a:r>
            <a:r>
              <a:rPr sz="2200" spc="-35" dirty="0">
                <a:latin typeface="Arial MT"/>
                <a:cs typeface="Arial MT"/>
              </a:rPr>
              <a:t> </a:t>
            </a:r>
            <a:r>
              <a:rPr sz="2200" dirty="0">
                <a:latin typeface="Arial MT"/>
                <a:cs typeface="Arial MT"/>
              </a:rPr>
              <a:t>name</a:t>
            </a:r>
            <a:r>
              <a:rPr sz="2200" spc="-40" dirty="0">
                <a:latin typeface="Arial MT"/>
                <a:cs typeface="Arial MT"/>
              </a:rPr>
              <a:t> </a:t>
            </a:r>
            <a:r>
              <a:rPr sz="2200" dirty="0">
                <a:latin typeface="Arial MT"/>
                <a:cs typeface="Arial MT"/>
              </a:rPr>
              <a:t>is</a:t>
            </a:r>
            <a:r>
              <a:rPr sz="2200" spc="-65" dirty="0">
                <a:latin typeface="Arial MT"/>
                <a:cs typeface="Arial MT"/>
              </a:rPr>
              <a:t> </a:t>
            </a:r>
            <a:r>
              <a:rPr sz="2200" spc="-10" dirty="0">
                <a:latin typeface="Arial MT"/>
                <a:cs typeface="Arial MT"/>
              </a:rPr>
              <a:t>“row”.</a:t>
            </a:r>
            <a:endParaRPr sz="2200">
              <a:latin typeface="Arial MT"/>
              <a:cs typeface="Arial MT"/>
            </a:endParaRPr>
          </a:p>
        </p:txBody>
      </p:sp>
      <p:sp>
        <p:nvSpPr>
          <p:cNvPr id="3" name="object 3"/>
          <p:cNvSpPr txBox="1"/>
          <p:nvPr/>
        </p:nvSpPr>
        <p:spPr>
          <a:xfrm>
            <a:off x="1611630" y="5372506"/>
            <a:ext cx="5739765" cy="360680"/>
          </a:xfrm>
          <a:prstGeom prst="rect">
            <a:avLst/>
          </a:prstGeom>
        </p:spPr>
        <p:txBody>
          <a:bodyPr vert="horz" wrap="square" lIns="0" tIns="12065" rIns="0" bIns="0" rtlCol="0">
            <a:spAutoFit/>
          </a:bodyPr>
          <a:lstStyle/>
          <a:p>
            <a:pPr marL="12700">
              <a:lnSpc>
                <a:spcPct val="100000"/>
              </a:lnSpc>
              <a:spcBef>
                <a:spcPts val="95"/>
              </a:spcBef>
            </a:pPr>
            <a:r>
              <a:rPr sz="2200" dirty="0">
                <a:latin typeface="Arial MT"/>
                <a:cs typeface="Arial MT"/>
              </a:rPr>
              <a:t>We</a:t>
            </a:r>
            <a:r>
              <a:rPr sz="2200" spc="-65" dirty="0">
                <a:latin typeface="Arial MT"/>
                <a:cs typeface="Arial MT"/>
              </a:rPr>
              <a:t> </a:t>
            </a:r>
            <a:r>
              <a:rPr sz="2200" dirty="0">
                <a:latin typeface="Arial MT"/>
                <a:cs typeface="Arial MT"/>
              </a:rPr>
              <a:t>can</a:t>
            </a:r>
            <a:r>
              <a:rPr sz="2200" spc="-55" dirty="0">
                <a:latin typeface="Arial MT"/>
                <a:cs typeface="Arial MT"/>
              </a:rPr>
              <a:t> </a:t>
            </a:r>
            <a:r>
              <a:rPr sz="2200" dirty="0">
                <a:latin typeface="Arial MT"/>
                <a:cs typeface="Arial MT"/>
              </a:rPr>
              <a:t>change</a:t>
            </a:r>
            <a:r>
              <a:rPr sz="2200" spc="-60" dirty="0">
                <a:latin typeface="Arial MT"/>
                <a:cs typeface="Arial MT"/>
              </a:rPr>
              <a:t> </a:t>
            </a:r>
            <a:r>
              <a:rPr sz="2200" dirty="0">
                <a:latin typeface="Arial MT"/>
                <a:cs typeface="Arial MT"/>
              </a:rPr>
              <a:t>that</a:t>
            </a:r>
            <a:r>
              <a:rPr sz="2200" spc="-65" dirty="0">
                <a:latin typeface="Arial MT"/>
                <a:cs typeface="Arial MT"/>
              </a:rPr>
              <a:t> </a:t>
            </a:r>
            <a:r>
              <a:rPr sz="2200" dirty="0">
                <a:latin typeface="Arial MT"/>
                <a:cs typeface="Arial MT"/>
              </a:rPr>
              <a:t>using</a:t>
            </a:r>
            <a:r>
              <a:rPr sz="2200" spc="-60" dirty="0">
                <a:latin typeface="Arial MT"/>
                <a:cs typeface="Arial MT"/>
              </a:rPr>
              <a:t> </a:t>
            </a:r>
            <a:r>
              <a:rPr sz="2200" dirty="0">
                <a:latin typeface="Arial MT"/>
                <a:cs typeface="Arial MT"/>
              </a:rPr>
              <a:t>the</a:t>
            </a:r>
            <a:r>
              <a:rPr sz="2200" spc="-60" dirty="0">
                <a:latin typeface="Arial MT"/>
                <a:cs typeface="Arial MT"/>
              </a:rPr>
              <a:t> </a:t>
            </a:r>
            <a:r>
              <a:rPr sz="2200" dirty="0">
                <a:latin typeface="Arial MT"/>
                <a:cs typeface="Arial MT"/>
              </a:rPr>
              <a:t>following</a:t>
            </a:r>
            <a:r>
              <a:rPr sz="2200" spc="-70" dirty="0">
                <a:latin typeface="Arial MT"/>
                <a:cs typeface="Arial MT"/>
              </a:rPr>
              <a:t> </a:t>
            </a:r>
            <a:r>
              <a:rPr sz="2200" spc="-10" dirty="0">
                <a:latin typeface="Arial MT"/>
                <a:cs typeface="Arial MT"/>
              </a:rPr>
              <a:t>query:</a:t>
            </a:r>
            <a:endParaRPr sz="2200">
              <a:latin typeface="Arial MT"/>
              <a:cs typeface="Arial MT"/>
            </a:endParaRPr>
          </a:p>
        </p:txBody>
      </p:sp>
      <p:pic>
        <p:nvPicPr>
          <p:cNvPr id="4" name="object 4"/>
          <p:cNvPicPr/>
          <p:nvPr/>
        </p:nvPicPr>
        <p:blipFill>
          <a:blip r:embed="rId2" cstate="print"/>
          <a:stretch>
            <a:fillRect/>
          </a:stretch>
        </p:blipFill>
        <p:spPr>
          <a:xfrm>
            <a:off x="7427976" y="643127"/>
            <a:ext cx="630935" cy="662939"/>
          </a:xfrm>
          <a:prstGeom prst="rect">
            <a:avLst/>
          </a:prstGeom>
        </p:spPr>
      </p:pic>
      <p:pic>
        <p:nvPicPr>
          <p:cNvPr id="5" name="object 5"/>
          <p:cNvPicPr/>
          <p:nvPr/>
        </p:nvPicPr>
        <p:blipFill>
          <a:blip r:embed="rId3" cstate="print"/>
          <a:stretch>
            <a:fillRect/>
          </a:stretch>
        </p:blipFill>
        <p:spPr>
          <a:xfrm>
            <a:off x="8194547" y="1039367"/>
            <a:ext cx="2682240" cy="908303"/>
          </a:xfrm>
          <a:prstGeom prst="rect">
            <a:avLst/>
          </a:prstGeom>
        </p:spPr>
      </p:pic>
      <p:pic>
        <p:nvPicPr>
          <p:cNvPr id="6" name="object 6"/>
          <p:cNvPicPr/>
          <p:nvPr/>
        </p:nvPicPr>
        <p:blipFill>
          <a:blip r:embed="rId4" cstate="print"/>
          <a:stretch>
            <a:fillRect/>
          </a:stretch>
        </p:blipFill>
        <p:spPr>
          <a:xfrm>
            <a:off x="8272271" y="2339339"/>
            <a:ext cx="2604516" cy="3479291"/>
          </a:xfrm>
          <a:prstGeom prst="rect">
            <a:avLst/>
          </a:prstGeom>
        </p:spPr>
      </p:pic>
      <p:sp>
        <p:nvSpPr>
          <p:cNvPr id="7" name="object 7"/>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E23EE-98D6-F94C-0BFC-A85FE83C25C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C2CA0F0-576E-BA69-38AE-CCFB939116E7}"/>
              </a:ext>
            </a:extLst>
          </p:cNvPr>
          <p:cNvSpPr txBox="1"/>
          <p:nvPr/>
        </p:nvSpPr>
        <p:spPr>
          <a:xfrm>
            <a:off x="1611630" y="1348181"/>
            <a:ext cx="6049645" cy="2394886"/>
          </a:xfrm>
          <a:prstGeom prst="rect">
            <a:avLst/>
          </a:prstGeom>
        </p:spPr>
        <p:txBody>
          <a:bodyPr vert="horz" wrap="square" lIns="0" tIns="12065" rIns="0" bIns="0" rtlCol="0">
            <a:spAutoFit/>
          </a:bodyPr>
          <a:lstStyle/>
          <a:p>
            <a:pPr marL="12700" algn="just">
              <a:lnSpc>
                <a:spcPct val="100000"/>
              </a:lnSpc>
              <a:spcBef>
                <a:spcPts val="95"/>
              </a:spcBef>
            </a:pPr>
            <a:r>
              <a:rPr lang="es-ES" sz="2200" dirty="0">
                <a:latin typeface="Arial MT"/>
                <a:cs typeface="Arial MT"/>
              </a:rPr>
              <a:t>En el resultado, verás un total de 12 elementos</a:t>
            </a:r>
          </a:p>
          <a:p>
            <a:pPr marL="12700" algn="just">
              <a:lnSpc>
                <a:spcPct val="100000"/>
              </a:lnSpc>
              <a:spcBef>
                <a:spcPts val="95"/>
              </a:spcBef>
            </a:pPr>
            <a:r>
              <a:rPr lang="es-ES" sz="2200" dirty="0">
                <a:latin typeface="Arial MT"/>
                <a:cs typeface="Arial MT"/>
              </a:rPr>
              <a:t>(la captura de pantalla muestra solo los primeros 2). Puedes ver que cada nombre de columna se ha convertido en un elemento. Sin embargo, hay un problema: de forma predeterminada, el nombre del elemento principal es "fila".</a:t>
            </a:r>
            <a:endParaRPr sz="2200" dirty="0">
              <a:latin typeface="Arial MT"/>
              <a:cs typeface="Arial MT"/>
            </a:endParaRPr>
          </a:p>
        </p:txBody>
      </p:sp>
      <p:sp>
        <p:nvSpPr>
          <p:cNvPr id="3" name="object 3">
            <a:extLst>
              <a:ext uri="{FF2B5EF4-FFF2-40B4-BE49-F238E27FC236}">
                <a16:creationId xmlns:a16="http://schemas.microsoft.com/office/drawing/2014/main" id="{C324C602-1E52-28EB-FFFE-1E9F9F592BFD}"/>
              </a:ext>
            </a:extLst>
          </p:cNvPr>
          <p:cNvSpPr txBox="1"/>
          <p:nvPr/>
        </p:nvSpPr>
        <p:spPr>
          <a:xfrm>
            <a:off x="1611630" y="4572000"/>
            <a:ext cx="5739765" cy="689291"/>
          </a:xfrm>
          <a:prstGeom prst="rect">
            <a:avLst/>
          </a:prstGeom>
        </p:spPr>
        <p:txBody>
          <a:bodyPr vert="horz" wrap="square" lIns="0" tIns="12065" rIns="0" bIns="0" rtlCol="0">
            <a:spAutoFit/>
          </a:bodyPr>
          <a:lstStyle/>
          <a:p>
            <a:pPr marL="12700">
              <a:lnSpc>
                <a:spcPct val="100000"/>
              </a:lnSpc>
              <a:spcBef>
                <a:spcPts val="95"/>
              </a:spcBef>
            </a:pPr>
            <a:r>
              <a:rPr lang="es-ES" sz="2200" dirty="0">
                <a:latin typeface="Arial MT"/>
                <a:cs typeface="Arial MT"/>
              </a:rPr>
              <a:t>Podemos cambiar esto usando la siguiente consulta:</a:t>
            </a:r>
            <a:endParaRPr sz="2200" dirty="0">
              <a:latin typeface="Arial MT"/>
              <a:cs typeface="Arial MT"/>
            </a:endParaRPr>
          </a:p>
        </p:txBody>
      </p:sp>
      <p:pic>
        <p:nvPicPr>
          <p:cNvPr id="4" name="object 4">
            <a:extLst>
              <a:ext uri="{FF2B5EF4-FFF2-40B4-BE49-F238E27FC236}">
                <a16:creationId xmlns:a16="http://schemas.microsoft.com/office/drawing/2014/main" id="{F6FEDEB3-C1AC-E1C1-382B-6ACC8AFFE234}"/>
              </a:ext>
            </a:extLst>
          </p:cNvPr>
          <p:cNvPicPr/>
          <p:nvPr/>
        </p:nvPicPr>
        <p:blipFill>
          <a:blip r:embed="rId2" cstate="print"/>
          <a:stretch>
            <a:fillRect/>
          </a:stretch>
        </p:blipFill>
        <p:spPr>
          <a:xfrm>
            <a:off x="7427976" y="643127"/>
            <a:ext cx="630935" cy="662939"/>
          </a:xfrm>
          <a:prstGeom prst="rect">
            <a:avLst/>
          </a:prstGeom>
        </p:spPr>
      </p:pic>
      <p:pic>
        <p:nvPicPr>
          <p:cNvPr id="5" name="object 5">
            <a:extLst>
              <a:ext uri="{FF2B5EF4-FFF2-40B4-BE49-F238E27FC236}">
                <a16:creationId xmlns:a16="http://schemas.microsoft.com/office/drawing/2014/main" id="{2DAABA28-CD75-0253-7230-B3C310FAA161}"/>
              </a:ext>
            </a:extLst>
          </p:cNvPr>
          <p:cNvPicPr/>
          <p:nvPr/>
        </p:nvPicPr>
        <p:blipFill>
          <a:blip r:embed="rId3" cstate="print"/>
          <a:stretch>
            <a:fillRect/>
          </a:stretch>
        </p:blipFill>
        <p:spPr>
          <a:xfrm>
            <a:off x="8194547" y="1039367"/>
            <a:ext cx="2682240" cy="908303"/>
          </a:xfrm>
          <a:prstGeom prst="rect">
            <a:avLst/>
          </a:prstGeom>
        </p:spPr>
      </p:pic>
      <p:pic>
        <p:nvPicPr>
          <p:cNvPr id="6" name="object 6">
            <a:extLst>
              <a:ext uri="{FF2B5EF4-FFF2-40B4-BE49-F238E27FC236}">
                <a16:creationId xmlns:a16="http://schemas.microsoft.com/office/drawing/2014/main" id="{9E42A92B-C423-A1D1-55FE-51E3ABAFAE64}"/>
              </a:ext>
            </a:extLst>
          </p:cNvPr>
          <p:cNvPicPr/>
          <p:nvPr/>
        </p:nvPicPr>
        <p:blipFill>
          <a:blip r:embed="rId4" cstate="print"/>
          <a:stretch>
            <a:fillRect/>
          </a:stretch>
        </p:blipFill>
        <p:spPr>
          <a:xfrm>
            <a:off x="8272271" y="2339339"/>
            <a:ext cx="2604516" cy="3479291"/>
          </a:xfrm>
          <a:prstGeom prst="rect">
            <a:avLst/>
          </a:prstGeom>
        </p:spPr>
      </p:pic>
      <p:sp>
        <p:nvSpPr>
          <p:cNvPr id="7" name="object 7">
            <a:extLst>
              <a:ext uri="{FF2B5EF4-FFF2-40B4-BE49-F238E27FC236}">
                <a16:creationId xmlns:a16="http://schemas.microsoft.com/office/drawing/2014/main" id="{7FD97EE9-3929-E45A-51F2-08FF2819A399}"/>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extLst>
      <p:ext uri="{BB962C8B-B14F-4D97-AF65-F5344CB8AC3E}">
        <p14:creationId xmlns:p14="http://schemas.microsoft.com/office/powerpoint/2010/main" val="286957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3550" y="1092860"/>
            <a:ext cx="4580890" cy="4552950"/>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Arial MT"/>
                <a:cs typeface="Arial MT"/>
              </a:rPr>
              <a:t>In</a:t>
            </a:r>
            <a:r>
              <a:rPr sz="2200" spc="440" dirty="0">
                <a:latin typeface="Arial MT"/>
                <a:cs typeface="Arial MT"/>
              </a:rPr>
              <a:t> </a:t>
            </a:r>
            <a:r>
              <a:rPr sz="2200" dirty="0">
                <a:latin typeface="Arial MT"/>
                <a:cs typeface="Arial MT"/>
              </a:rPr>
              <a:t>the</a:t>
            </a:r>
            <a:r>
              <a:rPr sz="2200" spc="450" dirty="0">
                <a:latin typeface="Arial MT"/>
                <a:cs typeface="Arial MT"/>
              </a:rPr>
              <a:t> </a:t>
            </a:r>
            <a:r>
              <a:rPr sz="2200" dirty="0">
                <a:latin typeface="Arial MT"/>
                <a:cs typeface="Arial MT"/>
              </a:rPr>
              <a:t>output,</a:t>
            </a:r>
            <a:r>
              <a:rPr sz="2200" spc="455" dirty="0">
                <a:latin typeface="Arial MT"/>
                <a:cs typeface="Arial MT"/>
              </a:rPr>
              <a:t> </a:t>
            </a:r>
            <a:r>
              <a:rPr sz="2200" dirty="0">
                <a:latin typeface="Arial MT"/>
                <a:cs typeface="Arial MT"/>
              </a:rPr>
              <a:t>you</a:t>
            </a:r>
            <a:r>
              <a:rPr sz="2200" spc="455" dirty="0">
                <a:latin typeface="Arial MT"/>
                <a:cs typeface="Arial MT"/>
              </a:rPr>
              <a:t> </a:t>
            </a:r>
            <a:r>
              <a:rPr sz="2200" dirty="0">
                <a:latin typeface="Arial MT"/>
                <a:cs typeface="Arial MT"/>
              </a:rPr>
              <a:t>can</a:t>
            </a:r>
            <a:r>
              <a:rPr sz="2200" spc="455" dirty="0">
                <a:latin typeface="Arial MT"/>
                <a:cs typeface="Arial MT"/>
              </a:rPr>
              <a:t> </a:t>
            </a:r>
            <a:r>
              <a:rPr sz="2200" dirty="0">
                <a:latin typeface="Arial MT"/>
                <a:cs typeface="Arial MT"/>
              </a:rPr>
              <a:t>see</a:t>
            </a:r>
            <a:r>
              <a:rPr sz="2200" spc="450" dirty="0">
                <a:latin typeface="Arial MT"/>
                <a:cs typeface="Arial MT"/>
              </a:rPr>
              <a:t> </a:t>
            </a:r>
            <a:r>
              <a:rPr sz="2200" dirty="0">
                <a:latin typeface="Arial MT"/>
                <a:cs typeface="Arial MT"/>
              </a:rPr>
              <a:t>Car</a:t>
            </a:r>
            <a:r>
              <a:rPr sz="2200" spc="445" dirty="0">
                <a:latin typeface="Arial MT"/>
                <a:cs typeface="Arial MT"/>
              </a:rPr>
              <a:t> </a:t>
            </a:r>
            <a:r>
              <a:rPr sz="2200" spc="-25" dirty="0">
                <a:latin typeface="Arial MT"/>
                <a:cs typeface="Arial MT"/>
              </a:rPr>
              <a:t>as </a:t>
            </a:r>
            <a:r>
              <a:rPr sz="2200" dirty="0">
                <a:latin typeface="Arial MT"/>
                <a:cs typeface="Arial MT"/>
              </a:rPr>
              <a:t>the</a:t>
            </a:r>
            <a:r>
              <a:rPr sz="2200" spc="70" dirty="0">
                <a:latin typeface="Arial MT"/>
                <a:cs typeface="Arial MT"/>
              </a:rPr>
              <a:t>  </a:t>
            </a:r>
            <a:r>
              <a:rPr sz="2200" dirty="0">
                <a:latin typeface="Arial MT"/>
                <a:cs typeface="Arial MT"/>
              </a:rPr>
              <a:t>parent</a:t>
            </a:r>
            <a:r>
              <a:rPr sz="2200" spc="75" dirty="0">
                <a:latin typeface="Arial MT"/>
                <a:cs typeface="Arial MT"/>
              </a:rPr>
              <a:t>  </a:t>
            </a:r>
            <a:r>
              <a:rPr sz="2200" dirty="0">
                <a:latin typeface="Arial MT"/>
                <a:cs typeface="Arial MT"/>
              </a:rPr>
              <a:t>element</a:t>
            </a:r>
            <a:r>
              <a:rPr sz="2200" spc="70" dirty="0">
                <a:latin typeface="Arial MT"/>
                <a:cs typeface="Arial MT"/>
              </a:rPr>
              <a:t>  </a:t>
            </a:r>
            <a:r>
              <a:rPr sz="2200" dirty="0">
                <a:latin typeface="Arial MT"/>
                <a:cs typeface="Arial MT"/>
              </a:rPr>
              <a:t>for</a:t>
            </a:r>
            <a:r>
              <a:rPr sz="2200" spc="80" dirty="0">
                <a:latin typeface="Arial MT"/>
                <a:cs typeface="Arial MT"/>
              </a:rPr>
              <a:t>  </a:t>
            </a:r>
            <a:r>
              <a:rPr sz="2200" dirty="0">
                <a:latin typeface="Arial MT"/>
                <a:cs typeface="Arial MT"/>
              </a:rPr>
              <a:t>each</a:t>
            </a:r>
            <a:r>
              <a:rPr sz="2200" spc="70" dirty="0">
                <a:latin typeface="Arial MT"/>
                <a:cs typeface="Arial MT"/>
              </a:rPr>
              <a:t>  </a:t>
            </a:r>
            <a:r>
              <a:rPr sz="2200" spc="-20" dirty="0">
                <a:latin typeface="Arial MT"/>
                <a:cs typeface="Arial MT"/>
              </a:rPr>
              <a:t>sub- </a:t>
            </a:r>
            <a:r>
              <a:rPr sz="2200" dirty="0">
                <a:latin typeface="Arial MT"/>
                <a:cs typeface="Arial MT"/>
              </a:rPr>
              <a:t>element.</a:t>
            </a:r>
            <a:r>
              <a:rPr sz="2200" spc="260" dirty="0">
                <a:latin typeface="Arial MT"/>
                <a:cs typeface="Arial MT"/>
              </a:rPr>
              <a:t> </a:t>
            </a:r>
            <a:r>
              <a:rPr sz="2200" dirty="0">
                <a:latin typeface="Arial MT"/>
                <a:cs typeface="Arial MT"/>
              </a:rPr>
              <a:t>However,</a:t>
            </a:r>
            <a:r>
              <a:rPr sz="2200" spc="265" dirty="0">
                <a:latin typeface="Arial MT"/>
                <a:cs typeface="Arial MT"/>
              </a:rPr>
              <a:t> </a:t>
            </a:r>
            <a:r>
              <a:rPr sz="2200" dirty="0">
                <a:latin typeface="Arial MT"/>
                <a:cs typeface="Arial MT"/>
              </a:rPr>
              <a:t>the</a:t>
            </a:r>
            <a:r>
              <a:rPr sz="2200" spc="265" dirty="0">
                <a:latin typeface="Arial MT"/>
                <a:cs typeface="Arial MT"/>
              </a:rPr>
              <a:t> </a:t>
            </a:r>
            <a:r>
              <a:rPr sz="2200" dirty="0">
                <a:latin typeface="Arial MT"/>
                <a:cs typeface="Arial MT"/>
              </a:rPr>
              <a:t>document</a:t>
            </a:r>
            <a:r>
              <a:rPr sz="2200" spc="260" dirty="0">
                <a:latin typeface="Arial MT"/>
                <a:cs typeface="Arial MT"/>
              </a:rPr>
              <a:t> </a:t>
            </a:r>
            <a:r>
              <a:rPr sz="2200" spc="-25" dirty="0">
                <a:latin typeface="Arial MT"/>
                <a:cs typeface="Arial MT"/>
              </a:rPr>
              <a:t>is </a:t>
            </a:r>
            <a:r>
              <a:rPr sz="2200" dirty="0">
                <a:latin typeface="Arial MT"/>
                <a:cs typeface="Arial MT"/>
              </a:rPr>
              <a:t>not</a:t>
            </a:r>
            <a:r>
              <a:rPr sz="2200" spc="385" dirty="0">
                <a:latin typeface="Arial MT"/>
                <a:cs typeface="Arial MT"/>
              </a:rPr>
              <a:t> </a:t>
            </a:r>
            <a:r>
              <a:rPr sz="2200" spc="-20" dirty="0">
                <a:latin typeface="Arial MT"/>
                <a:cs typeface="Arial MT"/>
              </a:rPr>
              <a:t>well-</a:t>
            </a:r>
            <a:r>
              <a:rPr sz="2200" dirty="0">
                <a:latin typeface="Arial MT"/>
                <a:cs typeface="Arial MT"/>
              </a:rPr>
              <a:t>formed</a:t>
            </a:r>
            <a:r>
              <a:rPr sz="2200" spc="405" dirty="0">
                <a:latin typeface="Arial MT"/>
                <a:cs typeface="Arial MT"/>
              </a:rPr>
              <a:t> </a:t>
            </a:r>
            <a:r>
              <a:rPr sz="2200" dirty="0">
                <a:latin typeface="Arial MT"/>
                <a:cs typeface="Arial MT"/>
              </a:rPr>
              <a:t>as</a:t>
            </a:r>
            <a:r>
              <a:rPr sz="2200" spc="395" dirty="0">
                <a:latin typeface="Arial MT"/>
                <a:cs typeface="Arial MT"/>
              </a:rPr>
              <a:t> </a:t>
            </a:r>
            <a:r>
              <a:rPr sz="2200" dirty="0">
                <a:latin typeface="Arial MT"/>
                <a:cs typeface="Arial MT"/>
              </a:rPr>
              <a:t>there</a:t>
            </a:r>
            <a:r>
              <a:rPr sz="2200" spc="395" dirty="0">
                <a:latin typeface="Arial MT"/>
                <a:cs typeface="Arial MT"/>
              </a:rPr>
              <a:t> </a:t>
            </a:r>
            <a:r>
              <a:rPr sz="2200" dirty="0">
                <a:latin typeface="Arial MT"/>
                <a:cs typeface="Arial MT"/>
              </a:rPr>
              <a:t>is</a:t>
            </a:r>
            <a:r>
              <a:rPr sz="2200" spc="395" dirty="0">
                <a:latin typeface="Arial MT"/>
                <a:cs typeface="Arial MT"/>
              </a:rPr>
              <a:t> </a:t>
            </a:r>
            <a:r>
              <a:rPr sz="2200" dirty="0">
                <a:latin typeface="Arial MT"/>
                <a:cs typeface="Arial MT"/>
              </a:rPr>
              <a:t>no</a:t>
            </a:r>
            <a:r>
              <a:rPr sz="2200" spc="390" dirty="0">
                <a:latin typeface="Arial MT"/>
                <a:cs typeface="Arial MT"/>
              </a:rPr>
              <a:t> </a:t>
            </a:r>
            <a:r>
              <a:rPr sz="2200" spc="-20" dirty="0">
                <a:latin typeface="Arial MT"/>
                <a:cs typeface="Arial MT"/>
              </a:rPr>
              <a:t>root </a:t>
            </a:r>
            <a:r>
              <a:rPr sz="2200" dirty="0">
                <a:latin typeface="Arial MT"/>
                <a:cs typeface="Arial MT"/>
              </a:rPr>
              <a:t>element</a:t>
            </a:r>
            <a:r>
              <a:rPr sz="2200" spc="260" dirty="0">
                <a:latin typeface="Arial MT"/>
                <a:cs typeface="Arial MT"/>
              </a:rPr>
              <a:t> </a:t>
            </a:r>
            <a:r>
              <a:rPr sz="2200" dirty="0">
                <a:latin typeface="Arial MT"/>
                <a:cs typeface="Arial MT"/>
              </a:rPr>
              <a:t>in</a:t>
            </a:r>
            <a:r>
              <a:rPr sz="2200" spc="250" dirty="0">
                <a:latin typeface="Arial MT"/>
                <a:cs typeface="Arial MT"/>
              </a:rPr>
              <a:t> </a:t>
            </a:r>
            <a:r>
              <a:rPr sz="2200" dirty="0">
                <a:latin typeface="Arial MT"/>
                <a:cs typeface="Arial MT"/>
              </a:rPr>
              <a:t>the</a:t>
            </a:r>
            <a:r>
              <a:rPr sz="2200" spc="260" dirty="0">
                <a:latin typeface="Arial MT"/>
                <a:cs typeface="Arial MT"/>
              </a:rPr>
              <a:t> </a:t>
            </a:r>
            <a:r>
              <a:rPr sz="2200" dirty="0">
                <a:latin typeface="Arial MT"/>
                <a:cs typeface="Arial MT"/>
              </a:rPr>
              <a:t>document.</a:t>
            </a:r>
            <a:r>
              <a:rPr sz="2200" spc="250" dirty="0">
                <a:latin typeface="Arial MT"/>
                <a:cs typeface="Arial MT"/>
              </a:rPr>
              <a:t> </a:t>
            </a:r>
            <a:r>
              <a:rPr sz="2200" dirty="0">
                <a:latin typeface="Arial MT"/>
                <a:cs typeface="Arial MT"/>
              </a:rPr>
              <a:t>To</a:t>
            </a:r>
            <a:r>
              <a:rPr sz="2200" spc="254" dirty="0">
                <a:latin typeface="Arial MT"/>
                <a:cs typeface="Arial MT"/>
              </a:rPr>
              <a:t> </a:t>
            </a:r>
            <a:r>
              <a:rPr sz="2200" dirty="0">
                <a:latin typeface="Arial MT"/>
                <a:cs typeface="Arial MT"/>
              </a:rPr>
              <a:t>add</a:t>
            </a:r>
            <a:r>
              <a:rPr sz="2200" spc="265" dirty="0">
                <a:latin typeface="Arial MT"/>
                <a:cs typeface="Arial MT"/>
              </a:rPr>
              <a:t> </a:t>
            </a:r>
            <a:r>
              <a:rPr sz="2200" spc="-50" dirty="0">
                <a:latin typeface="Arial MT"/>
                <a:cs typeface="Arial MT"/>
              </a:rPr>
              <a:t>a </a:t>
            </a:r>
            <a:r>
              <a:rPr sz="2200" dirty="0">
                <a:latin typeface="Arial MT"/>
                <a:cs typeface="Arial MT"/>
              </a:rPr>
              <a:t>root  element,</a:t>
            </a:r>
            <a:r>
              <a:rPr sz="2200" spc="5" dirty="0">
                <a:latin typeface="Arial MT"/>
                <a:cs typeface="Arial MT"/>
              </a:rPr>
              <a:t>  </a:t>
            </a:r>
            <a:r>
              <a:rPr sz="2200" dirty="0">
                <a:latin typeface="Arial MT"/>
                <a:cs typeface="Arial MT"/>
              </a:rPr>
              <a:t>we  need  to  </a:t>
            </a:r>
            <a:r>
              <a:rPr sz="2200" spc="-10" dirty="0">
                <a:latin typeface="Arial MT"/>
                <a:cs typeface="Arial MT"/>
              </a:rPr>
              <a:t>execute </a:t>
            </a:r>
            <a:r>
              <a:rPr sz="2200" dirty="0">
                <a:latin typeface="Arial MT"/>
                <a:cs typeface="Arial MT"/>
              </a:rPr>
              <a:t>the</a:t>
            </a:r>
            <a:r>
              <a:rPr sz="2200" spc="-70" dirty="0">
                <a:latin typeface="Arial MT"/>
                <a:cs typeface="Arial MT"/>
              </a:rPr>
              <a:t> </a:t>
            </a:r>
            <a:r>
              <a:rPr sz="2200" dirty="0">
                <a:latin typeface="Arial MT"/>
                <a:cs typeface="Arial MT"/>
              </a:rPr>
              <a:t>following</a:t>
            </a:r>
            <a:r>
              <a:rPr sz="2200" spc="-60" dirty="0">
                <a:latin typeface="Arial MT"/>
                <a:cs typeface="Arial MT"/>
              </a:rPr>
              <a:t> </a:t>
            </a:r>
            <a:r>
              <a:rPr sz="2200" spc="-10" dirty="0">
                <a:latin typeface="Arial MT"/>
                <a:cs typeface="Arial MT"/>
              </a:rPr>
              <a:t>script:</a:t>
            </a:r>
            <a:endParaRPr sz="2200">
              <a:latin typeface="Arial MT"/>
              <a:cs typeface="Arial MT"/>
            </a:endParaRPr>
          </a:p>
          <a:p>
            <a:pPr marL="12700" algn="just">
              <a:lnSpc>
                <a:spcPct val="100000"/>
              </a:lnSpc>
              <a:spcBef>
                <a:spcPts val="1320"/>
              </a:spcBef>
            </a:pPr>
            <a:r>
              <a:rPr sz="2200" dirty="0">
                <a:latin typeface="Arial MT"/>
                <a:cs typeface="Arial MT"/>
              </a:rPr>
              <a:t>In</a:t>
            </a:r>
            <a:r>
              <a:rPr sz="2200" spc="90" dirty="0">
                <a:latin typeface="Arial MT"/>
                <a:cs typeface="Arial MT"/>
              </a:rPr>
              <a:t> </a:t>
            </a:r>
            <a:r>
              <a:rPr sz="2200" dirty="0">
                <a:latin typeface="Arial MT"/>
                <a:cs typeface="Arial MT"/>
              </a:rPr>
              <a:t>the</a:t>
            </a:r>
            <a:r>
              <a:rPr sz="2200" spc="95" dirty="0">
                <a:latin typeface="Arial MT"/>
                <a:cs typeface="Arial MT"/>
              </a:rPr>
              <a:t> </a:t>
            </a:r>
            <a:r>
              <a:rPr sz="2200" dirty="0">
                <a:latin typeface="Arial MT"/>
                <a:cs typeface="Arial MT"/>
              </a:rPr>
              <a:t>output,</a:t>
            </a:r>
            <a:r>
              <a:rPr sz="2200" spc="95" dirty="0">
                <a:latin typeface="Arial MT"/>
                <a:cs typeface="Arial MT"/>
              </a:rPr>
              <a:t> </a:t>
            </a:r>
            <a:r>
              <a:rPr sz="2200" dirty="0">
                <a:latin typeface="Arial MT"/>
                <a:cs typeface="Arial MT"/>
              </a:rPr>
              <a:t>you</a:t>
            </a:r>
            <a:r>
              <a:rPr sz="2200" spc="100" dirty="0">
                <a:latin typeface="Arial MT"/>
                <a:cs typeface="Arial MT"/>
              </a:rPr>
              <a:t> </a:t>
            </a:r>
            <a:r>
              <a:rPr sz="2200" dirty="0">
                <a:latin typeface="Arial MT"/>
                <a:cs typeface="Arial MT"/>
              </a:rPr>
              <a:t>should</a:t>
            </a:r>
            <a:r>
              <a:rPr sz="2200" spc="95" dirty="0">
                <a:latin typeface="Arial MT"/>
                <a:cs typeface="Arial MT"/>
              </a:rPr>
              <a:t> </a:t>
            </a:r>
            <a:r>
              <a:rPr sz="2200" dirty="0">
                <a:latin typeface="Arial MT"/>
                <a:cs typeface="Arial MT"/>
              </a:rPr>
              <a:t>see</a:t>
            </a:r>
            <a:r>
              <a:rPr sz="2200" spc="90" dirty="0">
                <a:latin typeface="Arial MT"/>
                <a:cs typeface="Arial MT"/>
              </a:rPr>
              <a:t> </a:t>
            </a:r>
            <a:r>
              <a:rPr sz="2200" spc="-10" dirty="0">
                <a:latin typeface="Arial MT"/>
                <a:cs typeface="Arial MT"/>
              </a:rPr>
              <a:t>“Cars”</a:t>
            </a:r>
            <a:endParaRPr sz="2200">
              <a:latin typeface="Arial MT"/>
              <a:cs typeface="Arial MT"/>
            </a:endParaRPr>
          </a:p>
          <a:p>
            <a:pPr marL="12700" algn="just">
              <a:lnSpc>
                <a:spcPct val="100000"/>
              </a:lnSpc>
              <a:spcBef>
                <a:spcPts val="1320"/>
              </a:spcBef>
            </a:pPr>
            <a:r>
              <a:rPr sz="2200" dirty="0">
                <a:latin typeface="Arial MT"/>
                <a:cs typeface="Arial MT"/>
              </a:rPr>
              <a:t>as</a:t>
            </a:r>
            <a:r>
              <a:rPr sz="2200" spc="-50" dirty="0">
                <a:latin typeface="Arial MT"/>
                <a:cs typeface="Arial MT"/>
              </a:rPr>
              <a:t> </a:t>
            </a:r>
            <a:r>
              <a:rPr sz="2200" dirty="0">
                <a:latin typeface="Arial MT"/>
                <a:cs typeface="Arial MT"/>
              </a:rPr>
              <a:t>the</a:t>
            </a:r>
            <a:r>
              <a:rPr sz="2200" spc="-45" dirty="0">
                <a:latin typeface="Arial MT"/>
                <a:cs typeface="Arial MT"/>
              </a:rPr>
              <a:t> </a:t>
            </a:r>
            <a:r>
              <a:rPr sz="2200" dirty="0">
                <a:latin typeface="Arial MT"/>
                <a:cs typeface="Arial MT"/>
              </a:rPr>
              <a:t>root</a:t>
            </a:r>
            <a:r>
              <a:rPr sz="2200" spc="-35" dirty="0">
                <a:latin typeface="Arial MT"/>
                <a:cs typeface="Arial MT"/>
              </a:rPr>
              <a:t> </a:t>
            </a:r>
            <a:r>
              <a:rPr sz="2200" dirty="0">
                <a:latin typeface="Arial MT"/>
                <a:cs typeface="Arial MT"/>
              </a:rPr>
              <a:t>element</a:t>
            </a:r>
            <a:r>
              <a:rPr sz="2200" spc="-35" dirty="0">
                <a:latin typeface="Arial MT"/>
                <a:cs typeface="Arial MT"/>
              </a:rPr>
              <a:t> </a:t>
            </a:r>
            <a:r>
              <a:rPr sz="2200" dirty="0">
                <a:latin typeface="Arial MT"/>
                <a:cs typeface="Arial MT"/>
              </a:rPr>
              <a:t>as</a:t>
            </a:r>
            <a:r>
              <a:rPr sz="2200" spc="-40" dirty="0">
                <a:latin typeface="Arial MT"/>
                <a:cs typeface="Arial MT"/>
              </a:rPr>
              <a:t> </a:t>
            </a:r>
            <a:r>
              <a:rPr sz="2200" dirty="0">
                <a:latin typeface="Arial MT"/>
                <a:cs typeface="Arial MT"/>
              </a:rPr>
              <a:t>shown</a:t>
            </a:r>
            <a:r>
              <a:rPr sz="2200" spc="-50" dirty="0">
                <a:latin typeface="Arial MT"/>
                <a:cs typeface="Arial MT"/>
              </a:rPr>
              <a:t> </a:t>
            </a:r>
            <a:r>
              <a:rPr sz="2200" spc="-10" dirty="0">
                <a:latin typeface="Arial MT"/>
                <a:cs typeface="Arial MT"/>
              </a:rPr>
              <a:t>below:</a:t>
            </a:r>
            <a:endParaRPr sz="2200">
              <a:latin typeface="Arial MT"/>
              <a:cs typeface="Arial MT"/>
            </a:endParaRPr>
          </a:p>
        </p:txBody>
      </p:sp>
      <p:grpSp>
        <p:nvGrpSpPr>
          <p:cNvPr id="3" name="object 3"/>
          <p:cNvGrpSpPr/>
          <p:nvPr/>
        </p:nvGrpSpPr>
        <p:grpSpPr>
          <a:xfrm>
            <a:off x="6513576" y="665987"/>
            <a:ext cx="3945890" cy="1393190"/>
            <a:chOff x="6513576" y="665987"/>
            <a:chExt cx="3945890" cy="1393190"/>
          </a:xfrm>
        </p:grpSpPr>
        <p:pic>
          <p:nvPicPr>
            <p:cNvPr id="4" name="object 4"/>
            <p:cNvPicPr/>
            <p:nvPr/>
          </p:nvPicPr>
          <p:blipFill>
            <a:blip r:embed="rId2" cstate="print"/>
            <a:stretch>
              <a:fillRect/>
            </a:stretch>
          </p:blipFill>
          <p:spPr>
            <a:xfrm>
              <a:off x="6513576" y="665987"/>
              <a:ext cx="630935" cy="662939"/>
            </a:xfrm>
            <a:prstGeom prst="rect">
              <a:avLst/>
            </a:prstGeom>
          </p:spPr>
        </p:pic>
        <p:pic>
          <p:nvPicPr>
            <p:cNvPr id="5" name="object 5"/>
            <p:cNvPicPr/>
            <p:nvPr/>
          </p:nvPicPr>
          <p:blipFill>
            <a:blip r:embed="rId3" cstate="print"/>
            <a:stretch>
              <a:fillRect/>
            </a:stretch>
          </p:blipFill>
          <p:spPr>
            <a:xfrm>
              <a:off x="7144512" y="1328927"/>
              <a:ext cx="3314700" cy="729996"/>
            </a:xfrm>
            <a:prstGeom prst="rect">
              <a:avLst/>
            </a:prstGeom>
          </p:spPr>
        </p:pic>
      </p:grpSp>
      <p:pic>
        <p:nvPicPr>
          <p:cNvPr id="6" name="object 6"/>
          <p:cNvPicPr/>
          <p:nvPr/>
        </p:nvPicPr>
        <p:blipFill>
          <a:blip r:embed="rId4" cstate="print"/>
          <a:stretch>
            <a:fillRect/>
          </a:stretch>
        </p:blipFill>
        <p:spPr>
          <a:xfrm>
            <a:off x="7760207" y="2205227"/>
            <a:ext cx="2418588" cy="3523488"/>
          </a:xfrm>
          <a:prstGeom prst="rect">
            <a:avLst/>
          </a:prstGeom>
        </p:spPr>
      </p:pic>
      <p:sp>
        <p:nvSpPr>
          <p:cNvPr id="7" name="object 7"/>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B7C8E-5740-2A19-CE55-3337256D806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DBB5883-6E11-2DA0-5840-3E0391C8995A}"/>
              </a:ext>
            </a:extLst>
          </p:cNvPr>
          <p:cNvSpPr txBox="1"/>
          <p:nvPr/>
        </p:nvSpPr>
        <p:spPr>
          <a:xfrm>
            <a:off x="1733550" y="1092860"/>
            <a:ext cx="4580890" cy="5054012"/>
          </a:xfrm>
          <a:prstGeom prst="rect">
            <a:avLst/>
          </a:prstGeom>
        </p:spPr>
        <p:txBody>
          <a:bodyPr vert="horz" wrap="square" lIns="0" tIns="12700" rIns="0" bIns="0" rtlCol="0">
            <a:spAutoFit/>
          </a:bodyPr>
          <a:lstStyle/>
          <a:p>
            <a:pPr marL="12700" marR="5080" algn="just">
              <a:lnSpc>
                <a:spcPct val="150000"/>
              </a:lnSpc>
              <a:spcBef>
                <a:spcPts val="100"/>
              </a:spcBef>
            </a:pPr>
            <a:r>
              <a:rPr lang="es-ES" sz="2200" dirty="0">
                <a:latin typeface="Arial MT"/>
                <a:cs typeface="Arial MT"/>
              </a:rPr>
              <a:t>En el resultado, puede ver Car como el elemento principal de cada subelemento. Sin embargo, el documento no está bien formado ya que no hay ningún elemento raíz en él. Para agregar un elemento raíz, debemos ejecutar el siguiente script:</a:t>
            </a:r>
          </a:p>
          <a:p>
            <a:pPr marL="12700" marR="5080" algn="just">
              <a:lnSpc>
                <a:spcPct val="150000"/>
              </a:lnSpc>
              <a:spcBef>
                <a:spcPts val="100"/>
              </a:spcBef>
            </a:pPr>
            <a:r>
              <a:rPr lang="es-ES" sz="2200" dirty="0">
                <a:latin typeface="Arial MT"/>
                <a:cs typeface="Arial MT"/>
              </a:rPr>
              <a:t>En el resultado, debería ver “Cars”</a:t>
            </a:r>
          </a:p>
          <a:p>
            <a:pPr marL="12700" marR="5080" algn="just">
              <a:lnSpc>
                <a:spcPct val="150000"/>
              </a:lnSpc>
              <a:spcBef>
                <a:spcPts val="100"/>
              </a:spcBef>
            </a:pPr>
            <a:r>
              <a:rPr lang="es-ES" sz="2200" dirty="0">
                <a:latin typeface="Arial MT"/>
                <a:cs typeface="Arial MT"/>
              </a:rPr>
              <a:t>como el elemento raíz, como se muestra a continuación:</a:t>
            </a:r>
            <a:endParaRPr sz="2200" dirty="0">
              <a:latin typeface="Arial MT"/>
              <a:cs typeface="Arial MT"/>
            </a:endParaRPr>
          </a:p>
        </p:txBody>
      </p:sp>
      <p:grpSp>
        <p:nvGrpSpPr>
          <p:cNvPr id="3" name="object 3">
            <a:extLst>
              <a:ext uri="{FF2B5EF4-FFF2-40B4-BE49-F238E27FC236}">
                <a16:creationId xmlns:a16="http://schemas.microsoft.com/office/drawing/2014/main" id="{45299096-DC9E-B40A-13E8-6FCEBEBF5AE0}"/>
              </a:ext>
            </a:extLst>
          </p:cNvPr>
          <p:cNvGrpSpPr/>
          <p:nvPr/>
        </p:nvGrpSpPr>
        <p:grpSpPr>
          <a:xfrm>
            <a:off x="6513576" y="665987"/>
            <a:ext cx="3945890" cy="1393190"/>
            <a:chOff x="6513576" y="665987"/>
            <a:chExt cx="3945890" cy="1393190"/>
          </a:xfrm>
        </p:grpSpPr>
        <p:pic>
          <p:nvPicPr>
            <p:cNvPr id="4" name="object 4">
              <a:extLst>
                <a:ext uri="{FF2B5EF4-FFF2-40B4-BE49-F238E27FC236}">
                  <a16:creationId xmlns:a16="http://schemas.microsoft.com/office/drawing/2014/main" id="{D2DC73D8-632F-4D5E-E83F-EBDE806A314E}"/>
                </a:ext>
              </a:extLst>
            </p:cNvPr>
            <p:cNvPicPr/>
            <p:nvPr/>
          </p:nvPicPr>
          <p:blipFill>
            <a:blip r:embed="rId2" cstate="print"/>
            <a:stretch>
              <a:fillRect/>
            </a:stretch>
          </p:blipFill>
          <p:spPr>
            <a:xfrm>
              <a:off x="6513576" y="665987"/>
              <a:ext cx="630935" cy="662939"/>
            </a:xfrm>
            <a:prstGeom prst="rect">
              <a:avLst/>
            </a:prstGeom>
          </p:spPr>
        </p:pic>
        <p:pic>
          <p:nvPicPr>
            <p:cNvPr id="5" name="object 5">
              <a:extLst>
                <a:ext uri="{FF2B5EF4-FFF2-40B4-BE49-F238E27FC236}">
                  <a16:creationId xmlns:a16="http://schemas.microsoft.com/office/drawing/2014/main" id="{784F0585-A011-44BF-E761-4CFD3FF8A87C}"/>
                </a:ext>
              </a:extLst>
            </p:cNvPr>
            <p:cNvPicPr/>
            <p:nvPr/>
          </p:nvPicPr>
          <p:blipFill>
            <a:blip r:embed="rId3" cstate="print"/>
            <a:stretch>
              <a:fillRect/>
            </a:stretch>
          </p:blipFill>
          <p:spPr>
            <a:xfrm>
              <a:off x="7144512" y="1328927"/>
              <a:ext cx="3314700" cy="729996"/>
            </a:xfrm>
            <a:prstGeom prst="rect">
              <a:avLst/>
            </a:prstGeom>
          </p:spPr>
        </p:pic>
      </p:grpSp>
      <p:pic>
        <p:nvPicPr>
          <p:cNvPr id="6" name="object 6">
            <a:extLst>
              <a:ext uri="{FF2B5EF4-FFF2-40B4-BE49-F238E27FC236}">
                <a16:creationId xmlns:a16="http://schemas.microsoft.com/office/drawing/2014/main" id="{55510C95-841B-F3F5-6C25-9F34B447C058}"/>
              </a:ext>
            </a:extLst>
          </p:cNvPr>
          <p:cNvPicPr/>
          <p:nvPr/>
        </p:nvPicPr>
        <p:blipFill>
          <a:blip r:embed="rId4" cstate="print"/>
          <a:stretch>
            <a:fillRect/>
          </a:stretch>
        </p:blipFill>
        <p:spPr>
          <a:xfrm>
            <a:off x="7760207" y="2205227"/>
            <a:ext cx="2418588" cy="3523488"/>
          </a:xfrm>
          <a:prstGeom prst="rect">
            <a:avLst/>
          </a:prstGeom>
        </p:spPr>
      </p:pic>
      <p:sp>
        <p:nvSpPr>
          <p:cNvPr id="7" name="object 7">
            <a:extLst>
              <a:ext uri="{FF2B5EF4-FFF2-40B4-BE49-F238E27FC236}">
                <a16:creationId xmlns:a16="http://schemas.microsoft.com/office/drawing/2014/main" id="{9DB21539-754A-DC70-129A-4232D9259DE1}"/>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extLst>
      <p:ext uri="{BB962C8B-B14F-4D97-AF65-F5344CB8AC3E}">
        <p14:creationId xmlns:p14="http://schemas.microsoft.com/office/powerpoint/2010/main" val="3824667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3550" y="1854199"/>
            <a:ext cx="4579620" cy="2372995"/>
          </a:xfrm>
          <a:prstGeom prst="rect">
            <a:avLst/>
          </a:prstGeom>
        </p:spPr>
        <p:txBody>
          <a:bodyPr vert="horz" wrap="square" lIns="0" tIns="12065" rIns="0" bIns="0" rtlCol="0">
            <a:spAutoFit/>
          </a:bodyPr>
          <a:lstStyle/>
          <a:p>
            <a:pPr marL="12700" algn="just">
              <a:lnSpc>
                <a:spcPct val="100000"/>
              </a:lnSpc>
              <a:spcBef>
                <a:spcPts val="95"/>
              </a:spcBef>
            </a:pPr>
            <a:r>
              <a:rPr sz="2200" dirty="0">
                <a:latin typeface="Arial MT"/>
                <a:cs typeface="Arial MT"/>
              </a:rPr>
              <a:t>Now</a:t>
            </a:r>
            <a:r>
              <a:rPr sz="2200" spc="505" dirty="0">
                <a:latin typeface="Arial MT"/>
                <a:cs typeface="Arial MT"/>
              </a:rPr>
              <a:t> </a:t>
            </a:r>
            <a:r>
              <a:rPr sz="2200" dirty="0">
                <a:latin typeface="Arial MT"/>
                <a:cs typeface="Arial MT"/>
              </a:rPr>
              <a:t>suppose</a:t>
            </a:r>
            <a:r>
              <a:rPr sz="2200" spc="520" dirty="0">
                <a:latin typeface="Arial MT"/>
                <a:cs typeface="Arial MT"/>
              </a:rPr>
              <a:t> </a:t>
            </a:r>
            <a:r>
              <a:rPr sz="2200" dirty="0">
                <a:latin typeface="Arial MT"/>
                <a:cs typeface="Arial MT"/>
              </a:rPr>
              <a:t>you</a:t>
            </a:r>
            <a:r>
              <a:rPr sz="2200" spc="500" dirty="0">
                <a:latin typeface="Arial MT"/>
                <a:cs typeface="Arial MT"/>
              </a:rPr>
              <a:t> </a:t>
            </a:r>
            <a:r>
              <a:rPr sz="2200" dirty="0">
                <a:latin typeface="Arial MT"/>
                <a:cs typeface="Arial MT"/>
              </a:rPr>
              <a:t>want</a:t>
            </a:r>
            <a:r>
              <a:rPr sz="2200" spc="509" dirty="0">
                <a:latin typeface="Arial MT"/>
                <a:cs typeface="Arial MT"/>
              </a:rPr>
              <a:t> </a:t>
            </a:r>
            <a:r>
              <a:rPr sz="2200" dirty="0">
                <a:latin typeface="Arial MT"/>
                <a:cs typeface="Arial MT"/>
              </a:rPr>
              <a:t>that</a:t>
            </a:r>
            <a:r>
              <a:rPr sz="2200" spc="505" dirty="0">
                <a:latin typeface="Arial MT"/>
                <a:cs typeface="Arial MT"/>
              </a:rPr>
              <a:t> </a:t>
            </a:r>
            <a:r>
              <a:rPr sz="2200" spc="-10" dirty="0">
                <a:latin typeface="Arial MT"/>
                <a:cs typeface="Arial MT"/>
              </a:rPr>
              <a:t>CarId</a:t>
            </a:r>
            <a:endParaRPr sz="2200" dirty="0">
              <a:latin typeface="Arial MT"/>
              <a:cs typeface="Arial MT"/>
            </a:endParaRPr>
          </a:p>
          <a:p>
            <a:pPr marL="12700" marR="5080" algn="just">
              <a:lnSpc>
                <a:spcPct val="200100"/>
              </a:lnSpc>
            </a:pPr>
            <a:r>
              <a:rPr sz="2200" dirty="0">
                <a:latin typeface="Arial MT"/>
                <a:cs typeface="Arial MT"/>
              </a:rPr>
              <a:t>should</a:t>
            </a:r>
            <a:r>
              <a:rPr sz="2200" spc="-20" dirty="0">
                <a:latin typeface="Arial MT"/>
                <a:cs typeface="Arial MT"/>
              </a:rPr>
              <a:t>  </a:t>
            </a:r>
            <a:r>
              <a:rPr sz="2200" dirty="0">
                <a:latin typeface="Arial MT"/>
                <a:cs typeface="Arial MT"/>
              </a:rPr>
              <a:t>be</a:t>
            </a:r>
            <a:r>
              <a:rPr sz="2200" spc="-20" dirty="0">
                <a:latin typeface="Arial MT"/>
                <a:cs typeface="Arial MT"/>
              </a:rPr>
              <a:t>  </a:t>
            </a:r>
            <a:r>
              <a:rPr sz="2200" dirty="0">
                <a:latin typeface="Arial MT"/>
                <a:cs typeface="Arial MT"/>
              </a:rPr>
              <a:t>the</a:t>
            </a:r>
            <a:r>
              <a:rPr sz="2200" spc="-15" dirty="0">
                <a:latin typeface="Arial MT"/>
                <a:cs typeface="Arial MT"/>
              </a:rPr>
              <a:t>  </a:t>
            </a:r>
            <a:r>
              <a:rPr sz="2200" dirty="0">
                <a:latin typeface="Arial MT"/>
                <a:cs typeface="Arial MT"/>
              </a:rPr>
              <a:t>attribute</a:t>
            </a:r>
            <a:r>
              <a:rPr sz="2200" spc="-5" dirty="0">
                <a:latin typeface="Arial MT"/>
                <a:cs typeface="Arial MT"/>
              </a:rPr>
              <a:t>  </a:t>
            </a:r>
            <a:r>
              <a:rPr sz="2200" dirty="0">
                <a:latin typeface="Arial MT"/>
                <a:cs typeface="Arial MT"/>
              </a:rPr>
              <a:t>of</a:t>
            </a:r>
            <a:r>
              <a:rPr sz="2200" spc="-15" dirty="0">
                <a:latin typeface="Arial MT"/>
                <a:cs typeface="Arial MT"/>
              </a:rPr>
              <a:t>  </a:t>
            </a:r>
            <a:r>
              <a:rPr sz="2200" dirty="0">
                <a:latin typeface="Arial MT"/>
                <a:cs typeface="Arial MT"/>
              </a:rPr>
              <a:t>the</a:t>
            </a:r>
            <a:r>
              <a:rPr sz="2200" spc="-15" dirty="0">
                <a:latin typeface="Arial MT"/>
                <a:cs typeface="Arial MT"/>
              </a:rPr>
              <a:t>  </a:t>
            </a:r>
            <a:r>
              <a:rPr sz="2200" spc="-25" dirty="0">
                <a:latin typeface="Arial MT"/>
                <a:cs typeface="Arial MT"/>
              </a:rPr>
              <a:t>Car </a:t>
            </a:r>
            <a:r>
              <a:rPr sz="2200" dirty="0">
                <a:latin typeface="Arial MT"/>
                <a:cs typeface="Arial MT"/>
              </a:rPr>
              <a:t>element rather</a:t>
            </a:r>
            <a:r>
              <a:rPr sz="2200" spc="15" dirty="0">
                <a:latin typeface="Arial MT"/>
                <a:cs typeface="Arial MT"/>
              </a:rPr>
              <a:t> </a:t>
            </a:r>
            <a:r>
              <a:rPr sz="2200" dirty="0">
                <a:latin typeface="Arial MT"/>
                <a:cs typeface="Arial MT"/>
              </a:rPr>
              <a:t>than</a:t>
            </a:r>
            <a:r>
              <a:rPr sz="2200" spc="5" dirty="0">
                <a:latin typeface="Arial MT"/>
                <a:cs typeface="Arial MT"/>
              </a:rPr>
              <a:t> </a:t>
            </a:r>
            <a:r>
              <a:rPr sz="2200" dirty="0">
                <a:latin typeface="Arial MT"/>
                <a:cs typeface="Arial MT"/>
              </a:rPr>
              <a:t>an</a:t>
            </a:r>
            <a:r>
              <a:rPr sz="2200" spc="15" dirty="0">
                <a:latin typeface="Arial MT"/>
                <a:cs typeface="Arial MT"/>
              </a:rPr>
              <a:t> </a:t>
            </a:r>
            <a:r>
              <a:rPr sz="2200" dirty="0">
                <a:latin typeface="Arial MT"/>
                <a:cs typeface="Arial MT"/>
              </a:rPr>
              <a:t>element.</a:t>
            </a:r>
            <a:r>
              <a:rPr sz="2200" spc="5" dirty="0">
                <a:latin typeface="Arial MT"/>
                <a:cs typeface="Arial MT"/>
              </a:rPr>
              <a:t> </a:t>
            </a:r>
            <a:r>
              <a:rPr sz="2200" spc="-25" dirty="0">
                <a:latin typeface="Arial MT"/>
                <a:cs typeface="Arial MT"/>
              </a:rPr>
              <a:t>You </a:t>
            </a:r>
            <a:r>
              <a:rPr sz="2200" dirty="0">
                <a:latin typeface="Arial MT"/>
                <a:cs typeface="Arial MT"/>
              </a:rPr>
              <a:t>can</a:t>
            </a:r>
            <a:r>
              <a:rPr sz="2200" spc="-45" dirty="0">
                <a:latin typeface="Arial MT"/>
                <a:cs typeface="Arial MT"/>
              </a:rPr>
              <a:t> </a:t>
            </a:r>
            <a:r>
              <a:rPr sz="2200" dirty="0">
                <a:latin typeface="Arial MT"/>
                <a:cs typeface="Arial MT"/>
              </a:rPr>
              <a:t>do</a:t>
            </a:r>
            <a:r>
              <a:rPr sz="2200" spc="-45" dirty="0">
                <a:latin typeface="Arial MT"/>
                <a:cs typeface="Arial MT"/>
              </a:rPr>
              <a:t> </a:t>
            </a:r>
            <a:r>
              <a:rPr sz="2200" dirty="0">
                <a:latin typeface="Arial MT"/>
                <a:cs typeface="Arial MT"/>
              </a:rPr>
              <a:t>so</a:t>
            </a:r>
            <a:r>
              <a:rPr sz="2200" spc="-50" dirty="0">
                <a:latin typeface="Arial MT"/>
                <a:cs typeface="Arial MT"/>
              </a:rPr>
              <a:t> </a:t>
            </a:r>
            <a:r>
              <a:rPr sz="2200" dirty="0">
                <a:latin typeface="Arial MT"/>
                <a:cs typeface="Arial MT"/>
              </a:rPr>
              <a:t>with</a:t>
            </a:r>
            <a:r>
              <a:rPr sz="2200" spc="-40" dirty="0">
                <a:latin typeface="Arial MT"/>
                <a:cs typeface="Arial MT"/>
              </a:rPr>
              <a:t> </a:t>
            </a:r>
            <a:r>
              <a:rPr sz="2200" dirty="0">
                <a:latin typeface="Arial MT"/>
                <a:cs typeface="Arial MT"/>
              </a:rPr>
              <a:t>the</a:t>
            </a:r>
            <a:r>
              <a:rPr sz="2200" spc="-45" dirty="0">
                <a:latin typeface="Arial MT"/>
                <a:cs typeface="Arial MT"/>
              </a:rPr>
              <a:t> </a:t>
            </a:r>
            <a:r>
              <a:rPr sz="2200" dirty="0">
                <a:latin typeface="Arial MT"/>
                <a:cs typeface="Arial MT"/>
              </a:rPr>
              <a:t>following</a:t>
            </a:r>
            <a:r>
              <a:rPr sz="2200" spc="-30" dirty="0">
                <a:latin typeface="Arial MT"/>
                <a:cs typeface="Arial MT"/>
              </a:rPr>
              <a:t> </a:t>
            </a:r>
            <a:r>
              <a:rPr sz="2200" spc="-10" dirty="0">
                <a:latin typeface="Arial MT"/>
                <a:cs typeface="Arial MT"/>
              </a:rPr>
              <a:t>script:</a:t>
            </a:r>
            <a:endParaRPr sz="2200" dirty="0">
              <a:latin typeface="Arial MT"/>
              <a:cs typeface="Arial MT"/>
            </a:endParaRPr>
          </a:p>
        </p:txBody>
      </p:sp>
      <p:sp>
        <p:nvSpPr>
          <p:cNvPr id="3" name="object 3"/>
          <p:cNvSpPr txBox="1"/>
          <p:nvPr/>
        </p:nvSpPr>
        <p:spPr>
          <a:xfrm>
            <a:off x="1733550" y="5207889"/>
            <a:ext cx="3181985" cy="360680"/>
          </a:xfrm>
          <a:prstGeom prst="rect">
            <a:avLst/>
          </a:prstGeom>
        </p:spPr>
        <p:txBody>
          <a:bodyPr vert="horz" wrap="square" lIns="0" tIns="12065" rIns="0" bIns="0" rtlCol="0">
            <a:spAutoFit/>
          </a:bodyPr>
          <a:lstStyle/>
          <a:p>
            <a:pPr marL="12700">
              <a:lnSpc>
                <a:spcPct val="100000"/>
              </a:lnSpc>
              <a:spcBef>
                <a:spcPts val="95"/>
              </a:spcBef>
            </a:pPr>
            <a:r>
              <a:rPr sz="2200" dirty="0">
                <a:latin typeface="Arial MT"/>
                <a:cs typeface="Arial MT"/>
              </a:rPr>
              <a:t>The</a:t>
            </a:r>
            <a:r>
              <a:rPr sz="2200" spc="-40" dirty="0">
                <a:latin typeface="Arial MT"/>
                <a:cs typeface="Arial MT"/>
              </a:rPr>
              <a:t> </a:t>
            </a:r>
            <a:r>
              <a:rPr sz="2200" dirty="0">
                <a:latin typeface="Arial MT"/>
                <a:cs typeface="Arial MT"/>
              </a:rPr>
              <a:t>output</a:t>
            </a:r>
            <a:r>
              <a:rPr sz="2200" spc="-35" dirty="0">
                <a:latin typeface="Arial MT"/>
                <a:cs typeface="Arial MT"/>
              </a:rPr>
              <a:t> </a:t>
            </a:r>
            <a:r>
              <a:rPr sz="2200" dirty="0">
                <a:latin typeface="Arial MT"/>
                <a:cs typeface="Arial MT"/>
              </a:rPr>
              <a:t>looks</a:t>
            </a:r>
            <a:r>
              <a:rPr sz="2200" spc="-45" dirty="0">
                <a:latin typeface="Arial MT"/>
                <a:cs typeface="Arial MT"/>
              </a:rPr>
              <a:t> </a:t>
            </a:r>
            <a:r>
              <a:rPr sz="2200" dirty="0">
                <a:latin typeface="Arial MT"/>
                <a:cs typeface="Arial MT"/>
              </a:rPr>
              <a:t>like</a:t>
            </a:r>
            <a:r>
              <a:rPr sz="2200" spc="-45" dirty="0">
                <a:latin typeface="Arial MT"/>
                <a:cs typeface="Arial MT"/>
              </a:rPr>
              <a:t> </a:t>
            </a:r>
            <a:r>
              <a:rPr sz="2200" spc="-20" dirty="0">
                <a:latin typeface="Arial MT"/>
                <a:cs typeface="Arial MT"/>
              </a:rPr>
              <a:t>this:</a:t>
            </a:r>
            <a:endParaRPr sz="2200">
              <a:latin typeface="Arial MT"/>
              <a:cs typeface="Arial MT"/>
            </a:endParaRPr>
          </a:p>
        </p:txBody>
      </p:sp>
      <p:pic>
        <p:nvPicPr>
          <p:cNvPr id="4" name="object 4"/>
          <p:cNvPicPr/>
          <p:nvPr/>
        </p:nvPicPr>
        <p:blipFill>
          <a:blip r:embed="rId2" cstate="print"/>
          <a:stretch>
            <a:fillRect/>
          </a:stretch>
        </p:blipFill>
        <p:spPr>
          <a:xfrm>
            <a:off x="6391655" y="879347"/>
            <a:ext cx="630935" cy="664463"/>
          </a:xfrm>
          <a:prstGeom prst="rect">
            <a:avLst/>
          </a:prstGeom>
        </p:spPr>
      </p:pic>
      <p:pic>
        <p:nvPicPr>
          <p:cNvPr id="5" name="object 5"/>
          <p:cNvPicPr/>
          <p:nvPr/>
        </p:nvPicPr>
        <p:blipFill>
          <a:blip r:embed="rId3" cstate="print"/>
          <a:stretch>
            <a:fillRect/>
          </a:stretch>
        </p:blipFill>
        <p:spPr>
          <a:xfrm>
            <a:off x="7443216" y="1440180"/>
            <a:ext cx="2510028" cy="1251203"/>
          </a:xfrm>
          <a:prstGeom prst="rect">
            <a:avLst/>
          </a:prstGeom>
        </p:spPr>
      </p:pic>
      <p:pic>
        <p:nvPicPr>
          <p:cNvPr id="6" name="object 6"/>
          <p:cNvPicPr/>
          <p:nvPr/>
        </p:nvPicPr>
        <p:blipFill>
          <a:blip r:embed="rId4" cstate="print"/>
          <a:stretch>
            <a:fillRect/>
          </a:stretch>
        </p:blipFill>
        <p:spPr>
          <a:xfrm>
            <a:off x="7641335" y="2875788"/>
            <a:ext cx="2115312" cy="3017520"/>
          </a:xfrm>
          <a:prstGeom prst="rect">
            <a:avLst/>
          </a:prstGeom>
        </p:spPr>
      </p:pic>
      <p:sp>
        <p:nvSpPr>
          <p:cNvPr id="7" name="object 7"/>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58BCF779-F71C-91EB-627E-79D063B85133}"/>
              </a:ext>
            </a:extLst>
          </p:cNvPr>
          <p:cNvGraphicFramePr>
            <a:graphicFrameLocks noGrp="1"/>
          </p:cNvGraphicFramePr>
          <p:nvPr>
            <p:extLst>
              <p:ext uri="{D42A27DB-BD31-4B8C-83A1-F6EECF244321}">
                <p14:modId xmlns:p14="http://schemas.microsoft.com/office/powerpoint/2010/main" val="3739145897"/>
              </p:ext>
            </p:extLst>
          </p:nvPr>
        </p:nvGraphicFramePr>
        <p:xfrm>
          <a:off x="1066800" y="1828798"/>
          <a:ext cx="8059738" cy="2123471"/>
        </p:xfrm>
        <a:graphic>
          <a:graphicData uri="http://schemas.openxmlformats.org/drawingml/2006/table">
            <a:tbl>
              <a:tblPr/>
              <a:tblGrid>
                <a:gridCol w="8059738">
                  <a:extLst>
                    <a:ext uri="{9D8B030D-6E8A-4147-A177-3AD203B41FA5}">
                      <a16:colId xmlns:a16="http://schemas.microsoft.com/office/drawing/2014/main" val="3631151751"/>
                    </a:ext>
                  </a:extLst>
                </a:gridCol>
              </a:tblGrid>
              <a:tr h="428423">
                <a:tc>
                  <a:txBody>
                    <a:bodyPr/>
                    <a:lstStyle/>
                    <a:p>
                      <a:pPr algn="ctr"/>
                      <a:r>
                        <a:rPr lang="es-PE" sz="1700" b="1">
                          <a:effectLst/>
                          <a:latin typeface="inherit"/>
                        </a:rPr>
                        <a:t>WORDS</a:t>
                      </a:r>
                    </a:p>
                  </a:txBody>
                  <a:tcPr marL="85533" marR="85533" marT="42766" marB="42766" anchor="ctr">
                    <a:lnL w="7620" cap="flat" cmpd="sng" algn="ctr">
                      <a:solidFill>
                        <a:srgbClr val="CDCDCD"/>
                      </a:solidFill>
                      <a:prstDash val="solid"/>
                      <a:round/>
                      <a:headEnd type="none" w="med" len="med"/>
                      <a:tailEnd type="none" w="med" len="med"/>
                    </a:lnL>
                    <a:lnR w="7620" cap="flat" cmpd="sng" algn="ctr">
                      <a:solidFill>
                        <a:srgbClr val="CDCDCD"/>
                      </a:solidFill>
                      <a:prstDash val="solid"/>
                      <a:round/>
                      <a:headEnd type="none" w="med" len="med"/>
                      <a:tailEnd type="none" w="med" len="med"/>
                    </a:lnR>
                    <a:lnT w="7620" cap="flat" cmpd="sng" algn="ctr">
                      <a:solidFill>
                        <a:srgbClr val="CDCDCD"/>
                      </a:solidFill>
                      <a:prstDash val="solid"/>
                      <a:round/>
                      <a:headEnd type="none" w="med" len="med"/>
                      <a:tailEnd type="none" w="med" len="med"/>
                    </a:lnT>
                    <a:lnB w="7620" cap="flat" cmpd="sng" algn="ctr">
                      <a:solidFill>
                        <a:srgbClr val="CDCDCD"/>
                      </a:solidFill>
                      <a:prstDash val="solid"/>
                      <a:round/>
                      <a:headEnd type="none" w="med" len="med"/>
                      <a:tailEnd type="none" w="med" len="med"/>
                    </a:lnB>
                    <a:solidFill>
                      <a:srgbClr val="F8F8F8"/>
                    </a:solidFill>
                  </a:tcPr>
                </a:tc>
                <a:extLst>
                  <a:ext uri="{0D108BD9-81ED-4DB2-BD59-A6C34878D82A}">
                    <a16:rowId xmlns:a16="http://schemas.microsoft.com/office/drawing/2014/main" val="2444811864"/>
                  </a:ext>
                </a:extLst>
              </a:tr>
              <a:tr h="409779">
                <a:tc>
                  <a:txBody>
                    <a:bodyPr/>
                    <a:lstStyle/>
                    <a:p>
                      <a:r>
                        <a:rPr lang="es-PE" sz="1700" b="0" dirty="0">
                          <a:effectLst/>
                          <a:latin typeface="inherit"/>
                        </a:rPr>
                        <a:t>✔</a:t>
                      </a:r>
                      <a:r>
                        <a:rPr lang="en-US" sz="1600" b="0" i="0" dirty="0">
                          <a:solidFill>
                            <a:schemeClr val="tx1"/>
                          </a:solidFill>
                          <a:effectLst/>
                          <a:latin typeface="+mn-lt"/>
                          <a:ea typeface="+mn-ea"/>
                          <a:cs typeface="+mn-cs"/>
                        </a:rPr>
                        <a:t>Work with XML in SQL Server  </a:t>
                      </a:r>
                      <a:r>
                        <a:rPr lang="es-ES" sz="1600" b="0" i="0" dirty="0">
                          <a:solidFill>
                            <a:schemeClr val="tx1"/>
                          </a:solidFill>
                          <a:effectLst/>
                          <a:highlight>
                            <a:srgbClr val="00FFFF"/>
                          </a:highlight>
                          <a:latin typeface="+mn-lt"/>
                          <a:ea typeface="+mn-ea"/>
                          <a:cs typeface="+mn-cs"/>
                        </a:rPr>
                        <a:t>Trabajar con XML en SQL Server</a:t>
                      </a:r>
                      <a:endParaRPr lang="es-PE" sz="1700" b="0" dirty="0">
                        <a:effectLst/>
                        <a:highlight>
                          <a:srgbClr val="00FFFF"/>
                        </a:highlight>
                        <a:latin typeface="inherit"/>
                      </a:endParaRPr>
                    </a:p>
                  </a:txBody>
                  <a:tcPr marL="85533" marR="85533" marT="42766" marB="42766" anchor="ctr">
                    <a:lnL w="7620" cap="flat" cmpd="sng" algn="ctr">
                      <a:solidFill>
                        <a:srgbClr val="CDCDCD"/>
                      </a:solidFill>
                      <a:prstDash val="solid"/>
                      <a:round/>
                      <a:headEnd type="none" w="med" len="med"/>
                      <a:tailEnd type="none" w="med" len="med"/>
                    </a:lnL>
                    <a:lnR w="7620" cap="flat" cmpd="sng" algn="ctr">
                      <a:solidFill>
                        <a:srgbClr val="CDCDCD"/>
                      </a:solidFill>
                      <a:prstDash val="solid"/>
                      <a:round/>
                      <a:headEnd type="none" w="med" len="med"/>
                      <a:tailEnd type="none" w="med" len="med"/>
                    </a:lnR>
                    <a:lnT w="7620" cap="flat" cmpd="sng" algn="ctr">
                      <a:solidFill>
                        <a:srgbClr val="CDCDCD"/>
                      </a:solidFill>
                      <a:prstDash val="solid"/>
                      <a:round/>
                      <a:headEnd type="none" w="med" len="med"/>
                      <a:tailEnd type="none" w="med" len="med"/>
                    </a:lnT>
                    <a:lnB w="762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110134599"/>
                  </a:ext>
                </a:extLst>
              </a:tr>
              <a:tr h="428423">
                <a:tc>
                  <a:txBody>
                    <a:bodyPr/>
                    <a:lstStyle/>
                    <a:p>
                      <a:r>
                        <a:rPr lang="en-US" b="0" dirty="0">
                          <a:effectLst/>
                          <a:latin typeface="inherit"/>
                        </a:rPr>
                        <a:t>✔ Work with XML in SQL Server  </a:t>
                      </a:r>
                      <a:r>
                        <a:rPr lang="es-ES" b="0" i="0" dirty="0">
                          <a:solidFill>
                            <a:schemeClr val="tx1"/>
                          </a:solidFill>
                          <a:effectLst/>
                          <a:highlight>
                            <a:srgbClr val="00FFFF"/>
                          </a:highlight>
                          <a:latin typeface="+mn-lt"/>
                          <a:ea typeface="+mn-ea"/>
                          <a:cs typeface="+mn-cs"/>
                        </a:rPr>
                        <a:t>Convertir tablas en SQL a XML</a:t>
                      </a:r>
                      <a:endParaRPr lang="en-US" b="0" dirty="0">
                        <a:effectLst/>
                        <a:highlight>
                          <a:srgbClr val="00FFFF"/>
                        </a:highlight>
                        <a:latin typeface="inherit"/>
                      </a:endParaRPr>
                    </a:p>
                  </a:txBody>
                  <a:tcPr anchor="ctr">
                    <a:lnL w="7620" cap="flat" cmpd="sng" algn="ctr">
                      <a:solidFill>
                        <a:srgbClr val="CDCDCD"/>
                      </a:solidFill>
                      <a:prstDash val="solid"/>
                      <a:round/>
                      <a:headEnd type="none" w="med" len="med"/>
                      <a:tailEnd type="none" w="med" len="med"/>
                    </a:lnL>
                    <a:lnR w="7620" cap="flat" cmpd="sng" algn="ctr">
                      <a:solidFill>
                        <a:srgbClr val="CDCDCD"/>
                      </a:solidFill>
                      <a:prstDash val="solid"/>
                      <a:round/>
                      <a:headEnd type="none" w="med" len="med"/>
                      <a:tailEnd type="none" w="med" len="med"/>
                    </a:lnR>
                    <a:lnT w="7620" cap="flat" cmpd="sng" algn="ctr">
                      <a:solidFill>
                        <a:srgbClr val="CDCDCD"/>
                      </a:solidFill>
                      <a:prstDash val="solid"/>
                      <a:round/>
                      <a:headEnd type="none" w="med" len="med"/>
                      <a:tailEnd type="none" w="med" len="med"/>
                    </a:lnT>
                    <a:lnB w="762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562947125"/>
                  </a:ext>
                </a:extLst>
              </a:tr>
              <a:tr h="428423">
                <a:tc>
                  <a:txBody>
                    <a:bodyPr/>
                    <a:lstStyle/>
                    <a:p>
                      <a:r>
                        <a:rPr lang="en-US" b="0" dirty="0">
                          <a:effectLst/>
                          <a:latin typeface="inherit"/>
                        </a:rPr>
                        <a:t>✔ Convert tables in SQL into XML   </a:t>
                      </a:r>
                      <a:r>
                        <a:rPr lang="es-PE" b="0" i="0" dirty="0">
                          <a:solidFill>
                            <a:schemeClr val="tx1"/>
                          </a:solidFill>
                          <a:effectLst/>
                          <a:highlight>
                            <a:srgbClr val="00FFFF"/>
                          </a:highlight>
                          <a:latin typeface="+mn-lt"/>
                          <a:ea typeface="+mn-ea"/>
                          <a:cs typeface="+mn-cs"/>
                        </a:rPr>
                        <a:t>Cargar documentos XML en SQL Server</a:t>
                      </a:r>
                      <a:endParaRPr lang="en-US" b="0" dirty="0">
                        <a:effectLst/>
                        <a:highlight>
                          <a:srgbClr val="00FFFF"/>
                        </a:highlight>
                        <a:latin typeface="inherit"/>
                      </a:endParaRPr>
                    </a:p>
                  </a:txBody>
                  <a:tcPr anchor="ctr">
                    <a:lnL w="7620" cap="flat" cmpd="sng" algn="ctr">
                      <a:solidFill>
                        <a:srgbClr val="CDCDCD"/>
                      </a:solidFill>
                      <a:prstDash val="solid"/>
                      <a:round/>
                      <a:headEnd type="none" w="med" len="med"/>
                      <a:tailEnd type="none" w="med" len="med"/>
                    </a:lnL>
                    <a:lnR w="7620" cap="flat" cmpd="sng" algn="ctr">
                      <a:solidFill>
                        <a:srgbClr val="CDCDCD"/>
                      </a:solidFill>
                      <a:prstDash val="solid"/>
                      <a:round/>
                      <a:headEnd type="none" w="med" len="med"/>
                      <a:tailEnd type="none" w="med" len="med"/>
                    </a:lnR>
                    <a:lnT w="7620" cap="flat" cmpd="sng" algn="ctr">
                      <a:solidFill>
                        <a:srgbClr val="CDCDCD"/>
                      </a:solidFill>
                      <a:prstDash val="solid"/>
                      <a:round/>
                      <a:headEnd type="none" w="med" len="med"/>
                      <a:tailEnd type="none" w="med" len="med"/>
                    </a:lnT>
                    <a:lnB w="762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1356408813"/>
                  </a:ext>
                </a:extLst>
              </a:tr>
              <a:tr h="428423">
                <a:tc>
                  <a:txBody>
                    <a:bodyPr/>
                    <a:lstStyle/>
                    <a:p>
                      <a:r>
                        <a:rPr lang="en-US" b="0" dirty="0">
                          <a:effectLst/>
                          <a:latin typeface="inherit"/>
                        </a:rPr>
                        <a:t>✔ </a:t>
                      </a:r>
                      <a:r>
                        <a:rPr lang="en-US" sz="1600" b="0" dirty="0">
                          <a:effectLst/>
                          <a:latin typeface="inherit"/>
                        </a:rPr>
                        <a:t>Load XML documents into SQL Server  </a:t>
                      </a:r>
                      <a:r>
                        <a:rPr lang="es-PE" sz="1600" b="0" i="0" dirty="0">
                          <a:solidFill>
                            <a:schemeClr val="tx1"/>
                          </a:solidFill>
                          <a:effectLst/>
                          <a:highlight>
                            <a:srgbClr val="00FFFF"/>
                          </a:highlight>
                          <a:latin typeface="+mn-lt"/>
                          <a:ea typeface="+mn-ea"/>
                          <a:cs typeface="+mn-cs"/>
                        </a:rPr>
                        <a:t>Crear tablas SQL a partir de documentos XML</a:t>
                      </a:r>
                      <a:endParaRPr lang="en-US" sz="1600" b="0" dirty="0">
                        <a:effectLst/>
                        <a:highlight>
                          <a:srgbClr val="00FFFF"/>
                        </a:highlight>
                        <a:latin typeface="inherit"/>
                      </a:endParaRPr>
                    </a:p>
                  </a:txBody>
                  <a:tcPr anchor="ctr">
                    <a:lnL w="7620" cap="flat" cmpd="sng" algn="ctr">
                      <a:solidFill>
                        <a:srgbClr val="CDCDCD"/>
                      </a:solidFill>
                      <a:prstDash val="solid"/>
                      <a:round/>
                      <a:headEnd type="none" w="med" len="med"/>
                      <a:tailEnd type="none" w="med" len="med"/>
                    </a:lnL>
                    <a:lnR w="7620" cap="flat" cmpd="sng" algn="ctr">
                      <a:solidFill>
                        <a:srgbClr val="CDCDCD"/>
                      </a:solidFill>
                      <a:prstDash val="solid"/>
                      <a:round/>
                      <a:headEnd type="none" w="med" len="med"/>
                      <a:tailEnd type="none" w="med" len="med"/>
                    </a:lnR>
                    <a:lnT w="7620" cap="flat" cmpd="sng" algn="ctr">
                      <a:solidFill>
                        <a:srgbClr val="CDCDCD"/>
                      </a:solidFill>
                      <a:prstDash val="solid"/>
                      <a:round/>
                      <a:headEnd type="none" w="med" len="med"/>
                      <a:tailEnd type="none" w="med" len="med"/>
                    </a:lnT>
                    <a:lnB w="7620"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2938284667"/>
                  </a:ext>
                </a:extLst>
              </a:tr>
            </a:tbl>
          </a:graphicData>
        </a:graphic>
      </p:graphicFrame>
      <p:sp>
        <p:nvSpPr>
          <p:cNvPr id="7" name="Título 1">
            <a:extLst>
              <a:ext uri="{FF2B5EF4-FFF2-40B4-BE49-F238E27FC236}">
                <a16:creationId xmlns:a16="http://schemas.microsoft.com/office/drawing/2014/main" id="{01C77CE4-9657-E383-E8C7-A8E669468B12}"/>
              </a:ext>
            </a:extLst>
          </p:cNvPr>
          <p:cNvSpPr>
            <a:spLocks noGrp="1"/>
          </p:cNvSpPr>
          <p:nvPr>
            <p:ph type="title"/>
          </p:nvPr>
        </p:nvSpPr>
        <p:spPr>
          <a:xfrm>
            <a:off x="1482597" y="470992"/>
            <a:ext cx="8299069" cy="553998"/>
          </a:xfrm>
        </p:spPr>
        <p:txBody>
          <a:bodyPr/>
          <a:lstStyle/>
          <a:p>
            <a:r>
              <a:rPr lang="es-PE" dirty="0"/>
              <a:t>VOCABULARY (VOCABULARIO)</a:t>
            </a:r>
          </a:p>
        </p:txBody>
      </p:sp>
    </p:spTree>
    <p:extLst>
      <p:ext uri="{BB962C8B-B14F-4D97-AF65-F5344CB8AC3E}">
        <p14:creationId xmlns:p14="http://schemas.microsoft.com/office/powerpoint/2010/main" val="943114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26A33-C086-85A4-E0EB-64142260B3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AD083C7-DD97-5A24-5050-A4005B86BA33}"/>
              </a:ext>
            </a:extLst>
          </p:cNvPr>
          <p:cNvSpPr txBox="1"/>
          <p:nvPr/>
        </p:nvSpPr>
        <p:spPr>
          <a:xfrm>
            <a:off x="1733550" y="1854199"/>
            <a:ext cx="4579620" cy="1717778"/>
          </a:xfrm>
          <a:prstGeom prst="rect">
            <a:avLst/>
          </a:prstGeom>
        </p:spPr>
        <p:txBody>
          <a:bodyPr vert="horz" wrap="square" lIns="0" tIns="12065" rIns="0" bIns="0" rtlCol="0">
            <a:spAutoFit/>
          </a:bodyPr>
          <a:lstStyle/>
          <a:p>
            <a:pPr marL="12700" algn="just">
              <a:lnSpc>
                <a:spcPct val="100000"/>
              </a:lnSpc>
              <a:spcBef>
                <a:spcPts val="95"/>
              </a:spcBef>
            </a:pPr>
            <a:r>
              <a:rPr lang="es-ES" sz="2200" dirty="0">
                <a:latin typeface="Arial MT"/>
                <a:cs typeface="Arial MT"/>
              </a:rPr>
              <a:t>Ahora supongamos que desea que </a:t>
            </a:r>
            <a:r>
              <a:rPr lang="es-ES" sz="2200" dirty="0" err="1">
                <a:latin typeface="Arial MT"/>
                <a:cs typeface="Arial MT"/>
              </a:rPr>
              <a:t>CarId</a:t>
            </a:r>
            <a:endParaRPr lang="es-ES" sz="2200" dirty="0">
              <a:latin typeface="Arial MT"/>
              <a:cs typeface="Arial MT"/>
            </a:endParaRPr>
          </a:p>
          <a:p>
            <a:pPr marL="12700" algn="just">
              <a:lnSpc>
                <a:spcPct val="100000"/>
              </a:lnSpc>
              <a:spcBef>
                <a:spcPts val="95"/>
              </a:spcBef>
            </a:pPr>
            <a:r>
              <a:rPr lang="es-ES" sz="2200" dirty="0">
                <a:latin typeface="Arial MT"/>
                <a:cs typeface="Arial MT"/>
              </a:rPr>
              <a:t>sea el atributo del elemento Car en lugar de un elemento. Puede hacerlo con el siguiente script:</a:t>
            </a:r>
            <a:endParaRPr sz="2200" dirty="0">
              <a:latin typeface="Arial MT"/>
              <a:cs typeface="Arial MT"/>
            </a:endParaRPr>
          </a:p>
        </p:txBody>
      </p:sp>
      <p:sp>
        <p:nvSpPr>
          <p:cNvPr id="3" name="object 3">
            <a:extLst>
              <a:ext uri="{FF2B5EF4-FFF2-40B4-BE49-F238E27FC236}">
                <a16:creationId xmlns:a16="http://schemas.microsoft.com/office/drawing/2014/main" id="{04FCFFEE-8356-EDF1-F64B-590CDFC6DD50}"/>
              </a:ext>
            </a:extLst>
          </p:cNvPr>
          <p:cNvSpPr txBox="1"/>
          <p:nvPr/>
        </p:nvSpPr>
        <p:spPr>
          <a:xfrm>
            <a:off x="1733550" y="4204208"/>
            <a:ext cx="3181985" cy="360680"/>
          </a:xfrm>
          <a:prstGeom prst="rect">
            <a:avLst/>
          </a:prstGeom>
        </p:spPr>
        <p:txBody>
          <a:bodyPr vert="horz" wrap="square" lIns="0" tIns="12065" rIns="0" bIns="0" rtlCol="0">
            <a:spAutoFit/>
          </a:bodyPr>
          <a:lstStyle/>
          <a:p>
            <a:pPr marL="12700">
              <a:lnSpc>
                <a:spcPct val="100000"/>
              </a:lnSpc>
              <a:spcBef>
                <a:spcPts val="95"/>
              </a:spcBef>
            </a:pPr>
            <a:r>
              <a:rPr lang="es-ES" sz="2200" dirty="0">
                <a:latin typeface="Arial MT"/>
                <a:cs typeface="Arial MT"/>
              </a:rPr>
              <a:t>El resultado se ve así </a:t>
            </a:r>
            <a:r>
              <a:rPr sz="2200" spc="-20" dirty="0">
                <a:latin typeface="Arial MT"/>
                <a:cs typeface="Arial MT"/>
              </a:rPr>
              <a:t>:</a:t>
            </a:r>
            <a:endParaRPr sz="2200" dirty="0">
              <a:latin typeface="Arial MT"/>
              <a:cs typeface="Arial MT"/>
            </a:endParaRPr>
          </a:p>
        </p:txBody>
      </p:sp>
      <p:pic>
        <p:nvPicPr>
          <p:cNvPr id="4" name="object 4">
            <a:extLst>
              <a:ext uri="{FF2B5EF4-FFF2-40B4-BE49-F238E27FC236}">
                <a16:creationId xmlns:a16="http://schemas.microsoft.com/office/drawing/2014/main" id="{825B6581-1E93-74C8-E363-F274B91C0946}"/>
              </a:ext>
            </a:extLst>
          </p:cNvPr>
          <p:cNvPicPr/>
          <p:nvPr/>
        </p:nvPicPr>
        <p:blipFill>
          <a:blip r:embed="rId2" cstate="print"/>
          <a:stretch>
            <a:fillRect/>
          </a:stretch>
        </p:blipFill>
        <p:spPr>
          <a:xfrm>
            <a:off x="6391655" y="879347"/>
            <a:ext cx="630935" cy="664463"/>
          </a:xfrm>
          <a:prstGeom prst="rect">
            <a:avLst/>
          </a:prstGeom>
        </p:spPr>
      </p:pic>
      <p:pic>
        <p:nvPicPr>
          <p:cNvPr id="5" name="object 5">
            <a:extLst>
              <a:ext uri="{FF2B5EF4-FFF2-40B4-BE49-F238E27FC236}">
                <a16:creationId xmlns:a16="http://schemas.microsoft.com/office/drawing/2014/main" id="{922250A2-9CCA-33CE-5231-8566284FEEE0}"/>
              </a:ext>
            </a:extLst>
          </p:cNvPr>
          <p:cNvPicPr/>
          <p:nvPr/>
        </p:nvPicPr>
        <p:blipFill>
          <a:blip r:embed="rId3" cstate="print"/>
          <a:stretch>
            <a:fillRect/>
          </a:stretch>
        </p:blipFill>
        <p:spPr>
          <a:xfrm>
            <a:off x="7443216" y="1440180"/>
            <a:ext cx="2510028" cy="1251203"/>
          </a:xfrm>
          <a:prstGeom prst="rect">
            <a:avLst/>
          </a:prstGeom>
        </p:spPr>
      </p:pic>
      <p:pic>
        <p:nvPicPr>
          <p:cNvPr id="6" name="object 6">
            <a:extLst>
              <a:ext uri="{FF2B5EF4-FFF2-40B4-BE49-F238E27FC236}">
                <a16:creationId xmlns:a16="http://schemas.microsoft.com/office/drawing/2014/main" id="{BE14E75C-2931-9872-022D-4BCAE32E5CE1}"/>
              </a:ext>
            </a:extLst>
          </p:cNvPr>
          <p:cNvPicPr/>
          <p:nvPr/>
        </p:nvPicPr>
        <p:blipFill>
          <a:blip r:embed="rId4" cstate="print"/>
          <a:stretch>
            <a:fillRect/>
          </a:stretch>
        </p:blipFill>
        <p:spPr>
          <a:xfrm>
            <a:off x="7641335" y="2875788"/>
            <a:ext cx="2115312" cy="3017520"/>
          </a:xfrm>
          <a:prstGeom prst="rect">
            <a:avLst/>
          </a:prstGeom>
        </p:spPr>
      </p:pic>
      <p:sp>
        <p:nvSpPr>
          <p:cNvPr id="7" name="object 7">
            <a:extLst>
              <a:ext uri="{FF2B5EF4-FFF2-40B4-BE49-F238E27FC236}">
                <a16:creationId xmlns:a16="http://schemas.microsoft.com/office/drawing/2014/main" id="{919BAD46-A603-761E-BCF3-2EB4C07D4991}"/>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extLst>
      <p:ext uri="{BB962C8B-B14F-4D97-AF65-F5344CB8AC3E}">
        <p14:creationId xmlns:p14="http://schemas.microsoft.com/office/powerpoint/2010/main" val="3928736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62583" y="839729"/>
            <a:ext cx="5441315" cy="5055235"/>
          </a:xfrm>
          <a:prstGeom prst="rect">
            <a:avLst/>
          </a:prstGeom>
        </p:spPr>
        <p:txBody>
          <a:bodyPr vert="horz" wrap="square" lIns="0" tIns="179705" rIns="0" bIns="0" rtlCol="0">
            <a:spAutoFit/>
          </a:bodyPr>
          <a:lstStyle/>
          <a:p>
            <a:pPr marL="12700" algn="just">
              <a:lnSpc>
                <a:spcPct val="100000"/>
              </a:lnSpc>
              <a:spcBef>
                <a:spcPts val="1415"/>
              </a:spcBef>
            </a:pPr>
            <a:r>
              <a:rPr sz="2200" dirty="0">
                <a:latin typeface="Arial MT"/>
                <a:cs typeface="Arial MT"/>
              </a:rPr>
              <a:t>You</a:t>
            </a:r>
            <a:r>
              <a:rPr sz="2200" spc="365" dirty="0">
                <a:latin typeface="Arial MT"/>
                <a:cs typeface="Arial MT"/>
              </a:rPr>
              <a:t> </a:t>
            </a:r>
            <a:r>
              <a:rPr sz="2200" dirty="0">
                <a:latin typeface="Arial MT"/>
                <a:cs typeface="Arial MT"/>
              </a:rPr>
              <a:t>can</a:t>
            </a:r>
            <a:r>
              <a:rPr sz="2200" spc="365" dirty="0">
                <a:latin typeface="Arial MT"/>
                <a:cs typeface="Arial MT"/>
              </a:rPr>
              <a:t> </a:t>
            </a:r>
            <a:r>
              <a:rPr sz="2200" dirty="0">
                <a:latin typeface="Arial MT"/>
                <a:cs typeface="Arial MT"/>
              </a:rPr>
              <a:t>see</a:t>
            </a:r>
            <a:r>
              <a:rPr sz="2200" spc="365" dirty="0">
                <a:latin typeface="Arial MT"/>
                <a:cs typeface="Arial MT"/>
              </a:rPr>
              <a:t> </a:t>
            </a:r>
            <a:r>
              <a:rPr sz="2200" dirty="0">
                <a:latin typeface="Arial MT"/>
                <a:cs typeface="Arial MT"/>
              </a:rPr>
              <a:t>now</a:t>
            </a:r>
            <a:r>
              <a:rPr sz="2200" spc="360" dirty="0">
                <a:latin typeface="Arial MT"/>
                <a:cs typeface="Arial MT"/>
              </a:rPr>
              <a:t> </a:t>
            </a:r>
            <a:r>
              <a:rPr sz="2200" dirty="0">
                <a:latin typeface="Arial MT"/>
                <a:cs typeface="Arial MT"/>
              </a:rPr>
              <a:t>that</a:t>
            </a:r>
            <a:r>
              <a:rPr sz="2200" spc="375" dirty="0">
                <a:latin typeface="Arial MT"/>
                <a:cs typeface="Arial MT"/>
              </a:rPr>
              <a:t> </a:t>
            </a:r>
            <a:r>
              <a:rPr sz="2200" dirty="0">
                <a:latin typeface="Arial MT"/>
                <a:cs typeface="Arial MT"/>
              </a:rPr>
              <a:t>CarId</a:t>
            </a:r>
            <a:r>
              <a:rPr sz="2200" spc="360" dirty="0">
                <a:latin typeface="Arial MT"/>
                <a:cs typeface="Arial MT"/>
              </a:rPr>
              <a:t> </a:t>
            </a:r>
            <a:r>
              <a:rPr sz="2200" dirty="0">
                <a:latin typeface="Arial MT"/>
                <a:cs typeface="Arial MT"/>
              </a:rPr>
              <a:t>has</a:t>
            </a:r>
            <a:r>
              <a:rPr sz="2200" spc="365" dirty="0">
                <a:latin typeface="Arial MT"/>
                <a:cs typeface="Arial MT"/>
              </a:rPr>
              <a:t> </a:t>
            </a:r>
            <a:r>
              <a:rPr sz="2200" spc="-10" dirty="0">
                <a:latin typeface="Arial MT"/>
                <a:cs typeface="Arial MT"/>
              </a:rPr>
              <a:t>become</a:t>
            </a:r>
            <a:endParaRPr sz="2200">
              <a:latin typeface="Arial MT"/>
              <a:cs typeface="Arial MT"/>
            </a:endParaRPr>
          </a:p>
          <a:p>
            <a:pPr marL="12700" algn="just">
              <a:lnSpc>
                <a:spcPct val="100000"/>
              </a:lnSpc>
              <a:spcBef>
                <a:spcPts val="1320"/>
              </a:spcBef>
            </a:pPr>
            <a:r>
              <a:rPr sz="2200" dirty="0">
                <a:latin typeface="Arial MT"/>
                <a:cs typeface="Arial MT"/>
              </a:rPr>
              <a:t>an</a:t>
            </a:r>
            <a:r>
              <a:rPr sz="2200" spc="-40" dirty="0">
                <a:latin typeface="Arial MT"/>
                <a:cs typeface="Arial MT"/>
              </a:rPr>
              <a:t> </a:t>
            </a:r>
            <a:r>
              <a:rPr sz="2200" dirty="0">
                <a:latin typeface="Arial MT"/>
                <a:cs typeface="Arial MT"/>
              </a:rPr>
              <a:t>attribute</a:t>
            </a:r>
            <a:r>
              <a:rPr sz="2200" spc="-25" dirty="0">
                <a:latin typeface="Arial MT"/>
                <a:cs typeface="Arial MT"/>
              </a:rPr>
              <a:t> </a:t>
            </a:r>
            <a:r>
              <a:rPr sz="2200" dirty="0">
                <a:latin typeface="Arial MT"/>
                <a:cs typeface="Arial MT"/>
              </a:rPr>
              <a:t>of</a:t>
            </a:r>
            <a:r>
              <a:rPr sz="2200" spc="-40" dirty="0">
                <a:latin typeface="Arial MT"/>
                <a:cs typeface="Arial MT"/>
              </a:rPr>
              <a:t> </a:t>
            </a:r>
            <a:r>
              <a:rPr sz="2200" dirty="0">
                <a:latin typeface="Arial MT"/>
                <a:cs typeface="Arial MT"/>
              </a:rPr>
              <a:t>the</a:t>
            </a:r>
            <a:r>
              <a:rPr sz="2200" spc="-35" dirty="0">
                <a:latin typeface="Arial MT"/>
                <a:cs typeface="Arial MT"/>
              </a:rPr>
              <a:t> </a:t>
            </a:r>
            <a:r>
              <a:rPr sz="2200" dirty="0">
                <a:latin typeface="Arial MT"/>
                <a:cs typeface="Arial MT"/>
              </a:rPr>
              <a:t>Car</a:t>
            </a:r>
            <a:r>
              <a:rPr sz="2200" spc="-30" dirty="0">
                <a:latin typeface="Arial MT"/>
                <a:cs typeface="Arial MT"/>
              </a:rPr>
              <a:t> </a:t>
            </a:r>
            <a:r>
              <a:rPr sz="2200" spc="-10" dirty="0">
                <a:latin typeface="Arial MT"/>
                <a:cs typeface="Arial MT"/>
              </a:rPr>
              <a:t>element.</a:t>
            </a:r>
            <a:endParaRPr sz="2200">
              <a:latin typeface="Arial MT"/>
              <a:cs typeface="Arial MT"/>
            </a:endParaRPr>
          </a:p>
          <a:p>
            <a:pPr marL="12700" marR="5080" algn="just">
              <a:lnSpc>
                <a:spcPct val="150000"/>
              </a:lnSpc>
            </a:pPr>
            <a:r>
              <a:rPr sz="2200" dirty="0">
                <a:latin typeface="Arial MT"/>
                <a:cs typeface="Arial MT"/>
              </a:rPr>
              <a:t>We</a:t>
            </a:r>
            <a:r>
              <a:rPr sz="2200" spc="-15" dirty="0">
                <a:latin typeface="Arial MT"/>
                <a:cs typeface="Arial MT"/>
              </a:rPr>
              <a:t>  </a:t>
            </a:r>
            <a:r>
              <a:rPr sz="2200" dirty="0">
                <a:latin typeface="Arial MT"/>
                <a:cs typeface="Arial MT"/>
              </a:rPr>
              <a:t>can</a:t>
            </a:r>
            <a:r>
              <a:rPr sz="2200" spc="-10" dirty="0">
                <a:latin typeface="Arial MT"/>
                <a:cs typeface="Arial MT"/>
              </a:rPr>
              <a:t>  </a:t>
            </a:r>
            <a:r>
              <a:rPr sz="2200" dirty="0">
                <a:latin typeface="Arial MT"/>
                <a:cs typeface="Arial MT"/>
              </a:rPr>
              <a:t>add</a:t>
            </a:r>
            <a:r>
              <a:rPr sz="2200" spc="-10" dirty="0">
                <a:latin typeface="Arial MT"/>
                <a:cs typeface="Arial MT"/>
              </a:rPr>
              <a:t>  </a:t>
            </a:r>
            <a:r>
              <a:rPr sz="2200" dirty="0">
                <a:latin typeface="Arial MT"/>
                <a:cs typeface="Arial MT"/>
              </a:rPr>
              <a:t>further</a:t>
            </a:r>
            <a:r>
              <a:rPr sz="2200" spc="-10" dirty="0">
                <a:latin typeface="Arial MT"/>
                <a:cs typeface="Arial MT"/>
              </a:rPr>
              <a:t>  </a:t>
            </a:r>
            <a:r>
              <a:rPr sz="2200" dirty="0">
                <a:latin typeface="Arial MT"/>
                <a:cs typeface="Arial MT"/>
              </a:rPr>
              <a:t>nesting</a:t>
            </a:r>
            <a:r>
              <a:rPr sz="2200" spc="-10" dirty="0">
                <a:latin typeface="Arial MT"/>
                <a:cs typeface="Arial MT"/>
              </a:rPr>
              <a:t>  </a:t>
            </a:r>
            <a:r>
              <a:rPr sz="2200" dirty="0">
                <a:latin typeface="Arial MT"/>
                <a:cs typeface="Arial MT"/>
              </a:rPr>
              <a:t>levels</a:t>
            </a:r>
            <a:r>
              <a:rPr sz="2200" spc="-5" dirty="0">
                <a:latin typeface="Arial MT"/>
                <a:cs typeface="Arial MT"/>
              </a:rPr>
              <a:t>  </a:t>
            </a:r>
            <a:r>
              <a:rPr sz="2200" dirty="0">
                <a:latin typeface="Arial MT"/>
                <a:cs typeface="Arial MT"/>
              </a:rPr>
              <a:t>to</a:t>
            </a:r>
            <a:r>
              <a:rPr sz="2200" spc="-15" dirty="0">
                <a:latin typeface="Arial MT"/>
                <a:cs typeface="Arial MT"/>
              </a:rPr>
              <a:t>  </a:t>
            </a:r>
            <a:r>
              <a:rPr sz="2200" spc="-25" dirty="0">
                <a:latin typeface="Arial MT"/>
                <a:cs typeface="Arial MT"/>
              </a:rPr>
              <a:t>an </a:t>
            </a:r>
            <a:r>
              <a:rPr sz="2200" dirty="0">
                <a:latin typeface="Arial MT"/>
                <a:cs typeface="Arial MT"/>
              </a:rPr>
              <a:t>XML</a:t>
            </a:r>
            <a:r>
              <a:rPr sz="2200" spc="455" dirty="0">
                <a:latin typeface="Arial MT"/>
                <a:cs typeface="Arial MT"/>
              </a:rPr>
              <a:t> </a:t>
            </a:r>
            <a:r>
              <a:rPr sz="2200" dirty="0">
                <a:latin typeface="Arial MT"/>
                <a:cs typeface="Arial MT"/>
              </a:rPr>
              <a:t>document.</a:t>
            </a:r>
            <a:r>
              <a:rPr sz="2200" spc="535" dirty="0">
                <a:latin typeface="Arial MT"/>
                <a:cs typeface="Arial MT"/>
              </a:rPr>
              <a:t> </a:t>
            </a:r>
            <a:r>
              <a:rPr sz="2200" dirty="0">
                <a:latin typeface="Arial MT"/>
                <a:cs typeface="Arial MT"/>
              </a:rPr>
              <a:t>For</a:t>
            </a:r>
            <a:r>
              <a:rPr sz="2200" spc="540" dirty="0">
                <a:latin typeface="Arial MT"/>
                <a:cs typeface="Arial MT"/>
              </a:rPr>
              <a:t> </a:t>
            </a:r>
            <a:r>
              <a:rPr sz="2200" dirty="0">
                <a:latin typeface="Arial MT"/>
                <a:cs typeface="Arial MT"/>
              </a:rPr>
              <a:t>instance,</a:t>
            </a:r>
            <a:r>
              <a:rPr sz="2200" spc="-35" dirty="0">
                <a:latin typeface="Arial MT"/>
                <a:cs typeface="Arial MT"/>
              </a:rPr>
              <a:t>  </a:t>
            </a:r>
            <a:r>
              <a:rPr sz="2200" dirty="0">
                <a:latin typeface="Arial MT"/>
                <a:cs typeface="Arial MT"/>
              </a:rPr>
              <a:t>if</a:t>
            </a:r>
            <a:r>
              <a:rPr sz="2200" spc="545" dirty="0">
                <a:latin typeface="Arial MT"/>
                <a:cs typeface="Arial MT"/>
              </a:rPr>
              <a:t> </a:t>
            </a:r>
            <a:r>
              <a:rPr sz="2200" dirty="0">
                <a:latin typeface="Arial MT"/>
                <a:cs typeface="Arial MT"/>
              </a:rPr>
              <a:t>we</a:t>
            </a:r>
            <a:r>
              <a:rPr sz="2200" spc="540" dirty="0">
                <a:latin typeface="Arial MT"/>
                <a:cs typeface="Arial MT"/>
              </a:rPr>
              <a:t> </a:t>
            </a:r>
            <a:r>
              <a:rPr sz="2200" spc="-20" dirty="0">
                <a:latin typeface="Arial MT"/>
                <a:cs typeface="Arial MT"/>
              </a:rPr>
              <a:t>want </a:t>
            </a:r>
            <a:r>
              <a:rPr sz="2200" dirty="0">
                <a:latin typeface="Arial MT"/>
                <a:cs typeface="Arial MT"/>
              </a:rPr>
              <a:t>Name,</a:t>
            </a:r>
            <a:r>
              <a:rPr sz="2200" spc="20" dirty="0">
                <a:latin typeface="Arial MT"/>
                <a:cs typeface="Arial MT"/>
              </a:rPr>
              <a:t>  </a:t>
            </a:r>
            <a:r>
              <a:rPr sz="2200" dirty="0">
                <a:latin typeface="Arial MT"/>
                <a:cs typeface="Arial MT"/>
              </a:rPr>
              <a:t>Make</a:t>
            </a:r>
            <a:r>
              <a:rPr sz="2200" spc="20" dirty="0">
                <a:latin typeface="Arial MT"/>
                <a:cs typeface="Arial MT"/>
              </a:rPr>
              <a:t>  </a:t>
            </a:r>
            <a:r>
              <a:rPr sz="2200" dirty="0">
                <a:latin typeface="Arial MT"/>
                <a:cs typeface="Arial MT"/>
              </a:rPr>
              <a:t>and</a:t>
            </a:r>
            <a:r>
              <a:rPr sz="2200" spc="20" dirty="0">
                <a:latin typeface="Arial MT"/>
                <a:cs typeface="Arial MT"/>
              </a:rPr>
              <a:t>  </a:t>
            </a:r>
            <a:r>
              <a:rPr sz="2200" dirty="0">
                <a:latin typeface="Arial MT"/>
                <a:cs typeface="Arial MT"/>
              </a:rPr>
              <a:t>Model</a:t>
            </a:r>
            <a:r>
              <a:rPr sz="2200" spc="20" dirty="0">
                <a:latin typeface="Arial MT"/>
                <a:cs typeface="Arial MT"/>
              </a:rPr>
              <a:t>  </a:t>
            </a:r>
            <a:r>
              <a:rPr sz="2200" dirty="0">
                <a:latin typeface="Arial MT"/>
                <a:cs typeface="Arial MT"/>
              </a:rPr>
              <a:t>elements</a:t>
            </a:r>
            <a:r>
              <a:rPr sz="2200" spc="30" dirty="0">
                <a:latin typeface="Arial MT"/>
                <a:cs typeface="Arial MT"/>
              </a:rPr>
              <a:t>  </a:t>
            </a:r>
            <a:r>
              <a:rPr sz="2200" dirty="0">
                <a:latin typeface="Arial MT"/>
                <a:cs typeface="Arial MT"/>
              </a:rPr>
              <a:t>to</a:t>
            </a:r>
            <a:r>
              <a:rPr sz="2200" spc="15" dirty="0">
                <a:latin typeface="Arial MT"/>
                <a:cs typeface="Arial MT"/>
              </a:rPr>
              <a:t>  </a:t>
            </a:r>
            <a:r>
              <a:rPr sz="2200" spc="-25" dirty="0">
                <a:latin typeface="Arial MT"/>
                <a:cs typeface="Arial MT"/>
              </a:rPr>
              <a:t>be </a:t>
            </a:r>
            <a:r>
              <a:rPr sz="2200" dirty="0">
                <a:latin typeface="Arial MT"/>
                <a:cs typeface="Arial MT"/>
              </a:rPr>
              <a:t>nested</a:t>
            </a:r>
            <a:r>
              <a:rPr sz="2200" spc="305" dirty="0">
                <a:latin typeface="Arial MT"/>
                <a:cs typeface="Arial MT"/>
              </a:rPr>
              <a:t> </a:t>
            </a:r>
            <a:r>
              <a:rPr sz="2200" dirty="0">
                <a:latin typeface="Arial MT"/>
                <a:cs typeface="Arial MT"/>
              </a:rPr>
              <a:t>inside</a:t>
            </a:r>
            <a:r>
              <a:rPr sz="2200" spc="300" dirty="0">
                <a:latin typeface="Arial MT"/>
                <a:cs typeface="Arial MT"/>
              </a:rPr>
              <a:t> </a:t>
            </a:r>
            <a:r>
              <a:rPr sz="2200" dirty="0">
                <a:latin typeface="Arial MT"/>
                <a:cs typeface="Arial MT"/>
              </a:rPr>
              <a:t>another</a:t>
            </a:r>
            <a:r>
              <a:rPr sz="2200" spc="300" dirty="0">
                <a:latin typeface="Arial MT"/>
                <a:cs typeface="Arial MT"/>
              </a:rPr>
              <a:t> </a:t>
            </a:r>
            <a:r>
              <a:rPr sz="2200" dirty="0">
                <a:latin typeface="Arial MT"/>
                <a:cs typeface="Arial MT"/>
              </a:rPr>
              <a:t>element</a:t>
            </a:r>
            <a:r>
              <a:rPr sz="2200" spc="305" dirty="0">
                <a:latin typeface="Arial MT"/>
                <a:cs typeface="Arial MT"/>
              </a:rPr>
              <a:t> </a:t>
            </a:r>
            <a:r>
              <a:rPr sz="2200" dirty="0">
                <a:latin typeface="Arial MT"/>
                <a:cs typeface="Arial MT"/>
              </a:rPr>
              <a:t>CarInfo</a:t>
            </a:r>
            <a:r>
              <a:rPr sz="2200" spc="310" dirty="0">
                <a:latin typeface="Arial MT"/>
                <a:cs typeface="Arial MT"/>
              </a:rPr>
              <a:t> </a:t>
            </a:r>
            <a:r>
              <a:rPr sz="2200" spc="-25" dirty="0">
                <a:latin typeface="Arial MT"/>
                <a:cs typeface="Arial MT"/>
              </a:rPr>
              <a:t>we </a:t>
            </a:r>
            <a:r>
              <a:rPr sz="2200" dirty="0">
                <a:latin typeface="Arial MT"/>
                <a:cs typeface="Arial MT"/>
              </a:rPr>
              <a:t>can</a:t>
            </a:r>
            <a:r>
              <a:rPr sz="2200" spc="-40" dirty="0">
                <a:latin typeface="Arial MT"/>
                <a:cs typeface="Arial MT"/>
              </a:rPr>
              <a:t> </a:t>
            </a:r>
            <a:r>
              <a:rPr sz="2200" dirty="0">
                <a:latin typeface="Arial MT"/>
                <a:cs typeface="Arial MT"/>
              </a:rPr>
              <a:t>do</a:t>
            </a:r>
            <a:r>
              <a:rPr sz="2200" spc="-50" dirty="0">
                <a:latin typeface="Arial MT"/>
                <a:cs typeface="Arial MT"/>
              </a:rPr>
              <a:t> </a:t>
            </a:r>
            <a:r>
              <a:rPr sz="2200" dirty="0">
                <a:latin typeface="Arial MT"/>
                <a:cs typeface="Arial MT"/>
              </a:rPr>
              <a:t>so</a:t>
            </a:r>
            <a:r>
              <a:rPr sz="2200" spc="-50" dirty="0">
                <a:latin typeface="Arial MT"/>
                <a:cs typeface="Arial MT"/>
              </a:rPr>
              <a:t> </a:t>
            </a:r>
            <a:r>
              <a:rPr sz="2200" dirty="0">
                <a:latin typeface="Arial MT"/>
                <a:cs typeface="Arial MT"/>
              </a:rPr>
              <a:t>with</a:t>
            </a:r>
            <a:r>
              <a:rPr sz="2200" spc="-50" dirty="0">
                <a:latin typeface="Arial MT"/>
                <a:cs typeface="Arial MT"/>
              </a:rPr>
              <a:t> </a:t>
            </a:r>
            <a:r>
              <a:rPr sz="2200" dirty="0">
                <a:latin typeface="Arial MT"/>
                <a:cs typeface="Arial MT"/>
              </a:rPr>
              <a:t>the</a:t>
            </a:r>
            <a:r>
              <a:rPr sz="2200" spc="-45" dirty="0">
                <a:latin typeface="Arial MT"/>
                <a:cs typeface="Arial MT"/>
              </a:rPr>
              <a:t> </a:t>
            </a:r>
            <a:r>
              <a:rPr sz="2200" dirty="0">
                <a:latin typeface="Arial MT"/>
                <a:cs typeface="Arial MT"/>
              </a:rPr>
              <a:t>following</a:t>
            </a:r>
            <a:r>
              <a:rPr sz="2200" spc="-40" dirty="0">
                <a:latin typeface="Arial MT"/>
                <a:cs typeface="Arial MT"/>
              </a:rPr>
              <a:t> </a:t>
            </a:r>
            <a:r>
              <a:rPr sz="2200" spc="-10" dirty="0">
                <a:latin typeface="Arial MT"/>
                <a:cs typeface="Arial MT"/>
              </a:rPr>
              <a:t>script:</a:t>
            </a:r>
            <a:endParaRPr sz="2200">
              <a:latin typeface="Arial MT"/>
              <a:cs typeface="Arial MT"/>
            </a:endParaRPr>
          </a:p>
          <a:p>
            <a:pPr marL="12700" marR="6350" algn="just">
              <a:lnSpc>
                <a:spcPct val="150000"/>
              </a:lnSpc>
              <a:spcBef>
                <a:spcPts val="5"/>
              </a:spcBef>
            </a:pPr>
            <a:r>
              <a:rPr sz="2200" dirty="0">
                <a:latin typeface="Arial MT"/>
                <a:cs typeface="Arial MT"/>
              </a:rPr>
              <a:t>In</a:t>
            </a:r>
            <a:r>
              <a:rPr sz="2200" spc="320" dirty="0">
                <a:latin typeface="Arial MT"/>
                <a:cs typeface="Arial MT"/>
              </a:rPr>
              <a:t> </a:t>
            </a:r>
            <a:r>
              <a:rPr sz="2200" dirty="0">
                <a:latin typeface="Arial MT"/>
                <a:cs typeface="Arial MT"/>
              </a:rPr>
              <a:t>the</a:t>
            </a:r>
            <a:r>
              <a:rPr sz="2200" spc="330" dirty="0">
                <a:latin typeface="Arial MT"/>
                <a:cs typeface="Arial MT"/>
              </a:rPr>
              <a:t> </a:t>
            </a:r>
            <a:r>
              <a:rPr sz="2200" dirty="0">
                <a:latin typeface="Arial MT"/>
                <a:cs typeface="Arial MT"/>
              </a:rPr>
              <a:t>output,</a:t>
            </a:r>
            <a:r>
              <a:rPr sz="2200" spc="325" dirty="0">
                <a:latin typeface="Arial MT"/>
                <a:cs typeface="Arial MT"/>
              </a:rPr>
              <a:t> </a:t>
            </a:r>
            <a:r>
              <a:rPr sz="2200" dirty="0">
                <a:latin typeface="Arial MT"/>
                <a:cs typeface="Arial MT"/>
              </a:rPr>
              <a:t>you</a:t>
            </a:r>
            <a:r>
              <a:rPr sz="2200" spc="315" dirty="0">
                <a:latin typeface="Arial MT"/>
                <a:cs typeface="Arial MT"/>
              </a:rPr>
              <a:t> </a:t>
            </a:r>
            <a:r>
              <a:rPr sz="2200" dirty="0">
                <a:latin typeface="Arial MT"/>
                <a:cs typeface="Arial MT"/>
              </a:rPr>
              <a:t>will</a:t>
            </a:r>
            <a:r>
              <a:rPr sz="2200" spc="315" dirty="0">
                <a:latin typeface="Arial MT"/>
                <a:cs typeface="Arial MT"/>
              </a:rPr>
              <a:t> </a:t>
            </a:r>
            <a:r>
              <a:rPr sz="2200" dirty="0">
                <a:latin typeface="Arial MT"/>
                <a:cs typeface="Arial MT"/>
              </a:rPr>
              <a:t>see</a:t>
            </a:r>
            <a:r>
              <a:rPr sz="2200" spc="330" dirty="0">
                <a:latin typeface="Arial MT"/>
                <a:cs typeface="Arial MT"/>
              </a:rPr>
              <a:t> </a:t>
            </a:r>
            <a:r>
              <a:rPr sz="2200" dirty="0">
                <a:latin typeface="Arial MT"/>
                <a:cs typeface="Arial MT"/>
              </a:rPr>
              <a:t>a</a:t>
            </a:r>
            <a:r>
              <a:rPr sz="2200" spc="325" dirty="0">
                <a:latin typeface="Arial MT"/>
                <a:cs typeface="Arial MT"/>
              </a:rPr>
              <a:t> </a:t>
            </a:r>
            <a:r>
              <a:rPr sz="2200" dirty="0">
                <a:latin typeface="Arial MT"/>
                <a:cs typeface="Arial MT"/>
              </a:rPr>
              <a:t>new</a:t>
            </a:r>
            <a:r>
              <a:rPr sz="2200" spc="305" dirty="0">
                <a:latin typeface="Arial MT"/>
                <a:cs typeface="Arial MT"/>
              </a:rPr>
              <a:t> </a:t>
            </a:r>
            <a:r>
              <a:rPr sz="2200" spc="-10" dirty="0">
                <a:latin typeface="Arial MT"/>
                <a:cs typeface="Arial MT"/>
              </a:rPr>
              <a:t>element </a:t>
            </a:r>
            <a:r>
              <a:rPr sz="2200" dirty="0">
                <a:latin typeface="Arial MT"/>
                <a:cs typeface="Arial MT"/>
              </a:rPr>
              <a:t>CarInfo</a:t>
            </a:r>
            <a:r>
              <a:rPr sz="2200" spc="70" dirty="0">
                <a:latin typeface="Arial MT"/>
                <a:cs typeface="Arial MT"/>
              </a:rPr>
              <a:t> </a:t>
            </a:r>
            <a:r>
              <a:rPr sz="2200" dirty="0">
                <a:latin typeface="Arial MT"/>
                <a:cs typeface="Arial MT"/>
              </a:rPr>
              <a:t>that</a:t>
            </a:r>
            <a:r>
              <a:rPr sz="2200" spc="70" dirty="0">
                <a:latin typeface="Arial MT"/>
                <a:cs typeface="Arial MT"/>
              </a:rPr>
              <a:t> </a:t>
            </a:r>
            <a:r>
              <a:rPr sz="2200" dirty="0">
                <a:latin typeface="Arial MT"/>
                <a:cs typeface="Arial MT"/>
              </a:rPr>
              <a:t>encloses</a:t>
            </a:r>
            <a:r>
              <a:rPr sz="2200" spc="70" dirty="0">
                <a:latin typeface="Arial MT"/>
                <a:cs typeface="Arial MT"/>
              </a:rPr>
              <a:t> </a:t>
            </a:r>
            <a:r>
              <a:rPr sz="2200" dirty="0">
                <a:latin typeface="Arial MT"/>
                <a:cs typeface="Arial MT"/>
              </a:rPr>
              <a:t>the</a:t>
            </a:r>
            <a:r>
              <a:rPr sz="2200" spc="70" dirty="0">
                <a:latin typeface="Arial MT"/>
                <a:cs typeface="Arial MT"/>
              </a:rPr>
              <a:t> </a:t>
            </a:r>
            <a:r>
              <a:rPr sz="2200" dirty="0">
                <a:latin typeface="Arial MT"/>
                <a:cs typeface="Arial MT"/>
              </a:rPr>
              <a:t>Name,</a:t>
            </a:r>
            <a:r>
              <a:rPr sz="2200" spc="75" dirty="0">
                <a:latin typeface="Arial MT"/>
                <a:cs typeface="Arial MT"/>
              </a:rPr>
              <a:t> </a:t>
            </a:r>
            <a:r>
              <a:rPr sz="2200" dirty="0">
                <a:latin typeface="Arial MT"/>
                <a:cs typeface="Arial MT"/>
              </a:rPr>
              <a:t>Make</a:t>
            </a:r>
            <a:r>
              <a:rPr sz="2200" spc="65" dirty="0">
                <a:latin typeface="Arial MT"/>
                <a:cs typeface="Arial MT"/>
              </a:rPr>
              <a:t> </a:t>
            </a:r>
            <a:r>
              <a:rPr sz="2200" spc="-25" dirty="0">
                <a:latin typeface="Arial MT"/>
                <a:cs typeface="Arial MT"/>
              </a:rPr>
              <a:t>and </a:t>
            </a:r>
            <a:r>
              <a:rPr sz="2200" dirty="0">
                <a:latin typeface="Arial MT"/>
                <a:cs typeface="Arial MT"/>
              </a:rPr>
              <a:t>Model</a:t>
            </a:r>
            <a:r>
              <a:rPr sz="2200" spc="-55" dirty="0">
                <a:latin typeface="Arial MT"/>
                <a:cs typeface="Arial MT"/>
              </a:rPr>
              <a:t> </a:t>
            </a:r>
            <a:r>
              <a:rPr sz="2200" dirty="0">
                <a:latin typeface="Arial MT"/>
                <a:cs typeface="Arial MT"/>
              </a:rPr>
              <a:t>elements</a:t>
            </a:r>
            <a:r>
              <a:rPr sz="2200" spc="-55" dirty="0">
                <a:latin typeface="Arial MT"/>
                <a:cs typeface="Arial MT"/>
              </a:rPr>
              <a:t> </a:t>
            </a:r>
            <a:r>
              <a:rPr sz="2200" dirty="0">
                <a:latin typeface="Arial MT"/>
                <a:cs typeface="Arial MT"/>
              </a:rPr>
              <a:t>as</a:t>
            </a:r>
            <a:r>
              <a:rPr sz="2200" spc="-65" dirty="0">
                <a:latin typeface="Arial MT"/>
                <a:cs typeface="Arial MT"/>
              </a:rPr>
              <a:t> </a:t>
            </a:r>
            <a:r>
              <a:rPr sz="2200" dirty="0">
                <a:latin typeface="Arial MT"/>
                <a:cs typeface="Arial MT"/>
              </a:rPr>
              <a:t>shown</a:t>
            </a:r>
            <a:r>
              <a:rPr sz="2200" spc="-75" dirty="0">
                <a:latin typeface="Arial MT"/>
                <a:cs typeface="Arial MT"/>
              </a:rPr>
              <a:t> </a:t>
            </a:r>
            <a:r>
              <a:rPr sz="2200" spc="-10" dirty="0">
                <a:latin typeface="Arial MT"/>
                <a:cs typeface="Arial MT"/>
              </a:rPr>
              <a:t>below:</a:t>
            </a:r>
            <a:endParaRPr sz="2200">
              <a:latin typeface="Arial MT"/>
              <a:cs typeface="Arial MT"/>
            </a:endParaRPr>
          </a:p>
        </p:txBody>
      </p:sp>
      <p:pic>
        <p:nvPicPr>
          <p:cNvPr id="3" name="object 3"/>
          <p:cNvPicPr/>
          <p:nvPr/>
        </p:nvPicPr>
        <p:blipFill>
          <a:blip r:embed="rId2" cstate="print"/>
          <a:stretch>
            <a:fillRect/>
          </a:stretch>
        </p:blipFill>
        <p:spPr>
          <a:xfrm>
            <a:off x="6615683" y="548640"/>
            <a:ext cx="630935" cy="662939"/>
          </a:xfrm>
          <a:prstGeom prst="rect">
            <a:avLst/>
          </a:prstGeom>
        </p:spPr>
      </p:pic>
      <p:pic>
        <p:nvPicPr>
          <p:cNvPr id="4" name="object 4"/>
          <p:cNvPicPr/>
          <p:nvPr/>
        </p:nvPicPr>
        <p:blipFill>
          <a:blip r:embed="rId3" cstate="print"/>
          <a:stretch>
            <a:fillRect/>
          </a:stretch>
        </p:blipFill>
        <p:spPr>
          <a:xfrm>
            <a:off x="7438643" y="1068324"/>
            <a:ext cx="2732531" cy="1466088"/>
          </a:xfrm>
          <a:prstGeom prst="rect">
            <a:avLst/>
          </a:prstGeom>
        </p:spPr>
      </p:pic>
      <p:pic>
        <p:nvPicPr>
          <p:cNvPr id="5" name="object 5"/>
          <p:cNvPicPr/>
          <p:nvPr/>
        </p:nvPicPr>
        <p:blipFill>
          <a:blip r:embed="rId4" cstate="print"/>
          <a:stretch>
            <a:fillRect/>
          </a:stretch>
        </p:blipFill>
        <p:spPr>
          <a:xfrm>
            <a:off x="7872983" y="2849879"/>
            <a:ext cx="2028444" cy="2947416"/>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02A82-4E74-B2F6-5BC0-21B8133C45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D9344C6-7726-5EC4-91F1-61718C33BD36}"/>
              </a:ext>
            </a:extLst>
          </p:cNvPr>
          <p:cNvSpPr txBox="1"/>
          <p:nvPr/>
        </p:nvSpPr>
        <p:spPr>
          <a:xfrm>
            <a:off x="1362583" y="839729"/>
            <a:ext cx="5441315" cy="5121274"/>
          </a:xfrm>
          <a:prstGeom prst="rect">
            <a:avLst/>
          </a:prstGeom>
        </p:spPr>
        <p:txBody>
          <a:bodyPr vert="horz" wrap="square" lIns="0" tIns="179705" rIns="0" bIns="0" rtlCol="0">
            <a:spAutoFit/>
          </a:bodyPr>
          <a:lstStyle/>
          <a:p>
            <a:pPr marL="12700" algn="just">
              <a:lnSpc>
                <a:spcPct val="100000"/>
              </a:lnSpc>
              <a:spcBef>
                <a:spcPts val="1415"/>
              </a:spcBef>
            </a:pPr>
            <a:r>
              <a:rPr lang="es-ES" sz="2200" dirty="0">
                <a:latin typeface="Arial MT"/>
                <a:cs typeface="Arial MT"/>
              </a:rPr>
              <a:t>Ahora puede ver que </a:t>
            </a:r>
            <a:r>
              <a:rPr lang="es-ES" sz="2200" dirty="0" err="1">
                <a:latin typeface="Arial MT"/>
                <a:cs typeface="Arial MT"/>
              </a:rPr>
              <a:t>CarId</a:t>
            </a:r>
            <a:r>
              <a:rPr lang="es-ES" sz="2200" dirty="0">
                <a:latin typeface="Arial MT"/>
                <a:cs typeface="Arial MT"/>
              </a:rPr>
              <a:t> se ha convertido en</a:t>
            </a:r>
          </a:p>
          <a:p>
            <a:pPr marL="12700" algn="just">
              <a:lnSpc>
                <a:spcPct val="100000"/>
              </a:lnSpc>
              <a:spcBef>
                <a:spcPts val="1415"/>
              </a:spcBef>
            </a:pPr>
            <a:r>
              <a:rPr lang="es-ES" sz="2200" dirty="0">
                <a:latin typeface="Arial MT"/>
                <a:cs typeface="Arial MT"/>
              </a:rPr>
              <a:t>un atributo del elemento Car.</a:t>
            </a:r>
          </a:p>
          <a:p>
            <a:pPr marL="12700" algn="just">
              <a:lnSpc>
                <a:spcPct val="100000"/>
              </a:lnSpc>
              <a:spcBef>
                <a:spcPts val="1415"/>
              </a:spcBef>
            </a:pPr>
            <a:r>
              <a:rPr lang="es-ES" sz="2200" dirty="0">
                <a:latin typeface="Arial MT"/>
                <a:cs typeface="Arial MT"/>
              </a:rPr>
              <a:t>Podemos agregar más niveles de anidación a un documento XML. Por ejemplo, si queremos que los elementos </a:t>
            </a:r>
            <a:r>
              <a:rPr lang="es-ES" sz="2200" dirty="0" err="1">
                <a:latin typeface="Arial MT"/>
                <a:cs typeface="Arial MT"/>
              </a:rPr>
              <a:t>Name</a:t>
            </a:r>
            <a:r>
              <a:rPr lang="es-ES" sz="2200" dirty="0">
                <a:latin typeface="Arial MT"/>
                <a:cs typeface="Arial MT"/>
              </a:rPr>
              <a:t>, </a:t>
            </a:r>
            <a:r>
              <a:rPr lang="es-ES" sz="2200" dirty="0" err="1">
                <a:latin typeface="Arial MT"/>
                <a:cs typeface="Arial MT"/>
              </a:rPr>
              <a:t>Make</a:t>
            </a:r>
            <a:r>
              <a:rPr lang="es-ES" sz="2200" dirty="0">
                <a:latin typeface="Arial MT"/>
                <a:cs typeface="Arial MT"/>
              </a:rPr>
              <a:t> y </a:t>
            </a:r>
            <a:r>
              <a:rPr lang="es-ES" sz="2200" dirty="0" err="1">
                <a:latin typeface="Arial MT"/>
                <a:cs typeface="Arial MT"/>
              </a:rPr>
              <a:t>Model</a:t>
            </a:r>
            <a:r>
              <a:rPr lang="es-ES" sz="2200" dirty="0">
                <a:latin typeface="Arial MT"/>
                <a:cs typeface="Arial MT"/>
              </a:rPr>
              <a:t> estén anidados dentro de otro elemento </a:t>
            </a:r>
            <a:r>
              <a:rPr lang="es-ES" sz="2200" dirty="0" err="1">
                <a:latin typeface="Arial MT"/>
                <a:cs typeface="Arial MT"/>
              </a:rPr>
              <a:t>CarInfo</a:t>
            </a:r>
            <a:r>
              <a:rPr lang="es-ES" sz="2200" dirty="0">
                <a:latin typeface="Arial MT"/>
                <a:cs typeface="Arial MT"/>
              </a:rPr>
              <a:t>, podemos hacerlo con el siguiente script:</a:t>
            </a:r>
          </a:p>
          <a:p>
            <a:pPr marL="12700" algn="just">
              <a:lnSpc>
                <a:spcPct val="100000"/>
              </a:lnSpc>
              <a:spcBef>
                <a:spcPts val="1415"/>
              </a:spcBef>
            </a:pPr>
            <a:r>
              <a:rPr lang="es-ES" sz="2200" dirty="0">
                <a:latin typeface="Arial MT"/>
                <a:cs typeface="Arial MT"/>
              </a:rPr>
              <a:t>En el resultado, verá un nuevo elemento </a:t>
            </a:r>
            <a:r>
              <a:rPr lang="es-ES" sz="2200" dirty="0" err="1">
                <a:latin typeface="Arial MT"/>
                <a:cs typeface="Arial MT"/>
              </a:rPr>
              <a:t>CarInfo</a:t>
            </a:r>
            <a:r>
              <a:rPr lang="es-ES" sz="2200" dirty="0">
                <a:latin typeface="Arial MT"/>
                <a:cs typeface="Arial MT"/>
              </a:rPr>
              <a:t> que encierra los elementos </a:t>
            </a:r>
            <a:r>
              <a:rPr lang="es-ES" sz="2200" dirty="0" err="1">
                <a:latin typeface="Arial MT"/>
                <a:cs typeface="Arial MT"/>
              </a:rPr>
              <a:t>Name</a:t>
            </a:r>
            <a:r>
              <a:rPr lang="es-ES" sz="2200" dirty="0">
                <a:latin typeface="Arial MT"/>
                <a:cs typeface="Arial MT"/>
              </a:rPr>
              <a:t>, </a:t>
            </a:r>
            <a:r>
              <a:rPr lang="es-ES" sz="2200" dirty="0" err="1">
                <a:latin typeface="Arial MT"/>
                <a:cs typeface="Arial MT"/>
              </a:rPr>
              <a:t>Make</a:t>
            </a:r>
            <a:r>
              <a:rPr lang="es-ES" sz="2200" dirty="0">
                <a:latin typeface="Arial MT"/>
                <a:cs typeface="Arial MT"/>
              </a:rPr>
              <a:t> y </a:t>
            </a:r>
            <a:r>
              <a:rPr lang="es-ES" sz="2200" dirty="0" err="1">
                <a:latin typeface="Arial MT"/>
                <a:cs typeface="Arial MT"/>
              </a:rPr>
              <a:t>Model</a:t>
            </a:r>
            <a:r>
              <a:rPr lang="es-ES" sz="2200" dirty="0">
                <a:latin typeface="Arial MT"/>
                <a:cs typeface="Arial MT"/>
              </a:rPr>
              <a:t> como se muestra a continuación:</a:t>
            </a:r>
            <a:endParaRPr sz="2200" dirty="0">
              <a:latin typeface="Arial MT"/>
              <a:cs typeface="Arial MT"/>
            </a:endParaRPr>
          </a:p>
        </p:txBody>
      </p:sp>
      <p:pic>
        <p:nvPicPr>
          <p:cNvPr id="3" name="object 3">
            <a:extLst>
              <a:ext uri="{FF2B5EF4-FFF2-40B4-BE49-F238E27FC236}">
                <a16:creationId xmlns:a16="http://schemas.microsoft.com/office/drawing/2014/main" id="{8DDCE61B-FB13-D416-A9B9-FD38A21E9D33}"/>
              </a:ext>
            </a:extLst>
          </p:cNvPr>
          <p:cNvPicPr/>
          <p:nvPr/>
        </p:nvPicPr>
        <p:blipFill>
          <a:blip r:embed="rId2" cstate="print"/>
          <a:stretch>
            <a:fillRect/>
          </a:stretch>
        </p:blipFill>
        <p:spPr>
          <a:xfrm>
            <a:off x="6615683" y="548640"/>
            <a:ext cx="630935" cy="662939"/>
          </a:xfrm>
          <a:prstGeom prst="rect">
            <a:avLst/>
          </a:prstGeom>
        </p:spPr>
      </p:pic>
      <p:pic>
        <p:nvPicPr>
          <p:cNvPr id="4" name="object 4">
            <a:extLst>
              <a:ext uri="{FF2B5EF4-FFF2-40B4-BE49-F238E27FC236}">
                <a16:creationId xmlns:a16="http://schemas.microsoft.com/office/drawing/2014/main" id="{B015234C-BB26-DB62-9E47-CDFD2235E43F}"/>
              </a:ext>
            </a:extLst>
          </p:cNvPr>
          <p:cNvPicPr/>
          <p:nvPr/>
        </p:nvPicPr>
        <p:blipFill>
          <a:blip r:embed="rId3" cstate="print"/>
          <a:stretch>
            <a:fillRect/>
          </a:stretch>
        </p:blipFill>
        <p:spPr>
          <a:xfrm>
            <a:off x="7438643" y="1068324"/>
            <a:ext cx="2732531" cy="1466088"/>
          </a:xfrm>
          <a:prstGeom prst="rect">
            <a:avLst/>
          </a:prstGeom>
        </p:spPr>
      </p:pic>
      <p:pic>
        <p:nvPicPr>
          <p:cNvPr id="5" name="object 5">
            <a:extLst>
              <a:ext uri="{FF2B5EF4-FFF2-40B4-BE49-F238E27FC236}">
                <a16:creationId xmlns:a16="http://schemas.microsoft.com/office/drawing/2014/main" id="{1FFE4B68-8564-C601-9C27-D00486AFEB09}"/>
              </a:ext>
            </a:extLst>
          </p:cNvPr>
          <p:cNvPicPr/>
          <p:nvPr/>
        </p:nvPicPr>
        <p:blipFill>
          <a:blip r:embed="rId4" cstate="print"/>
          <a:stretch>
            <a:fillRect/>
          </a:stretch>
        </p:blipFill>
        <p:spPr>
          <a:xfrm>
            <a:off x="7872983" y="2849879"/>
            <a:ext cx="2028444" cy="2947416"/>
          </a:xfrm>
          <a:prstGeom prst="rect">
            <a:avLst/>
          </a:prstGeom>
        </p:spPr>
      </p:pic>
      <p:sp>
        <p:nvSpPr>
          <p:cNvPr id="6" name="object 6">
            <a:extLst>
              <a:ext uri="{FF2B5EF4-FFF2-40B4-BE49-F238E27FC236}">
                <a16:creationId xmlns:a16="http://schemas.microsoft.com/office/drawing/2014/main" id="{F4051E96-F8FD-BE2D-C641-663870C78AA6}"/>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extLst>
      <p:ext uri="{BB962C8B-B14F-4D97-AF65-F5344CB8AC3E}">
        <p14:creationId xmlns:p14="http://schemas.microsoft.com/office/powerpoint/2010/main" val="3843830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37792" y="1887727"/>
            <a:ext cx="4581525" cy="3043555"/>
          </a:xfrm>
          <a:prstGeom prst="rect">
            <a:avLst/>
          </a:prstGeom>
        </p:spPr>
        <p:txBody>
          <a:bodyPr vert="horz" wrap="square" lIns="0" tIns="12065" rIns="0" bIns="0" rtlCol="0">
            <a:spAutoFit/>
          </a:bodyPr>
          <a:lstStyle/>
          <a:p>
            <a:pPr marL="12700" algn="just">
              <a:lnSpc>
                <a:spcPct val="100000"/>
              </a:lnSpc>
              <a:spcBef>
                <a:spcPts val="95"/>
              </a:spcBef>
            </a:pPr>
            <a:r>
              <a:rPr sz="2200" dirty="0">
                <a:latin typeface="Arial MT"/>
                <a:cs typeface="Arial MT"/>
              </a:rPr>
              <a:t>Finally,</a:t>
            </a:r>
            <a:r>
              <a:rPr sz="2200" spc="-15" dirty="0">
                <a:latin typeface="Arial MT"/>
                <a:cs typeface="Arial MT"/>
              </a:rPr>
              <a:t>  </a:t>
            </a:r>
            <a:r>
              <a:rPr sz="2200" dirty="0">
                <a:latin typeface="Arial MT"/>
                <a:cs typeface="Arial MT"/>
              </a:rPr>
              <a:t>if</a:t>
            </a:r>
            <a:r>
              <a:rPr sz="2200" spc="-10" dirty="0">
                <a:latin typeface="Arial MT"/>
                <a:cs typeface="Arial MT"/>
              </a:rPr>
              <a:t>  </a:t>
            </a:r>
            <a:r>
              <a:rPr sz="2200" dirty="0">
                <a:latin typeface="Arial MT"/>
                <a:cs typeface="Arial MT"/>
              </a:rPr>
              <a:t>you</a:t>
            </a:r>
            <a:r>
              <a:rPr sz="2200" spc="-15" dirty="0">
                <a:latin typeface="Arial MT"/>
                <a:cs typeface="Arial MT"/>
              </a:rPr>
              <a:t>  </a:t>
            </a:r>
            <a:r>
              <a:rPr sz="2200" dirty="0">
                <a:latin typeface="Arial MT"/>
                <a:cs typeface="Arial MT"/>
              </a:rPr>
              <a:t>want</a:t>
            </a:r>
            <a:r>
              <a:rPr sz="2200" spc="-15" dirty="0">
                <a:latin typeface="Arial MT"/>
                <a:cs typeface="Arial MT"/>
              </a:rPr>
              <a:t>  </a:t>
            </a:r>
            <a:r>
              <a:rPr sz="2200" dirty="0">
                <a:latin typeface="Arial MT"/>
                <a:cs typeface="Arial MT"/>
              </a:rPr>
              <a:t>to</a:t>
            </a:r>
            <a:r>
              <a:rPr sz="2200" spc="-10" dirty="0">
                <a:latin typeface="Arial MT"/>
                <a:cs typeface="Arial MT"/>
              </a:rPr>
              <a:t>  </a:t>
            </a:r>
            <a:r>
              <a:rPr sz="2200" dirty="0">
                <a:latin typeface="Arial MT"/>
                <a:cs typeface="Arial MT"/>
              </a:rPr>
              <a:t>convert</a:t>
            </a:r>
            <a:r>
              <a:rPr sz="2200" spc="-10" dirty="0">
                <a:latin typeface="Arial MT"/>
                <a:cs typeface="Arial MT"/>
              </a:rPr>
              <a:t>  </a:t>
            </a:r>
            <a:r>
              <a:rPr sz="2200" spc="-25" dirty="0">
                <a:latin typeface="Arial MT"/>
                <a:cs typeface="Arial MT"/>
              </a:rPr>
              <a:t>the</a:t>
            </a:r>
            <a:endParaRPr sz="2200" dirty="0">
              <a:latin typeface="Arial MT"/>
              <a:cs typeface="Arial MT"/>
            </a:endParaRPr>
          </a:p>
          <a:p>
            <a:pPr marL="12700" marR="5080" algn="just">
              <a:lnSpc>
                <a:spcPct val="200100"/>
              </a:lnSpc>
            </a:pPr>
            <a:r>
              <a:rPr sz="2200" dirty="0">
                <a:latin typeface="Arial MT"/>
                <a:cs typeface="Arial MT"/>
              </a:rPr>
              <a:t>elements</a:t>
            </a:r>
            <a:r>
              <a:rPr sz="2200" spc="540" dirty="0">
                <a:latin typeface="Arial MT"/>
                <a:cs typeface="Arial MT"/>
              </a:rPr>
              <a:t> </a:t>
            </a:r>
            <a:r>
              <a:rPr sz="2200" dirty="0">
                <a:latin typeface="Arial MT"/>
                <a:cs typeface="Arial MT"/>
              </a:rPr>
              <a:t>Name</a:t>
            </a:r>
            <a:r>
              <a:rPr sz="2200" spc="530" dirty="0">
                <a:latin typeface="Arial MT"/>
                <a:cs typeface="Arial MT"/>
              </a:rPr>
              <a:t> </a:t>
            </a:r>
            <a:r>
              <a:rPr sz="2200" dirty="0">
                <a:latin typeface="Arial MT"/>
                <a:cs typeface="Arial MT"/>
              </a:rPr>
              <a:t>and</a:t>
            </a:r>
            <a:r>
              <a:rPr sz="2200" spc="545" dirty="0">
                <a:latin typeface="Arial MT"/>
                <a:cs typeface="Arial MT"/>
              </a:rPr>
              <a:t> </a:t>
            </a:r>
            <a:r>
              <a:rPr sz="2200" dirty="0">
                <a:latin typeface="Arial MT"/>
                <a:cs typeface="Arial MT"/>
              </a:rPr>
              <a:t>Make</a:t>
            </a:r>
            <a:r>
              <a:rPr sz="2200" spc="535" dirty="0">
                <a:latin typeface="Arial MT"/>
                <a:cs typeface="Arial MT"/>
              </a:rPr>
              <a:t> </a:t>
            </a:r>
            <a:r>
              <a:rPr sz="2200" dirty="0">
                <a:latin typeface="Arial MT"/>
                <a:cs typeface="Arial MT"/>
              </a:rPr>
              <a:t>into</a:t>
            </a:r>
            <a:r>
              <a:rPr sz="2200" spc="540" dirty="0">
                <a:latin typeface="Arial MT"/>
                <a:cs typeface="Arial MT"/>
              </a:rPr>
              <a:t> </a:t>
            </a:r>
            <a:r>
              <a:rPr sz="2200" spc="-25" dirty="0">
                <a:latin typeface="Arial MT"/>
                <a:cs typeface="Arial MT"/>
              </a:rPr>
              <a:t>an </a:t>
            </a:r>
            <a:r>
              <a:rPr sz="2200" dirty="0">
                <a:latin typeface="Arial MT"/>
                <a:cs typeface="Arial MT"/>
              </a:rPr>
              <a:t>attribute</a:t>
            </a:r>
            <a:r>
              <a:rPr sz="2200" spc="-5" dirty="0">
                <a:latin typeface="Arial MT"/>
                <a:cs typeface="Arial MT"/>
              </a:rPr>
              <a:t> </a:t>
            </a:r>
            <a:r>
              <a:rPr sz="2200" dirty="0">
                <a:latin typeface="Arial MT"/>
                <a:cs typeface="Arial MT"/>
              </a:rPr>
              <a:t>of</a:t>
            </a:r>
            <a:r>
              <a:rPr sz="2200" spc="-10" dirty="0">
                <a:latin typeface="Arial MT"/>
                <a:cs typeface="Arial MT"/>
              </a:rPr>
              <a:t> </a:t>
            </a:r>
            <a:r>
              <a:rPr sz="2200" dirty="0">
                <a:latin typeface="Arial MT"/>
                <a:cs typeface="Arial MT"/>
              </a:rPr>
              <a:t>element</a:t>
            </a:r>
            <a:r>
              <a:rPr sz="2200" spc="-10" dirty="0">
                <a:latin typeface="Arial MT"/>
                <a:cs typeface="Arial MT"/>
              </a:rPr>
              <a:t> </a:t>
            </a:r>
            <a:r>
              <a:rPr sz="2200" dirty="0">
                <a:latin typeface="Arial MT"/>
                <a:cs typeface="Arial MT"/>
              </a:rPr>
              <a:t>CarInfo,</a:t>
            </a:r>
            <a:r>
              <a:rPr sz="2200" spc="-10" dirty="0">
                <a:latin typeface="Arial MT"/>
                <a:cs typeface="Arial MT"/>
              </a:rPr>
              <a:t> </a:t>
            </a:r>
            <a:r>
              <a:rPr sz="2200" dirty="0">
                <a:latin typeface="Arial MT"/>
                <a:cs typeface="Arial MT"/>
              </a:rPr>
              <a:t>you</a:t>
            </a:r>
            <a:r>
              <a:rPr sz="2200" spc="-20" dirty="0">
                <a:latin typeface="Arial MT"/>
                <a:cs typeface="Arial MT"/>
              </a:rPr>
              <a:t> </a:t>
            </a:r>
            <a:r>
              <a:rPr sz="2200" spc="-25" dirty="0">
                <a:latin typeface="Arial MT"/>
                <a:cs typeface="Arial MT"/>
              </a:rPr>
              <a:t>can </a:t>
            </a:r>
            <a:r>
              <a:rPr sz="2200" dirty="0">
                <a:latin typeface="Arial MT"/>
                <a:cs typeface="Arial MT"/>
              </a:rPr>
              <a:t>do</a:t>
            </a:r>
            <a:r>
              <a:rPr sz="2200" spc="-50" dirty="0">
                <a:latin typeface="Arial MT"/>
                <a:cs typeface="Arial MT"/>
              </a:rPr>
              <a:t> </a:t>
            </a:r>
            <a:r>
              <a:rPr sz="2200" dirty="0">
                <a:latin typeface="Arial MT"/>
                <a:cs typeface="Arial MT"/>
              </a:rPr>
              <a:t>so</a:t>
            </a:r>
            <a:r>
              <a:rPr sz="2200" spc="-45" dirty="0">
                <a:latin typeface="Arial MT"/>
                <a:cs typeface="Arial MT"/>
              </a:rPr>
              <a:t> </a:t>
            </a:r>
            <a:r>
              <a:rPr sz="2200" dirty="0">
                <a:latin typeface="Arial MT"/>
                <a:cs typeface="Arial MT"/>
              </a:rPr>
              <a:t>with</a:t>
            </a:r>
            <a:r>
              <a:rPr sz="2200" spc="-45" dirty="0">
                <a:latin typeface="Arial MT"/>
                <a:cs typeface="Arial MT"/>
              </a:rPr>
              <a:t> </a:t>
            </a:r>
            <a:r>
              <a:rPr sz="2200" dirty="0">
                <a:latin typeface="Arial MT"/>
                <a:cs typeface="Arial MT"/>
              </a:rPr>
              <a:t>the</a:t>
            </a:r>
            <a:r>
              <a:rPr sz="2200" spc="-45" dirty="0">
                <a:latin typeface="Arial MT"/>
                <a:cs typeface="Arial MT"/>
              </a:rPr>
              <a:t> </a:t>
            </a:r>
            <a:r>
              <a:rPr sz="2200" dirty="0">
                <a:latin typeface="Arial MT"/>
                <a:cs typeface="Arial MT"/>
              </a:rPr>
              <a:t>following</a:t>
            </a:r>
            <a:r>
              <a:rPr sz="2200" spc="-30" dirty="0">
                <a:latin typeface="Arial MT"/>
                <a:cs typeface="Arial MT"/>
              </a:rPr>
              <a:t> </a:t>
            </a:r>
            <a:r>
              <a:rPr sz="2200" spc="-10" dirty="0">
                <a:latin typeface="Arial MT"/>
                <a:cs typeface="Arial MT"/>
              </a:rPr>
              <a:t>script:</a:t>
            </a:r>
            <a:endParaRPr sz="2200" dirty="0">
              <a:latin typeface="Arial MT"/>
              <a:cs typeface="Arial MT"/>
            </a:endParaRPr>
          </a:p>
          <a:p>
            <a:pPr>
              <a:lnSpc>
                <a:spcPct val="100000"/>
              </a:lnSpc>
              <a:spcBef>
                <a:spcPts val="110"/>
              </a:spcBef>
            </a:pPr>
            <a:endParaRPr sz="2200" dirty="0">
              <a:latin typeface="Arial MT"/>
              <a:cs typeface="Arial MT"/>
            </a:endParaRPr>
          </a:p>
          <a:p>
            <a:pPr marL="12700" algn="just">
              <a:lnSpc>
                <a:spcPct val="100000"/>
              </a:lnSpc>
            </a:pPr>
            <a:r>
              <a:rPr sz="2200" dirty="0">
                <a:latin typeface="Arial MT"/>
                <a:cs typeface="Arial MT"/>
              </a:rPr>
              <a:t>The</a:t>
            </a:r>
            <a:r>
              <a:rPr sz="2200" spc="-35" dirty="0">
                <a:latin typeface="Arial MT"/>
                <a:cs typeface="Arial MT"/>
              </a:rPr>
              <a:t> </a:t>
            </a:r>
            <a:r>
              <a:rPr sz="2200" dirty="0">
                <a:latin typeface="Arial MT"/>
                <a:cs typeface="Arial MT"/>
              </a:rPr>
              <a:t>output</a:t>
            </a:r>
            <a:r>
              <a:rPr sz="2200" spc="-50" dirty="0">
                <a:latin typeface="Arial MT"/>
                <a:cs typeface="Arial MT"/>
              </a:rPr>
              <a:t> </a:t>
            </a:r>
            <a:r>
              <a:rPr sz="2200" dirty="0">
                <a:latin typeface="Arial MT"/>
                <a:cs typeface="Arial MT"/>
              </a:rPr>
              <a:t>looks</a:t>
            </a:r>
            <a:r>
              <a:rPr sz="2200" spc="-50" dirty="0">
                <a:latin typeface="Arial MT"/>
                <a:cs typeface="Arial MT"/>
              </a:rPr>
              <a:t> </a:t>
            </a:r>
            <a:r>
              <a:rPr sz="2200" dirty="0">
                <a:latin typeface="Arial MT"/>
                <a:cs typeface="Arial MT"/>
              </a:rPr>
              <a:t>like</a:t>
            </a:r>
            <a:r>
              <a:rPr sz="2200" spc="-55" dirty="0">
                <a:latin typeface="Arial MT"/>
                <a:cs typeface="Arial MT"/>
              </a:rPr>
              <a:t> </a:t>
            </a:r>
            <a:r>
              <a:rPr sz="2200" spc="-10" dirty="0">
                <a:latin typeface="Arial MT"/>
                <a:cs typeface="Arial MT"/>
              </a:rPr>
              <a:t>this:</a:t>
            </a:r>
            <a:endParaRPr sz="2200" dirty="0">
              <a:latin typeface="Arial MT"/>
              <a:cs typeface="Arial MT"/>
            </a:endParaRPr>
          </a:p>
        </p:txBody>
      </p:sp>
      <p:pic>
        <p:nvPicPr>
          <p:cNvPr id="3" name="object 3"/>
          <p:cNvPicPr/>
          <p:nvPr/>
        </p:nvPicPr>
        <p:blipFill>
          <a:blip r:embed="rId2" cstate="print"/>
          <a:stretch>
            <a:fillRect/>
          </a:stretch>
        </p:blipFill>
        <p:spPr>
          <a:xfrm>
            <a:off x="6295644" y="850391"/>
            <a:ext cx="630935" cy="662939"/>
          </a:xfrm>
          <a:prstGeom prst="rect">
            <a:avLst/>
          </a:prstGeom>
        </p:spPr>
      </p:pic>
      <p:pic>
        <p:nvPicPr>
          <p:cNvPr id="4" name="object 4"/>
          <p:cNvPicPr/>
          <p:nvPr/>
        </p:nvPicPr>
        <p:blipFill>
          <a:blip r:embed="rId3" cstate="print"/>
          <a:stretch>
            <a:fillRect/>
          </a:stretch>
        </p:blipFill>
        <p:spPr>
          <a:xfrm>
            <a:off x="7228331" y="1089660"/>
            <a:ext cx="2752344" cy="1447800"/>
          </a:xfrm>
          <a:prstGeom prst="rect">
            <a:avLst/>
          </a:prstGeom>
        </p:spPr>
      </p:pic>
      <p:pic>
        <p:nvPicPr>
          <p:cNvPr id="5" name="object 5"/>
          <p:cNvPicPr/>
          <p:nvPr/>
        </p:nvPicPr>
        <p:blipFill>
          <a:blip r:embed="rId4" cstate="print"/>
          <a:stretch>
            <a:fillRect/>
          </a:stretch>
        </p:blipFill>
        <p:spPr>
          <a:xfrm>
            <a:off x="6733031" y="3052572"/>
            <a:ext cx="3742944" cy="2877312"/>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6A14F-613E-D674-AAC0-C0E2107D7E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4D8ED84-99EB-81B6-1565-19B01BAE6341}"/>
              </a:ext>
            </a:extLst>
          </p:cNvPr>
          <p:cNvSpPr txBox="1"/>
          <p:nvPr/>
        </p:nvSpPr>
        <p:spPr>
          <a:xfrm>
            <a:off x="1637792" y="1887727"/>
            <a:ext cx="4581525" cy="2069156"/>
          </a:xfrm>
          <a:prstGeom prst="rect">
            <a:avLst/>
          </a:prstGeom>
        </p:spPr>
        <p:txBody>
          <a:bodyPr vert="horz" wrap="square" lIns="0" tIns="12065" rIns="0" bIns="0" rtlCol="0">
            <a:spAutoFit/>
          </a:bodyPr>
          <a:lstStyle/>
          <a:p>
            <a:pPr marL="12700" algn="just">
              <a:lnSpc>
                <a:spcPct val="100000"/>
              </a:lnSpc>
              <a:spcBef>
                <a:spcPts val="95"/>
              </a:spcBef>
            </a:pPr>
            <a:r>
              <a:rPr lang="es-ES" sz="2200" dirty="0">
                <a:latin typeface="Arial MT"/>
                <a:cs typeface="Arial MT"/>
              </a:rPr>
              <a:t>Por último, si desea convertir los elementos </a:t>
            </a:r>
            <a:r>
              <a:rPr lang="es-ES" sz="2200" dirty="0" err="1">
                <a:latin typeface="Arial MT"/>
                <a:cs typeface="Arial MT"/>
              </a:rPr>
              <a:t>Name</a:t>
            </a:r>
            <a:r>
              <a:rPr lang="es-ES" sz="2200" dirty="0">
                <a:latin typeface="Arial MT"/>
                <a:cs typeface="Arial MT"/>
              </a:rPr>
              <a:t> y </a:t>
            </a:r>
            <a:r>
              <a:rPr lang="es-ES" sz="2200" dirty="0" err="1">
                <a:latin typeface="Arial MT"/>
                <a:cs typeface="Arial MT"/>
              </a:rPr>
              <a:t>Make</a:t>
            </a:r>
            <a:r>
              <a:rPr lang="es-ES" sz="2200" dirty="0">
                <a:latin typeface="Arial MT"/>
                <a:cs typeface="Arial MT"/>
              </a:rPr>
              <a:t> en un atributo del elemento </a:t>
            </a:r>
            <a:r>
              <a:rPr lang="es-ES" sz="2200" dirty="0" err="1">
                <a:latin typeface="Arial MT"/>
                <a:cs typeface="Arial MT"/>
              </a:rPr>
              <a:t>CarInfo</a:t>
            </a:r>
            <a:r>
              <a:rPr lang="es-ES" sz="2200" dirty="0">
                <a:latin typeface="Arial MT"/>
                <a:cs typeface="Arial MT"/>
              </a:rPr>
              <a:t>, puede hacerlo con el siguiente script:</a:t>
            </a:r>
          </a:p>
          <a:p>
            <a:pPr marL="12700" algn="just">
              <a:lnSpc>
                <a:spcPct val="100000"/>
              </a:lnSpc>
              <a:spcBef>
                <a:spcPts val="95"/>
              </a:spcBef>
            </a:pPr>
            <a:endParaRPr lang="es-ES" sz="2200" dirty="0">
              <a:latin typeface="Arial MT"/>
              <a:cs typeface="Arial MT"/>
            </a:endParaRPr>
          </a:p>
          <a:p>
            <a:pPr marL="12700" algn="just">
              <a:lnSpc>
                <a:spcPct val="100000"/>
              </a:lnSpc>
              <a:spcBef>
                <a:spcPts val="95"/>
              </a:spcBef>
            </a:pPr>
            <a:r>
              <a:rPr lang="es-ES" sz="2200" dirty="0">
                <a:latin typeface="Arial MT"/>
                <a:cs typeface="Arial MT"/>
              </a:rPr>
              <a:t>El resultado se ve así:</a:t>
            </a:r>
            <a:endParaRPr lang="en-US" sz="2200" dirty="0">
              <a:latin typeface="Arial MT"/>
              <a:cs typeface="Arial MT"/>
            </a:endParaRPr>
          </a:p>
        </p:txBody>
      </p:sp>
      <p:pic>
        <p:nvPicPr>
          <p:cNvPr id="3" name="object 3">
            <a:extLst>
              <a:ext uri="{FF2B5EF4-FFF2-40B4-BE49-F238E27FC236}">
                <a16:creationId xmlns:a16="http://schemas.microsoft.com/office/drawing/2014/main" id="{EAE44DA9-5787-3260-7955-8021E87FAF6E}"/>
              </a:ext>
            </a:extLst>
          </p:cNvPr>
          <p:cNvPicPr/>
          <p:nvPr/>
        </p:nvPicPr>
        <p:blipFill>
          <a:blip r:embed="rId2" cstate="print"/>
          <a:stretch>
            <a:fillRect/>
          </a:stretch>
        </p:blipFill>
        <p:spPr>
          <a:xfrm>
            <a:off x="6295644" y="850391"/>
            <a:ext cx="630935" cy="662939"/>
          </a:xfrm>
          <a:prstGeom prst="rect">
            <a:avLst/>
          </a:prstGeom>
        </p:spPr>
      </p:pic>
      <p:pic>
        <p:nvPicPr>
          <p:cNvPr id="4" name="object 4">
            <a:extLst>
              <a:ext uri="{FF2B5EF4-FFF2-40B4-BE49-F238E27FC236}">
                <a16:creationId xmlns:a16="http://schemas.microsoft.com/office/drawing/2014/main" id="{E273CAEA-9B79-7D09-882D-6731465EC0BA}"/>
              </a:ext>
            </a:extLst>
          </p:cNvPr>
          <p:cNvPicPr/>
          <p:nvPr/>
        </p:nvPicPr>
        <p:blipFill>
          <a:blip r:embed="rId3" cstate="print"/>
          <a:stretch>
            <a:fillRect/>
          </a:stretch>
        </p:blipFill>
        <p:spPr>
          <a:xfrm>
            <a:off x="7228331" y="1089660"/>
            <a:ext cx="2752344" cy="1447800"/>
          </a:xfrm>
          <a:prstGeom prst="rect">
            <a:avLst/>
          </a:prstGeom>
        </p:spPr>
      </p:pic>
      <p:pic>
        <p:nvPicPr>
          <p:cNvPr id="5" name="object 5">
            <a:extLst>
              <a:ext uri="{FF2B5EF4-FFF2-40B4-BE49-F238E27FC236}">
                <a16:creationId xmlns:a16="http://schemas.microsoft.com/office/drawing/2014/main" id="{041FC318-CE54-9738-C152-BDFCDC9CB9D5}"/>
              </a:ext>
            </a:extLst>
          </p:cNvPr>
          <p:cNvPicPr/>
          <p:nvPr/>
        </p:nvPicPr>
        <p:blipFill>
          <a:blip r:embed="rId4" cstate="print"/>
          <a:stretch>
            <a:fillRect/>
          </a:stretch>
        </p:blipFill>
        <p:spPr>
          <a:xfrm>
            <a:off x="6733031" y="3052572"/>
            <a:ext cx="3742944" cy="2877312"/>
          </a:xfrm>
          <a:prstGeom prst="rect">
            <a:avLst/>
          </a:prstGeom>
        </p:spPr>
      </p:pic>
      <p:sp>
        <p:nvSpPr>
          <p:cNvPr id="6" name="object 6">
            <a:extLst>
              <a:ext uri="{FF2B5EF4-FFF2-40B4-BE49-F238E27FC236}">
                <a16:creationId xmlns:a16="http://schemas.microsoft.com/office/drawing/2014/main" id="{62236A04-D905-148F-D65C-BC7DE28B2B25}"/>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extLst>
      <p:ext uri="{BB962C8B-B14F-4D97-AF65-F5344CB8AC3E}">
        <p14:creationId xmlns:p14="http://schemas.microsoft.com/office/powerpoint/2010/main" val="1833333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09725" y="1661541"/>
            <a:ext cx="4587875" cy="3714115"/>
          </a:xfrm>
          <a:prstGeom prst="rect">
            <a:avLst/>
          </a:prstGeom>
        </p:spPr>
        <p:txBody>
          <a:bodyPr vert="horz" wrap="square" lIns="0" tIns="12065" rIns="0" bIns="0" rtlCol="0">
            <a:spAutoFit/>
          </a:bodyPr>
          <a:lstStyle/>
          <a:p>
            <a:pPr marL="12700" algn="just">
              <a:lnSpc>
                <a:spcPct val="100000"/>
              </a:lnSpc>
              <a:spcBef>
                <a:spcPts val="95"/>
              </a:spcBef>
            </a:pPr>
            <a:r>
              <a:rPr sz="2200" dirty="0">
                <a:latin typeface="Arial MT"/>
                <a:cs typeface="Arial MT"/>
              </a:rPr>
              <a:t>Save</a:t>
            </a:r>
            <a:r>
              <a:rPr sz="2200" spc="70" dirty="0">
                <a:latin typeface="Arial MT"/>
                <a:cs typeface="Arial MT"/>
              </a:rPr>
              <a:t> </a:t>
            </a:r>
            <a:r>
              <a:rPr sz="2200" dirty="0">
                <a:latin typeface="Arial MT"/>
                <a:cs typeface="Arial MT"/>
              </a:rPr>
              <a:t>the</a:t>
            </a:r>
            <a:r>
              <a:rPr sz="2200" spc="90" dirty="0">
                <a:latin typeface="Arial MT"/>
                <a:cs typeface="Arial MT"/>
              </a:rPr>
              <a:t> </a:t>
            </a:r>
            <a:r>
              <a:rPr sz="2200" dirty="0">
                <a:latin typeface="Arial MT"/>
                <a:cs typeface="Arial MT"/>
              </a:rPr>
              <a:t>above</a:t>
            </a:r>
            <a:r>
              <a:rPr sz="2200" spc="85" dirty="0">
                <a:latin typeface="Arial MT"/>
                <a:cs typeface="Arial MT"/>
              </a:rPr>
              <a:t> </a:t>
            </a:r>
            <a:r>
              <a:rPr sz="2200" dirty="0">
                <a:latin typeface="Arial MT"/>
                <a:cs typeface="Arial MT"/>
              </a:rPr>
              <a:t>XML document</a:t>
            </a:r>
            <a:r>
              <a:rPr sz="2200" spc="80" dirty="0">
                <a:latin typeface="Arial MT"/>
                <a:cs typeface="Arial MT"/>
              </a:rPr>
              <a:t> </a:t>
            </a:r>
            <a:r>
              <a:rPr sz="2200" spc="-20" dirty="0">
                <a:latin typeface="Arial MT"/>
                <a:cs typeface="Arial MT"/>
              </a:rPr>
              <a:t>with</a:t>
            </a:r>
            <a:endParaRPr sz="2200">
              <a:latin typeface="Arial MT"/>
              <a:cs typeface="Arial MT"/>
            </a:endParaRPr>
          </a:p>
          <a:p>
            <a:pPr marL="12700" marR="5080" algn="just">
              <a:lnSpc>
                <a:spcPct val="200000"/>
              </a:lnSpc>
            </a:pPr>
            <a:r>
              <a:rPr sz="2200" dirty="0">
                <a:latin typeface="Arial MT"/>
                <a:cs typeface="Arial MT"/>
              </a:rPr>
              <a:t>the</a:t>
            </a:r>
            <a:r>
              <a:rPr sz="2200" spc="254" dirty="0">
                <a:latin typeface="Arial MT"/>
                <a:cs typeface="Arial MT"/>
              </a:rPr>
              <a:t>  </a:t>
            </a:r>
            <a:r>
              <a:rPr sz="2200" dirty="0">
                <a:latin typeface="Arial MT"/>
                <a:cs typeface="Arial MT"/>
              </a:rPr>
              <a:t>name</a:t>
            </a:r>
            <a:r>
              <a:rPr sz="2200" spc="265" dirty="0">
                <a:latin typeface="Arial MT"/>
                <a:cs typeface="Arial MT"/>
              </a:rPr>
              <a:t>  </a:t>
            </a:r>
            <a:r>
              <a:rPr sz="2200" dirty="0">
                <a:latin typeface="Arial MT"/>
                <a:cs typeface="Arial MT"/>
              </a:rPr>
              <a:t>Cars.xml.</a:t>
            </a:r>
            <a:r>
              <a:rPr sz="2200" spc="260" dirty="0">
                <a:latin typeface="Arial MT"/>
                <a:cs typeface="Arial MT"/>
              </a:rPr>
              <a:t>  </a:t>
            </a:r>
            <a:r>
              <a:rPr sz="2200" dirty="0">
                <a:latin typeface="Arial MT"/>
                <a:cs typeface="Arial MT"/>
              </a:rPr>
              <a:t>In</a:t>
            </a:r>
            <a:r>
              <a:rPr sz="2200" spc="254" dirty="0">
                <a:latin typeface="Arial MT"/>
                <a:cs typeface="Arial MT"/>
              </a:rPr>
              <a:t>  </a:t>
            </a:r>
            <a:r>
              <a:rPr sz="2200" dirty="0">
                <a:latin typeface="Arial MT"/>
                <a:cs typeface="Arial MT"/>
              </a:rPr>
              <a:t>the</a:t>
            </a:r>
            <a:r>
              <a:rPr sz="2200" spc="260" dirty="0">
                <a:latin typeface="Arial MT"/>
                <a:cs typeface="Arial MT"/>
              </a:rPr>
              <a:t>  </a:t>
            </a:r>
            <a:r>
              <a:rPr sz="2200" spc="-20" dirty="0">
                <a:latin typeface="Arial MT"/>
                <a:cs typeface="Arial MT"/>
              </a:rPr>
              <a:t>next </a:t>
            </a:r>
            <a:r>
              <a:rPr sz="2200" dirty="0">
                <a:latin typeface="Arial MT"/>
                <a:cs typeface="Arial MT"/>
              </a:rPr>
              <a:t>section,</a:t>
            </a:r>
            <a:r>
              <a:rPr sz="2200" spc="204" dirty="0">
                <a:latin typeface="Arial MT"/>
                <a:cs typeface="Arial MT"/>
              </a:rPr>
              <a:t> </a:t>
            </a:r>
            <a:r>
              <a:rPr sz="2200" dirty="0">
                <a:latin typeface="Arial MT"/>
                <a:cs typeface="Arial MT"/>
              </a:rPr>
              <a:t>we</a:t>
            </a:r>
            <a:r>
              <a:rPr sz="2200" spc="180" dirty="0">
                <a:latin typeface="Arial MT"/>
                <a:cs typeface="Arial MT"/>
              </a:rPr>
              <a:t> </a:t>
            </a:r>
            <a:r>
              <a:rPr sz="2200" dirty="0">
                <a:latin typeface="Arial MT"/>
                <a:cs typeface="Arial MT"/>
              </a:rPr>
              <a:t>will</a:t>
            </a:r>
            <a:r>
              <a:rPr sz="2200" spc="200" dirty="0">
                <a:latin typeface="Arial MT"/>
                <a:cs typeface="Arial MT"/>
              </a:rPr>
              <a:t> </a:t>
            </a:r>
            <a:r>
              <a:rPr sz="2200" dirty="0">
                <a:latin typeface="Arial MT"/>
                <a:cs typeface="Arial MT"/>
              </a:rPr>
              <a:t>load</a:t>
            </a:r>
            <a:r>
              <a:rPr sz="2200" spc="195" dirty="0">
                <a:latin typeface="Arial MT"/>
                <a:cs typeface="Arial MT"/>
              </a:rPr>
              <a:t> </a:t>
            </a:r>
            <a:r>
              <a:rPr sz="2200" dirty="0">
                <a:latin typeface="Arial MT"/>
                <a:cs typeface="Arial MT"/>
              </a:rPr>
              <a:t>this</a:t>
            </a:r>
            <a:r>
              <a:rPr sz="2200" spc="200" dirty="0">
                <a:latin typeface="Arial MT"/>
                <a:cs typeface="Arial MT"/>
              </a:rPr>
              <a:t> </a:t>
            </a:r>
            <a:r>
              <a:rPr sz="2200" dirty="0">
                <a:latin typeface="Arial MT"/>
                <a:cs typeface="Arial MT"/>
              </a:rPr>
              <a:t>XML</a:t>
            </a:r>
            <a:r>
              <a:rPr sz="2200" spc="105" dirty="0">
                <a:latin typeface="Arial MT"/>
                <a:cs typeface="Arial MT"/>
              </a:rPr>
              <a:t> </a:t>
            </a:r>
            <a:r>
              <a:rPr sz="2200" spc="-10" dirty="0">
                <a:latin typeface="Arial MT"/>
                <a:cs typeface="Arial MT"/>
              </a:rPr>
              <a:t>script </a:t>
            </a:r>
            <a:r>
              <a:rPr sz="2200" dirty="0">
                <a:latin typeface="Arial MT"/>
                <a:cs typeface="Arial MT"/>
              </a:rPr>
              <a:t>into</a:t>
            </a:r>
            <a:r>
              <a:rPr sz="2200" spc="45" dirty="0">
                <a:latin typeface="Arial MT"/>
                <a:cs typeface="Arial MT"/>
              </a:rPr>
              <a:t>  </a:t>
            </a:r>
            <a:r>
              <a:rPr sz="2200" dirty="0">
                <a:latin typeface="Arial MT"/>
                <a:cs typeface="Arial MT"/>
              </a:rPr>
              <a:t>the</a:t>
            </a:r>
            <a:r>
              <a:rPr sz="2200" spc="45" dirty="0">
                <a:latin typeface="Arial MT"/>
                <a:cs typeface="Arial MT"/>
              </a:rPr>
              <a:t>  </a:t>
            </a:r>
            <a:r>
              <a:rPr sz="2200" dirty="0">
                <a:latin typeface="Arial MT"/>
                <a:cs typeface="Arial MT"/>
              </a:rPr>
              <a:t>SQL  Server</a:t>
            </a:r>
            <a:r>
              <a:rPr sz="2200" spc="50" dirty="0">
                <a:latin typeface="Arial MT"/>
                <a:cs typeface="Arial MT"/>
              </a:rPr>
              <a:t>  </a:t>
            </a:r>
            <a:r>
              <a:rPr sz="2200" dirty="0">
                <a:latin typeface="Arial MT"/>
                <a:cs typeface="Arial MT"/>
              </a:rPr>
              <a:t>and</a:t>
            </a:r>
            <a:r>
              <a:rPr sz="2200" spc="45" dirty="0">
                <a:latin typeface="Arial MT"/>
                <a:cs typeface="Arial MT"/>
              </a:rPr>
              <a:t>  </a:t>
            </a:r>
            <a:r>
              <a:rPr sz="2200" dirty="0">
                <a:latin typeface="Arial MT"/>
                <a:cs typeface="Arial MT"/>
              </a:rPr>
              <a:t>will</a:t>
            </a:r>
            <a:r>
              <a:rPr sz="2200" spc="45" dirty="0">
                <a:latin typeface="Arial MT"/>
                <a:cs typeface="Arial MT"/>
              </a:rPr>
              <a:t>  </a:t>
            </a:r>
            <a:r>
              <a:rPr sz="2200" spc="-25" dirty="0">
                <a:latin typeface="Arial MT"/>
                <a:cs typeface="Arial MT"/>
              </a:rPr>
              <a:t>see </a:t>
            </a:r>
            <a:r>
              <a:rPr sz="2200" dirty="0">
                <a:latin typeface="Arial MT"/>
                <a:cs typeface="Arial MT"/>
              </a:rPr>
              <a:t>how</a:t>
            </a:r>
            <a:r>
              <a:rPr sz="2200" spc="195" dirty="0">
                <a:latin typeface="Arial MT"/>
                <a:cs typeface="Arial MT"/>
              </a:rPr>
              <a:t> </a:t>
            </a:r>
            <a:r>
              <a:rPr sz="2200" dirty="0">
                <a:latin typeface="Arial MT"/>
                <a:cs typeface="Arial MT"/>
              </a:rPr>
              <a:t>to</a:t>
            </a:r>
            <a:r>
              <a:rPr sz="2200" spc="200" dirty="0">
                <a:latin typeface="Arial MT"/>
                <a:cs typeface="Arial MT"/>
              </a:rPr>
              <a:t> </a:t>
            </a:r>
            <a:r>
              <a:rPr sz="2200" dirty="0">
                <a:latin typeface="Arial MT"/>
                <a:cs typeface="Arial MT"/>
              </a:rPr>
              <a:t>create</a:t>
            </a:r>
            <a:r>
              <a:rPr sz="2200" spc="204" dirty="0">
                <a:latin typeface="Arial MT"/>
                <a:cs typeface="Arial MT"/>
              </a:rPr>
              <a:t> </a:t>
            </a:r>
            <a:r>
              <a:rPr sz="2200" dirty="0">
                <a:latin typeface="Arial MT"/>
                <a:cs typeface="Arial MT"/>
              </a:rPr>
              <a:t>a</a:t>
            </a:r>
            <a:r>
              <a:rPr sz="2200" spc="200" dirty="0">
                <a:latin typeface="Arial MT"/>
                <a:cs typeface="Arial MT"/>
              </a:rPr>
              <a:t> </a:t>
            </a:r>
            <a:r>
              <a:rPr sz="2200" dirty="0">
                <a:latin typeface="Arial MT"/>
                <a:cs typeface="Arial MT"/>
              </a:rPr>
              <a:t>table</a:t>
            </a:r>
            <a:r>
              <a:rPr sz="2200" spc="204" dirty="0">
                <a:latin typeface="Arial MT"/>
                <a:cs typeface="Arial MT"/>
              </a:rPr>
              <a:t> </a:t>
            </a:r>
            <a:r>
              <a:rPr sz="2200" dirty="0">
                <a:latin typeface="Arial MT"/>
                <a:cs typeface="Arial MT"/>
              </a:rPr>
              <a:t>from</a:t>
            </a:r>
            <a:r>
              <a:rPr sz="2200" spc="195" dirty="0">
                <a:latin typeface="Arial MT"/>
                <a:cs typeface="Arial MT"/>
              </a:rPr>
              <a:t> </a:t>
            </a:r>
            <a:r>
              <a:rPr sz="2200" dirty="0">
                <a:latin typeface="Arial MT"/>
                <a:cs typeface="Arial MT"/>
              </a:rPr>
              <a:t>the</a:t>
            </a:r>
            <a:r>
              <a:rPr sz="2200" spc="220" dirty="0">
                <a:latin typeface="Arial MT"/>
                <a:cs typeface="Arial MT"/>
              </a:rPr>
              <a:t> </a:t>
            </a:r>
            <a:r>
              <a:rPr sz="2200" spc="-25" dirty="0">
                <a:latin typeface="Arial MT"/>
                <a:cs typeface="Arial MT"/>
              </a:rPr>
              <a:t>XML </a:t>
            </a:r>
            <a:r>
              <a:rPr sz="2200" spc="-10" dirty="0">
                <a:latin typeface="Arial MT"/>
                <a:cs typeface="Arial MT"/>
              </a:rPr>
              <a:t>Document.</a:t>
            </a:r>
            <a:endParaRPr sz="2200">
              <a:latin typeface="Arial MT"/>
              <a:cs typeface="Arial MT"/>
            </a:endParaRPr>
          </a:p>
        </p:txBody>
      </p:sp>
      <p:pic>
        <p:nvPicPr>
          <p:cNvPr id="3" name="object 3"/>
          <p:cNvPicPr/>
          <p:nvPr/>
        </p:nvPicPr>
        <p:blipFill>
          <a:blip r:embed="rId2" cstate="print"/>
          <a:stretch>
            <a:fillRect/>
          </a:stretch>
        </p:blipFill>
        <p:spPr>
          <a:xfrm>
            <a:off x="6295644" y="850391"/>
            <a:ext cx="630935" cy="662939"/>
          </a:xfrm>
          <a:prstGeom prst="rect">
            <a:avLst/>
          </a:prstGeom>
        </p:spPr>
      </p:pic>
      <p:pic>
        <p:nvPicPr>
          <p:cNvPr id="4" name="object 4"/>
          <p:cNvPicPr/>
          <p:nvPr/>
        </p:nvPicPr>
        <p:blipFill>
          <a:blip r:embed="rId3" cstate="print"/>
          <a:stretch>
            <a:fillRect/>
          </a:stretch>
        </p:blipFill>
        <p:spPr>
          <a:xfrm>
            <a:off x="6830568" y="1990344"/>
            <a:ext cx="3742944" cy="2877311"/>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5C030-2708-651D-AA4F-59A12B759A0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A0CC568-5575-E21F-488F-82F927EEEAEE}"/>
              </a:ext>
            </a:extLst>
          </p:cNvPr>
          <p:cNvSpPr txBox="1"/>
          <p:nvPr/>
        </p:nvSpPr>
        <p:spPr>
          <a:xfrm>
            <a:off x="1609725" y="1661541"/>
            <a:ext cx="4587875" cy="2043508"/>
          </a:xfrm>
          <a:prstGeom prst="rect">
            <a:avLst/>
          </a:prstGeom>
        </p:spPr>
        <p:txBody>
          <a:bodyPr vert="horz" wrap="square" lIns="0" tIns="12065" rIns="0" bIns="0" rtlCol="0">
            <a:spAutoFit/>
          </a:bodyPr>
          <a:lstStyle/>
          <a:p>
            <a:pPr marL="12700" algn="just">
              <a:lnSpc>
                <a:spcPct val="100000"/>
              </a:lnSpc>
              <a:spcBef>
                <a:spcPts val="95"/>
              </a:spcBef>
            </a:pPr>
            <a:r>
              <a:rPr lang="es-ES" sz="2200" dirty="0">
                <a:latin typeface="Arial MT"/>
                <a:cs typeface="Arial MT"/>
              </a:rPr>
              <a:t>Guarde el documento XML anterior con el nombre Cars.xml. En la siguiente sección, cargaremos este script XML en SQL Server y veremos cómo crear una tabla a partir del documento XML.</a:t>
            </a:r>
            <a:endParaRPr sz="2200" dirty="0">
              <a:latin typeface="Arial MT"/>
              <a:cs typeface="Arial MT"/>
            </a:endParaRPr>
          </a:p>
        </p:txBody>
      </p:sp>
      <p:pic>
        <p:nvPicPr>
          <p:cNvPr id="3" name="object 3">
            <a:extLst>
              <a:ext uri="{FF2B5EF4-FFF2-40B4-BE49-F238E27FC236}">
                <a16:creationId xmlns:a16="http://schemas.microsoft.com/office/drawing/2014/main" id="{A4663C97-69AC-40D3-2960-C19D9E8AB844}"/>
              </a:ext>
            </a:extLst>
          </p:cNvPr>
          <p:cNvPicPr/>
          <p:nvPr/>
        </p:nvPicPr>
        <p:blipFill>
          <a:blip r:embed="rId2" cstate="print"/>
          <a:stretch>
            <a:fillRect/>
          </a:stretch>
        </p:blipFill>
        <p:spPr>
          <a:xfrm>
            <a:off x="6295644" y="850391"/>
            <a:ext cx="630935" cy="662939"/>
          </a:xfrm>
          <a:prstGeom prst="rect">
            <a:avLst/>
          </a:prstGeom>
        </p:spPr>
      </p:pic>
      <p:pic>
        <p:nvPicPr>
          <p:cNvPr id="4" name="object 4">
            <a:extLst>
              <a:ext uri="{FF2B5EF4-FFF2-40B4-BE49-F238E27FC236}">
                <a16:creationId xmlns:a16="http://schemas.microsoft.com/office/drawing/2014/main" id="{0B265996-A417-BB9F-54BB-3502E62C4298}"/>
              </a:ext>
            </a:extLst>
          </p:cNvPr>
          <p:cNvPicPr/>
          <p:nvPr/>
        </p:nvPicPr>
        <p:blipFill>
          <a:blip r:embed="rId3" cstate="print"/>
          <a:stretch>
            <a:fillRect/>
          </a:stretch>
        </p:blipFill>
        <p:spPr>
          <a:xfrm>
            <a:off x="6830568" y="1990344"/>
            <a:ext cx="3742944" cy="2877311"/>
          </a:xfrm>
          <a:prstGeom prst="rect">
            <a:avLst/>
          </a:prstGeom>
        </p:spPr>
      </p:pic>
      <p:sp>
        <p:nvSpPr>
          <p:cNvPr id="5" name="object 5">
            <a:extLst>
              <a:ext uri="{FF2B5EF4-FFF2-40B4-BE49-F238E27FC236}">
                <a16:creationId xmlns:a16="http://schemas.microsoft.com/office/drawing/2014/main" id="{71D292BD-48BD-B45C-771A-27E2C4A5F98F}"/>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3885111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24764" rIns="0" bIns="0" rtlCol="0">
            <a:spAutoFit/>
          </a:bodyPr>
          <a:lstStyle/>
          <a:p>
            <a:pPr marL="90805">
              <a:lnSpc>
                <a:spcPct val="100000"/>
              </a:lnSpc>
              <a:spcBef>
                <a:spcPts val="95"/>
              </a:spcBef>
            </a:pPr>
            <a:r>
              <a:rPr sz="2800" dirty="0"/>
              <a:t>Create</a:t>
            </a:r>
            <a:r>
              <a:rPr sz="2800" spc="-50" dirty="0"/>
              <a:t> </a:t>
            </a:r>
            <a:r>
              <a:rPr sz="2800" dirty="0"/>
              <a:t>a</a:t>
            </a:r>
            <a:r>
              <a:rPr sz="2800" spc="-65" dirty="0"/>
              <a:t> </a:t>
            </a:r>
            <a:r>
              <a:rPr sz="2800" dirty="0"/>
              <a:t>SQL</a:t>
            </a:r>
            <a:r>
              <a:rPr sz="2800" spc="-105" dirty="0"/>
              <a:t> </a:t>
            </a:r>
            <a:r>
              <a:rPr sz="2800" dirty="0"/>
              <a:t>table</a:t>
            </a:r>
            <a:r>
              <a:rPr sz="2800" spc="-55" dirty="0"/>
              <a:t> </a:t>
            </a:r>
            <a:r>
              <a:rPr sz="2800" dirty="0"/>
              <a:t>from</a:t>
            </a:r>
            <a:r>
              <a:rPr sz="2800" spc="-60" dirty="0"/>
              <a:t> </a:t>
            </a:r>
            <a:r>
              <a:rPr sz="2800" dirty="0"/>
              <a:t>an</a:t>
            </a:r>
            <a:r>
              <a:rPr sz="2800" spc="-60" dirty="0"/>
              <a:t> </a:t>
            </a:r>
            <a:r>
              <a:rPr sz="2800" dirty="0"/>
              <a:t>XML</a:t>
            </a:r>
            <a:r>
              <a:rPr sz="2800" spc="-100" dirty="0"/>
              <a:t> </a:t>
            </a:r>
            <a:r>
              <a:rPr sz="2800" spc="-10" dirty="0"/>
              <a:t>document</a:t>
            </a:r>
            <a:endParaRPr sz="2800"/>
          </a:p>
        </p:txBody>
      </p:sp>
      <p:sp>
        <p:nvSpPr>
          <p:cNvPr id="3" name="object 3"/>
          <p:cNvSpPr txBox="1"/>
          <p:nvPr/>
        </p:nvSpPr>
        <p:spPr>
          <a:xfrm>
            <a:off x="1561338" y="1851130"/>
            <a:ext cx="5003165" cy="3547745"/>
          </a:xfrm>
          <a:prstGeom prst="rect">
            <a:avLst/>
          </a:prstGeom>
        </p:spPr>
        <p:txBody>
          <a:bodyPr vert="horz" wrap="square" lIns="0" tIns="13335" rIns="0" bIns="0" rtlCol="0">
            <a:spAutoFit/>
          </a:bodyPr>
          <a:lstStyle/>
          <a:p>
            <a:pPr marL="12700" marR="5080" algn="just">
              <a:lnSpc>
                <a:spcPct val="150000"/>
              </a:lnSpc>
              <a:spcBef>
                <a:spcPts val="105"/>
              </a:spcBef>
            </a:pPr>
            <a:r>
              <a:rPr sz="2200" dirty="0">
                <a:latin typeface="Arial MT"/>
                <a:cs typeface="Arial MT"/>
              </a:rPr>
              <a:t>Let’s</a:t>
            </a:r>
            <a:r>
              <a:rPr sz="2200" spc="-30" dirty="0">
                <a:latin typeface="Arial MT"/>
                <a:cs typeface="Arial MT"/>
              </a:rPr>
              <a:t>  </a:t>
            </a:r>
            <a:r>
              <a:rPr sz="2200" dirty="0">
                <a:latin typeface="Arial MT"/>
                <a:cs typeface="Arial MT"/>
              </a:rPr>
              <a:t>first</a:t>
            </a:r>
            <a:r>
              <a:rPr sz="2200" spc="545" dirty="0">
                <a:latin typeface="Arial MT"/>
                <a:cs typeface="Arial MT"/>
              </a:rPr>
              <a:t> </a:t>
            </a:r>
            <a:r>
              <a:rPr sz="2200" dirty="0">
                <a:latin typeface="Arial MT"/>
                <a:cs typeface="Arial MT"/>
              </a:rPr>
              <a:t>see</a:t>
            </a:r>
            <a:r>
              <a:rPr sz="2200" spc="-35" dirty="0">
                <a:latin typeface="Arial MT"/>
                <a:cs typeface="Arial MT"/>
              </a:rPr>
              <a:t>  </a:t>
            </a:r>
            <a:r>
              <a:rPr sz="2200" dirty="0">
                <a:latin typeface="Arial MT"/>
                <a:cs typeface="Arial MT"/>
              </a:rPr>
              <a:t>how</a:t>
            </a:r>
            <a:r>
              <a:rPr sz="2200" spc="-25" dirty="0">
                <a:latin typeface="Arial MT"/>
                <a:cs typeface="Arial MT"/>
              </a:rPr>
              <a:t>  </a:t>
            </a:r>
            <a:r>
              <a:rPr sz="2200" dirty="0">
                <a:latin typeface="Arial MT"/>
                <a:cs typeface="Arial MT"/>
              </a:rPr>
              <a:t>we</a:t>
            </a:r>
            <a:r>
              <a:rPr sz="2200" spc="-25" dirty="0">
                <a:latin typeface="Arial MT"/>
                <a:cs typeface="Arial MT"/>
              </a:rPr>
              <a:t>  </a:t>
            </a:r>
            <a:r>
              <a:rPr sz="2200" dirty="0">
                <a:latin typeface="Arial MT"/>
                <a:cs typeface="Arial MT"/>
              </a:rPr>
              <a:t>can</a:t>
            </a:r>
            <a:r>
              <a:rPr sz="2200" spc="-30" dirty="0">
                <a:latin typeface="Arial MT"/>
                <a:cs typeface="Arial MT"/>
              </a:rPr>
              <a:t>  </a:t>
            </a:r>
            <a:r>
              <a:rPr sz="2200" dirty="0">
                <a:latin typeface="Arial MT"/>
                <a:cs typeface="Arial MT"/>
              </a:rPr>
              <a:t>create</a:t>
            </a:r>
            <a:r>
              <a:rPr sz="2200" spc="-25" dirty="0">
                <a:latin typeface="Arial MT"/>
                <a:cs typeface="Arial MT"/>
              </a:rPr>
              <a:t>  an </a:t>
            </a:r>
            <a:r>
              <a:rPr sz="2200" dirty="0">
                <a:latin typeface="Arial MT"/>
                <a:cs typeface="Arial MT"/>
              </a:rPr>
              <a:t>SQL</a:t>
            </a:r>
            <a:r>
              <a:rPr sz="2200" spc="-35" dirty="0">
                <a:latin typeface="Arial MT"/>
                <a:cs typeface="Arial MT"/>
              </a:rPr>
              <a:t> </a:t>
            </a:r>
            <a:r>
              <a:rPr sz="2200" dirty="0">
                <a:latin typeface="Arial MT"/>
                <a:cs typeface="Arial MT"/>
              </a:rPr>
              <a:t>table</a:t>
            </a:r>
            <a:r>
              <a:rPr sz="2200" spc="60" dirty="0">
                <a:latin typeface="Arial MT"/>
                <a:cs typeface="Arial MT"/>
              </a:rPr>
              <a:t> </a:t>
            </a:r>
            <a:r>
              <a:rPr sz="2200" dirty="0">
                <a:latin typeface="Arial MT"/>
                <a:cs typeface="Arial MT"/>
              </a:rPr>
              <a:t>using</a:t>
            </a:r>
            <a:r>
              <a:rPr sz="2200" spc="60" dirty="0">
                <a:latin typeface="Arial MT"/>
                <a:cs typeface="Arial MT"/>
              </a:rPr>
              <a:t> </a:t>
            </a:r>
            <a:r>
              <a:rPr sz="2200" dirty="0">
                <a:latin typeface="Arial MT"/>
                <a:cs typeface="Arial MT"/>
              </a:rPr>
              <a:t>attributes.</a:t>
            </a:r>
            <a:r>
              <a:rPr sz="2200" spc="50" dirty="0">
                <a:latin typeface="Arial MT"/>
                <a:cs typeface="Arial MT"/>
              </a:rPr>
              <a:t> </a:t>
            </a:r>
            <a:r>
              <a:rPr sz="2200" dirty="0">
                <a:latin typeface="Arial MT"/>
                <a:cs typeface="Arial MT"/>
              </a:rPr>
              <a:t>Suppose</a:t>
            </a:r>
            <a:r>
              <a:rPr sz="2200" spc="55" dirty="0">
                <a:latin typeface="Arial MT"/>
                <a:cs typeface="Arial MT"/>
              </a:rPr>
              <a:t> </a:t>
            </a:r>
            <a:r>
              <a:rPr sz="2200" spc="-25" dirty="0">
                <a:latin typeface="Arial MT"/>
                <a:cs typeface="Arial MT"/>
              </a:rPr>
              <a:t>we </a:t>
            </a:r>
            <a:r>
              <a:rPr sz="2200" dirty="0">
                <a:latin typeface="Arial MT"/>
                <a:cs typeface="Arial MT"/>
              </a:rPr>
              <a:t>want</a:t>
            </a:r>
            <a:r>
              <a:rPr sz="2200" spc="65" dirty="0">
                <a:latin typeface="Arial MT"/>
                <a:cs typeface="Arial MT"/>
              </a:rPr>
              <a:t> </a:t>
            </a:r>
            <a:r>
              <a:rPr sz="2200" dirty="0">
                <a:latin typeface="Arial MT"/>
                <a:cs typeface="Arial MT"/>
              </a:rPr>
              <a:t>to</a:t>
            </a:r>
            <a:r>
              <a:rPr sz="2200" spc="70" dirty="0">
                <a:latin typeface="Arial MT"/>
                <a:cs typeface="Arial MT"/>
              </a:rPr>
              <a:t> </a:t>
            </a:r>
            <a:r>
              <a:rPr sz="2200" dirty="0">
                <a:latin typeface="Arial MT"/>
                <a:cs typeface="Arial MT"/>
              </a:rPr>
              <a:t>create</a:t>
            </a:r>
            <a:r>
              <a:rPr sz="2200" spc="70" dirty="0">
                <a:latin typeface="Arial MT"/>
                <a:cs typeface="Arial MT"/>
              </a:rPr>
              <a:t> </a:t>
            </a:r>
            <a:r>
              <a:rPr sz="2200" dirty="0">
                <a:latin typeface="Arial MT"/>
                <a:cs typeface="Arial MT"/>
              </a:rPr>
              <a:t>a</a:t>
            </a:r>
            <a:r>
              <a:rPr sz="2200" spc="70" dirty="0">
                <a:latin typeface="Arial MT"/>
                <a:cs typeface="Arial MT"/>
              </a:rPr>
              <a:t> </a:t>
            </a:r>
            <a:r>
              <a:rPr sz="2200" dirty="0">
                <a:latin typeface="Arial MT"/>
                <a:cs typeface="Arial MT"/>
              </a:rPr>
              <a:t>table</a:t>
            </a:r>
            <a:r>
              <a:rPr sz="2200" spc="75" dirty="0">
                <a:latin typeface="Arial MT"/>
                <a:cs typeface="Arial MT"/>
              </a:rPr>
              <a:t> </a:t>
            </a:r>
            <a:r>
              <a:rPr sz="2200" dirty="0">
                <a:latin typeface="Arial MT"/>
                <a:cs typeface="Arial MT"/>
              </a:rPr>
              <a:t>with</a:t>
            </a:r>
            <a:r>
              <a:rPr sz="2200" spc="75" dirty="0">
                <a:latin typeface="Arial MT"/>
                <a:cs typeface="Arial MT"/>
              </a:rPr>
              <a:t> </a:t>
            </a:r>
            <a:r>
              <a:rPr sz="2200" dirty="0">
                <a:latin typeface="Arial MT"/>
                <a:cs typeface="Arial MT"/>
              </a:rPr>
              <a:t>two</a:t>
            </a:r>
            <a:r>
              <a:rPr sz="2200" spc="70" dirty="0">
                <a:latin typeface="Arial MT"/>
                <a:cs typeface="Arial MT"/>
              </a:rPr>
              <a:t> </a:t>
            </a:r>
            <a:r>
              <a:rPr sz="2200" spc="-10" dirty="0">
                <a:latin typeface="Arial MT"/>
                <a:cs typeface="Arial MT"/>
              </a:rPr>
              <a:t>columns </a:t>
            </a:r>
            <a:r>
              <a:rPr sz="2200" dirty="0">
                <a:latin typeface="Arial MT"/>
                <a:cs typeface="Arial MT"/>
              </a:rPr>
              <a:t>that</a:t>
            </a:r>
            <a:r>
              <a:rPr sz="2200" spc="265" dirty="0">
                <a:latin typeface="Arial MT"/>
                <a:cs typeface="Arial MT"/>
              </a:rPr>
              <a:t> </a:t>
            </a:r>
            <a:r>
              <a:rPr sz="2200" dirty="0">
                <a:latin typeface="Arial MT"/>
                <a:cs typeface="Arial MT"/>
              </a:rPr>
              <a:t>contain</a:t>
            </a:r>
            <a:r>
              <a:rPr sz="2200" spc="280" dirty="0">
                <a:latin typeface="Arial MT"/>
                <a:cs typeface="Arial MT"/>
              </a:rPr>
              <a:t> </a:t>
            </a:r>
            <a:r>
              <a:rPr sz="2200" dirty="0">
                <a:latin typeface="Arial MT"/>
                <a:cs typeface="Arial MT"/>
              </a:rPr>
              <a:t>the</a:t>
            </a:r>
            <a:r>
              <a:rPr sz="2200" spc="285" dirty="0">
                <a:latin typeface="Arial MT"/>
                <a:cs typeface="Arial MT"/>
              </a:rPr>
              <a:t> </a:t>
            </a:r>
            <a:r>
              <a:rPr sz="2200" dirty="0">
                <a:latin typeface="Arial MT"/>
                <a:cs typeface="Arial MT"/>
              </a:rPr>
              <a:t>values</a:t>
            </a:r>
            <a:r>
              <a:rPr sz="2200" spc="290" dirty="0">
                <a:latin typeface="Arial MT"/>
                <a:cs typeface="Arial MT"/>
              </a:rPr>
              <a:t> </a:t>
            </a:r>
            <a:r>
              <a:rPr sz="2200" dirty="0">
                <a:latin typeface="Arial MT"/>
                <a:cs typeface="Arial MT"/>
              </a:rPr>
              <a:t>from</a:t>
            </a:r>
            <a:r>
              <a:rPr sz="2200" spc="260" dirty="0">
                <a:latin typeface="Arial MT"/>
                <a:cs typeface="Arial MT"/>
              </a:rPr>
              <a:t> </a:t>
            </a:r>
            <a:r>
              <a:rPr sz="2200" dirty="0">
                <a:latin typeface="Arial MT"/>
                <a:cs typeface="Arial MT"/>
              </a:rPr>
              <a:t>the</a:t>
            </a:r>
            <a:r>
              <a:rPr sz="2200" spc="285" dirty="0">
                <a:latin typeface="Arial MT"/>
                <a:cs typeface="Arial MT"/>
              </a:rPr>
              <a:t> </a:t>
            </a:r>
            <a:r>
              <a:rPr sz="2200" spc="-20" dirty="0">
                <a:latin typeface="Arial MT"/>
                <a:cs typeface="Arial MT"/>
              </a:rPr>
              <a:t>Name </a:t>
            </a:r>
            <a:r>
              <a:rPr sz="2200" dirty="0">
                <a:latin typeface="Arial MT"/>
                <a:cs typeface="Arial MT"/>
              </a:rPr>
              <a:t>and  Make</a:t>
            </a:r>
            <a:r>
              <a:rPr sz="2200" spc="5" dirty="0">
                <a:latin typeface="Arial MT"/>
                <a:cs typeface="Arial MT"/>
              </a:rPr>
              <a:t>  </a:t>
            </a:r>
            <a:r>
              <a:rPr sz="2200" dirty="0">
                <a:latin typeface="Arial MT"/>
                <a:cs typeface="Arial MT"/>
              </a:rPr>
              <a:t>attributes  from  the  </a:t>
            </a:r>
            <a:r>
              <a:rPr sz="2200" spc="-10" dirty="0">
                <a:latin typeface="Arial MT"/>
                <a:cs typeface="Arial MT"/>
              </a:rPr>
              <a:t>CarInfo </a:t>
            </a:r>
            <a:r>
              <a:rPr sz="2200" dirty="0">
                <a:latin typeface="Arial MT"/>
                <a:cs typeface="Arial MT"/>
              </a:rPr>
              <a:t>element.</a:t>
            </a:r>
            <a:r>
              <a:rPr sz="2200" spc="270" dirty="0">
                <a:latin typeface="Arial MT"/>
                <a:cs typeface="Arial MT"/>
              </a:rPr>
              <a:t>  </a:t>
            </a:r>
            <a:r>
              <a:rPr sz="2200" dirty="0">
                <a:latin typeface="Arial MT"/>
                <a:cs typeface="Arial MT"/>
              </a:rPr>
              <a:t>We</a:t>
            </a:r>
            <a:r>
              <a:rPr sz="2200" spc="265" dirty="0">
                <a:latin typeface="Arial MT"/>
                <a:cs typeface="Arial MT"/>
              </a:rPr>
              <a:t>  </a:t>
            </a:r>
            <a:r>
              <a:rPr sz="2200" dirty="0">
                <a:latin typeface="Arial MT"/>
                <a:cs typeface="Arial MT"/>
              </a:rPr>
              <a:t>can</a:t>
            </a:r>
            <a:r>
              <a:rPr sz="2200" spc="265" dirty="0">
                <a:latin typeface="Arial MT"/>
                <a:cs typeface="Arial MT"/>
              </a:rPr>
              <a:t>  </a:t>
            </a:r>
            <a:r>
              <a:rPr sz="2200" dirty="0">
                <a:latin typeface="Arial MT"/>
                <a:cs typeface="Arial MT"/>
              </a:rPr>
              <a:t>do</a:t>
            </a:r>
            <a:r>
              <a:rPr sz="2200" spc="265" dirty="0">
                <a:latin typeface="Arial MT"/>
                <a:cs typeface="Arial MT"/>
              </a:rPr>
              <a:t>  </a:t>
            </a:r>
            <a:r>
              <a:rPr sz="2200" dirty="0">
                <a:latin typeface="Arial MT"/>
                <a:cs typeface="Arial MT"/>
              </a:rPr>
              <a:t>so</a:t>
            </a:r>
            <a:r>
              <a:rPr sz="2200" spc="260" dirty="0">
                <a:latin typeface="Arial MT"/>
                <a:cs typeface="Arial MT"/>
              </a:rPr>
              <a:t>  </a:t>
            </a:r>
            <a:r>
              <a:rPr sz="2200" dirty="0">
                <a:latin typeface="Arial MT"/>
                <a:cs typeface="Arial MT"/>
              </a:rPr>
              <a:t>using</a:t>
            </a:r>
            <a:r>
              <a:rPr sz="2200" spc="265" dirty="0">
                <a:latin typeface="Arial MT"/>
                <a:cs typeface="Arial MT"/>
              </a:rPr>
              <a:t>  </a:t>
            </a:r>
            <a:r>
              <a:rPr sz="2200" spc="-25" dirty="0">
                <a:latin typeface="Arial MT"/>
                <a:cs typeface="Arial MT"/>
              </a:rPr>
              <a:t>the </a:t>
            </a:r>
            <a:r>
              <a:rPr sz="2200" dirty="0">
                <a:latin typeface="Arial MT"/>
                <a:cs typeface="Arial MT"/>
              </a:rPr>
              <a:t>following</a:t>
            </a:r>
            <a:r>
              <a:rPr sz="2200" spc="-100" dirty="0">
                <a:latin typeface="Arial MT"/>
                <a:cs typeface="Arial MT"/>
              </a:rPr>
              <a:t> </a:t>
            </a:r>
            <a:r>
              <a:rPr sz="2200" spc="-10" dirty="0">
                <a:latin typeface="Arial MT"/>
                <a:cs typeface="Arial MT"/>
              </a:rPr>
              <a:t>script:</a:t>
            </a:r>
            <a:endParaRPr sz="2200">
              <a:latin typeface="Arial MT"/>
              <a:cs typeface="Arial MT"/>
            </a:endParaRPr>
          </a:p>
        </p:txBody>
      </p:sp>
      <p:pic>
        <p:nvPicPr>
          <p:cNvPr id="4" name="object 4"/>
          <p:cNvPicPr/>
          <p:nvPr/>
        </p:nvPicPr>
        <p:blipFill>
          <a:blip r:embed="rId2" cstate="print"/>
          <a:stretch>
            <a:fillRect/>
          </a:stretch>
        </p:blipFill>
        <p:spPr>
          <a:xfrm>
            <a:off x="6874764" y="1485900"/>
            <a:ext cx="630935" cy="662939"/>
          </a:xfrm>
          <a:prstGeom prst="rect">
            <a:avLst/>
          </a:prstGeom>
        </p:spPr>
      </p:pic>
      <p:pic>
        <p:nvPicPr>
          <p:cNvPr id="5" name="object 5"/>
          <p:cNvPicPr/>
          <p:nvPr/>
        </p:nvPicPr>
        <p:blipFill>
          <a:blip r:embed="rId3" cstate="print"/>
          <a:stretch>
            <a:fillRect/>
          </a:stretch>
        </p:blipFill>
        <p:spPr>
          <a:xfrm>
            <a:off x="7016495" y="2421635"/>
            <a:ext cx="3790188" cy="2508504"/>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E113B-D3AD-9987-D25E-5211F736A94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09B694C-5F0F-5758-C9DA-C3913C1AB2A6}"/>
              </a:ext>
            </a:extLst>
          </p:cNvPr>
          <p:cNvSpPr txBox="1">
            <a:spLocks noGrp="1"/>
          </p:cNvSpPr>
          <p:nvPr>
            <p:ph type="title"/>
          </p:nvPr>
        </p:nvSpPr>
        <p:spPr>
          <a:xfrm>
            <a:off x="1491488" y="301878"/>
            <a:ext cx="7301483" cy="1290686"/>
          </a:xfrm>
          <a:prstGeom prst="rect">
            <a:avLst/>
          </a:prstGeom>
        </p:spPr>
        <p:txBody>
          <a:bodyPr vert="horz" wrap="square" lIns="0" tIns="424764" rIns="0" bIns="0" rtlCol="0">
            <a:spAutoFit/>
          </a:bodyPr>
          <a:lstStyle/>
          <a:p>
            <a:pPr marL="90805">
              <a:lnSpc>
                <a:spcPct val="100000"/>
              </a:lnSpc>
              <a:spcBef>
                <a:spcPts val="95"/>
              </a:spcBef>
            </a:pPr>
            <a:r>
              <a:rPr lang="es-ES" sz="2800" dirty="0"/>
              <a:t>Crear una tabla SQL a partir de un documento XML</a:t>
            </a:r>
            <a:endParaRPr sz="2800" dirty="0"/>
          </a:p>
        </p:txBody>
      </p:sp>
      <p:sp>
        <p:nvSpPr>
          <p:cNvPr id="3" name="object 3">
            <a:extLst>
              <a:ext uri="{FF2B5EF4-FFF2-40B4-BE49-F238E27FC236}">
                <a16:creationId xmlns:a16="http://schemas.microsoft.com/office/drawing/2014/main" id="{6ADEE615-16BD-3838-A33E-1D02D97BB2DF}"/>
              </a:ext>
            </a:extLst>
          </p:cNvPr>
          <p:cNvSpPr txBox="1"/>
          <p:nvPr/>
        </p:nvSpPr>
        <p:spPr>
          <a:xfrm>
            <a:off x="1561338" y="1851130"/>
            <a:ext cx="5003165" cy="3547745"/>
          </a:xfrm>
          <a:prstGeom prst="rect">
            <a:avLst/>
          </a:prstGeom>
        </p:spPr>
        <p:txBody>
          <a:bodyPr vert="horz" wrap="square" lIns="0" tIns="13335" rIns="0" bIns="0" rtlCol="0">
            <a:spAutoFit/>
          </a:bodyPr>
          <a:lstStyle/>
          <a:p>
            <a:pPr marL="12700" marR="5080" algn="just">
              <a:lnSpc>
                <a:spcPct val="150000"/>
              </a:lnSpc>
              <a:spcBef>
                <a:spcPts val="105"/>
              </a:spcBef>
            </a:pPr>
            <a:r>
              <a:rPr lang="es-ES" sz="2200" dirty="0">
                <a:latin typeface="Arial MT"/>
                <a:cs typeface="Arial MT"/>
              </a:rPr>
              <a:t>Veamos primero cómo podemos crear una tabla SQL usando atributos. Supongamos que queremos crear una tabla con dos columnas que contengan los valores de los atributos </a:t>
            </a:r>
            <a:r>
              <a:rPr lang="es-ES" sz="2200" dirty="0" err="1">
                <a:latin typeface="Arial MT"/>
                <a:cs typeface="Arial MT"/>
              </a:rPr>
              <a:t>Name</a:t>
            </a:r>
            <a:r>
              <a:rPr lang="es-ES" sz="2200" dirty="0">
                <a:latin typeface="Arial MT"/>
                <a:cs typeface="Arial MT"/>
              </a:rPr>
              <a:t> y </a:t>
            </a:r>
            <a:r>
              <a:rPr lang="es-ES" sz="2200" dirty="0" err="1">
                <a:latin typeface="Arial MT"/>
                <a:cs typeface="Arial MT"/>
              </a:rPr>
              <a:t>Make</a:t>
            </a:r>
            <a:r>
              <a:rPr lang="es-ES" sz="2200" dirty="0">
                <a:latin typeface="Arial MT"/>
                <a:cs typeface="Arial MT"/>
              </a:rPr>
              <a:t> del elemento </a:t>
            </a:r>
            <a:r>
              <a:rPr lang="es-ES" sz="2200" dirty="0" err="1">
                <a:latin typeface="Arial MT"/>
                <a:cs typeface="Arial MT"/>
              </a:rPr>
              <a:t>CarInfo</a:t>
            </a:r>
            <a:r>
              <a:rPr lang="es-ES" sz="2200" dirty="0">
                <a:latin typeface="Arial MT"/>
                <a:cs typeface="Arial MT"/>
              </a:rPr>
              <a:t>. Podemos hacerlo usando el siguiente script:</a:t>
            </a:r>
            <a:endParaRPr sz="2200" dirty="0">
              <a:latin typeface="Arial MT"/>
              <a:cs typeface="Arial MT"/>
            </a:endParaRPr>
          </a:p>
        </p:txBody>
      </p:sp>
      <p:pic>
        <p:nvPicPr>
          <p:cNvPr id="4" name="object 4">
            <a:extLst>
              <a:ext uri="{FF2B5EF4-FFF2-40B4-BE49-F238E27FC236}">
                <a16:creationId xmlns:a16="http://schemas.microsoft.com/office/drawing/2014/main" id="{73A3374F-26B5-D752-8954-A773D9BFD084}"/>
              </a:ext>
            </a:extLst>
          </p:cNvPr>
          <p:cNvPicPr/>
          <p:nvPr/>
        </p:nvPicPr>
        <p:blipFill>
          <a:blip r:embed="rId2" cstate="print"/>
          <a:stretch>
            <a:fillRect/>
          </a:stretch>
        </p:blipFill>
        <p:spPr>
          <a:xfrm>
            <a:off x="6874764" y="1485900"/>
            <a:ext cx="630935" cy="662939"/>
          </a:xfrm>
          <a:prstGeom prst="rect">
            <a:avLst/>
          </a:prstGeom>
        </p:spPr>
      </p:pic>
      <p:pic>
        <p:nvPicPr>
          <p:cNvPr id="5" name="object 5">
            <a:extLst>
              <a:ext uri="{FF2B5EF4-FFF2-40B4-BE49-F238E27FC236}">
                <a16:creationId xmlns:a16="http://schemas.microsoft.com/office/drawing/2014/main" id="{C3D27379-F9C8-C160-6A15-BCE6CAD7646F}"/>
              </a:ext>
            </a:extLst>
          </p:cNvPr>
          <p:cNvPicPr/>
          <p:nvPr/>
        </p:nvPicPr>
        <p:blipFill>
          <a:blip r:embed="rId3" cstate="print"/>
          <a:stretch>
            <a:fillRect/>
          </a:stretch>
        </p:blipFill>
        <p:spPr>
          <a:xfrm>
            <a:off x="7016495" y="2421635"/>
            <a:ext cx="3790188" cy="2508504"/>
          </a:xfrm>
          <a:prstGeom prst="rect">
            <a:avLst/>
          </a:prstGeom>
        </p:spPr>
      </p:pic>
      <p:sp>
        <p:nvSpPr>
          <p:cNvPr id="6" name="object 6">
            <a:extLst>
              <a:ext uri="{FF2B5EF4-FFF2-40B4-BE49-F238E27FC236}">
                <a16:creationId xmlns:a16="http://schemas.microsoft.com/office/drawing/2014/main" id="{1FEAA39B-5D33-7F98-1815-C1C3F7C944AB}"/>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84676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3530" y="1215542"/>
            <a:ext cx="5253990" cy="4050029"/>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Arial MT"/>
                <a:cs typeface="Arial MT"/>
              </a:rPr>
              <a:t>In</a:t>
            </a:r>
            <a:r>
              <a:rPr sz="2200" spc="484" dirty="0">
                <a:latin typeface="Arial MT"/>
                <a:cs typeface="Arial MT"/>
              </a:rPr>
              <a:t> </a:t>
            </a:r>
            <a:r>
              <a:rPr sz="2200" dirty="0">
                <a:latin typeface="Arial MT"/>
                <a:cs typeface="Arial MT"/>
              </a:rPr>
              <a:t>the</a:t>
            </a:r>
            <a:r>
              <a:rPr sz="2200" spc="490" dirty="0">
                <a:latin typeface="Arial MT"/>
                <a:cs typeface="Arial MT"/>
              </a:rPr>
              <a:t> </a:t>
            </a:r>
            <a:r>
              <a:rPr sz="2200" dirty="0">
                <a:latin typeface="Arial MT"/>
                <a:cs typeface="Arial MT"/>
              </a:rPr>
              <a:t>script</a:t>
            </a:r>
            <a:r>
              <a:rPr sz="2200" spc="484" dirty="0">
                <a:latin typeface="Arial MT"/>
                <a:cs typeface="Arial MT"/>
              </a:rPr>
              <a:t> </a:t>
            </a:r>
            <a:r>
              <a:rPr sz="2200" dirty="0">
                <a:latin typeface="Arial MT"/>
                <a:cs typeface="Arial MT"/>
              </a:rPr>
              <a:t>above</a:t>
            </a:r>
            <a:r>
              <a:rPr sz="2200" spc="490" dirty="0">
                <a:latin typeface="Arial MT"/>
                <a:cs typeface="Arial MT"/>
              </a:rPr>
              <a:t> </a:t>
            </a:r>
            <a:r>
              <a:rPr sz="2200" dirty="0">
                <a:latin typeface="Arial MT"/>
                <a:cs typeface="Arial MT"/>
              </a:rPr>
              <a:t>we</a:t>
            </a:r>
            <a:r>
              <a:rPr sz="2200" spc="495" dirty="0">
                <a:latin typeface="Arial MT"/>
                <a:cs typeface="Arial MT"/>
              </a:rPr>
              <a:t> </a:t>
            </a:r>
            <a:r>
              <a:rPr sz="2200" dirty="0">
                <a:latin typeface="Arial MT"/>
                <a:cs typeface="Arial MT"/>
              </a:rPr>
              <a:t>declare</a:t>
            </a:r>
            <a:r>
              <a:rPr sz="2200" spc="490" dirty="0">
                <a:latin typeface="Arial MT"/>
                <a:cs typeface="Arial MT"/>
              </a:rPr>
              <a:t> </a:t>
            </a:r>
            <a:r>
              <a:rPr sz="2200" dirty="0">
                <a:latin typeface="Arial MT"/>
                <a:cs typeface="Arial MT"/>
              </a:rPr>
              <a:t>an</a:t>
            </a:r>
            <a:r>
              <a:rPr sz="2200" spc="495" dirty="0">
                <a:latin typeface="Arial MT"/>
                <a:cs typeface="Arial MT"/>
              </a:rPr>
              <a:t> </a:t>
            </a:r>
            <a:r>
              <a:rPr sz="2200" spc="-25" dirty="0">
                <a:latin typeface="Arial MT"/>
                <a:cs typeface="Arial MT"/>
              </a:rPr>
              <a:t>XML </a:t>
            </a:r>
            <a:r>
              <a:rPr sz="2200" dirty="0">
                <a:latin typeface="Arial MT"/>
                <a:cs typeface="Arial MT"/>
              </a:rPr>
              <a:t>type</a:t>
            </a:r>
            <a:r>
              <a:rPr sz="2200" spc="270" dirty="0">
                <a:latin typeface="Arial MT"/>
                <a:cs typeface="Arial MT"/>
              </a:rPr>
              <a:t> </a:t>
            </a:r>
            <a:r>
              <a:rPr sz="2200" dirty="0">
                <a:latin typeface="Arial MT"/>
                <a:cs typeface="Arial MT"/>
              </a:rPr>
              <a:t>variable</a:t>
            </a:r>
            <a:r>
              <a:rPr sz="2200" spc="260" dirty="0">
                <a:latin typeface="Arial MT"/>
                <a:cs typeface="Arial MT"/>
              </a:rPr>
              <a:t> </a:t>
            </a:r>
            <a:r>
              <a:rPr sz="2200" dirty="0">
                <a:latin typeface="Arial MT"/>
                <a:cs typeface="Arial MT"/>
              </a:rPr>
              <a:t>@cars.</a:t>
            </a:r>
            <a:r>
              <a:rPr sz="2200" spc="260" dirty="0">
                <a:latin typeface="Arial MT"/>
                <a:cs typeface="Arial MT"/>
              </a:rPr>
              <a:t> </a:t>
            </a:r>
            <a:r>
              <a:rPr sz="2200" dirty="0">
                <a:latin typeface="Arial MT"/>
                <a:cs typeface="Arial MT"/>
              </a:rPr>
              <a:t>The</a:t>
            </a:r>
            <a:r>
              <a:rPr sz="2200" spc="265" dirty="0">
                <a:latin typeface="Arial MT"/>
                <a:cs typeface="Arial MT"/>
              </a:rPr>
              <a:t> </a:t>
            </a:r>
            <a:r>
              <a:rPr sz="2200" dirty="0">
                <a:latin typeface="Arial MT"/>
                <a:cs typeface="Arial MT"/>
              </a:rPr>
              <a:t>variable</a:t>
            </a:r>
            <a:r>
              <a:rPr sz="2200" spc="280" dirty="0">
                <a:latin typeface="Arial MT"/>
                <a:cs typeface="Arial MT"/>
              </a:rPr>
              <a:t> </a:t>
            </a:r>
            <a:r>
              <a:rPr sz="2200" spc="-10" dirty="0">
                <a:latin typeface="Arial MT"/>
                <a:cs typeface="Arial MT"/>
              </a:rPr>
              <a:t>stores </a:t>
            </a:r>
            <a:r>
              <a:rPr sz="2200" dirty="0">
                <a:latin typeface="Arial MT"/>
                <a:cs typeface="Arial MT"/>
              </a:rPr>
              <a:t>the</a:t>
            </a:r>
            <a:r>
              <a:rPr sz="2200" spc="-15" dirty="0">
                <a:latin typeface="Arial MT"/>
                <a:cs typeface="Arial MT"/>
              </a:rPr>
              <a:t> </a:t>
            </a:r>
            <a:r>
              <a:rPr sz="2200" dirty="0">
                <a:latin typeface="Arial MT"/>
                <a:cs typeface="Arial MT"/>
              </a:rPr>
              <a:t>result</a:t>
            </a:r>
            <a:r>
              <a:rPr sz="2200" spc="-10" dirty="0">
                <a:latin typeface="Arial MT"/>
                <a:cs typeface="Arial MT"/>
              </a:rPr>
              <a:t> </a:t>
            </a:r>
            <a:r>
              <a:rPr sz="2200" dirty="0">
                <a:latin typeface="Arial MT"/>
                <a:cs typeface="Arial MT"/>
              </a:rPr>
              <a:t>returned</a:t>
            </a:r>
            <a:r>
              <a:rPr sz="2200" spc="-10" dirty="0">
                <a:latin typeface="Arial MT"/>
                <a:cs typeface="Arial MT"/>
              </a:rPr>
              <a:t> </a:t>
            </a:r>
            <a:r>
              <a:rPr sz="2200" dirty="0">
                <a:latin typeface="Arial MT"/>
                <a:cs typeface="Arial MT"/>
              </a:rPr>
              <a:t>by</a:t>
            </a:r>
            <a:r>
              <a:rPr sz="2200" spc="-20" dirty="0">
                <a:latin typeface="Arial MT"/>
                <a:cs typeface="Arial MT"/>
              </a:rPr>
              <a:t> </a:t>
            </a:r>
            <a:r>
              <a:rPr sz="2200" dirty="0">
                <a:latin typeface="Arial MT"/>
                <a:cs typeface="Arial MT"/>
              </a:rPr>
              <a:t>the</a:t>
            </a:r>
            <a:r>
              <a:rPr sz="2200" spc="-20" dirty="0">
                <a:latin typeface="Arial MT"/>
                <a:cs typeface="Arial MT"/>
              </a:rPr>
              <a:t> </a:t>
            </a:r>
            <a:r>
              <a:rPr sz="2200" spc="-10" dirty="0">
                <a:latin typeface="Arial MT"/>
                <a:cs typeface="Arial MT"/>
              </a:rPr>
              <a:t>OPENROWSET </a:t>
            </a:r>
            <a:r>
              <a:rPr sz="2200" dirty="0">
                <a:latin typeface="Arial MT"/>
                <a:cs typeface="Arial MT"/>
              </a:rPr>
              <a:t>function</a:t>
            </a:r>
            <a:r>
              <a:rPr sz="2200" spc="240" dirty="0">
                <a:latin typeface="Arial MT"/>
                <a:cs typeface="Arial MT"/>
              </a:rPr>
              <a:t>  </a:t>
            </a:r>
            <a:r>
              <a:rPr sz="2200" dirty="0">
                <a:latin typeface="Arial MT"/>
                <a:cs typeface="Arial MT"/>
              </a:rPr>
              <a:t>which</a:t>
            </a:r>
            <a:r>
              <a:rPr sz="2200" spc="245" dirty="0">
                <a:latin typeface="Arial MT"/>
                <a:cs typeface="Arial MT"/>
              </a:rPr>
              <a:t>  </a:t>
            </a:r>
            <a:r>
              <a:rPr sz="2200" dirty="0">
                <a:latin typeface="Arial MT"/>
                <a:cs typeface="Arial MT"/>
              </a:rPr>
              <a:t>retrieves</a:t>
            </a:r>
            <a:r>
              <a:rPr sz="2200" spc="245" dirty="0">
                <a:latin typeface="Arial MT"/>
                <a:cs typeface="Arial MT"/>
              </a:rPr>
              <a:t>  </a:t>
            </a:r>
            <a:r>
              <a:rPr sz="2200" dirty="0">
                <a:latin typeface="Arial MT"/>
                <a:cs typeface="Arial MT"/>
              </a:rPr>
              <a:t>XML</a:t>
            </a:r>
            <a:r>
              <a:rPr sz="2200" spc="204" dirty="0">
                <a:latin typeface="Arial MT"/>
                <a:cs typeface="Arial MT"/>
              </a:rPr>
              <a:t>  </a:t>
            </a:r>
            <a:r>
              <a:rPr sz="2200" dirty="0">
                <a:latin typeface="Arial MT"/>
                <a:cs typeface="Arial MT"/>
              </a:rPr>
              <a:t>data</a:t>
            </a:r>
            <a:r>
              <a:rPr sz="2200" spc="240" dirty="0">
                <a:latin typeface="Arial MT"/>
                <a:cs typeface="Arial MT"/>
              </a:rPr>
              <a:t>  </a:t>
            </a:r>
            <a:r>
              <a:rPr sz="2200" spc="-25" dirty="0">
                <a:latin typeface="Arial MT"/>
                <a:cs typeface="Arial MT"/>
              </a:rPr>
              <a:t>in </a:t>
            </a:r>
            <a:r>
              <a:rPr sz="2200" dirty="0">
                <a:latin typeface="Arial MT"/>
                <a:cs typeface="Arial MT"/>
              </a:rPr>
              <a:t>binary</a:t>
            </a:r>
            <a:r>
              <a:rPr sz="2200" spc="40" dirty="0">
                <a:latin typeface="Arial MT"/>
                <a:cs typeface="Arial MT"/>
              </a:rPr>
              <a:t>  </a:t>
            </a:r>
            <a:r>
              <a:rPr sz="2200" dirty="0">
                <a:latin typeface="Arial MT"/>
                <a:cs typeface="Arial MT"/>
              </a:rPr>
              <a:t>format.</a:t>
            </a:r>
            <a:r>
              <a:rPr sz="2200" spc="50" dirty="0">
                <a:latin typeface="Arial MT"/>
                <a:cs typeface="Arial MT"/>
              </a:rPr>
              <a:t>  </a:t>
            </a:r>
            <a:r>
              <a:rPr sz="2200" dirty="0">
                <a:latin typeface="Arial MT"/>
                <a:cs typeface="Arial MT"/>
              </a:rPr>
              <a:t>Next</a:t>
            </a:r>
            <a:r>
              <a:rPr sz="2200" spc="50" dirty="0">
                <a:latin typeface="Arial MT"/>
                <a:cs typeface="Arial MT"/>
              </a:rPr>
              <a:t>  </a:t>
            </a:r>
            <a:r>
              <a:rPr sz="2200" dirty="0">
                <a:latin typeface="Arial MT"/>
                <a:cs typeface="Arial MT"/>
              </a:rPr>
              <a:t>using</a:t>
            </a:r>
            <a:r>
              <a:rPr sz="2200" spc="50" dirty="0">
                <a:latin typeface="Arial MT"/>
                <a:cs typeface="Arial MT"/>
              </a:rPr>
              <a:t>  </a:t>
            </a:r>
            <a:r>
              <a:rPr sz="2200" dirty="0">
                <a:latin typeface="Arial MT"/>
                <a:cs typeface="Arial MT"/>
              </a:rPr>
              <a:t>the</a:t>
            </a:r>
            <a:r>
              <a:rPr sz="2200" spc="55" dirty="0">
                <a:latin typeface="Arial MT"/>
                <a:cs typeface="Arial MT"/>
              </a:rPr>
              <a:t>  </a:t>
            </a:r>
            <a:r>
              <a:rPr sz="2200" spc="-10" dirty="0">
                <a:latin typeface="Arial MT"/>
                <a:cs typeface="Arial MT"/>
              </a:rPr>
              <a:t>SELECT </a:t>
            </a:r>
            <a:r>
              <a:rPr sz="2200" dirty="0">
                <a:latin typeface="Arial MT"/>
                <a:cs typeface="Arial MT"/>
              </a:rPr>
              <a:t>@Cars</a:t>
            </a:r>
            <a:r>
              <a:rPr sz="2200" spc="25" dirty="0">
                <a:latin typeface="Arial MT"/>
                <a:cs typeface="Arial MT"/>
              </a:rPr>
              <a:t> </a:t>
            </a:r>
            <a:r>
              <a:rPr sz="2200" dirty="0">
                <a:latin typeface="Arial MT"/>
                <a:cs typeface="Arial MT"/>
              </a:rPr>
              <a:t>statement</a:t>
            </a:r>
            <a:r>
              <a:rPr sz="2200" spc="45" dirty="0">
                <a:latin typeface="Arial MT"/>
                <a:cs typeface="Arial MT"/>
              </a:rPr>
              <a:t> </a:t>
            </a:r>
            <a:r>
              <a:rPr sz="2200" dirty="0">
                <a:latin typeface="Arial MT"/>
                <a:cs typeface="Arial MT"/>
              </a:rPr>
              <a:t>we</a:t>
            </a:r>
            <a:r>
              <a:rPr sz="2200" spc="45" dirty="0">
                <a:latin typeface="Arial MT"/>
                <a:cs typeface="Arial MT"/>
              </a:rPr>
              <a:t> </a:t>
            </a:r>
            <a:r>
              <a:rPr sz="2200" dirty="0">
                <a:latin typeface="Arial MT"/>
                <a:cs typeface="Arial MT"/>
              </a:rPr>
              <a:t>print</a:t>
            </a:r>
            <a:r>
              <a:rPr sz="2200" spc="35" dirty="0">
                <a:latin typeface="Arial MT"/>
                <a:cs typeface="Arial MT"/>
              </a:rPr>
              <a:t> </a:t>
            </a:r>
            <a:r>
              <a:rPr sz="2200" dirty="0">
                <a:latin typeface="Arial MT"/>
                <a:cs typeface="Arial MT"/>
              </a:rPr>
              <a:t>the</a:t>
            </a:r>
            <a:r>
              <a:rPr sz="2200" spc="35" dirty="0">
                <a:latin typeface="Arial MT"/>
                <a:cs typeface="Arial MT"/>
              </a:rPr>
              <a:t> </a:t>
            </a:r>
            <a:r>
              <a:rPr sz="2200" dirty="0">
                <a:latin typeface="Arial MT"/>
                <a:cs typeface="Arial MT"/>
              </a:rPr>
              <a:t>contents</a:t>
            </a:r>
            <a:r>
              <a:rPr sz="2200" spc="35" dirty="0">
                <a:latin typeface="Arial MT"/>
                <a:cs typeface="Arial MT"/>
              </a:rPr>
              <a:t> </a:t>
            </a:r>
            <a:r>
              <a:rPr sz="2200" spc="-25" dirty="0">
                <a:latin typeface="Arial MT"/>
                <a:cs typeface="Arial MT"/>
              </a:rPr>
              <a:t>of </a:t>
            </a:r>
            <a:r>
              <a:rPr sz="2200" dirty="0">
                <a:latin typeface="Arial MT"/>
                <a:cs typeface="Arial MT"/>
              </a:rPr>
              <a:t>the</a:t>
            </a:r>
            <a:r>
              <a:rPr sz="2200" spc="15" dirty="0">
                <a:latin typeface="Arial MT"/>
                <a:cs typeface="Arial MT"/>
              </a:rPr>
              <a:t> </a:t>
            </a:r>
            <a:r>
              <a:rPr sz="2200" dirty="0">
                <a:latin typeface="Arial MT"/>
                <a:cs typeface="Arial MT"/>
              </a:rPr>
              <a:t>XML</a:t>
            </a:r>
            <a:r>
              <a:rPr sz="2200" spc="-75" dirty="0">
                <a:latin typeface="Arial MT"/>
                <a:cs typeface="Arial MT"/>
              </a:rPr>
              <a:t> </a:t>
            </a:r>
            <a:r>
              <a:rPr sz="2200" dirty="0">
                <a:latin typeface="Arial MT"/>
                <a:cs typeface="Arial MT"/>
              </a:rPr>
              <a:t>file.</a:t>
            </a:r>
            <a:r>
              <a:rPr sz="2200" spc="5" dirty="0">
                <a:latin typeface="Arial MT"/>
                <a:cs typeface="Arial MT"/>
              </a:rPr>
              <a:t> </a:t>
            </a:r>
            <a:r>
              <a:rPr sz="2200" dirty="0">
                <a:latin typeface="Arial MT"/>
                <a:cs typeface="Arial MT"/>
              </a:rPr>
              <a:t>At this</a:t>
            </a:r>
            <a:r>
              <a:rPr sz="2200" spc="10" dirty="0">
                <a:latin typeface="Arial MT"/>
                <a:cs typeface="Arial MT"/>
              </a:rPr>
              <a:t> </a:t>
            </a:r>
            <a:r>
              <a:rPr sz="2200" dirty="0">
                <a:latin typeface="Arial MT"/>
                <a:cs typeface="Arial MT"/>
              </a:rPr>
              <a:t>point</a:t>
            </a:r>
            <a:r>
              <a:rPr sz="2200" spc="20" dirty="0">
                <a:latin typeface="Arial MT"/>
                <a:cs typeface="Arial MT"/>
              </a:rPr>
              <a:t> </a:t>
            </a:r>
            <a:r>
              <a:rPr sz="2200" dirty="0">
                <a:latin typeface="Arial MT"/>
                <a:cs typeface="Arial MT"/>
              </a:rPr>
              <a:t>in time, the</a:t>
            </a:r>
            <a:r>
              <a:rPr sz="2200" spc="30" dirty="0">
                <a:latin typeface="Arial MT"/>
                <a:cs typeface="Arial MT"/>
              </a:rPr>
              <a:t> </a:t>
            </a:r>
            <a:r>
              <a:rPr sz="2200" spc="-25" dirty="0">
                <a:latin typeface="Arial MT"/>
                <a:cs typeface="Arial MT"/>
              </a:rPr>
              <a:t>XML </a:t>
            </a:r>
            <a:r>
              <a:rPr sz="2200" dirty="0">
                <a:latin typeface="Arial MT"/>
                <a:cs typeface="Arial MT"/>
              </a:rPr>
              <a:t>document</a:t>
            </a:r>
            <a:r>
              <a:rPr sz="2200" spc="-50" dirty="0">
                <a:latin typeface="Arial MT"/>
                <a:cs typeface="Arial MT"/>
              </a:rPr>
              <a:t> </a:t>
            </a:r>
            <a:r>
              <a:rPr sz="2200" dirty="0">
                <a:latin typeface="Arial MT"/>
                <a:cs typeface="Arial MT"/>
              </a:rPr>
              <a:t>is</a:t>
            </a:r>
            <a:r>
              <a:rPr sz="2200" spc="-45" dirty="0">
                <a:latin typeface="Arial MT"/>
                <a:cs typeface="Arial MT"/>
              </a:rPr>
              <a:t> </a:t>
            </a:r>
            <a:r>
              <a:rPr sz="2200" dirty="0">
                <a:latin typeface="Arial MT"/>
                <a:cs typeface="Arial MT"/>
              </a:rPr>
              <a:t>loaded</a:t>
            </a:r>
            <a:r>
              <a:rPr sz="2200" spc="-50" dirty="0">
                <a:latin typeface="Arial MT"/>
                <a:cs typeface="Arial MT"/>
              </a:rPr>
              <a:t> </a:t>
            </a:r>
            <a:r>
              <a:rPr sz="2200" dirty="0">
                <a:latin typeface="Arial MT"/>
                <a:cs typeface="Arial MT"/>
              </a:rPr>
              <a:t>into</a:t>
            </a:r>
            <a:r>
              <a:rPr sz="2200" spc="-50" dirty="0">
                <a:latin typeface="Arial MT"/>
                <a:cs typeface="Arial MT"/>
              </a:rPr>
              <a:t> </a:t>
            </a:r>
            <a:r>
              <a:rPr sz="2200" dirty="0">
                <a:latin typeface="Arial MT"/>
                <a:cs typeface="Arial MT"/>
              </a:rPr>
              <a:t>the</a:t>
            </a:r>
            <a:r>
              <a:rPr sz="2200" spc="-45" dirty="0">
                <a:latin typeface="Arial MT"/>
                <a:cs typeface="Arial MT"/>
              </a:rPr>
              <a:t> </a:t>
            </a:r>
            <a:r>
              <a:rPr sz="2200" spc="-10" dirty="0">
                <a:latin typeface="Arial MT"/>
                <a:cs typeface="Arial MT"/>
              </a:rPr>
              <a:t>memory.</a:t>
            </a:r>
            <a:endParaRPr sz="2200" dirty="0">
              <a:latin typeface="Arial MT"/>
              <a:cs typeface="Arial MT"/>
            </a:endParaRPr>
          </a:p>
        </p:txBody>
      </p:sp>
      <p:pic>
        <p:nvPicPr>
          <p:cNvPr id="3" name="object 3"/>
          <p:cNvPicPr/>
          <p:nvPr/>
        </p:nvPicPr>
        <p:blipFill>
          <a:blip r:embed="rId2" cstate="print"/>
          <a:stretch>
            <a:fillRect/>
          </a:stretch>
        </p:blipFill>
        <p:spPr>
          <a:xfrm>
            <a:off x="7414259" y="822960"/>
            <a:ext cx="630935" cy="662939"/>
          </a:xfrm>
          <a:prstGeom prst="rect">
            <a:avLst/>
          </a:prstGeom>
        </p:spPr>
      </p:pic>
      <p:pic>
        <p:nvPicPr>
          <p:cNvPr id="4" name="object 4"/>
          <p:cNvPicPr/>
          <p:nvPr/>
        </p:nvPicPr>
        <p:blipFill>
          <a:blip r:embed="rId3" cstate="print"/>
          <a:stretch>
            <a:fillRect/>
          </a:stretch>
        </p:blipFill>
        <p:spPr>
          <a:xfrm>
            <a:off x="7050023" y="2075688"/>
            <a:ext cx="4094987" cy="2706624"/>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8995" y="2906267"/>
            <a:ext cx="772668" cy="640079"/>
          </a:xfrm>
          <a:prstGeom prst="rect">
            <a:avLst/>
          </a:prstGeom>
        </p:spPr>
      </p:pic>
      <p:sp>
        <p:nvSpPr>
          <p:cNvPr id="3" name="object 3"/>
          <p:cNvSpPr txBox="1">
            <a:spLocks noGrp="1"/>
          </p:cNvSpPr>
          <p:nvPr>
            <p:ph type="title"/>
          </p:nvPr>
        </p:nvSpPr>
        <p:spPr>
          <a:xfrm>
            <a:off x="1698751" y="895350"/>
            <a:ext cx="8698230" cy="513715"/>
          </a:xfrm>
          <a:prstGeom prst="rect">
            <a:avLst/>
          </a:prstGeom>
        </p:spPr>
        <p:txBody>
          <a:bodyPr vert="horz" wrap="square" lIns="0" tIns="13335" rIns="0" bIns="0" rtlCol="0">
            <a:spAutoFit/>
          </a:bodyPr>
          <a:lstStyle/>
          <a:p>
            <a:pPr marL="12700">
              <a:lnSpc>
                <a:spcPct val="100000"/>
              </a:lnSpc>
              <a:spcBef>
                <a:spcPts val="105"/>
              </a:spcBef>
            </a:pPr>
            <a:r>
              <a:rPr sz="3200" dirty="0"/>
              <a:t>Objective:</a:t>
            </a:r>
            <a:r>
              <a:rPr sz="3200" spc="-105" dirty="0"/>
              <a:t> </a:t>
            </a:r>
            <a:r>
              <a:rPr sz="2200" b="0" spc="-100" dirty="0">
                <a:solidFill>
                  <a:srgbClr val="000000"/>
                </a:solidFill>
                <a:latin typeface="Arial MT"/>
                <a:cs typeface="Arial MT"/>
              </a:rPr>
              <a:t>To</a:t>
            </a:r>
            <a:r>
              <a:rPr sz="2200" b="0" spc="-35" dirty="0">
                <a:solidFill>
                  <a:srgbClr val="000000"/>
                </a:solidFill>
                <a:latin typeface="Arial MT"/>
                <a:cs typeface="Arial MT"/>
              </a:rPr>
              <a:t> </a:t>
            </a:r>
            <a:r>
              <a:rPr sz="2200" b="0" dirty="0">
                <a:solidFill>
                  <a:srgbClr val="000000"/>
                </a:solidFill>
                <a:latin typeface="Arial MT"/>
                <a:cs typeface="Arial MT"/>
              </a:rPr>
              <a:t>identify</a:t>
            </a:r>
            <a:r>
              <a:rPr sz="2200" b="0" spc="-45" dirty="0">
                <a:solidFill>
                  <a:srgbClr val="000000"/>
                </a:solidFill>
                <a:latin typeface="Arial MT"/>
                <a:cs typeface="Arial MT"/>
              </a:rPr>
              <a:t> </a:t>
            </a:r>
            <a:r>
              <a:rPr sz="2200" b="0" dirty="0">
                <a:solidFill>
                  <a:srgbClr val="000000"/>
                </a:solidFill>
                <a:latin typeface="Arial MT"/>
                <a:cs typeface="Arial MT"/>
              </a:rPr>
              <a:t>how</a:t>
            </a:r>
            <a:r>
              <a:rPr sz="2200" b="0" spc="-35" dirty="0">
                <a:solidFill>
                  <a:srgbClr val="000000"/>
                </a:solidFill>
                <a:latin typeface="Arial MT"/>
                <a:cs typeface="Arial MT"/>
              </a:rPr>
              <a:t> </a:t>
            </a:r>
            <a:r>
              <a:rPr sz="2200" b="0" dirty="0">
                <a:solidFill>
                  <a:srgbClr val="000000"/>
                </a:solidFill>
                <a:latin typeface="Arial MT"/>
                <a:cs typeface="Arial MT"/>
              </a:rPr>
              <a:t>to</a:t>
            </a:r>
            <a:r>
              <a:rPr sz="2200" b="0" spc="-45" dirty="0">
                <a:solidFill>
                  <a:srgbClr val="000000"/>
                </a:solidFill>
                <a:latin typeface="Arial MT"/>
                <a:cs typeface="Arial MT"/>
              </a:rPr>
              <a:t> </a:t>
            </a:r>
            <a:r>
              <a:rPr sz="2200" b="0" dirty="0">
                <a:solidFill>
                  <a:srgbClr val="000000"/>
                </a:solidFill>
                <a:latin typeface="Arial MT"/>
                <a:cs typeface="Arial MT"/>
              </a:rPr>
              <a:t>work</a:t>
            </a:r>
            <a:r>
              <a:rPr sz="2200" b="0" spc="-40" dirty="0">
                <a:solidFill>
                  <a:srgbClr val="000000"/>
                </a:solidFill>
                <a:latin typeface="Arial MT"/>
                <a:cs typeface="Arial MT"/>
              </a:rPr>
              <a:t> </a:t>
            </a:r>
            <a:r>
              <a:rPr sz="2200" b="0" dirty="0">
                <a:solidFill>
                  <a:srgbClr val="000000"/>
                </a:solidFill>
                <a:latin typeface="Arial MT"/>
                <a:cs typeface="Arial MT"/>
              </a:rPr>
              <a:t>with</a:t>
            </a:r>
            <a:r>
              <a:rPr sz="2200" b="0" spc="-40" dirty="0">
                <a:solidFill>
                  <a:srgbClr val="000000"/>
                </a:solidFill>
                <a:latin typeface="Arial MT"/>
                <a:cs typeface="Arial MT"/>
              </a:rPr>
              <a:t> </a:t>
            </a:r>
            <a:r>
              <a:rPr sz="2200" b="0" dirty="0">
                <a:solidFill>
                  <a:srgbClr val="000000"/>
                </a:solidFill>
                <a:latin typeface="Arial MT"/>
                <a:cs typeface="Arial MT"/>
              </a:rPr>
              <a:t>XML</a:t>
            </a:r>
            <a:r>
              <a:rPr sz="2200" b="0" spc="-95" dirty="0">
                <a:solidFill>
                  <a:srgbClr val="000000"/>
                </a:solidFill>
                <a:latin typeface="Arial MT"/>
                <a:cs typeface="Arial MT"/>
              </a:rPr>
              <a:t> </a:t>
            </a:r>
            <a:r>
              <a:rPr sz="2200" b="0" dirty="0">
                <a:solidFill>
                  <a:srgbClr val="000000"/>
                </a:solidFill>
                <a:latin typeface="Arial MT"/>
                <a:cs typeface="Arial MT"/>
              </a:rPr>
              <a:t>Data</a:t>
            </a:r>
            <a:r>
              <a:rPr sz="2200" b="0" spc="-45" dirty="0">
                <a:solidFill>
                  <a:srgbClr val="000000"/>
                </a:solidFill>
                <a:latin typeface="Arial MT"/>
                <a:cs typeface="Arial MT"/>
              </a:rPr>
              <a:t> </a:t>
            </a:r>
            <a:r>
              <a:rPr sz="2200" b="0" dirty="0">
                <a:solidFill>
                  <a:srgbClr val="000000"/>
                </a:solidFill>
                <a:latin typeface="Arial MT"/>
                <a:cs typeface="Arial MT"/>
              </a:rPr>
              <a:t>in</a:t>
            </a:r>
            <a:r>
              <a:rPr sz="2200" b="0" spc="-45" dirty="0">
                <a:solidFill>
                  <a:srgbClr val="000000"/>
                </a:solidFill>
                <a:latin typeface="Arial MT"/>
                <a:cs typeface="Arial MT"/>
              </a:rPr>
              <a:t> </a:t>
            </a:r>
            <a:r>
              <a:rPr sz="2200" b="0" dirty="0">
                <a:solidFill>
                  <a:srgbClr val="000000"/>
                </a:solidFill>
                <a:latin typeface="Arial MT"/>
                <a:cs typeface="Arial MT"/>
              </a:rPr>
              <a:t>SQL</a:t>
            </a:r>
            <a:r>
              <a:rPr sz="2200" b="0" spc="-114" dirty="0">
                <a:solidFill>
                  <a:srgbClr val="000000"/>
                </a:solidFill>
                <a:latin typeface="Arial MT"/>
                <a:cs typeface="Arial MT"/>
              </a:rPr>
              <a:t> </a:t>
            </a:r>
            <a:r>
              <a:rPr sz="2200" b="0" spc="-10" dirty="0">
                <a:solidFill>
                  <a:srgbClr val="000000"/>
                </a:solidFill>
                <a:latin typeface="Arial MT"/>
                <a:cs typeface="Arial MT"/>
              </a:rPr>
              <a:t>Server.</a:t>
            </a:r>
            <a:endParaRPr sz="2200">
              <a:latin typeface="Arial MT"/>
              <a:cs typeface="Arial MT"/>
            </a:endParaRPr>
          </a:p>
        </p:txBody>
      </p:sp>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3"/>
              </a:rPr>
              <a:t>www.senati.edu.pe</a:t>
            </a:r>
            <a:endParaRPr sz="1200">
              <a:latin typeface="Segoe UI"/>
              <a:cs typeface="Segoe UI"/>
            </a:endParaRPr>
          </a:p>
        </p:txBody>
      </p:sp>
      <p:sp>
        <p:nvSpPr>
          <p:cNvPr id="4" name="object 4"/>
          <p:cNvSpPr txBox="1"/>
          <p:nvPr/>
        </p:nvSpPr>
        <p:spPr>
          <a:xfrm>
            <a:off x="1698751" y="2200148"/>
            <a:ext cx="5494655" cy="2558415"/>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04FF"/>
                </a:solidFill>
                <a:latin typeface="Arial"/>
                <a:cs typeface="Arial"/>
              </a:rPr>
              <a:t>Content:</a:t>
            </a:r>
            <a:endParaRPr sz="3200" dirty="0">
              <a:latin typeface="Arial"/>
              <a:cs typeface="Arial"/>
            </a:endParaRPr>
          </a:p>
          <a:p>
            <a:pPr marL="469265" indent="-456565">
              <a:lnSpc>
                <a:spcPct val="100000"/>
              </a:lnSpc>
              <a:spcBef>
                <a:spcPts val="1575"/>
              </a:spcBef>
              <a:buAutoNum type="arabicPeriod"/>
              <a:tabLst>
                <a:tab pos="469265" algn="l"/>
              </a:tabLst>
            </a:pPr>
            <a:r>
              <a:rPr sz="2200" dirty="0">
                <a:latin typeface="Arial MT"/>
                <a:cs typeface="Arial MT"/>
              </a:rPr>
              <a:t>Working</a:t>
            </a:r>
            <a:r>
              <a:rPr sz="2200" spc="-65" dirty="0">
                <a:latin typeface="Arial MT"/>
                <a:cs typeface="Arial MT"/>
              </a:rPr>
              <a:t> </a:t>
            </a:r>
            <a:r>
              <a:rPr sz="2200" dirty="0">
                <a:latin typeface="Arial MT"/>
                <a:cs typeface="Arial MT"/>
              </a:rPr>
              <a:t>with</a:t>
            </a:r>
            <a:r>
              <a:rPr sz="2200" spc="-60" dirty="0">
                <a:latin typeface="Arial MT"/>
                <a:cs typeface="Arial MT"/>
              </a:rPr>
              <a:t> </a:t>
            </a:r>
            <a:r>
              <a:rPr sz="2200" dirty="0">
                <a:latin typeface="Arial MT"/>
                <a:cs typeface="Arial MT"/>
              </a:rPr>
              <a:t>XML</a:t>
            </a:r>
            <a:r>
              <a:rPr sz="2200" spc="-114" dirty="0">
                <a:latin typeface="Arial MT"/>
                <a:cs typeface="Arial MT"/>
              </a:rPr>
              <a:t> </a:t>
            </a:r>
            <a:r>
              <a:rPr sz="2200" dirty="0">
                <a:latin typeface="Arial MT"/>
                <a:cs typeface="Arial MT"/>
              </a:rPr>
              <a:t>Data</a:t>
            </a:r>
            <a:r>
              <a:rPr sz="2200" spc="-55" dirty="0">
                <a:latin typeface="Arial MT"/>
                <a:cs typeface="Arial MT"/>
              </a:rPr>
              <a:t> </a:t>
            </a:r>
            <a:r>
              <a:rPr sz="2200" dirty="0">
                <a:latin typeface="Arial MT"/>
                <a:cs typeface="Arial MT"/>
              </a:rPr>
              <a:t>in</a:t>
            </a:r>
            <a:r>
              <a:rPr sz="2200" spc="-65" dirty="0">
                <a:latin typeface="Arial MT"/>
                <a:cs typeface="Arial MT"/>
              </a:rPr>
              <a:t> </a:t>
            </a:r>
            <a:r>
              <a:rPr sz="2200" dirty="0">
                <a:latin typeface="Arial MT"/>
                <a:cs typeface="Arial MT"/>
              </a:rPr>
              <a:t>SQL</a:t>
            </a:r>
            <a:r>
              <a:rPr sz="2200" spc="-130" dirty="0">
                <a:latin typeface="Arial MT"/>
                <a:cs typeface="Arial MT"/>
              </a:rPr>
              <a:t> </a:t>
            </a:r>
            <a:r>
              <a:rPr sz="2200" spc="-10" dirty="0">
                <a:latin typeface="Arial MT"/>
                <a:cs typeface="Arial MT"/>
              </a:rPr>
              <a:t>Server</a:t>
            </a:r>
            <a:endParaRPr sz="2200" dirty="0">
              <a:latin typeface="Arial MT"/>
              <a:cs typeface="Arial MT"/>
            </a:endParaRPr>
          </a:p>
          <a:p>
            <a:pPr marL="469265" indent="-456565">
              <a:lnSpc>
                <a:spcPct val="100000"/>
              </a:lnSpc>
              <a:spcBef>
                <a:spcPts val="1320"/>
              </a:spcBef>
              <a:buAutoNum type="arabicPeriod"/>
              <a:tabLst>
                <a:tab pos="469265" algn="l"/>
              </a:tabLst>
            </a:pPr>
            <a:r>
              <a:rPr sz="2200" dirty="0">
                <a:latin typeface="Arial MT"/>
                <a:cs typeface="Arial MT"/>
              </a:rPr>
              <a:t>Converting</a:t>
            </a:r>
            <a:r>
              <a:rPr sz="2200" spc="-50" dirty="0">
                <a:latin typeface="Arial MT"/>
                <a:cs typeface="Arial MT"/>
              </a:rPr>
              <a:t> </a:t>
            </a:r>
            <a:r>
              <a:rPr sz="2200" dirty="0">
                <a:latin typeface="Arial MT"/>
                <a:cs typeface="Arial MT"/>
              </a:rPr>
              <a:t>into</a:t>
            </a:r>
            <a:r>
              <a:rPr sz="2200" spc="-70" dirty="0">
                <a:latin typeface="Arial MT"/>
                <a:cs typeface="Arial MT"/>
              </a:rPr>
              <a:t> </a:t>
            </a:r>
            <a:r>
              <a:rPr sz="2200" dirty="0">
                <a:latin typeface="Arial MT"/>
                <a:cs typeface="Arial MT"/>
              </a:rPr>
              <a:t>XML</a:t>
            </a:r>
            <a:r>
              <a:rPr sz="2200" spc="-114" dirty="0">
                <a:latin typeface="Arial MT"/>
                <a:cs typeface="Arial MT"/>
              </a:rPr>
              <a:t> </a:t>
            </a:r>
            <a:r>
              <a:rPr sz="2200" dirty="0">
                <a:latin typeface="Arial MT"/>
                <a:cs typeface="Arial MT"/>
              </a:rPr>
              <a:t>from</a:t>
            </a:r>
            <a:r>
              <a:rPr sz="2200" spc="-50" dirty="0">
                <a:latin typeface="Arial MT"/>
                <a:cs typeface="Arial MT"/>
              </a:rPr>
              <a:t> </a:t>
            </a:r>
            <a:r>
              <a:rPr sz="2200" dirty="0">
                <a:latin typeface="Arial MT"/>
                <a:cs typeface="Arial MT"/>
              </a:rPr>
              <a:t>SQL</a:t>
            </a:r>
            <a:r>
              <a:rPr sz="2200" spc="-150" dirty="0">
                <a:latin typeface="Arial MT"/>
                <a:cs typeface="Arial MT"/>
              </a:rPr>
              <a:t> </a:t>
            </a:r>
            <a:r>
              <a:rPr sz="2200" spc="-10" dirty="0">
                <a:latin typeface="Arial MT"/>
                <a:cs typeface="Arial MT"/>
              </a:rPr>
              <a:t>tables</a:t>
            </a:r>
            <a:endParaRPr sz="2200" dirty="0">
              <a:latin typeface="Arial MT"/>
              <a:cs typeface="Arial MT"/>
            </a:endParaRPr>
          </a:p>
          <a:p>
            <a:pPr marL="469265" indent="-456565">
              <a:lnSpc>
                <a:spcPct val="100000"/>
              </a:lnSpc>
              <a:spcBef>
                <a:spcPts val="1320"/>
              </a:spcBef>
              <a:buAutoNum type="arabicPeriod"/>
              <a:tabLst>
                <a:tab pos="469265" algn="l"/>
              </a:tabLst>
            </a:pPr>
            <a:r>
              <a:rPr sz="2200" dirty="0">
                <a:latin typeface="Arial MT"/>
                <a:cs typeface="Arial MT"/>
              </a:rPr>
              <a:t>For</a:t>
            </a:r>
            <a:r>
              <a:rPr sz="2200" spc="-50" dirty="0">
                <a:latin typeface="Arial MT"/>
                <a:cs typeface="Arial MT"/>
              </a:rPr>
              <a:t> </a:t>
            </a:r>
            <a:r>
              <a:rPr sz="2200" spc="-25" dirty="0">
                <a:latin typeface="Arial MT"/>
                <a:cs typeface="Arial MT"/>
              </a:rPr>
              <a:t>XML</a:t>
            </a:r>
            <a:r>
              <a:rPr sz="2200" spc="-185" dirty="0">
                <a:latin typeface="Arial MT"/>
                <a:cs typeface="Arial MT"/>
              </a:rPr>
              <a:t> </a:t>
            </a:r>
            <a:r>
              <a:rPr sz="2200" dirty="0">
                <a:latin typeface="Arial MT"/>
                <a:cs typeface="Arial MT"/>
              </a:rPr>
              <a:t>AUTO</a:t>
            </a:r>
            <a:r>
              <a:rPr sz="2200" spc="-35" dirty="0">
                <a:latin typeface="Arial MT"/>
                <a:cs typeface="Arial MT"/>
              </a:rPr>
              <a:t> </a:t>
            </a:r>
            <a:r>
              <a:rPr sz="2200" dirty="0">
                <a:latin typeface="Arial MT"/>
                <a:cs typeface="Arial MT"/>
              </a:rPr>
              <a:t>in</a:t>
            </a:r>
            <a:r>
              <a:rPr sz="2200" spc="-35" dirty="0">
                <a:latin typeface="Arial MT"/>
                <a:cs typeface="Arial MT"/>
              </a:rPr>
              <a:t> </a:t>
            </a:r>
            <a:r>
              <a:rPr sz="2200" dirty="0">
                <a:latin typeface="Arial MT"/>
                <a:cs typeface="Arial MT"/>
              </a:rPr>
              <a:t>SQL</a:t>
            </a:r>
            <a:r>
              <a:rPr sz="2200" spc="-114" dirty="0">
                <a:latin typeface="Arial MT"/>
                <a:cs typeface="Arial MT"/>
              </a:rPr>
              <a:t> </a:t>
            </a:r>
            <a:r>
              <a:rPr sz="2200" spc="-10" dirty="0">
                <a:latin typeface="Arial MT"/>
                <a:cs typeface="Arial MT"/>
              </a:rPr>
              <a:t>Server</a:t>
            </a:r>
            <a:endParaRPr sz="2200" dirty="0">
              <a:latin typeface="Arial MT"/>
              <a:cs typeface="Arial MT"/>
            </a:endParaRPr>
          </a:p>
          <a:p>
            <a:pPr marL="469265" indent="-456565">
              <a:lnSpc>
                <a:spcPct val="100000"/>
              </a:lnSpc>
              <a:spcBef>
                <a:spcPts val="1325"/>
              </a:spcBef>
              <a:buAutoNum type="arabicPeriod"/>
              <a:tabLst>
                <a:tab pos="469265" algn="l"/>
              </a:tabLst>
            </a:pPr>
            <a:r>
              <a:rPr sz="2200" dirty="0">
                <a:latin typeface="Arial MT"/>
                <a:cs typeface="Arial MT"/>
              </a:rPr>
              <a:t>Create</a:t>
            </a:r>
            <a:r>
              <a:rPr sz="2200" spc="-50" dirty="0">
                <a:latin typeface="Arial MT"/>
                <a:cs typeface="Arial MT"/>
              </a:rPr>
              <a:t> </a:t>
            </a:r>
            <a:r>
              <a:rPr sz="2200" dirty="0">
                <a:latin typeface="Arial MT"/>
                <a:cs typeface="Arial MT"/>
              </a:rPr>
              <a:t>SQL</a:t>
            </a:r>
            <a:r>
              <a:rPr sz="2200" spc="-130" dirty="0">
                <a:latin typeface="Arial MT"/>
                <a:cs typeface="Arial MT"/>
              </a:rPr>
              <a:t> </a:t>
            </a:r>
            <a:r>
              <a:rPr sz="2200" dirty="0">
                <a:latin typeface="Arial MT"/>
                <a:cs typeface="Arial MT"/>
              </a:rPr>
              <a:t>tables</a:t>
            </a:r>
            <a:r>
              <a:rPr sz="2200" spc="-55" dirty="0">
                <a:latin typeface="Arial MT"/>
                <a:cs typeface="Arial MT"/>
              </a:rPr>
              <a:t> </a:t>
            </a:r>
            <a:r>
              <a:rPr sz="2200" dirty="0">
                <a:latin typeface="Arial MT"/>
                <a:cs typeface="Arial MT"/>
              </a:rPr>
              <a:t>from</a:t>
            </a:r>
            <a:r>
              <a:rPr sz="2200" spc="-50" dirty="0">
                <a:latin typeface="Arial MT"/>
                <a:cs typeface="Arial MT"/>
              </a:rPr>
              <a:t> </a:t>
            </a:r>
            <a:r>
              <a:rPr sz="2200" dirty="0">
                <a:latin typeface="Arial MT"/>
                <a:cs typeface="Arial MT"/>
              </a:rPr>
              <a:t>XML</a:t>
            </a:r>
            <a:r>
              <a:rPr sz="2200" spc="-105" dirty="0">
                <a:latin typeface="Arial MT"/>
                <a:cs typeface="Arial MT"/>
              </a:rPr>
              <a:t> </a:t>
            </a:r>
            <a:r>
              <a:rPr sz="2200" spc="-10" dirty="0">
                <a:latin typeface="Arial MT"/>
                <a:cs typeface="Arial MT"/>
              </a:rPr>
              <a:t>documents</a:t>
            </a:r>
            <a:endParaRPr sz="2200" dirty="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23C40-06E7-6C09-771B-3C5E24350F0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064F8E5-F2AE-6213-2BCA-3907A0AF6A6A}"/>
              </a:ext>
            </a:extLst>
          </p:cNvPr>
          <p:cNvSpPr txBox="1"/>
          <p:nvPr/>
        </p:nvSpPr>
        <p:spPr>
          <a:xfrm>
            <a:off x="1573530" y="1215542"/>
            <a:ext cx="5253990" cy="4520533"/>
          </a:xfrm>
          <a:prstGeom prst="rect">
            <a:avLst/>
          </a:prstGeom>
        </p:spPr>
        <p:txBody>
          <a:bodyPr vert="horz" wrap="square" lIns="0" tIns="12700" rIns="0" bIns="0" rtlCol="0">
            <a:spAutoFit/>
          </a:bodyPr>
          <a:lstStyle/>
          <a:p>
            <a:pPr marL="12700" marR="5080" algn="just">
              <a:lnSpc>
                <a:spcPct val="150000"/>
              </a:lnSpc>
              <a:spcBef>
                <a:spcPts val="100"/>
              </a:spcBef>
            </a:pPr>
            <a:r>
              <a:rPr lang="es-ES" sz="2200" dirty="0">
                <a:latin typeface="Arial MT"/>
                <a:cs typeface="Arial MT"/>
              </a:rPr>
              <a:t>En el script anterior declaramos una variable de tipo XML @cars. La variable almacena el resultado devuelto por la función OPENROWSET que recupera datos XML en formato binario. A continuación, utilizando la declaración SELECT @Cars, imprimimos el contenido del archivo XML. En este momento, el documento XML se carga en la memoria.</a:t>
            </a:r>
            <a:endParaRPr sz="2200" dirty="0">
              <a:latin typeface="Arial MT"/>
              <a:cs typeface="Arial MT"/>
            </a:endParaRPr>
          </a:p>
        </p:txBody>
      </p:sp>
      <p:pic>
        <p:nvPicPr>
          <p:cNvPr id="3" name="object 3">
            <a:extLst>
              <a:ext uri="{FF2B5EF4-FFF2-40B4-BE49-F238E27FC236}">
                <a16:creationId xmlns:a16="http://schemas.microsoft.com/office/drawing/2014/main" id="{70D20D5D-FEB3-4535-1EDF-21C58B059182}"/>
              </a:ext>
            </a:extLst>
          </p:cNvPr>
          <p:cNvPicPr/>
          <p:nvPr/>
        </p:nvPicPr>
        <p:blipFill>
          <a:blip r:embed="rId2" cstate="print"/>
          <a:stretch>
            <a:fillRect/>
          </a:stretch>
        </p:blipFill>
        <p:spPr>
          <a:xfrm>
            <a:off x="7414259" y="822960"/>
            <a:ext cx="630935" cy="662939"/>
          </a:xfrm>
          <a:prstGeom prst="rect">
            <a:avLst/>
          </a:prstGeom>
        </p:spPr>
      </p:pic>
      <p:pic>
        <p:nvPicPr>
          <p:cNvPr id="4" name="object 4">
            <a:extLst>
              <a:ext uri="{FF2B5EF4-FFF2-40B4-BE49-F238E27FC236}">
                <a16:creationId xmlns:a16="http://schemas.microsoft.com/office/drawing/2014/main" id="{0BE26B85-652C-18DC-6363-4667724FCE6E}"/>
              </a:ext>
            </a:extLst>
          </p:cNvPr>
          <p:cNvPicPr/>
          <p:nvPr/>
        </p:nvPicPr>
        <p:blipFill>
          <a:blip r:embed="rId3" cstate="print"/>
          <a:stretch>
            <a:fillRect/>
          </a:stretch>
        </p:blipFill>
        <p:spPr>
          <a:xfrm>
            <a:off x="7050023" y="2075688"/>
            <a:ext cx="4094987" cy="2706624"/>
          </a:xfrm>
          <a:prstGeom prst="rect">
            <a:avLst/>
          </a:prstGeom>
        </p:spPr>
      </p:pic>
      <p:sp>
        <p:nvSpPr>
          <p:cNvPr id="5" name="object 5">
            <a:extLst>
              <a:ext uri="{FF2B5EF4-FFF2-40B4-BE49-F238E27FC236}">
                <a16:creationId xmlns:a16="http://schemas.microsoft.com/office/drawing/2014/main" id="{8A712BAA-5A26-D39C-8493-61EA9C9935D5}"/>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5377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43252" y="1346733"/>
            <a:ext cx="5253990" cy="4050029"/>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Arial MT"/>
                <a:cs typeface="Arial MT"/>
              </a:rPr>
              <a:t>Next,</a:t>
            </a:r>
            <a:r>
              <a:rPr sz="2200" spc="15" dirty="0">
                <a:latin typeface="Arial MT"/>
                <a:cs typeface="Arial MT"/>
              </a:rPr>
              <a:t>  </a:t>
            </a:r>
            <a:r>
              <a:rPr sz="2200" dirty="0">
                <a:latin typeface="Arial MT"/>
                <a:cs typeface="Arial MT"/>
              </a:rPr>
              <a:t>we</a:t>
            </a:r>
            <a:r>
              <a:rPr sz="2200" spc="20" dirty="0">
                <a:latin typeface="Arial MT"/>
                <a:cs typeface="Arial MT"/>
              </a:rPr>
              <a:t>  </a:t>
            </a:r>
            <a:r>
              <a:rPr sz="2200" dirty="0">
                <a:latin typeface="Arial MT"/>
                <a:cs typeface="Arial MT"/>
              </a:rPr>
              <a:t>create</a:t>
            </a:r>
            <a:r>
              <a:rPr sz="2200" spc="20" dirty="0">
                <a:latin typeface="Arial MT"/>
                <a:cs typeface="Arial MT"/>
              </a:rPr>
              <a:t>  </a:t>
            </a:r>
            <a:r>
              <a:rPr sz="2200" dirty="0">
                <a:latin typeface="Arial MT"/>
                <a:cs typeface="Arial MT"/>
              </a:rPr>
              <a:t>a</a:t>
            </a:r>
            <a:r>
              <a:rPr sz="2200" spc="15" dirty="0">
                <a:latin typeface="Arial MT"/>
                <a:cs typeface="Arial MT"/>
              </a:rPr>
              <a:t>  </a:t>
            </a:r>
            <a:r>
              <a:rPr sz="2200" dirty="0">
                <a:latin typeface="Arial MT"/>
                <a:cs typeface="Arial MT"/>
              </a:rPr>
              <a:t>handle</a:t>
            </a:r>
            <a:r>
              <a:rPr sz="2200" spc="20" dirty="0">
                <a:latin typeface="Arial MT"/>
                <a:cs typeface="Arial MT"/>
              </a:rPr>
              <a:t>  </a:t>
            </a:r>
            <a:r>
              <a:rPr sz="2200" dirty="0">
                <a:latin typeface="Arial MT"/>
                <a:cs typeface="Arial MT"/>
              </a:rPr>
              <a:t>for</a:t>
            </a:r>
            <a:r>
              <a:rPr sz="2200" spc="20" dirty="0">
                <a:latin typeface="Arial MT"/>
                <a:cs typeface="Arial MT"/>
              </a:rPr>
              <a:t>  </a:t>
            </a:r>
            <a:r>
              <a:rPr sz="2200" dirty="0">
                <a:latin typeface="Arial MT"/>
                <a:cs typeface="Arial MT"/>
              </a:rPr>
              <a:t>the</a:t>
            </a:r>
            <a:r>
              <a:rPr sz="2200" spc="20" dirty="0">
                <a:latin typeface="Arial MT"/>
                <a:cs typeface="Arial MT"/>
              </a:rPr>
              <a:t>  </a:t>
            </a:r>
            <a:r>
              <a:rPr sz="2200" spc="-25" dirty="0">
                <a:latin typeface="Arial MT"/>
                <a:cs typeface="Arial MT"/>
              </a:rPr>
              <a:t>XML </a:t>
            </a:r>
            <a:r>
              <a:rPr sz="2200" dirty="0">
                <a:latin typeface="Arial MT"/>
                <a:cs typeface="Arial MT"/>
              </a:rPr>
              <a:t>document.</a:t>
            </a:r>
            <a:r>
              <a:rPr sz="2200" spc="165" dirty="0">
                <a:latin typeface="Arial MT"/>
                <a:cs typeface="Arial MT"/>
              </a:rPr>
              <a:t>  </a:t>
            </a:r>
            <a:r>
              <a:rPr sz="2200" dirty="0">
                <a:latin typeface="Arial MT"/>
                <a:cs typeface="Arial MT"/>
              </a:rPr>
              <a:t>To</a:t>
            </a:r>
            <a:r>
              <a:rPr sz="2200" spc="165" dirty="0">
                <a:latin typeface="Arial MT"/>
                <a:cs typeface="Arial MT"/>
              </a:rPr>
              <a:t>  </a:t>
            </a:r>
            <a:r>
              <a:rPr sz="2200" dirty="0">
                <a:latin typeface="Arial MT"/>
                <a:cs typeface="Arial MT"/>
              </a:rPr>
              <a:t>read</a:t>
            </a:r>
            <a:r>
              <a:rPr sz="2200" spc="160" dirty="0">
                <a:latin typeface="Arial MT"/>
                <a:cs typeface="Arial MT"/>
              </a:rPr>
              <a:t>  </a:t>
            </a:r>
            <a:r>
              <a:rPr sz="2200" dirty="0">
                <a:latin typeface="Arial MT"/>
                <a:cs typeface="Arial MT"/>
              </a:rPr>
              <a:t>the</a:t>
            </a:r>
            <a:r>
              <a:rPr sz="2200" spc="165" dirty="0">
                <a:latin typeface="Arial MT"/>
                <a:cs typeface="Arial MT"/>
              </a:rPr>
              <a:t>  </a:t>
            </a:r>
            <a:r>
              <a:rPr sz="2200" dirty="0">
                <a:latin typeface="Arial MT"/>
                <a:cs typeface="Arial MT"/>
              </a:rPr>
              <a:t>attributes</a:t>
            </a:r>
            <a:r>
              <a:rPr sz="2200" spc="170" dirty="0">
                <a:latin typeface="Arial MT"/>
                <a:cs typeface="Arial MT"/>
              </a:rPr>
              <a:t>  </a:t>
            </a:r>
            <a:r>
              <a:rPr sz="2200" spc="-25" dirty="0">
                <a:latin typeface="Arial MT"/>
                <a:cs typeface="Arial MT"/>
              </a:rPr>
              <a:t>and </a:t>
            </a:r>
            <a:r>
              <a:rPr sz="2200" dirty="0">
                <a:latin typeface="Arial MT"/>
                <a:cs typeface="Arial MT"/>
              </a:rPr>
              <a:t>elements</a:t>
            </a:r>
            <a:r>
              <a:rPr sz="2200" spc="150" dirty="0">
                <a:latin typeface="Arial MT"/>
                <a:cs typeface="Arial MT"/>
              </a:rPr>
              <a:t> </a:t>
            </a:r>
            <a:r>
              <a:rPr sz="2200" dirty="0">
                <a:latin typeface="Arial MT"/>
                <a:cs typeface="Arial MT"/>
              </a:rPr>
              <a:t>of</a:t>
            </a:r>
            <a:r>
              <a:rPr sz="2200" spc="155" dirty="0">
                <a:latin typeface="Arial MT"/>
                <a:cs typeface="Arial MT"/>
              </a:rPr>
              <a:t> </a:t>
            </a:r>
            <a:r>
              <a:rPr sz="2200" dirty="0">
                <a:latin typeface="Arial MT"/>
                <a:cs typeface="Arial MT"/>
              </a:rPr>
              <a:t>the</a:t>
            </a:r>
            <a:r>
              <a:rPr sz="2200" spc="145" dirty="0">
                <a:latin typeface="Arial MT"/>
                <a:cs typeface="Arial MT"/>
              </a:rPr>
              <a:t> </a:t>
            </a:r>
            <a:r>
              <a:rPr sz="2200" dirty="0">
                <a:latin typeface="Arial MT"/>
                <a:cs typeface="Arial MT"/>
              </a:rPr>
              <a:t>XML</a:t>
            </a:r>
            <a:r>
              <a:rPr sz="2200" spc="60" dirty="0">
                <a:latin typeface="Arial MT"/>
                <a:cs typeface="Arial MT"/>
              </a:rPr>
              <a:t> </a:t>
            </a:r>
            <a:r>
              <a:rPr sz="2200" dirty="0">
                <a:latin typeface="Arial MT"/>
                <a:cs typeface="Arial MT"/>
              </a:rPr>
              <a:t>document,</a:t>
            </a:r>
            <a:r>
              <a:rPr sz="2200" spc="150" dirty="0">
                <a:latin typeface="Arial MT"/>
                <a:cs typeface="Arial MT"/>
              </a:rPr>
              <a:t> </a:t>
            </a:r>
            <a:r>
              <a:rPr sz="2200" dirty="0">
                <a:latin typeface="Arial MT"/>
                <a:cs typeface="Arial MT"/>
              </a:rPr>
              <a:t>we</a:t>
            </a:r>
            <a:r>
              <a:rPr sz="2200" spc="145" dirty="0">
                <a:latin typeface="Arial MT"/>
                <a:cs typeface="Arial MT"/>
              </a:rPr>
              <a:t> </a:t>
            </a:r>
            <a:r>
              <a:rPr sz="2200" spc="-20" dirty="0">
                <a:latin typeface="Arial MT"/>
                <a:cs typeface="Arial MT"/>
              </a:rPr>
              <a:t>need </a:t>
            </a:r>
            <a:r>
              <a:rPr sz="2200" dirty="0">
                <a:latin typeface="Arial MT"/>
                <a:cs typeface="Arial MT"/>
              </a:rPr>
              <a:t>to</a:t>
            </a:r>
            <a:r>
              <a:rPr sz="2200" spc="375" dirty="0">
                <a:latin typeface="Arial MT"/>
                <a:cs typeface="Arial MT"/>
              </a:rPr>
              <a:t>  </a:t>
            </a:r>
            <a:r>
              <a:rPr sz="2200" dirty="0">
                <a:latin typeface="Arial MT"/>
                <a:cs typeface="Arial MT"/>
              </a:rPr>
              <a:t>attach</a:t>
            </a:r>
            <a:r>
              <a:rPr sz="2200" spc="385" dirty="0">
                <a:latin typeface="Arial MT"/>
                <a:cs typeface="Arial MT"/>
              </a:rPr>
              <a:t>  </a:t>
            </a:r>
            <a:r>
              <a:rPr sz="2200" dirty="0">
                <a:latin typeface="Arial MT"/>
                <a:cs typeface="Arial MT"/>
              </a:rPr>
              <a:t>the</a:t>
            </a:r>
            <a:r>
              <a:rPr sz="2200" spc="385" dirty="0">
                <a:latin typeface="Arial MT"/>
                <a:cs typeface="Arial MT"/>
              </a:rPr>
              <a:t>  </a:t>
            </a:r>
            <a:r>
              <a:rPr sz="2200" dirty="0">
                <a:latin typeface="Arial MT"/>
                <a:cs typeface="Arial MT"/>
              </a:rPr>
              <a:t>handle</a:t>
            </a:r>
            <a:r>
              <a:rPr sz="2200" spc="380" dirty="0">
                <a:latin typeface="Arial MT"/>
                <a:cs typeface="Arial MT"/>
              </a:rPr>
              <a:t>  </a:t>
            </a:r>
            <a:r>
              <a:rPr sz="2200" dirty="0">
                <a:latin typeface="Arial MT"/>
                <a:cs typeface="Arial MT"/>
              </a:rPr>
              <a:t>with</a:t>
            </a:r>
            <a:r>
              <a:rPr sz="2200" spc="380" dirty="0">
                <a:latin typeface="Arial MT"/>
                <a:cs typeface="Arial MT"/>
              </a:rPr>
              <a:t>  </a:t>
            </a:r>
            <a:r>
              <a:rPr sz="2200" dirty="0">
                <a:latin typeface="Arial MT"/>
                <a:cs typeface="Arial MT"/>
              </a:rPr>
              <a:t>the</a:t>
            </a:r>
            <a:r>
              <a:rPr sz="2200" spc="380" dirty="0">
                <a:latin typeface="Arial MT"/>
                <a:cs typeface="Arial MT"/>
              </a:rPr>
              <a:t>  </a:t>
            </a:r>
            <a:r>
              <a:rPr sz="2200" spc="-25" dirty="0">
                <a:latin typeface="Arial MT"/>
                <a:cs typeface="Arial MT"/>
              </a:rPr>
              <a:t>XML </a:t>
            </a:r>
            <a:r>
              <a:rPr sz="2200" dirty="0">
                <a:latin typeface="Arial MT"/>
                <a:cs typeface="Arial MT"/>
              </a:rPr>
              <a:t>document.</a:t>
            </a:r>
            <a:r>
              <a:rPr sz="2200" spc="95" dirty="0">
                <a:latin typeface="Arial MT"/>
                <a:cs typeface="Arial MT"/>
              </a:rPr>
              <a:t> </a:t>
            </a:r>
            <a:r>
              <a:rPr sz="2200" dirty="0">
                <a:latin typeface="Arial MT"/>
                <a:cs typeface="Arial MT"/>
              </a:rPr>
              <a:t>The</a:t>
            </a:r>
            <a:r>
              <a:rPr sz="2200" spc="75" dirty="0">
                <a:latin typeface="Arial MT"/>
                <a:cs typeface="Arial MT"/>
              </a:rPr>
              <a:t> </a:t>
            </a:r>
            <a:r>
              <a:rPr sz="2200" spc="-10" dirty="0">
                <a:latin typeface="Arial MT"/>
                <a:cs typeface="Arial MT"/>
              </a:rPr>
              <a:t>sp_xml_preparedocument </a:t>
            </a:r>
            <a:r>
              <a:rPr sz="2200" dirty="0">
                <a:latin typeface="Arial MT"/>
                <a:cs typeface="Arial MT"/>
              </a:rPr>
              <a:t>performs</a:t>
            </a:r>
            <a:r>
              <a:rPr sz="2200" spc="-15" dirty="0">
                <a:latin typeface="Arial MT"/>
                <a:cs typeface="Arial MT"/>
              </a:rPr>
              <a:t> </a:t>
            </a:r>
            <a:r>
              <a:rPr sz="2200" dirty="0">
                <a:latin typeface="Arial MT"/>
                <a:cs typeface="Arial MT"/>
              </a:rPr>
              <a:t>this</a:t>
            </a:r>
            <a:r>
              <a:rPr sz="2200" spc="-15" dirty="0">
                <a:latin typeface="Arial MT"/>
                <a:cs typeface="Arial MT"/>
              </a:rPr>
              <a:t> </a:t>
            </a:r>
            <a:r>
              <a:rPr sz="2200" dirty="0">
                <a:latin typeface="Arial MT"/>
                <a:cs typeface="Arial MT"/>
              </a:rPr>
              <a:t>task.</a:t>
            </a:r>
            <a:r>
              <a:rPr sz="2200" spc="-20" dirty="0">
                <a:latin typeface="Arial MT"/>
                <a:cs typeface="Arial MT"/>
              </a:rPr>
              <a:t> </a:t>
            </a:r>
            <a:r>
              <a:rPr sz="2200" dirty="0">
                <a:latin typeface="Arial MT"/>
                <a:cs typeface="Arial MT"/>
              </a:rPr>
              <a:t>It</a:t>
            </a:r>
            <a:r>
              <a:rPr sz="2200" spc="-20" dirty="0">
                <a:latin typeface="Arial MT"/>
                <a:cs typeface="Arial MT"/>
              </a:rPr>
              <a:t> </a:t>
            </a:r>
            <a:r>
              <a:rPr sz="2200" dirty="0">
                <a:latin typeface="Arial MT"/>
                <a:cs typeface="Arial MT"/>
              </a:rPr>
              <a:t>takes</a:t>
            </a:r>
            <a:r>
              <a:rPr sz="2200" spc="-10" dirty="0">
                <a:latin typeface="Arial MT"/>
                <a:cs typeface="Arial MT"/>
              </a:rPr>
              <a:t> </a:t>
            </a:r>
            <a:r>
              <a:rPr sz="2200" dirty="0">
                <a:latin typeface="Arial MT"/>
                <a:cs typeface="Arial MT"/>
              </a:rPr>
              <a:t>the</a:t>
            </a:r>
            <a:r>
              <a:rPr sz="2200" spc="-15" dirty="0">
                <a:latin typeface="Arial MT"/>
                <a:cs typeface="Arial MT"/>
              </a:rPr>
              <a:t> </a:t>
            </a:r>
            <a:r>
              <a:rPr sz="2200" dirty="0">
                <a:latin typeface="Arial MT"/>
                <a:cs typeface="Arial MT"/>
              </a:rPr>
              <a:t>handle</a:t>
            </a:r>
            <a:r>
              <a:rPr sz="2200" spc="-15" dirty="0">
                <a:latin typeface="Arial MT"/>
                <a:cs typeface="Arial MT"/>
              </a:rPr>
              <a:t> </a:t>
            </a:r>
            <a:r>
              <a:rPr sz="2200" spc="-25" dirty="0">
                <a:latin typeface="Arial MT"/>
                <a:cs typeface="Arial MT"/>
              </a:rPr>
              <a:t>and </a:t>
            </a:r>
            <a:r>
              <a:rPr sz="2200" dirty="0">
                <a:latin typeface="Arial MT"/>
                <a:cs typeface="Arial MT"/>
              </a:rPr>
              <a:t>the</a:t>
            </a:r>
            <a:r>
              <a:rPr sz="2200" spc="20" dirty="0">
                <a:latin typeface="Arial MT"/>
                <a:cs typeface="Arial MT"/>
              </a:rPr>
              <a:t> </a:t>
            </a:r>
            <a:r>
              <a:rPr sz="2200" dirty="0">
                <a:latin typeface="Arial MT"/>
                <a:cs typeface="Arial MT"/>
              </a:rPr>
              <a:t>document</a:t>
            </a:r>
            <a:r>
              <a:rPr sz="2200" spc="30" dirty="0">
                <a:latin typeface="Arial MT"/>
                <a:cs typeface="Arial MT"/>
              </a:rPr>
              <a:t> </a:t>
            </a:r>
            <a:r>
              <a:rPr sz="2200" dirty="0">
                <a:latin typeface="Arial MT"/>
                <a:cs typeface="Arial MT"/>
              </a:rPr>
              <a:t>variable</a:t>
            </a:r>
            <a:r>
              <a:rPr sz="2200" spc="20" dirty="0">
                <a:latin typeface="Arial MT"/>
                <a:cs typeface="Arial MT"/>
              </a:rPr>
              <a:t> </a:t>
            </a:r>
            <a:r>
              <a:rPr sz="2200" dirty="0">
                <a:latin typeface="Arial MT"/>
                <a:cs typeface="Arial MT"/>
              </a:rPr>
              <a:t>as</a:t>
            </a:r>
            <a:r>
              <a:rPr sz="2200" spc="25" dirty="0">
                <a:latin typeface="Arial MT"/>
                <a:cs typeface="Arial MT"/>
              </a:rPr>
              <a:t> </a:t>
            </a:r>
            <a:r>
              <a:rPr sz="2200" dirty="0">
                <a:latin typeface="Arial MT"/>
                <a:cs typeface="Arial MT"/>
              </a:rPr>
              <a:t>parameters</a:t>
            </a:r>
            <a:r>
              <a:rPr sz="2200" spc="30" dirty="0">
                <a:latin typeface="Arial MT"/>
                <a:cs typeface="Arial MT"/>
              </a:rPr>
              <a:t> </a:t>
            </a:r>
            <a:r>
              <a:rPr sz="2200" spc="-25" dirty="0">
                <a:latin typeface="Arial MT"/>
                <a:cs typeface="Arial MT"/>
              </a:rPr>
              <a:t>and </a:t>
            </a:r>
            <a:r>
              <a:rPr sz="2200" dirty="0">
                <a:latin typeface="Arial MT"/>
                <a:cs typeface="Arial MT"/>
              </a:rPr>
              <a:t>creates</a:t>
            </a:r>
            <a:r>
              <a:rPr sz="2200" spc="-70" dirty="0">
                <a:latin typeface="Arial MT"/>
                <a:cs typeface="Arial MT"/>
              </a:rPr>
              <a:t> </a:t>
            </a:r>
            <a:r>
              <a:rPr sz="2200" dirty="0">
                <a:latin typeface="Arial MT"/>
                <a:cs typeface="Arial MT"/>
              </a:rPr>
              <a:t>an</a:t>
            </a:r>
            <a:r>
              <a:rPr sz="2200" spc="-75" dirty="0">
                <a:latin typeface="Arial MT"/>
                <a:cs typeface="Arial MT"/>
              </a:rPr>
              <a:t> </a:t>
            </a:r>
            <a:r>
              <a:rPr sz="2200" dirty="0">
                <a:latin typeface="Arial MT"/>
                <a:cs typeface="Arial MT"/>
              </a:rPr>
              <a:t>association</a:t>
            </a:r>
            <a:r>
              <a:rPr sz="2200" spc="-75" dirty="0">
                <a:latin typeface="Arial MT"/>
                <a:cs typeface="Arial MT"/>
              </a:rPr>
              <a:t> </a:t>
            </a:r>
            <a:r>
              <a:rPr sz="2200" dirty="0">
                <a:latin typeface="Arial MT"/>
                <a:cs typeface="Arial MT"/>
              </a:rPr>
              <a:t>between</a:t>
            </a:r>
            <a:r>
              <a:rPr sz="2200" spc="-60" dirty="0">
                <a:latin typeface="Arial MT"/>
                <a:cs typeface="Arial MT"/>
              </a:rPr>
              <a:t> </a:t>
            </a:r>
            <a:r>
              <a:rPr sz="2200" spc="-10" dirty="0">
                <a:latin typeface="Arial MT"/>
                <a:cs typeface="Arial MT"/>
              </a:rPr>
              <a:t>them.</a:t>
            </a:r>
            <a:endParaRPr sz="2200" dirty="0">
              <a:latin typeface="Arial MT"/>
              <a:cs typeface="Arial MT"/>
            </a:endParaRPr>
          </a:p>
        </p:txBody>
      </p:sp>
      <p:pic>
        <p:nvPicPr>
          <p:cNvPr id="3" name="object 3"/>
          <p:cNvPicPr/>
          <p:nvPr/>
        </p:nvPicPr>
        <p:blipFill>
          <a:blip r:embed="rId2" cstate="print"/>
          <a:stretch>
            <a:fillRect/>
          </a:stretch>
        </p:blipFill>
        <p:spPr>
          <a:xfrm>
            <a:off x="7414259" y="822960"/>
            <a:ext cx="630935" cy="662939"/>
          </a:xfrm>
          <a:prstGeom prst="rect">
            <a:avLst/>
          </a:prstGeom>
        </p:spPr>
      </p:pic>
      <p:pic>
        <p:nvPicPr>
          <p:cNvPr id="4" name="object 4"/>
          <p:cNvPicPr/>
          <p:nvPr/>
        </p:nvPicPr>
        <p:blipFill>
          <a:blip r:embed="rId3" cstate="print"/>
          <a:stretch>
            <a:fillRect/>
          </a:stretch>
        </p:blipFill>
        <p:spPr>
          <a:xfrm>
            <a:off x="7213092" y="2442972"/>
            <a:ext cx="3791711" cy="2511552"/>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F9B59-9956-B040-FEE6-3E4DBBEB23D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E9C50E9-D0FF-2A2F-CD32-EC7D021505D7}"/>
              </a:ext>
            </a:extLst>
          </p:cNvPr>
          <p:cNvSpPr txBox="1"/>
          <p:nvPr/>
        </p:nvSpPr>
        <p:spPr>
          <a:xfrm>
            <a:off x="1643252" y="1346733"/>
            <a:ext cx="5253990" cy="4520533"/>
          </a:xfrm>
          <a:prstGeom prst="rect">
            <a:avLst/>
          </a:prstGeom>
        </p:spPr>
        <p:txBody>
          <a:bodyPr vert="horz" wrap="square" lIns="0" tIns="12700" rIns="0" bIns="0" rtlCol="0">
            <a:spAutoFit/>
          </a:bodyPr>
          <a:lstStyle/>
          <a:p>
            <a:pPr marL="12700" marR="5080" algn="just">
              <a:lnSpc>
                <a:spcPct val="150000"/>
              </a:lnSpc>
              <a:spcBef>
                <a:spcPts val="100"/>
              </a:spcBef>
            </a:pPr>
            <a:r>
              <a:rPr lang="es-ES" sz="2200" dirty="0">
                <a:latin typeface="Arial MT"/>
                <a:cs typeface="Arial MT"/>
              </a:rPr>
              <a:t>A continuación, creamos un identificador para el documento XML. Para leer los atributos y elementos del documento XML, necesitamos asociar el identificador con el documento XML. </a:t>
            </a:r>
            <a:r>
              <a:rPr lang="es-ES" sz="2200" dirty="0" err="1">
                <a:latin typeface="Arial MT"/>
                <a:cs typeface="Arial MT"/>
              </a:rPr>
              <a:t>sp_xml_preparedocument</a:t>
            </a:r>
            <a:r>
              <a:rPr lang="es-ES" sz="2200" dirty="0">
                <a:latin typeface="Arial MT"/>
                <a:cs typeface="Arial MT"/>
              </a:rPr>
              <a:t> realiza esta tarea. Toma el identificador y la variable del documento como parámetros y crea una asociación entre ellos.</a:t>
            </a:r>
            <a:endParaRPr sz="2200" dirty="0">
              <a:latin typeface="Arial MT"/>
              <a:cs typeface="Arial MT"/>
            </a:endParaRPr>
          </a:p>
        </p:txBody>
      </p:sp>
      <p:pic>
        <p:nvPicPr>
          <p:cNvPr id="3" name="object 3">
            <a:extLst>
              <a:ext uri="{FF2B5EF4-FFF2-40B4-BE49-F238E27FC236}">
                <a16:creationId xmlns:a16="http://schemas.microsoft.com/office/drawing/2014/main" id="{D5138471-2902-F56B-77F1-61447D55D18A}"/>
              </a:ext>
            </a:extLst>
          </p:cNvPr>
          <p:cNvPicPr/>
          <p:nvPr/>
        </p:nvPicPr>
        <p:blipFill>
          <a:blip r:embed="rId2" cstate="print"/>
          <a:stretch>
            <a:fillRect/>
          </a:stretch>
        </p:blipFill>
        <p:spPr>
          <a:xfrm>
            <a:off x="7414259" y="822960"/>
            <a:ext cx="630935" cy="662939"/>
          </a:xfrm>
          <a:prstGeom prst="rect">
            <a:avLst/>
          </a:prstGeom>
        </p:spPr>
      </p:pic>
      <p:pic>
        <p:nvPicPr>
          <p:cNvPr id="4" name="object 4">
            <a:extLst>
              <a:ext uri="{FF2B5EF4-FFF2-40B4-BE49-F238E27FC236}">
                <a16:creationId xmlns:a16="http://schemas.microsoft.com/office/drawing/2014/main" id="{4D443F9C-E046-AB1C-61C4-E21D0571253D}"/>
              </a:ext>
            </a:extLst>
          </p:cNvPr>
          <p:cNvPicPr/>
          <p:nvPr/>
        </p:nvPicPr>
        <p:blipFill>
          <a:blip r:embed="rId3" cstate="print"/>
          <a:stretch>
            <a:fillRect/>
          </a:stretch>
        </p:blipFill>
        <p:spPr>
          <a:xfrm>
            <a:off x="7213092" y="2442972"/>
            <a:ext cx="3791711" cy="2511552"/>
          </a:xfrm>
          <a:prstGeom prst="rect">
            <a:avLst/>
          </a:prstGeom>
        </p:spPr>
      </p:pic>
      <p:sp>
        <p:nvSpPr>
          <p:cNvPr id="5" name="object 5">
            <a:extLst>
              <a:ext uri="{FF2B5EF4-FFF2-40B4-BE49-F238E27FC236}">
                <a16:creationId xmlns:a16="http://schemas.microsoft.com/office/drawing/2014/main" id="{FD28E6D2-8649-2F87-F41C-52B9B07ABE2B}"/>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052670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8452" y="585368"/>
            <a:ext cx="6065520" cy="5558790"/>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Arial MT"/>
                <a:cs typeface="Arial MT"/>
              </a:rPr>
              <a:t>Next,</a:t>
            </a:r>
            <a:r>
              <a:rPr sz="2200" spc="-10" dirty="0">
                <a:latin typeface="Arial MT"/>
                <a:cs typeface="Arial MT"/>
              </a:rPr>
              <a:t> </a:t>
            </a:r>
            <a:r>
              <a:rPr sz="2200" dirty="0">
                <a:latin typeface="Arial MT"/>
                <a:cs typeface="Arial MT"/>
              </a:rPr>
              <a:t>we</a:t>
            </a:r>
            <a:r>
              <a:rPr sz="2200" spc="-15" dirty="0">
                <a:latin typeface="Arial MT"/>
                <a:cs typeface="Arial MT"/>
              </a:rPr>
              <a:t> </a:t>
            </a:r>
            <a:r>
              <a:rPr sz="2200" dirty="0">
                <a:latin typeface="Arial MT"/>
                <a:cs typeface="Arial MT"/>
              </a:rPr>
              <a:t>use</a:t>
            </a:r>
            <a:r>
              <a:rPr sz="2200" spc="-10" dirty="0">
                <a:latin typeface="Arial MT"/>
                <a:cs typeface="Arial MT"/>
              </a:rPr>
              <a:t> </a:t>
            </a:r>
            <a:r>
              <a:rPr sz="2200" dirty="0">
                <a:latin typeface="Arial MT"/>
                <a:cs typeface="Arial MT"/>
              </a:rPr>
              <a:t>the OPENXML</a:t>
            </a:r>
            <a:r>
              <a:rPr sz="2200" spc="-80" dirty="0">
                <a:latin typeface="Arial MT"/>
                <a:cs typeface="Arial MT"/>
              </a:rPr>
              <a:t> </a:t>
            </a:r>
            <a:r>
              <a:rPr sz="2200" dirty="0">
                <a:latin typeface="Arial MT"/>
                <a:cs typeface="Arial MT"/>
              </a:rPr>
              <a:t>function to</a:t>
            </a:r>
            <a:r>
              <a:rPr sz="2200" spc="-15" dirty="0">
                <a:latin typeface="Arial MT"/>
                <a:cs typeface="Arial MT"/>
              </a:rPr>
              <a:t> </a:t>
            </a:r>
            <a:r>
              <a:rPr sz="2200" dirty="0">
                <a:latin typeface="Arial MT"/>
                <a:cs typeface="Arial MT"/>
              </a:rPr>
              <a:t>read</a:t>
            </a:r>
            <a:r>
              <a:rPr sz="2200" spc="-5" dirty="0">
                <a:latin typeface="Arial MT"/>
                <a:cs typeface="Arial MT"/>
              </a:rPr>
              <a:t> </a:t>
            </a:r>
            <a:r>
              <a:rPr sz="2200" spc="-25" dirty="0">
                <a:latin typeface="Arial MT"/>
                <a:cs typeface="Arial MT"/>
              </a:rPr>
              <a:t>the </a:t>
            </a:r>
            <a:r>
              <a:rPr sz="2200" dirty="0">
                <a:latin typeface="Arial MT"/>
                <a:cs typeface="Arial MT"/>
              </a:rPr>
              <a:t>contents</a:t>
            </a:r>
            <a:r>
              <a:rPr sz="2200" spc="190" dirty="0">
                <a:latin typeface="Arial MT"/>
                <a:cs typeface="Arial MT"/>
              </a:rPr>
              <a:t> </a:t>
            </a:r>
            <a:r>
              <a:rPr sz="2200" dirty="0">
                <a:latin typeface="Arial MT"/>
                <a:cs typeface="Arial MT"/>
              </a:rPr>
              <a:t>of</a:t>
            </a:r>
            <a:r>
              <a:rPr sz="2200" spc="175" dirty="0">
                <a:latin typeface="Arial MT"/>
                <a:cs typeface="Arial MT"/>
              </a:rPr>
              <a:t> </a:t>
            </a:r>
            <a:r>
              <a:rPr sz="2200" dirty="0">
                <a:latin typeface="Arial MT"/>
                <a:cs typeface="Arial MT"/>
              </a:rPr>
              <a:t>the</a:t>
            </a:r>
            <a:r>
              <a:rPr sz="2200" spc="185" dirty="0">
                <a:latin typeface="Arial MT"/>
                <a:cs typeface="Arial MT"/>
              </a:rPr>
              <a:t> </a:t>
            </a:r>
            <a:r>
              <a:rPr sz="2200" dirty="0">
                <a:latin typeface="Arial MT"/>
                <a:cs typeface="Arial MT"/>
              </a:rPr>
              <a:t>XML</a:t>
            </a:r>
            <a:r>
              <a:rPr sz="2200" spc="100" dirty="0">
                <a:latin typeface="Arial MT"/>
                <a:cs typeface="Arial MT"/>
              </a:rPr>
              <a:t> </a:t>
            </a:r>
            <a:r>
              <a:rPr sz="2200" dirty="0">
                <a:latin typeface="Arial MT"/>
                <a:cs typeface="Arial MT"/>
              </a:rPr>
              <a:t>document.</a:t>
            </a:r>
            <a:r>
              <a:rPr sz="2200" spc="185" dirty="0">
                <a:latin typeface="Arial MT"/>
                <a:cs typeface="Arial MT"/>
              </a:rPr>
              <a:t> </a:t>
            </a:r>
            <a:r>
              <a:rPr sz="2200" dirty="0">
                <a:latin typeface="Arial MT"/>
                <a:cs typeface="Arial MT"/>
              </a:rPr>
              <a:t>The</a:t>
            </a:r>
            <a:r>
              <a:rPr sz="2200" spc="180" dirty="0">
                <a:latin typeface="Arial MT"/>
                <a:cs typeface="Arial MT"/>
              </a:rPr>
              <a:t> </a:t>
            </a:r>
            <a:r>
              <a:rPr sz="2200" spc="-10" dirty="0">
                <a:latin typeface="Arial MT"/>
                <a:cs typeface="Arial MT"/>
              </a:rPr>
              <a:t>OPENXML </a:t>
            </a:r>
            <a:r>
              <a:rPr sz="2200" dirty="0">
                <a:latin typeface="Arial MT"/>
                <a:cs typeface="Arial MT"/>
              </a:rPr>
              <a:t>function</a:t>
            </a:r>
            <a:r>
              <a:rPr sz="2200" spc="360" dirty="0">
                <a:latin typeface="Arial MT"/>
                <a:cs typeface="Arial MT"/>
              </a:rPr>
              <a:t> </a:t>
            </a:r>
            <a:r>
              <a:rPr sz="2200" dirty="0">
                <a:latin typeface="Arial MT"/>
                <a:cs typeface="Arial MT"/>
              </a:rPr>
              <a:t>takes</a:t>
            </a:r>
            <a:r>
              <a:rPr sz="2200" spc="365" dirty="0">
                <a:latin typeface="Arial MT"/>
                <a:cs typeface="Arial MT"/>
              </a:rPr>
              <a:t> </a:t>
            </a:r>
            <a:r>
              <a:rPr sz="2200" dirty="0">
                <a:latin typeface="Arial MT"/>
                <a:cs typeface="Arial MT"/>
              </a:rPr>
              <a:t>three</a:t>
            </a:r>
            <a:r>
              <a:rPr sz="2200" spc="360" dirty="0">
                <a:latin typeface="Arial MT"/>
                <a:cs typeface="Arial MT"/>
              </a:rPr>
              <a:t> </a:t>
            </a:r>
            <a:r>
              <a:rPr sz="2200" dirty="0">
                <a:latin typeface="Arial MT"/>
                <a:cs typeface="Arial MT"/>
              </a:rPr>
              <a:t>parameters:</a:t>
            </a:r>
            <a:r>
              <a:rPr sz="2200" spc="360" dirty="0">
                <a:latin typeface="Arial MT"/>
                <a:cs typeface="Arial MT"/>
              </a:rPr>
              <a:t> </a:t>
            </a:r>
            <a:r>
              <a:rPr sz="2200" dirty="0">
                <a:latin typeface="Arial MT"/>
                <a:cs typeface="Arial MT"/>
              </a:rPr>
              <a:t>the</a:t>
            </a:r>
            <a:r>
              <a:rPr sz="2200" spc="355" dirty="0">
                <a:latin typeface="Arial MT"/>
                <a:cs typeface="Arial MT"/>
              </a:rPr>
              <a:t> </a:t>
            </a:r>
            <a:r>
              <a:rPr sz="2200" dirty="0">
                <a:latin typeface="Arial MT"/>
                <a:cs typeface="Arial MT"/>
              </a:rPr>
              <a:t>handle</a:t>
            </a:r>
            <a:r>
              <a:rPr sz="2200" spc="360" dirty="0">
                <a:latin typeface="Arial MT"/>
                <a:cs typeface="Arial MT"/>
              </a:rPr>
              <a:t> </a:t>
            </a:r>
            <a:r>
              <a:rPr sz="2200" spc="-25" dirty="0">
                <a:latin typeface="Arial MT"/>
                <a:cs typeface="Arial MT"/>
              </a:rPr>
              <a:t>to </a:t>
            </a:r>
            <a:r>
              <a:rPr sz="2200" dirty="0">
                <a:latin typeface="Arial MT"/>
                <a:cs typeface="Arial MT"/>
              </a:rPr>
              <a:t>the</a:t>
            </a:r>
            <a:r>
              <a:rPr sz="2200" spc="-10" dirty="0">
                <a:latin typeface="Arial MT"/>
                <a:cs typeface="Arial MT"/>
              </a:rPr>
              <a:t>  </a:t>
            </a:r>
            <a:r>
              <a:rPr sz="2200" dirty="0">
                <a:latin typeface="Arial MT"/>
                <a:cs typeface="Arial MT"/>
              </a:rPr>
              <a:t>XML</a:t>
            </a:r>
            <a:r>
              <a:rPr sz="2200" spc="505" dirty="0">
                <a:latin typeface="Arial MT"/>
                <a:cs typeface="Arial MT"/>
              </a:rPr>
              <a:t> </a:t>
            </a:r>
            <a:r>
              <a:rPr sz="2200" dirty="0">
                <a:latin typeface="Arial MT"/>
                <a:cs typeface="Arial MT"/>
              </a:rPr>
              <a:t>document,</a:t>
            </a:r>
            <a:r>
              <a:rPr sz="2200" spc="-5" dirty="0">
                <a:latin typeface="Arial MT"/>
                <a:cs typeface="Arial MT"/>
              </a:rPr>
              <a:t>  </a:t>
            </a:r>
            <a:r>
              <a:rPr sz="2200" dirty="0">
                <a:latin typeface="Arial MT"/>
                <a:cs typeface="Arial MT"/>
              </a:rPr>
              <a:t>the</a:t>
            </a:r>
            <a:r>
              <a:rPr sz="2200" spc="-10" dirty="0">
                <a:latin typeface="Arial MT"/>
                <a:cs typeface="Arial MT"/>
              </a:rPr>
              <a:t>  </a:t>
            </a:r>
            <a:r>
              <a:rPr sz="2200" dirty="0">
                <a:latin typeface="Arial MT"/>
                <a:cs typeface="Arial MT"/>
              </a:rPr>
              <a:t>path</a:t>
            </a:r>
            <a:r>
              <a:rPr sz="2200" spc="-5" dirty="0">
                <a:latin typeface="Arial MT"/>
                <a:cs typeface="Arial MT"/>
              </a:rPr>
              <a:t>  </a:t>
            </a:r>
            <a:r>
              <a:rPr sz="2200" dirty="0">
                <a:latin typeface="Arial MT"/>
                <a:cs typeface="Arial MT"/>
              </a:rPr>
              <a:t>of</a:t>
            </a:r>
            <a:r>
              <a:rPr sz="2200" spc="-10" dirty="0">
                <a:latin typeface="Arial MT"/>
                <a:cs typeface="Arial MT"/>
              </a:rPr>
              <a:t>  </a:t>
            </a:r>
            <a:r>
              <a:rPr sz="2200" dirty="0">
                <a:latin typeface="Arial MT"/>
                <a:cs typeface="Arial MT"/>
              </a:rPr>
              <a:t>the</a:t>
            </a:r>
            <a:r>
              <a:rPr sz="2200" spc="-10" dirty="0">
                <a:latin typeface="Arial MT"/>
                <a:cs typeface="Arial MT"/>
              </a:rPr>
              <a:t>  </a:t>
            </a:r>
            <a:r>
              <a:rPr sz="2200" dirty="0">
                <a:latin typeface="Arial MT"/>
                <a:cs typeface="Arial MT"/>
              </a:rPr>
              <a:t>node</a:t>
            </a:r>
            <a:r>
              <a:rPr sz="2200" spc="-10" dirty="0">
                <a:latin typeface="Arial MT"/>
                <a:cs typeface="Arial MT"/>
              </a:rPr>
              <a:t>  </a:t>
            </a:r>
            <a:r>
              <a:rPr sz="2200" spc="-25" dirty="0">
                <a:latin typeface="Arial MT"/>
                <a:cs typeface="Arial MT"/>
              </a:rPr>
              <a:t>for </a:t>
            </a:r>
            <a:r>
              <a:rPr sz="2200" dirty="0">
                <a:latin typeface="Arial MT"/>
                <a:cs typeface="Arial MT"/>
              </a:rPr>
              <a:t>which</a:t>
            </a:r>
            <a:r>
              <a:rPr sz="2200" spc="155" dirty="0">
                <a:latin typeface="Arial MT"/>
                <a:cs typeface="Arial MT"/>
              </a:rPr>
              <a:t>  </a:t>
            </a:r>
            <a:r>
              <a:rPr sz="2200" dirty="0">
                <a:latin typeface="Arial MT"/>
                <a:cs typeface="Arial MT"/>
              </a:rPr>
              <a:t>we</a:t>
            </a:r>
            <a:r>
              <a:rPr sz="2200" spc="165" dirty="0">
                <a:latin typeface="Arial MT"/>
                <a:cs typeface="Arial MT"/>
              </a:rPr>
              <a:t>  </a:t>
            </a:r>
            <a:r>
              <a:rPr sz="2200" dirty="0">
                <a:latin typeface="Arial MT"/>
                <a:cs typeface="Arial MT"/>
              </a:rPr>
              <a:t>want</a:t>
            </a:r>
            <a:r>
              <a:rPr sz="2200" spc="155" dirty="0">
                <a:latin typeface="Arial MT"/>
                <a:cs typeface="Arial MT"/>
              </a:rPr>
              <a:t>  </a:t>
            </a:r>
            <a:r>
              <a:rPr sz="2200" dirty="0">
                <a:latin typeface="Arial MT"/>
                <a:cs typeface="Arial MT"/>
              </a:rPr>
              <a:t>to</a:t>
            </a:r>
            <a:r>
              <a:rPr sz="2200" spc="165" dirty="0">
                <a:latin typeface="Arial MT"/>
                <a:cs typeface="Arial MT"/>
              </a:rPr>
              <a:t>  </a:t>
            </a:r>
            <a:r>
              <a:rPr sz="2200" dirty="0">
                <a:latin typeface="Arial MT"/>
                <a:cs typeface="Arial MT"/>
              </a:rPr>
              <a:t>retrieve</a:t>
            </a:r>
            <a:r>
              <a:rPr sz="2200" spc="155" dirty="0">
                <a:latin typeface="Arial MT"/>
                <a:cs typeface="Arial MT"/>
              </a:rPr>
              <a:t>  </a:t>
            </a:r>
            <a:r>
              <a:rPr sz="2200" dirty="0">
                <a:latin typeface="Arial MT"/>
                <a:cs typeface="Arial MT"/>
              </a:rPr>
              <a:t>the</a:t>
            </a:r>
            <a:r>
              <a:rPr sz="2200" spc="170" dirty="0">
                <a:latin typeface="Arial MT"/>
                <a:cs typeface="Arial MT"/>
              </a:rPr>
              <a:t>  </a:t>
            </a:r>
            <a:r>
              <a:rPr sz="2200" dirty="0">
                <a:latin typeface="Arial MT"/>
                <a:cs typeface="Arial MT"/>
              </a:rPr>
              <a:t>attributes</a:t>
            </a:r>
            <a:r>
              <a:rPr sz="2200" spc="160" dirty="0">
                <a:latin typeface="Arial MT"/>
                <a:cs typeface="Arial MT"/>
              </a:rPr>
              <a:t>  </a:t>
            </a:r>
            <a:r>
              <a:rPr sz="2200" spc="-25" dirty="0">
                <a:latin typeface="Arial MT"/>
                <a:cs typeface="Arial MT"/>
              </a:rPr>
              <a:t>or </a:t>
            </a:r>
            <a:r>
              <a:rPr sz="2200" dirty="0">
                <a:latin typeface="Arial MT"/>
                <a:cs typeface="Arial MT"/>
              </a:rPr>
              <a:t>elements</a:t>
            </a:r>
            <a:r>
              <a:rPr sz="2200" spc="350" dirty="0">
                <a:latin typeface="Arial MT"/>
                <a:cs typeface="Arial MT"/>
              </a:rPr>
              <a:t> </a:t>
            </a:r>
            <a:r>
              <a:rPr sz="2200" dirty="0">
                <a:latin typeface="Arial MT"/>
                <a:cs typeface="Arial MT"/>
              </a:rPr>
              <a:t>and</a:t>
            </a:r>
            <a:r>
              <a:rPr sz="2200" spc="355" dirty="0">
                <a:latin typeface="Arial MT"/>
                <a:cs typeface="Arial MT"/>
              </a:rPr>
              <a:t> </a:t>
            </a:r>
            <a:r>
              <a:rPr sz="2200" dirty="0">
                <a:latin typeface="Arial MT"/>
                <a:cs typeface="Arial MT"/>
              </a:rPr>
              <a:t>the</a:t>
            </a:r>
            <a:r>
              <a:rPr sz="2200" spc="345" dirty="0">
                <a:latin typeface="Arial MT"/>
                <a:cs typeface="Arial MT"/>
              </a:rPr>
              <a:t> </a:t>
            </a:r>
            <a:r>
              <a:rPr sz="2200" dirty="0">
                <a:latin typeface="Arial MT"/>
                <a:cs typeface="Arial MT"/>
              </a:rPr>
              <a:t>mode.</a:t>
            </a:r>
            <a:r>
              <a:rPr sz="2200" spc="345" dirty="0">
                <a:latin typeface="Arial MT"/>
                <a:cs typeface="Arial MT"/>
              </a:rPr>
              <a:t> </a:t>
            </a:r>
            <a:r>
              <a:rPr sz="2200" dirty="0">
                <a:latin typeface="Arial MT"/>
                <a:cs typeface="Arial MT"/>
              </a:rPr>
              <a:t>The</a:t>
            </a:r>
            <a:r>
              <a:rPr sz="2200" spc="345" dirty="0">
                <a:latin typeface="Arial MT"/>
                <a:cs typeface="Arial MT"/>
              </a:rPr>
              <a:t> </a:t>
            </a:r>
            <a:r>
              <a:rPr sz="2200" dirty="0">
                <a:latin typeface="Arial MT"/>
                <a:cs typeface="Arial MT"/>
              </a:rPr>
              <a:t>mode</a:t>
            </a:r>
            <a:r>
              <a:rPr sz="2200" spc="350" dirty="0">
                <a:latin typeface="Arial MT"/>
                <a:cs typeface="Arial MT"/>
              </a:rPr>
              <a:t> </a:t>
            </a:r>
            <a:r>
              <a:rPr sz="2200" dirty="0">
                <a:latin typeface="Arial MT"/>
                <a:cs typeface="Arial MT"/>
              </a:rPr>
              <a:t>value</a:t>
            </a:r>
            <a:r>
              <a:rPr sz="2200" spc="345" dirty="0">
                <a:latin typeface="Arial MT"/>
                <a:cs typeface="Arial MT"/>
              </a:rPr>
              <a:t> </a:t>
            </a:r>
            <a:r>
              <a:rPr sz="2200" dirty="0">
                <a:latin typeface="Arial MT"/>
                <a:cs typeface="Arial MT"/>
              </a:rPr>
              <a:t>of</a:t>
            </a:r>
            <a:r>
              <a:rPr sz="2200" spc="345" dirty="0">
                <a:latin typeface="Arial MT"/>
                <a:cs typeface="Arial MT"/>
              </a:rPr>
              <a:t> </a:t>
            </a:r>
            <a:r>
              <a:rPr sz="2200" spc="-50" dirty="0">
                <a:latin typeface="Arial MT"/>
                <a:cs typeface="Arial MT"/>
              </a:rPr>
              <a:t>1 </a:t>
            </a:r>
            <a:r>
              <a:rPr sz="2200" dirty="0">
                <a:latin typeface="Arial MT"/>
                <a:cs typeface="Arial MT"/>
              </a:rPr>
              <a:t>returns</a:t>
            </a:r>
            <a:r>
              <a:rPr sz="2200" spc="-40" dirty="0">
                <a:latin typeface="Arial MT"/>
                <a:cs typeface="Arial MT"/>
              </a:rPr>
              <a:t> </a:t>
            </a:r>
            <a:r>
              <a:rPr sz="2200" dirty="0">
                <a:latin typeface="Arial MT"/>
                <a:cs typeface="Arial MT"/>
              </a:rPr>
              <a:t>the</a:t>
            </a:r>
            <a:r>
              <a:rPr sz="2200" spc="-40" dirty="0">
                <a:latin typeface="Arial MT"/>
                <a:cs typeface="Arial MT"/>
              </a:rPr>
              <a:t> </a:t>
            </a:r>
            <a:r>
              <a:rPr sz="2200" dirty="0">
                <a:latin typeface="Arial MT"/>
                <a:cs typeface="Arial MT"/>
              </a:rPr>
              <a:t>attributes</a:t>
            </a:r>
            <a:r>
              <a:rPr sz="2200" spc="-40" dirty="0">
                <a:latin typeface="Arial MT"/>
                <a:cs typeface="Arial MT"/>
              </a:rPr>
              <a:t> </a:t>
            </a:r>
            <a:r>
              <a:rPr sz="2200" spc="-20" dirty="0">
                <a:latin typeface="Arial MT"/>
                <a:cs typeface="Arial MT"/>
              </a:rPr>
              <a:t>only.</a:t>
            </a:r>
            <a:r>
              <a:rPr sz="2200" spc="-45" dirty="0">
                <a:latin typeface="Arial MT"/>
                <a:cs typeface="Arial MT"/>
              </a:rPr>
              <a:t> </a:t>
            </a:r>
            <a:r>
              <a:rPr sz="2200" dirty="0">
                <a:latin typeface="Arial MT"/>
                <a:cs typeface="Arial MT"/>
              </a:rPr>
              <a:t>Next,</a:t>
            </a:r>
            <a:r>
              <a:rPr sz="2200" spc="-45" dirty="0">
                <a:latin typeface="Arial MT"/>
                <a:cs typeface="Arial MT"/>
              </a:rPr>
              <a:t> </a:t>
            </a:r>
            <a:r>
              <a:rPr sz="2200" dirty="0">
                <a:latin typeface="Arial MT"/>
                <a:cs typeface="Arial MT"/>
              </a:rPr>
              <a:t>inside</a:t>
            </a:r>
            <a:r>
              <a:rPr sz="2200" spc="-45" dirty="0">
                <a:latin typeface="Arial MT"/>
                <a:cs typeface="Arial MT"/>
              </a:rPr>
              <a:t> </a:t>
            </a:r>
            <a:r>
              <a:rPr sz="2200" dirty="0">
                <a:latin typeface="Arial MT"/>
                <a:cs typeface="Arial MT"/>
              </a:rPr>
              <a:t>the</a:t>
            </a:r>
            <a:r>
              <a:rPr sz="2200" spc="-45" dirty="0">
                <a:latin typeface="Arial MT"/>
                <a:cs typeface="Arial MT"/>
              </a:rPr>
              <a:t> </a:t>
            </a:r>
            <a:r>
              <a:rPr sz="2200" spc="-20" dirty="0">
                <a:latin typeface="Arial MT"/>
                <a:cs typeface="Arial MT"/>
              </a:rPr>
              <a:t>WITH </a:t>
            </a:r>
            <a:r>
              <a:rPr sz="2200" dirty="0">
                <a:latin typeface="Arial MT"/>
                <a:cs typeface="Arial MT"/>
              </a:rPr>
              <a:t>clause,</a:t>
            </a:r>
            <a:r>
              <a:rPr sz="2200" spc="90" dirty="0">
                <a:latin typeface="Arial MT"/>
                <a:cs typeface="Arial MT"/>
              </a:rPr>
              <a:t> </a:t>
            </a:r>
            <a:r>
              <a:rPr sz="2200" dirty="0">
                <a:latin typeface="Arial MT"/>
                <a:cs typeface="Arial MT"/>
              </a:rPr>
              <a:t>we</a:t>
            </a:r>
            <a:r>
              <a:rPr sz="2200" spc="85" dirty="0">
                <a:latin typeface="Arial MT"/>
                <a:cs typeface="Arial MT"/>
              </a:rPr>
              <a:t> </a:t>
            </a:r>
            <a:r>
              <a:rPr sz="2200" dirty="0">
                <a:latin typeface="Arial MT"/>
                <a:cs typeface="Arial MT"/>
              </a:rPr>
              <a:t>need</a:t>
            </a:r>
            <a:r>
              <a:rPr sz="2200" spc="80" dirty="0">
                <a:latin typeface="Arial MT"/>
                <a:cs typeface="Arial MT"/>
              </a:rPr>
              <a:t> </a:t>
            </a:r>
            <a:r>
              <a:rPr sz="2200" dirty="0">
                <a:latin typeface="Arial MT"/>
                <a:cs typeface="Arial MT"/>
              </a:rPr>
              <a:t>to</a:t>
            </a:r>
            <a:r>
              <a:rPr sz="2200" spc="85" dirty="0">
                <a:latin typeface="Arial MT"/>
                <a:cs typeface="Arial MT"/>
              </a:rPr>
              <a:t> </a:t>
            </a:r>
            <a:r>
              <a:rPr sz="2200" dirty="0">
                <a:latin typeface="Arial MT"/>
                <a:cs typeface="Arial MT"/>
              </a:rPr>
              <a:t>define</a:t>
            </a:r>
            <a:r>
              <a:rPr sz="2200" spc="90" dirty="0">
                <a:latin typeface="Arial MT"/>
                <a:cs typeface="Arial MT"/>
              </a:rPr>
              <a:t> </a:t>
            </a:r>
            <a:r>
              <a:rPr sz="2200" dirty="0">
                <a:latin typeface="Arial MT"/>
                <a:cs typeface="Arial MT"/>
              </a:rPr>
              <a:t>the</a:t>
            </a:r>
            <a:r>
              <a:rPr sz="2200" spc="90" dirty="0">
                <a:latin typeface="Arial MT"/>
                <a:cs typeface="Arial MT"/>
              </a:rPr>
              <a:t> </a:t>
            </a:r>
            <a:r>
              <a:rPr sz="2200" dirty="0">
                <a:latin typeface="Arial MT"/>
                <a:cs typeface="Arial MT"/>
              </a:rPr>
              <a:t>name</a:t>
            </a:r>
            <a:r>
              <a:rPr sz="2200" spc="95" dirty="0">
                <a:latin typeface="Arial MT"/>
                <a:cs typeface="Arial MT"/>
              </a:rPr>
              <a:t> </a:t>
            </a:r>
            <a:r>
              <a:rPr sz="2200" dirty="0">
                <a:latin typeface="Arial MT"/>
                <a:cs typeface="Arial MT"/>
              </a:rPr>
              <a:t>and</a:t>
            </a:r>
            <a:r>
              <a:rPr sz="2200" spc="85" dirty="0">
                <a:latin typeface="Arial MT"/>
                <a:cs typeface="Arial MT"/>
              </a:rPr>
              <a:t> </a:t>
            </a:r>
            <a:r>
              <a:rPr sz="2200" dirty="0">
                <a:latin typeface="Arial MT"/>
                <a:cs typeface="Arial MT"/>
              </a:rPr>
              <a:t>type</a:t>
            </a:r>
            <a:r>
              <a:rPr sz="2200" spc="95" dirty="0">
                <a:latin typeface="Arial MT"/>
                <a:cs typeface="Arial MT"/>
              </a:rPr>
              <a:t> </a:t>
            </a:r>
            <a:r>
              <a:rPr sz="2200" spc="-25" dirty="0">
                <a:latin typeface="Arial MT"/>
                <a:cs typeface="Arial MT"/>
              </a:rPr>
              <a:t>of </a:t>
            </a:r>
            <a:r>
              <a:rPr sz="2200" dirty="0">
                <a:latin typeface="Arial MT"/>
                <a:cs typeface="Arial MT"/>
              </a:rPr>
              <a:t>the</a:t>
            </a:r>
            <a:r>
              <a:rPr sz="2200" spc="-35" dirty="0">
                <a:latin typeface="Arial MT"/>
                <a:cs typeface="Arial MT"/>
              </a:rPr>
              <a:t> </a:t>
            </a:r>
            <a:r>
              <a:rPr sz="2200" dirty="0">
                <a:latin typeface="Arial MT"/>
                <a:cs typeface="Arial MT"/>
              </a:rPr>
              <a:t>attributes</a:t>
            </a:r>
            <a:r>
              <a:rPr sz="2200" spc="-20" dirty="0">
                <a:latin typeface="Arial MT"/>
                <a:cs typeface="Arial MT"/>
              </a:rPr>
              <a:t> </a:t>
            </a:r>
            <a:r>
              <a:rPr sz="2200" dirty="0">
                <a:latin typeface="Arial MT"/>
                <a:cs typeface="Arial MT"/>
              </a:rPr>
              <a:t>that</a:t>
            </a:r>
            <a:r>
              <a:rPr sz="2200" spc="-35" dirty="0">
                <a:latin typeface="Arial MT"/>
                <a:cs typeface="Arial MT"/>
              </a:rPr>
              <a:t> </a:t>
            </a:r>
            <a:r>
              <a:rPr sz="2200" dirty="0">
                <a:latin typeface="Arial MT"/>
                <a:cs typeface="Arial MT"/>
              </a:rPr>
              <a:t>you</a:t>
            </a:r>
            <a:r>
              <a:rPr sz="2200" spc="-45" dirty="0">
                <a:latin typeface="Arial MT"/>
                <a:cs typeface="Arial MT"/>
              </a:rPr>
              <a:t> </a:t>
            </a:r>
            <a:r>
              <a:rPr sz="2200" dirty="0">
                <a:latin typeface="Arial MT"/>
                <a:cs typeface="Arial MT"/>
              </a:rPr>
              <a:t>want</a:t>
            </a:r>
            <a:r>
              <a:rPr sz="2200" spc="-35" dirty="0">
                <a:latin typeface="Arial MT"/>
                <a:cs typeface="Arial MT"/>
              </a:rPr>
              <a:t> </a:t>
            </a:r>
            <a:r>
              <a:rPr sz="2200" dirty="0">
                <a:latin typeface="Arial MT"/>
                <a:cs typeface="Arial MT"/>
              </a:rPr>
              <a:t>returned.</a:t>
            </a:r>
            <a:r>
              <a:rPr sz="2200" spc="-40" dirty="0">
                <a:latin typeface="Arial MT"/>
                <a:cs typeface="Arial MT"/>
              </a:rPr>
              <a:t> </a:t>
            </a:r>
            <a:r>
              <a:rPr sz="2200" dirty="0">
                <a:latin typeface="Arial MT"/>
                <a:cs typeface="Arial MT"/>
              </a:rPr>
              <a:t>In</a:t>
            </a:r>
            <a:r>
              <a:rPr sz="2200" spc="-35" dirty="0">
                <a:latin typeface="Arial MT"/>
                <a:cs typeface="Arial MT"/>
              </a:rPr>
              <a:t> </a:t>
            </a:r>
            <a:r>
              <a:rPr sz="2200" dirty="0">
                <a:latin typeface="Arial MT"/>
                <a:cs typeface="Arial MT"/>
              </a:rPr>
              <a:t>our</a:t>
            </a:r>
            <a:r>
              <a:rPr sz="2200" spc="-40" dirty="0">
                <a:latin typeface="Arial MT"/>
                <a:cs typeface="Arial MT"/>
              </a:rPr>
              <a:t> </a:t>
            </a:r>
            <a:r>
              <a:rPr sz="2200" spc="-20" dirty="0">
                <a:latin typeface="Arial MT"/>
                <a:cs typeface="Arial MT"/>
              </a:rPr>
              <a:t>case </a:t>
            </a:r>
            <a:r>
              <a:rPr sz="2200" dirty="0">
                <a:latin typeface="Arial MT"/>
                <a:cs typeface="Arial MT"/>
              </a:rPr>
              <a:t>the</a:t>
            </a:r>
            <a:r>
              <a:rPr sz="2200" spc="365" dirty="0">
                <a:latin typeface="Arial MT"/>
                <a:cs typeface="Arial MT"/>
              </a:rPr>
              <a:t> </a:t>
            </a:r>
            <a:r>
              <a:rPr sz="2200" dirty="0">
                <a:latin typeface="Arial MT"/>
                <a:cs typeface="Arial MT"/>
              </a:rPr>
              <a:t>CarInfo</a:t>
            </a:r>
            <a:r>
              <a:rPr sz="2200" spc="385" dirty="0">
                <a:latin typeface="Arial MT"/>
                <a:cs typeface="Arial MT"/>
              </a:rPr>
              <a:t> </a:t>
            </a:r>
            <a:r>
              <a:rPr sz="2200" dirty="0">
                <a:latin typeface="Arial MT"/>
                <a:cs typeface="Arial MT"/>
              </a:rPr>
              <a:t>element</a:t>
            </a:r>
            <a:r>
              <a:rPr sz="2200" spc="380" dirty="0">
                <a:latin typeface="Arial MT"/>
                <a:cs typeface="Arial MT"/>
              </a:rPr>
              <a:t> </a:t>
            </a:r>
            <a:r>
              <a:rPr sz="2200" dirty="0">
                <a:latin typeface="Arial MT"/>
                <a:cs typeface="Arial MT"/>
              </a:rPr>
              <a:t>has</a:t>
            </a:r>
            <a:r>
              <a:rPr sz="2200" spc="370" dirty="0">
                <a:latin typeface="Arial MT"/>
                <a:cs typeface="Arial MT"/>
              </a:rPr>
              <a:t> </a:t>
            </a:r>
            <a:r>
              <a:rPr sz="2200" dirty="0">
                <a:latin typeface="Arial MT"/>
                <a:cs typeface="Arial MT"/>
              </a:rPr>
              <a:t>two</a:t>
            </a:r>
            <a:r>
              <a:rPr sz="2200" spc="365" dirty="0">
                <a:latin typeface="Arial MT"/>
                <a:cs typeface="Arial MT"/>
              </a:rPr>
              <a:t> </a:t>
            </a:r>
            <a:r>
              <a:rPr sz="2200" dirty="0">
                <a:latin typeface="Arial MT"/>
                <a:cs typeface="Arial MT"/>
              </a:rPr>
              <a:t>attributes:</a:t>
            </a:r>
            <a:r>
              <a:rPr sz="2200" spc="365" dirty="0">
                <a:latin typeface="Arial MT"/>
                <a:cs typeface="Arial MT"/>
              </a:rPr>
              <a:t> </a:t>
            </a:r>
            <a:r>
              <a:rPr sz="2200" spc="-10" dirty="0">
                <a:latin typeface="Arial MT"/>
                <a:cs typeface="Arial MT"/>
              </a:rPr>
              <a:t>Name, </a:t>
            </a:r>
            <a:r>
              <a:rPr sz="2200" dirty="0">
                <a:latin typeface="Arial MT"/>
                <a:cs typeface="Arial MT"/>
              </a:rPr>
              <a:t>and</a:t>
            </a:r>
            <a:r>
              <a:rPr sz="2200" spc="-65" dirty="0">
                <a:latin typeface="Arial MT"/>
                <a:cs typeface="Arial MT"/>
              </a:rPr>
              <a:t> </a:t>
            </a:r>
            <a:r>
              <a:rPr sz="2200" dirty="0">
                <a:latin typeface="Arial MT"/>
                <a:cs typeface="Arial MT"/>
              </a:rPr>
              <a:t>Make,</a:t>
            </a:r>
            <a:r>
              <a:rPr sz="2200" spc="-50" dirty="0">
                <a:latin typeface="Arial MT"/>
                <a:cs typeface="Arial MT"/>
              </a:rPr>
              <a:t> </a:t>
            </a:r>
            <a:r>
              <a:rPr sz="2200" dirty="0">
                <a:latin typeface="Arial MT"/>
                <a:cs typeface="Arial MT"/>
              </a:rPr>
              <a:t>therefore</a:t>
            </a:r>
            <a:r>
              <a:rPr sz="2200" spc="-50" dirty="0">
                <a:latin typeface="Arial MT"/>
                <a:cs typeface="Arial MT"/>
              </a:rPr>
              <a:t> </a:t>
            </a:r>
            <a:r>
              <a:rPr sz="2200" dirty="0">
                <a:latin typeface="Arial MT"/>
                <a:cs typeface="Arial MT"/>
              </a:rPr>
              <a:t>we</a:t>
            </a:r>
            <a:r>
              <a:rPr sz="2200" spc="-60" dirty="0">
                <a:latin typeface="Arial MT"/>
                <a:cs typeface="Arial MT"/>
              </a:rPr>
              <a:t> </a:t>
            </a:r>
            <a:r>
              <a:rPr sz="2200" dirty="0">
                <a:latin typeface="Arial MT"/>
                <a:cs typeface="Arial MT"/>
              </a:rPr>
              <a:t>retrieve</a:t>
            </a:r>
            <a:r>
              <a:rPr sz="2200" spc="-45" dirty="0">
                <a:latin typeface="Arial MT"/>
                <a:cs typeface="Arial MT"/>
              </a:rPr>
              <a:t> </a:t>
            </a:r>
            <a:r>
              <a:rPr sz="2200" spc="-10" dirty="0">
                <a:latin typeface="Arial MT"/>
                <a:cs typeface="Arial MT"/>
              </a:rPr>
              <a:t>both.</a:t>
            </a:r>
            <a:endParaRPr sz="2200" dirty="0">
              <a:latin typeface="Arial MT"/>
              <a:cs typeface="Arial MT"/>
            </a:endParaRPr>
          </a:p>
        </p:txBody>
      </p:sp>
      <p:pic>
        <p:nvPicPr>
          <p:cNvPr id="3" name="object 3"/>
          <p:cNvPicPr/>
          <p:nvPr/>
        </p:nvPicPr>
        <p:blipFill>
          <a:blip r:embed="rId2" cstate="print"/>
          <a:stretch>
            <a:fillRect/>
          </a:stretch>
        </p:blipFill>
        <p:spPr>
          <a:xfrm>
            <a:off x="8394192" y="874775"/>
            <a:ext cx="629411" cy="662939"/>
          </a:xfrm>
          <a:prstGeom prst="rect">
            <a:avLst/>
          </a:prstGeom>
        </p:spPr>
      </p:pic>
      <p:pic>
        <p:nvPicPr>
          <p:cNvPr id="4" name="object 4"/>
          <p:cNvPicPr/>
          <p:nvPr/>
        </p:nvPicPr>
        <p:blipFill>
          <a:blip r:embed="rId3" cstate="print"/>
          <a:stretch>
            <a:fillRect/>
          </a:stretch>
        </p:blipFill>
        <p:spPr>
          <a:xfrm>
            <a:off x="7659623" y="2113788"/>
            <a:ext cx="3383279" cy="2630424"/>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058CB-889D-1521-FAA1-5645E578A94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AC0370B-7F14-E031-B418-B310323305B7}"/>
              </a:ext>
            </a:extLst>
          </p:cNvPr>
          <p:cNvSpPr txBox="1"/>
          <p:nvPr/>
        </p:nvSpPr>
        <p:spPr>
          <a:xfrm>
            <a:off x="1338452" y="585368"/>
            <a:ext cx="6065520" cy="5034135"/>
          </a:xfrm>
          <a:prstGeom prst="rect">
            <a:avLst/>
          </a:prstGeom>
        </p:spPr>
        <p:txBody>
          <a:bodyPr vert="horz" wrap="square" lIns="0" tIns="12700" rIns="0" bIns="0" rtlCol="0">
            <a:spAutoFit/>
          </a:bodyPr>
          <a:lstStyle/>
          <a:p>
            <a:pPr marL="12700" marR="5080" algn="just">
              <a:lnSpc>
                <a:spcPct val="150000"/>
              </a:lnSpc>
              <a:spcBef>
                <a:spcPts val="100"/>
              </a:spcBef>
            </a:pPr>
            <a:r>
              <a:rPr lang="es-ES" sz="2000" dirty="0">
                <a:latin typeface="Arial MT"/>
                <a:cs typeface="Arial MT"/>
              </a:rPr>
              <a:t>A continuación, utilizamos la función OPENXML para leer el contenido del documento XML. La función OPENXML toma tres parámetros: el identificador del documento XML, la ruta del nodo para el que queremos recuperar los atributos o elementos y el modo. El valor de modo de 1 devuelve solo los atributos. A continuación, dentro de la cláusula WITH, debemos definir el nombre y el tipo de los atributos que desea que se devuelvan. En nuestro caso, el elemento </a:t>
            </a:r>
            <a:r>
              <a:rPr lang="es-ES" sz="2000" dirty="0" err="1">
                <a:latin typeface="Arial MT"/>
                <a:cs typeface="Arial MT"/>
              </a:rPr>
              <a:t>CarInfo</a:t>
            </a:r>
            <a:r>
              <a:rPr lang="es-ES" sz="2000" dirty="0">
                <a:latin typeface="Arial MT"/>
                <a:cs typeface="Arial MT"/>
              </a:rPr>
              <a:t> tiene dos atributos: </a:t>
            </a:r>
            <a:r>
              <a:rPr lang="es-ES" sz="2000" dirty="0" err="1">
                <a:latin typeface="Arial MT"/>
                <a:cs typeface="Arial MT"/>
              </a:rPr>
              <a:t>Name</a:t>
            </a:r>
            <a:r>
              <a:rPr lang="es-ES" sz="2000" dirty="0">
                <a:latin typeface="Arial MT"/>
                <a:cs typeface="Arial MT"/>
              </a:rPr>
              <a:t> y </a:t>
            </a:r>
            <a:r>
              <a:rPr lang="es-ES" sz="2000" dirty="0" err="1">
                <a:latin typeface="Arial MT"/>
                <a:cs typeface="Arial MT"/>
              </a:rPr>
              <a:t>Make</a:t>
            </a:r>
            <a:r>
              <a:rPr lang="es-ES" sz="2000" dirty="0">
                <a:latin typeface="Arial MT"/>
                <a:cs typeface="Arial MT"/>
              </a:rPr>
              <a:t>, por lo tanto, recuperamos ambos.</a:t>
            </a:r>
            <a:endParaRPr sz="2000" dirty="0">
              <a:latin typeface="Arial MT"/>
              <a:cs typeface="Arial MT"/>
            </a:endParaRPr>
          </a:p>
        </p:txBody>
      </p:sp>
      <p:pic>
        <p:nvPicPr>
          <p:cNvPr id="3" name="object 3">
            <a:extLst>
              <a:ext uri="{FF2B5EF4-FFF2-40B4-BE49-F238E27FC236}">
                <a16:creationId xmlns:a16="http://schemas.microsoft.com/office/drawing/2014/main" id="{A72E79D6-753C-696B-EC05-9A64BE059AEA}"/>
              </a:ext>
            </a:extLst>
          </p:cNvPr>
          <p:cNvPicPr/>
          <p:nvPr/>
        </p:nvPicPr>
        <p:blipFill>
          <a:blip r:embed="rId2" cstate="print"/>
          <a:stretch>
            <a:fillRect/>
          </a:stretch>
        </p:blipFill>
        <p:spPr>
          <a:xfrm>
            <a:off x="8394192" y="874775"/>
            <a:ext cx="629411" cy="662939"/>
          </a:xfrm>
          <a:prstGeom prst="rect">
            <a:avLst/>
          </a:prstGeom>
        </p:spPr>
      </p:pic>
      <p:pic>
        <p:nvPicPr>
          <p:cNvPr id="4" name="object 4">
            <a:extLst>
              <a:ext uri="{FF2B5EF4-FFF2-40B4-BE49-F238E27FC236}">
                <a16:creationId xmlns:a16="http://schemas.microsoft.com/office/drawing/2014/main" id="{DB9E8FFC-1AAB-5484-540A-183C7FA070EF}"/>
              </a:ext>
            </a:extLst>
          </p:cNvPr>
          <p:cNvPicPr/>
          <p:nvPr/>
        </p:nvPicPr>
        <p:blipFill>
          <a:blip r:embed="rId3" cstate="print"/>
          <a:stretch>
            <a:fillRect/>
          </a:stretch>
        </p:blipFill>
        <p:spPr>
          <a:xfrm>
            <a:off x="7659623" y="2113788"/>
            <a:ext cx="3383279" cy="2630424"/>
          </a:xfrm>
          <a:prstGeom prst="rect">
            <a:avLst/>
          </a:prstGeom>
        </p:spPr>
      </p:pic>
      <p:sp>
        <p:nvSpPr>
          <p:cNvPr id="5" name="object 5">
            <a:extLst>
              <a:ext uri="{FF2B5EF4-FFF2-40B4-BE49-F238E27FC236}">
                <a16:creationId xmlns:a16="http://schemas.microsoft.com/office/drawing/2014/main" id="{4F89D1C1-B368-156F-C850-9D1E52C23F2A}"/>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654199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91461" y="1322959"/>
            <a:ext cx="4478020" cy="4384675"/>
          </a:xfrm>
          <a:prstGeom prst="rect">
            <a:avLst/>
          </a:prstGeom>
        </p:spPr>
        <p:txBody>
          <a:bodyPr vert="horz" wrap="square" lIns="0" tIns="12065" rIns="0" bIns="0" rtlCol="0">
            <a:spAutoFit/>
          </a:bodyPr>
          <a:lstStyle/>
          <a:p>
            <a:pPr marL="12700" algn="just">
              <a:lnSpc>
                <a:spcPct val="100000"/>
              </a:lnSpc>
              <a:spcBef>
                <a:spcPts val="95"/>
              </a:spcBef>
            </a:pPr>
            <a:r>
              <a:rPr sz="2200" dirty="0">
                <a:latin typeface="Arial MT"/>
                <a:cs typeface="Arial MT"/>
              </a:rPr>
              <a:t>As</a:t>
            </a:r>
            <a:r>
              <a:rPr sz="2200" spc="100" dirty="0">
                <a:latin typeface="Arial MT"/>
                <a:cs typeface="Arial MT"/>
              </a:rPr>
              <a:t>  </a:t>
            </a:r>
            <a:r>
              <a:rPr sz="2200" dirty="0">
                <a:latin typeface="Arial MT"/>
                <a:cs typeface="Arial MT"/>
              </a:rPr>
              <a:t>a</a:t>
            </a:r>
            <a:r>
              <a:rPr sz="2200" spc="100" dirty="0">
                <a:latin typeface="Arial MT"/>
                <a:cs typeface="Arial MT"/>
              </a:rPr>
              <a:t>  </a:t>
            </a:r>
            <a:r>
              <a:rPr sz="2200" dirty="0">
                <a:latin typeface="Arial MT"/>
                <a:cs typeface="Arial MT"/>
              </a:rPr>
              <a:t>final</a:t>
            </a:r>
            <a:r>
              <a:rPr sz="2200" spc="105" dirty="0">
                <a:latin typeface="Arial MT"/>
                <a:cs typeface="Arial MT"/>
              </a:rPr>
              <a:t>  </a:t>
            </a:r>
            <a:r>
              <a:rPr sz="2200" dirty="0">
                <a:latin typeface="Arial MT"/>
                <a:cs typeface="Arial MT"/>
              </a:rPr>
              <a:t>step,</a:t>
            </a:r>
            <a:r>
              <a:rPr sz="2200" spc="110" dirty="0">
                <a:latin typeface="Arial MT"/>
                <a:cs typeface="Arial MT"/>
              </a:rPr>
              <a:t>  </a:t>
            </a:r>
            <a:r>
              <a:rPr sz="2200" dirty="0">
                <a:latin typeface="Arial MT"/>
                <a:cs typeface="Arial MT"/>
              </a:rPr>
              <a:t>we</a:t>
            </a:r>
            <a:r>
              <a:rPr sz="2200" spc="100" dirty="0">
                <a:latin typeface="Arial MT"/>
                <a:cs typeface="Arial MT"/>
              </a:rPr>
              <a:t>  </a:t>
            </a:r>
            <a:r>
              <a:rPr sz="2200" dirty="0">
                <a:latin typeface="Arial MT"/>
                <a:cs typeface="Arial MT"/>
              </a:rPr>
              <a:t>execute</a:t>
            </a:r>
            <a:r>
              <a:rPr sz="2200" spc="100" dirty="0">
                <a:latin typeface="Arial MT"/>
                <a:cs typeface="Arial MT"/>
              </a:rPr>
              <a:t>  </a:t>
            </a:r>
            <a:r>
              <a:rPr sz="2200" spc="-25" dirty="0">
                <a:latin typeface="Arial MT"/>
                <a:cs typeface="Arial MT"/>
              </a:rPr>
              <a:t>the</a:t>
            </a:r>
            <a:endParaRPr sz="2200">
              <a:latin typeface="Arial MT"/>
              <a:cs typeface="Arial MT"/>
            </a:endParaRPr>
          </a:p>
          <a:p>
            <a:pPr marL="12700" marR="5080" algn="just">
              <a:lnSpc>
                <a:spcPct val="200000"/>
              </a:lnSpc>
            </a:pPr>
            <a:r>
              <a:rPr sz="2200" dirty="0">
                <a:latin typeface="Arial MT"/>
                <a:cs typeface="Arial MT"/>
              </a:rPr>
              <a:t>sp_xml_removedocument</a:t>
            </a:r>
            <a:r>
              <a:rPr sz="2200" spc="530" dirty="0">
                <a:latin typeface="Arial MT"/>
                <a:cs typeface="Arial MT"/>
              </a:rPr>
              <a:t>   </a:t>
            </a:r>
            <a:r>
              <a:rPr sz="2200" spc="-10" dirty="0">
                <a:latin typeface="Arial MT"/>
                <a:cs typeface="Arial MT"/>
              </a:rPr>
              <a:t>stored </a:t>
            </a:r>
            <a:r>
              <a:rPr sz="2200" dirty="0">
                <a:latin typeface="Arial MT"/>
                <a:cs typeface="Arial MT"/>
              </a:rPr>
              <a:t>procedure</a:t>
            </a:r>
            <a:r>
              <a:rPr sz="2200" spc="409" dirty="0">
                <a:latin typeface="Arial MT"/>
                <a:cs typeface="Arial MT"/>
              </a:rPr>
              <a:t>  </a:t>
            </a:r>
            <a:r>
              <a:rPr sz="2200" dirty="0">
                <a:latin typeface="Arial MT"/>
                <a:cs typeface="Arial MT"/>
              </a:rPr>
              <a:t>to</a:t>
            </a:r>
            <a:r>
              <a:rPr sz="2200" spc="405" dirty="0">
                <a:latin typeface="Arial MT"/>
                <a:cs typeface="Arial MT"/>
              </a:rPr>
              <a:t>  </a:t>
            </a:r>
            <a:r>
              <a:rPr sz="2200" dirty="0">
                <a:latin typeface="Arial MT"/>
                <a:cs typeface="Arial MT"/>
              </a:rPr>
              <a:t>remove</a:t>
            </a:r>
            <a:r>
              <a:rPr sz="2200" spc="409" dirty="0">
                <a:latin typeface="Arial MT"/>
                <a:cs typeface="Arial MT"/>
              </a:rPr>
              <a:t>  </a:t>
            </a:r>
            <a:r>
              <a:rPr sz="2200" dirty="0">
                <a:latin typeface="Arial MT"/>
                <a:cs typeface="Arial MT"/>
              </a:rPr>
              <a:t>the</a:t>
            </a:r>
            <a:r>
              <a:rPr sz="2200" spc="409" dirty="0">
                <a:latin typeface="Arial MT"/>
                <a:cs typeface="Arial MT"/>
              </a:rPr>
              <a:t>  </a:t>
            </a:r>
            <a:r>
              <a:rPr sz="2200" spc="-25" dirty="0">
                <a:latin typeface="Arial MT"/>
                <a:cs typeface="Arial MT"/>
              </a:rPr>
              <a:t>XML </a:t>
            </a:r>
            <a:r>
              <a:rPr sz="2200" dirty="0">
                <a:latin typeface="Arial MT"/>
                <a:cs typeface="Arial MT"/>
              </a:rPr>
              <a:t>document</a:t>
            </a:r>
            <a:r>
              <a:rPr sz="2200" spc="215" dirty="0">
                <a:latin typeface="Arial MT"/>
                <a:cs typeface="Arial MT"/>
              </a:rPr>
              <a:t> </a:t>
            </a:r>
            <a:r>
              <a:rPr sz="2200" dirty="0">
                <a:latin typeface="Arial MT"/>
                <a:cs typeface="Arial MT"/>
              </a:rPr>
              <a:t>from</a:t>
            </a:r>
            <a:r>
              <a:rPr sz="2200" spc="215" dirty="0">
                <a:latin typeface="Arial MT"/>
                <a:cs typeface="Arial MT"/>
              </a:rPr>
              <a:t> </a:t>
            </a:r>
            <a:r>
              <a:rPr sz="2200" dirty="0">
                <a:latin typeface="Arial MT"/>
                <a:cs typeface="Arial MT"/>
              </a:rPr>
              <a:t>the</a:t>
            </a:r>
            <a:r>
              <a:rPr sz="2200" spc="220" dirty="0">
                <a:latin typeface="Arial MT"/>
                <a:cs typeface="Arial MT"/>
              </a:rPr>
              <a:t> </a:t>
            </a:r>
            <a:r>
              <a:rPr sz="2200" dirty="0">
                <a:latin typeface="Arial MT"/>
                <a:cs typeface="Arial MT"/>
              </a:rPr>
              <a:t>memory.</a:t>
            </a:r>
            <a:r>
              <a:rPr sz="2200" spc="204" dirty="0">
                <a:latin typeface="Arial MT"/>
                <a:cs typeface="Arial MT"/>
              </a:rPr>
              <a:t> </a:t>
            </a:r>
            <a:r>
              <a:rPr sz="2200" dirty="0">
                <a:latin typeface="Arial MT"/>
                <a:cs typeface="Arial MT"/>
              </a:rPr>
              <a:t>In</a:t>
            </a:r>
            <a:r>
              <a:rPr sz="2200" spc="210" dirty="0">
                <a:latin typeface="Arial MT"/>
                <a:cs typeface="Arial MT"/>
              </a:rPr>
              <a:t> </a:t>
            </a:r>
            <a:r>
              <a:rPr sz="2200" spc="-25" dirty="0">
                <a:latin typeface="Arial MT"/>
                <a:cs typeface="Arial MT"/>
              </a:rPr>
              <a:t>the </a:t>
            </a:r>
            <a:r>
              <a:rPr sz="2200" dirty="0">
                <a:latin typeface="Arial MT"/>
                <a:cs typeface="Arial MT"/>
              </a:rPr>
              <a:t>output</a:t>
            </a:r>
            <a:r>
              <a:rPr sz="2200" spc="155" dirty="0">
                <a:latin typeface="Arial MT"/>
                <a:cs typeface="Arial MT"/>
              </a:rPr>
              <a:t> </a:t>
            </a:r>
            <a:r>
              <a:rPr sz="2200" dirty="0">
                <a:latin typeface="Arial MT"/>
                <a:cs typeface="Arial MT"/>
              </a:rPr>
              <a:t>you</a:t>
            </a:r>
            <a:r>
              <a:rPr sz="2200" spc="165" dirty="0">
                <a:latin typeface="Arial MT"/>
                <a:cs typeface="Arial MT"/>
              </a:rPr>
              <a:t> </a:t>
            </a:r>
            <a:r>
              <a:rPr sz="2200" dirty="0">
                <a:latin typeface="Arial MT"/>
                <a:cs typeface="Arial MT"/>
              </a:rPr>
              <a:t>will</a:t>
            </a:r>
            <a:r>
              <a:rPr sz="2200" spc="160" dirty="0">
                <a:latin typeface="Arial MT"/>
                <a:cs typeface="Arial MT"/>
              </a:rPr>
              <a:t> </a:t>
            </a:r>
            <a:r>
              <a:rPr sz="2200" dirty="0">
                <a:latin typeface="Arial MT"/>
                <a:cs typeface="Arial MT"/>
              </a:rPr>
              <a:t>see</a:t>
            </a:r>
            <a:r>
              <a:rPr sz="2200" spc="145" dirty="0">
                <a:latin typeface="Arial MT"/>
                <a:cs typeface="Arial MT"/>
              </a:rPr>
              <a:t> </a:t>
            </a:r>
            <a:r>
              <a:rPr sz="2200" dirty="0">
                <a:latin typeface="Arial MT"/>
                <a:cs typeface="Arial MT"/>
              </a:rPr>
              <a:t>values</a:t>
            </a:r>
            <a:r>
              <a:rPr sz="2200" spc="155" dirty="0">
                <a:latin typeface="Arial MT"/>
                <a:cs typeface="Arial MT"/>
              </a:rPr>
              <a:t> </a:t>
            </a:r>
            <a:r>
              <a:rPr sz="2200" dirty="0">
                <a:latin typeface="Arial MT"/>
                <a:cs typeface="Arial MT"/>
              </a:rPr>
              <a:t>from</a:t>
            </a:r>
            <a:r>
              <a:rPr sz="2200" spc="150" dirty="0">
                <a:latin typeface="Arial MT"/>
                <a:cs typeface="Arial MT"/>
              </a:rPr>
              <a:t> </a:t>
            </a:r>
            <a:r>
              <a:rPr sz="2200" spc="-25" dirty="0">
                <a:latin typeface="Arial MT"/>
                <a:cs typeface="Arial MT"/>
              </a:rPr>
              <a:t>the </a:t>
            </a:r>
            <a:r>
              <a:rPr sz="2200" dirty="0">
                <a:latin typeface="Arial MT"/>
                <a:cs typeface="Arial MT"/>
              </a:rPr>
              <a:t>Name</a:t>
            </a:r>
            <a:r>
              <a:rPr sz="2200" spc="545" dirty="0">
                <a:latin typeface="Arial MT"/>
                <a:cs typeface="Arial MT"/>
              </a:rPr>
              <a:t> </a:t>
            </a:r>
            <a:r>
              <a:rPr sz="2200" dirty="0">
                <a:latin typeface="Arial MT"/>
                <a:cs typeface="Arial MT"/>
              </a:rPr>
              <a:t>and</a:t>
            </a:r>
            <a:r>
              <a:rPr sz="2200" spc="-25" dirty="0">
                <a:latin typeface="Arial MT"/>
                <a:cs typeface="Arial MT"/>
              </a:rPr>
              <a:t>  </a:t>
            </a:r>
            <a:r>
              <a:rPr sz="2200" dirty="0">
                <a:latin typeface="Arial MT"/>
                <a:cs typeface="Arial MT"/>
              </a:rPr>
              <a:t>Make</a:t>
            </a:r>
            <a:r>
              <a:rPr sz="2200" spc="-30" dirty="0">
                <a:latin typeface="Arial MT"/>
                <a:cs typeface="Arial MT"/>
              </a:rPr>
              <a:t>  </a:t>
            </a:r>
            <a:r>
              <a:rPr sz="2200" dirty="0">
                <a:latin typeface="Arial MT"/>
                <a:cs typeface="Arial MT"/>
              </a:rPr>
              <a:t>attributes</a:t>
            </a:r>
            <a:r>
              <a:rPr sz="2200" spc="-25" dirty="0">
                <a:latin typeface="Arial MT"/>
                <a:cs typeface="Arial MT"/>
              </a:rPr>
              <a:t>  </a:t>
            </a:r>
            <a:r>
              <a:rPr sz="2200" dirty="0">
                <a:latin typeface="Arial MT"/>
                <a:cs typeface="Arial MT"/>
              </a:rPr>
              <a:t>of</a:t>
            </a:r>
            <a:r>
              <a:rPr sz="2200" spc="-30" dirty="0">
                <a:latin typeface="Arial MT"/>
                <a:cs typeface="Arial MT"/>
              </a:rPr>
              <a:t>  </a:t>
            </a:r>
            <a:r>
              <a:rPr sz="2200" spc="-25" dirty="0">
                <a:latin typeface="Arial MT"/>
                <a:cs typeface="Arial MT"/>
              </a:rPr>
              <a:t>the </a:t>
            </a:r>
            <a:r>
              <a:rPr sz="2200" dirty="0">
                <a:latin typeface="Arial MT"/>
                <a:cs typeface="Arial MT"/>
              </a:rPr>
              <a:t>CarInfo</a:t>
            </a:r>
            <a:r>
              <a:rPr sz="2200" spc="-55" dirty="0">
                <a:latin typeface="Arial MT"/>
                <a:cs typeface="Arial MT"/>
              </a:rPr>
              <a:t> </a:t>
            </a:r>
            <a:r>
              <a:rPr sz="2200" dirty="0">
                <a:latin typeface="Arial MT"/>
                <a:cs typeface="Arial MT"/>
              </a:rPr>
              <a:t>element</a:t>
            </a:r>
            <a:r>
              <a:rPr sz="2200" spc="-50" dirty="0">
                <a:latin typeface="Arial MT"/>
                <a:cs typeface="Arial MT"/>
              </a:rPr>
              <a:t> </a:t>
            </a:r>
            <a:r>
              <a:rPr sz="2200" dirty="0">
                <a:latin typeface="Arial MT"/>
                <a:cs typeface="Arial MT"/>
              </a:rPr>
              <a:t>as</a:t>
            </a:r>
            <a:r>
              <a:rPr sz="2200" spc="-60" dirty="0">
                <a:latin typeface="Arial MT"/>
                <a:cs typeface="Arial MT"/>
              </a:rPr>
              <a:t> </a:t>
            </a:r>
            <a:r>
              <a:rPr sz="2200" dirty="0">
                <a:latin typeface="Arial MT"/>
                <a:cs typeface="Arial MT"/>
              </a:rPr>
              <a:t>shown</a:t>
            </a:r>
            <a:r>
              <a:rPr sz="2200" spc="-65" dirty="0">
                <a:latin typeface="Arial MT"/>
                <a:cs typeface="Arial MT"/>
              </a:rPr>
              <a:t> </a:t>
            </a:r>
            <a:r>
              <a:rPr sz="2200" spc="-10" dirty="0">
                <a:latin typeface="Arial MT"/>
                <a:cs typeface="Arial MT"/>
              </a:rPr>
              <a:t>below:</a:t>
            </a:r>
            <a:endParaRPr sz="2200">
              <a:latin typeface="Arial MT"/>
              <a:cs typeface="Arial MT"/>
            </a:endParaRPr>
          </a:p>
        </p:txBody>
      </p:sp>
      <p:grpSp>
        <p:nvGrpSpPr>
          <p:cNvPr id="3" name="object 3"/>
          <p:cNvGrpSpPr/>
          <p:nvPr/>
        </p:nvGrpSpPr>
        <p:grpSpPr>
          <a:xfrm>
            <a:off x="7051547" y="1702307"/>
            <a:ext cx="3846829" cy="3453765"/>
            <a:chOff x="7051547" y="1702307"/>
            <a:chExt cx="3846829" cy="3453765"/>
          </a:xfrm>
        </p:grpSpPr>
        <p:pic>
          <p:nvPicPr>
            <p:cNvPr id="4" name="object 4"/>
            <p:cNvPicPr/>
            <p:nvPr/>
          </p:nvPicPr>
          <p:blipFill>
            <a:blip r:embed="rId2" cstate="print"/>
            <a:stretch>
              <a:fillRect/>
            </a:stretch>
          </p:blipFill>
          <p:spPr>
            <a:xfrm>
              <a:off x="7051547" y="1702307"/>
              <a:ext cx="3531107" cy="3453384"/>
            </a:xfrm>
            <a:prstGeom prst="rect">
              <a:avLst/>
            </a:prstGeom>
          </p:spPr>
        </p:pic>
        <p:pic>
          <p:nvPicPr>
            <p:cNvPr id="5" name="object 5"/>
            <p:cNvPicPr/>
            <p:nvPr/>
          </p:nvPicPr>
          <p:blipFill>
            <a:blip r:embed="rId3" cstate="print"/>
            <a:stretch>
              <a:fillRect/>
            </a:stretch>
          </p:blipFill>
          <p:spPr>
            <a:xfrm>
              <a:off x="10267187" y="4264151"/>
              <a:ext cx="630935" cy="662940"/>
            </a:xfrm>
            <a:prstGeom prst="rect">
              <a:avLst/>
            </a:prstGeom>
          </p:spPr>
        </p:pic>
      </p:grpSp>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798BC-4A5A-77D4-5868-C0B21603B5E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06C1FC9-DF4F-9F9D-4C5B-2B34EC928A57}"/>
              </a:ext>
            </a:extLst>
          </p:cNvPr>
          <p:cNvSpPr txBox="1"/>
          <p:nvPr/>
        </p:nvSpPr>
        <p:spPr>
          <a:xfrm>
            <a:off x="1791461" y="1322959"/>
            <a:ext cx="4478020" cy="2733441"/>
          </a:xfrm>
          <a:prstGeom prst="rect">
            <a:avLst/>
          </a:prstGeom>
        </p:spPr>
        <p:txBody>
          <a:bodyPr vert="horz" wrap="square" lIns="0" tIns="12065" rIns="0" bIns="0" rtlCol="0">
            <a:spAutoFit/>
          </a:bodyPr>
          <a:lstStyle/>
          <a:p>
            <a:pPr marL="12700" algn="just">
              <a:lnSpc>
                <a:spcPct val="100000"/>
              </a:lnSpc>
              <a:spcBef>
                <a:spcPts val="95"/>
              </a:spcBef>
            </a:pPr>
            <a:r>
              <a:rPr lang="es-ES" sz="2200" dirty="0">
                <a:latin typeface="Arial MT"/>
                <a:cs typeface="Arial MT"/>
              </a:rPr>
              <a:t>Como paso final, ejecutamos el procedimiento almacenado</a:t>
            </a:r>
          </a:p>
          <a:p>
            <a:pPr marL="12700" algn="just">
              <a:lnSpc>
                <a:spcPct val="100000"/>
              </a:lnSpc>
              <a:spcBef>
                <a:spcPts val="95"/>
              </a:spcBef>
            </a:pPr>
            <a:r>
              <a:rPr lang="es-ES" sz="2200" dirty="0" err="1">
                <a:latin typeface="Arial MT"/>
                <a:cs typeface="Arial MT"/>
              </a:rPr>
              <a:t>sp_xml_removedocument</a:t>
            </a:r>
            <a:r>
              <a:rPr lang="es-ES" sz="2200" dirty="0">
                <a:latin typeface="Arial MT"/>
                <a:cs typeface="Arial MT"/>
              </a:rPr>
              <a:t> para eliminar el documento XML de la memoria. En el resultado, verá los valores de los atributos </a:t>
            </a:r>
            <a:r>
              <a:rPr lang="es-ES" sz="2200" dirty="0" err="1">
                <a:latin typeface="Arial MT"/>
                <a:cs typeface="Arial MT"/>
              </a:rPr>
              <a:t>Name</a:t>
            </a:r>
            <a:r>
              <a:rPr lang="es-ES" sz="2200" dirty="0">
                <a:latin typeface="Arial MT"/>
                <a:cs typeface="Arial MT"/>
              </a:rPr>
              <a:t> y </a:t>
            </a:r>
            <a:r>
              <a:rPr lang="es-ES" sz="2200" dirty="0" err="1">
                <a:latin typeface="Arial MT"/>
                <a:cs typeface="Arial MT"/>
              </a:rPr>
              <a:t>Make</a:t>
            </a:r>
            <a:r>
              <a:rPr lang="es-ES" sz="2200" dirty="0">
                <a:latin typeface="Arial MT"/>
                <a:cs typeface="Arial MT"/>
              </a:rPr>
              <a:t> del elemento </a:t>
            </a:r>
            <a:r>
              <a:rPr lang="es-ES" sz="2200" dirty="0" err="1">
                <a:latin typeface="Arial MT"/>
                <a:cs typeface="Arial MT"/>
              </a:rPr>
              <a:t>CarInfo</a:t>
            </a:r>
            <a:r>
              <a:rPr lang="es-ES" sz="2200" dirty="0">
                <a:latin typeface="Arial MT"/>
                <a:cs typeface="Arial MT"/>
              </a:rPr>
              <a:t>, como se muestra a continuación:</a:t>
            </a:r>
            <a:endParaRPr sz="2200" dirty="0">
              <a:latin typeface="Arial MT"/>
              <a:cs typeface="Arial MT"/>
            </a:endParaRPr>
          </a:p>
        </p:txBody>
      </p:sp>
      <p:grpSp>
        <p:nvGrpSpPr>
          <p:cNvPr id="3" name="object 3">
            <a:extLst>
              <a:ext uri="{FF2B5EF4-FFF2-40B4-BE49-F238E27FC236}">
                <a16:creationId xmlns:a16="http://schemas.microsoft.com/office/drawing/2014/main" id="{3DCFB00D-7165-C7BD-6687-4F7591AE5CD4}"/>
              </a:ext>
            </a:extLst>
          </p:cNvPr>
          <p:cNvGrpSpPr/>
          <p:nvPr/>
        </p:nvGrpSpPr>
        <p:grpSpPr>
          <a:xfrm>
            <a:off x="7051547" y="1702307"/>
            <a:ext cx="3846829" cy="3453765"/>
            <a:chOff x="7051547" y="1702307"/>
            <a:chExt cx="3846829" cy="3453765"/>
          </a:xfrm>
        </p:grpSpPr>
        <p:pic>
          <p:nvPicPr>
            <p:cNvPr id="4" name="object 4">
              <a:extLst>
                <a:ext uri="{FF2B5EF4-FFF2-40B4-BE49-F238E27FC236}">
                  <a16:creationId xmlns:a16="http://schemas.microsoft.com/office/drawing/2014/main" id="{13EF35E7-5DB9-1394-504D-826796F4E500}"/>
                </a:ext>
              </a:extLst>
            </p:cNvPr>
            <p:cNvPicPr/>
            <p:nvPr/>
          </p:nvPicPr>
          <p:blipFill>
            <a:blip r:embed="rId2" cstate="print"/>
            <a:stretch>
              <a:fillRect/>
            </a:stretch>
          </p:blipFill>
          <p:spPr>
            <a:xfrm>
              <a:off x="7051547" y="1702307"/>
              <a:ext cx="3531107" cy="3453384"/>
            </a:xfrm>
            <a:prstGeom prst="rect">
              <a:avLst/>
            </a:prstGeom>
          </p:spPr>
        </p:pic>
        <p:pic>
          <p:nvPicPr>
            <p:cNvPr id="5" name="object 5">
              <a:extLst>
                <a:ext uri="{FF2B5EF4-FFF2-40B4-BE49-F238E27FC236}">
                  <a16:creationId xmlns:a16="http://schemas.microsoft.com/office/drawing/2014/main" id="{E05BB66C-EB0C-8F77-3B1D-087DE662E43C}"/>
                </a:ext>
              </a:extLst>
            </p:cNvPr>
            <p:cNvPicPr/>
            <p:nvPr/>
          </p:nvPicPr>
          <p:blipFill>
            <a:blip r:embed="rId3" cstate="print"/>
            <a:stretch>
              <a:fillRect/>
            </a:stretch>
          </p:blipFill>
          <p:spPr>
            <a:xfrm>
              <a:off x="10267187" y="4264151"/>
              <a:ext cx="630935" cy="662940"/>
            </a:xfrm>
            <a:prstGeom prst="rect">
              <a:avLst/>
            </a:prstGeom>
          </p:spPr>
        </p:pic>
      </p:grpSp>
      <p:sp>
        <p:nvSpPr>
          <p:cNvPr id="6" name="object 6">
            <a:extLst>
              <a:ext uri="{FF2B5EF4-FFF2-40B4-BE49-F238E27FC236}">
                <a16:creationId xmlns:a16="http://schemas.microsoft.com/office/drawing/2014/main" id="{B7A8DED2-7281-6F56-D94A-E03806D1CF4F}"/>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2887935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7909" rIns="0" bIns="0" rtlCol="0">
            <a:spAutoFit/>
          </a:bodyPr>
          <a:lstStyle/>
          <a:p>
            <a:pPr marL="12700">
              <a:lnSpc>
                <a:spcPct val="100000"/>
              </a:lnSpc>
              <a:spcBef>
                <a:spcPts val="95"/>
              </a:spcBef>
            </a:pPr>
            <a:r>
              <a:rPr sz="2800" dirty="0"/>
              <a:t>Creating</a:t>
            </a:r>
            <a:r>
              <a:rPr sz="2800" spc="-60" dirty="0"/>
              <a:t> </a:t>
            </a:r>
            <a:r>
              <a:rPr sz="2800" dirty="0"/>
              <a:t>a</a:t>
            </a:r>
            <a:r>
              <a:rPr sz="2800" spc="-75" dirty="0"/>
              <a:t> </a:t>
            </a:r>
            <a:r>
              <a:rPr sz="2800" dirty="0"/>
              <a:t>SQL</a:t>
            </a:r>
            <a:r>
              <a:rPr sz="2800" spc="-110" dirty="0"/>
              <a:t> </a:t>
            </a:r>
            <a:r>
              <a:rPr sz="2800" dirty="0"/>
              <a:t>table</a:t>
            </a:r>
            <a:r>
              <a:rPr sz="2800" spc="-70" dirty="0"/>
              <a:t> </a:t>
            </a:r>
            <a:r>
              <a:rPr sz="2800" dirty="0"/>
              <a:t>using</a:t>
            </a:r>
            <a:r>
              <a:rPr sz="2800" spc="-55" dirty="0"/>
              <a:t> </a:t>
            </a:r>
            <a:r>
              <a:rPr sz="2800" dirty="0"/>
              <a:t>XML</a:t>
            </a:r>
            <a:r>
              <a:rPr sz="2800" spc="-114" dirty="0"/>
              <a:t> </a:t>
            </a:r>
            <a:r>
              <a:rPr sz="2800" spc="-10" dirty="0"/>
              <a:t>elements</a:t>
            </a:r>
            <a:endParaRPr sz="2800"/>
          </a:p>
        </p:txBody>
      </p:sp>
      <p:sp>
        <p:nvSpPr>
          <p:cNvPr id="3" name="object 3"/>
          <p:cNvSpPr txBox="1"/>
          <p:nvPr/>
        </p:nvSpPr>
        <p:spPr>
          <a:xfrm>
            <a:off x="1491488" y="1329054"/>
            <a:ext cx="5048885" cy="360680"/>
          </a:xfrm>
          <a:prstGeom prst="rect">
            <a:avLst/>
          </a:prstGeom>
        </p:spPr>
        <p:txBody>
          <a:bodyPr vert="horz" wrap="square" lIns="0" tIns="12065" rIns="0" bIns="0" rtlCol="0">
            <a:spAutoFit/>
          </a:bodyPr>
          <a:lstStyle/>
          <a:p>
            <a:pPr marL="12700">
              <a:lnSpc>
                <a:spcPct val="100000"/>
              </a:lnSpc>
              <a:spcBef>
                <a:spcPts val="95"/>
              </a:spcBef>
              <a:tabLst>
                <a:tab pos="541020" algn="l"/>
                <a:tab pos="1551940" algn="l"/>
                <a:tab pos="1940560" algn="l"/>
                <a:tab pos="2720975" algn="l"/>
                <a:tab pos="3561715" algn="l"/>
                <a:tab pos="4464685" algn="l"/>
              </a:tabLst>
            </a:pPr>
            <a:r>
              <a:rPr sz="2200" spc="-25" dirty="0">
                <a:latin typeface="Arial MT"/>
                <a:cs typeface="Arial MT"/>
              </a:rPr>
              <a:t>To</a:t>
            </a:r>
            <a:r>
              <a:rPr sz="2200" dirty="0">
                <a:latin typeface="Arial MT"/>
                <a:cs typeface="Arial MT"/>
              </a:rPr>
              <a:t>	</a:t>
            </a:r>
            <a:r>
              <a:rPr sz="2200" spc="-10" dirty="0">
                <a:latin typeface="Arial MT"/>
                <a:cs typeface="Arial MT"/>
              </a:rPr>
              <a:t>create</a:t>
            </a:r>
            <a:r>
              <a:rPr sz="2200" dirty="0">
                <a:latin typeface="Arial MT"/>
                <a:cs typeface="Arial MT"/>
              </a:rPr>
              <a:t>	</a:t>
            </a:r>
            <a:r>
              <a:rPr sz="2200" spc="-50" dirty="0">
                <a:latin typeface="Arial MT"/>
                <a:cs typeface="Arial MT"/>
              </a:rPr>
              <a:t>a</a:t>
            </a:r>
            <a:r>
              <a:rPr sz="2200" dirty="0">
                <a:latin typeface="Arial MT"/>
                <a:cs typeface="Arial MT"/>
              </a:rPr>
              <a:t>	</a:t>
            </a:r>
            <a:r>
              <a:rPr sz="2200" spc="-25" dirty="0">
                <a:latin typeface="Arial MT"/>
                <a:cs typeface="Arial MT"/>
              </a:rPr>
              <a:t>SQL</a:t>
            </a:r>
            <a:r>
              <a:rPr sz="2200" dirty="0">
                <a:latin typeface="Arial MT"/>
                <a:cs typeface="Arial MT"/>
              </a:rPr>
              <a:t>	</a:t>
            </a:r>
            <a:r>
              <a:rPr sz="2200" spc="-10" dirty="0">
                <a:latin typeface="Arial MT"/>
                <a:cs typeface="Arial MT"/>
              </a:rPr>
              <a:t>table</a:t>
            </a:r>
            <a:r>
              <a:rPr sz="2200" dirty="0">
                <a:latin typeface="Arial MT"/>
                <a:cs typeface="Arial MT"/>
              </a:rPr>
              <a:t>	</a:t>
            </a:r>
            <a:r>
              <a:rPr sz="2200" spc="-10" dirty="0">
                <a:latin typeface="Arial MT"/>
                <a:cs typeface="Arial MT"/>
              </a:rPr>
              <a:t>using</a:t>
            </a:r>
            <a:r>
              <a:rPr sz="2200" dirty="0">
                <a:latin typeface="Arial MT"/>
                <a:cs typeface="Arial MT"/>
              </a:rPr>
              <a:t>	</a:t>
            </a:r>
            <a:r>
              <a:rPr sz="2200" spc="-25" dirty="0">
                <a:latin typeface="Arial MT"/>
                <a:cs typeface="Arial MT"/>
              </a:rPr>
              <a:t>XML</a:t>
            </a:r>
            <a:endParaRPr sz="2200">
              <a:latin typeface="Arial MT"/>
              <a:cs typeface="Arial MT"/>
            </a:endParaRPr>
          </a:p>
        </p:txBody>
      </p:sp>
      <p:sp>
        <p:nvSpPr>
          <p:cNvPr id="4" name="object 4"/>
          <p:cNvSpPr txBox="1"/>
          <p:nvPr/>
        </p:nvSpPr>
        <p:spPr>
          <a:xfrm>
            <a:off x="1491488" y="1663043"/>
            <a:ext cx="1236345" cy="1032510"/>
          </a:xfrm>
          <a:prstGeom prst="rect">
            <a:avLst/>
          </a:prstGeom>
        </p:spPr>
        <p:txBody>
          <a:bodyPr vert="horz" wrap="square" lIns="0" tIns="180975" rIns="0" bIns="0" rtlCol="0">
            <a:spAutoFit/>
          </a:bodyPr>
          <a:lstStyle/>
          <a:p>
            <a:pPr marL="12700">
              <a:lnSpc>
                <a:spcPct val="100000"/>
              </a:lnSpc>
              <a:spcBef>
                <a:spcPts val="1425"/>
              </a:spcBef>
            </a:pPr>
            <a:r>
              <a:rPr sz="2200" spc="-10" dirty="0">
                <a:latin typeface="Arial MT"/>
                <a:cs typeface="Arial MT"/>
              </a:rPr>
              <a:t>elements,</a:t>
            </a:r>
            <a:endParaRPr sz="2200">
              <a:latin typeface="Arial MT"/>
              <a:cs typeface="Arial MT"/>
            </a:endParaRPr>
          </a:p>
          <a:p>
            <a:pPr marL="12700">
              <a:lnSpc>
                <a:spcPct val="100000"/>
              </a:lnSpc>
              <a:spcBef>
                <a:spcPts val="1320"/>
              </a:spcBef>
            </a:pPr>
            <a:r>
              <a:rPr sz="2200" spc="-10" dirty="0">
                <a:latin typeface="Arial MT"/>
                <a:cs typeface="Arial MT"/>
              </a:rPr>
              <a:t>change</a:t>
            </a:r>
            <a:endParaRPr sz="2200">
              <a:latin typeface="Arial MT"/>
              <a:cs typeface="Arial MT"/>
            </a:endParaRPr>
          </a:p>
        </p:txBody>
      </p:sp>
      <p:sp>
        <p:nvSpPr>
          <p:cNvPr id="5" name="object 5"/>
          <p:cNvSpPr txBox="1"/>
          <p:nvPr/>
        </p:nvSpPr>
        <p:spPr>
          <a:xfrm>
            <a:off x="2751835" y="1663043"/>
            <a:ext cx="3779520" cy="1032510"/>
          </a:xfrm>
          <a:prstGeom prst="rect">
            <a:avLst/>
          </a:prstGeom>
        </p:spPr>
        <p:txBody>
          <a:bodyPr vert="horz" wrap="square" lIns="0" tIns="180975" rIns="0" bIns="0" rtlCol="0">
            <a:spAutoFit/>
          </a:bodyPr>
          <a:lstStyle/>
          <a:p>
            <a:pPr marR="5080" algn="r">
              <a:lnSpc>
                <a:spcPct val="100000"/>
              </a:lnSpc>
              <a:spcBef>
                <a:spcPts val="1425"/>
              </a:spcBef>
              <a:tabLst>
                <a:tab pos="492125" algn="l"/>
                <a:tab pos="1153795" algn="l"/>
                <a:tab pos="1971675" algn="l"/>
                <a:tab pos="2416810" algn="l"/>
                <a:tab pos="2940050" algn="l"/>
                <a:tab pos="3355975" algn="l"/>
              </a:tabLst>
            </a:pPr>
            <a:r>
              <a:rPr sz="2200" spc="-25" dirty="0">
                <a:latin typeface="Arial MT"/>
                <a:cs typeface="Arial MT"/>
              </a:rPr>
              <a:t>all</a:t>
            </a:r>
            <a:r>
              <a:rPr sz="2200" dirty="0">
                <a:latin typeface="Arial MT"/>
                <a:cs typeface="Arial MT"/>
              </a:rPr>
              <a:t>	</a:t>
            </a:r>
            <a:r>
              <a:rPr sz="2200" spc="-25" dirty="0">
                <a:latin typeface="Arial MT"/>
                <a:cs typeface="Arial MT"/>
              </a:rPr>
              <a:t>you</a:t>
            </a:r>
            <a:r>
              <a:rPr sz="2200" dirty="0">
                <a:latin typeface="Arial MT"/>
                <a:cs typeface="Arial MT"/>
              </a:rPr>
              <a:t>	</a:t>
            </a:r>
            <a:r>
              <a:rPr sz="2200" spc="-20" dirty="0">
                <a:latin typeface="Arial MT"/>
                <a:cs typeface="Arial MT"/>
              </a:rPr>
              <a:t>have</a:t>
            </a:r>
            <a:r>
              <a:rPr sz="2200" dirty="0">
                <a:latin typeface="Arial MT"/>
                <a:cs typeface="Arial MT"/>
              </a:rPr>
              <a:t>	</a:t>
            </a:r>
            <a:r>
              <a:rPr sz="2200" spc="-25" dirty="0">
                <a:latin typeface="Arial MT"/>
                <a:cs typeface="Arial MT"/>
              </a:rPr>
              <a:t>to</a:t>
            </a:r>
            <a:r>
              <a:rPr sz="2200" dirty="0">
                <a:latin typeface="Arial MT"/>
                <a:cs typeface="Arial MT"/>
              </a:rPr>
              <a:t>	</a:t>
            </a:r>
            <a:r>
              <a:rPr sz="2200" spc="-25" dirty="0">
                <a:latin typeface="Arial MT"/>
                <a:cs typeface="Arial MT"/>
              </a:rPr>
              <a:t>do</a:t>
            </a:r>
            <a:r>
              <a:rPr sz="2200" dirty="0">
                <a:latin typeface="Arial MT"/>
                <a:cs typeface="Arial MT"/>
              </a:rPr>
              <a:t>	</a:t>
            </a:r>
            <a:r>
              <a:rPr sz="2200" spc="-25" dirty="0">
                <a:latin typeface="Arial MT"/>
                <a:cs typeface="Arial MT"/>
              </a:rPr>
              <a:t>is</a:t>
            </a:r>
            <a:r>
              <a:rPr sz="2200" dirty="0">
                <a:latin typeface="Arial MT"/>
                <a:cs typeface="Arial MT"/>
              </a:rPr>
              <a:t>	</a:t>
            </a:r>
            <a:r>
              <a:rPr sz="2200" spc="-25" dirty="0">
                <a:latin typeface="Arial MT"/>
                <a:cs typeface="Arial MT"/>
              </a:rPr>
              <a:t>to</a:t>
            </a:r>
            <a:endParaRPr sz="2200">
              <a:latin typeface="Arial MT"/>
              <a:cs typeface="Arial MT"/>
            </a:endParaRPr>
          </a:p>
          <a:p>
            <a:pPr marR="6985" algn="r">
              <a:lnSpc>
                <a:spcPct val="100000"/>
              </a:lnSpc>
              <a:spcBef>
                <a:spcPts val="1320"/>
              </a:spcBef>
              <a:tabLst>
                <a:tab pos="731520" algn="l"/>
                <a:tab pos="1775460" algn="l"/>
                <a:tab pos="2785745" algn="l"/>
                <a:tab pos="3363595" algn="l"/>
              </a:tabLst>
            </a:pPr>
            <a:r>
              <a:rPr sz="2200" spc="-25" dirty="0">
                <a:latin typeface="Arial MT"/>
                <a:cs typeface="Arial MT"/>
              </a:rPr>
              <a:t>the</a:t>
            </a:r>
            <a:r>
              <a:rPr sz="2200" dirty="0">
                <a:latin typeface="Arial MT"/>
                <a:cs typeface="Arial MT"/>
              </a:rPr>
              <a:t>	</a:t>
            </a:r>
            <a:r>
              <a:rPr sz="2200" spc="-20" dirty="0">
                <a:latin typeface="Arial MT"/>
                <a:cs typeface="Arial MT"/>
              </a:rPr>
              <a:t>mode</a:t>
            </a:r>
            <a:r>
              <a:rPr sz="2200" dirty="0">
                <a:latin typeface="Arial MT"/>
                <a:cs typeface="Arial MT"/>
              </a:rPr>
              <a:t>	</a:t>
            </a:r>
            <a:r>
              <a:rPr sz="2200" spc="-10" dirty="0">
                <a:latin typeface="Arial MT"/>
                <a:cs typeface="Arial MT"/>
              </a:rPr>
              <a:t>value</a:t>
            </a:r>
            <a:r>
              <a:rPr sz="2200" dirty="0">
                <a:latin typeface="Arial MT"/>
                <a:cs typeface="Arial MT"/>
              </a:rPr>
              <a:t>	</a:t>
            </a:r>
            <a:r>
              <a:rPr sz="2200" spc="-25" dirty="0">
                <a:latin typeface="Arial MT"/>
                <a:cs typeface="Arial MT"/>
              </a:rPr>
              <a:t>of</a:t>
            </a:r>
            <a:r>
              <a:rPr sz="2200" dirty="0">
                <a:latin typeface="Arial MT"/>
                <a:cs typeface="Arial MT"/>
              </a:rPr>
              <a:t>	</a:t>
            </a:r>
            <a:r>
              <a:rPr sz="2200" spc="-25" dirty="0">
                <a:latin typeface="Arial MT"/>
                <a:cs typeface="Arial MT"/>
              </a:rPr>
              <a:t>the</a:t>
            </a:r>
            <a:endParaRPr sz="2200">
              <a:latin typeface="Arial MT"/>
              <a:cs typeface="Arial MT"/>
            </a:endParaRPr>
          </a:p>
        </p:txBody>
      </p:sp>
      <p:sp>
        <p:nvSpPr>
          <p:cNvPr id="6" name="object 6"/>
          <p:cNvSpPr txBox="1"/>
          <p:nvPr/>
        </p:nvSpPr>
        <p:spPr>
          <a:xfrm>
            <a:off x="1491488" y="2669438"/>
            <a:ext cx="5040630" cy="3547745"/>
          </a:xfrm>
          <a:prstGeom prst="rect">
            <a:avLst/>
          </a:prstGeom>
        </p:spPr>
        <p:txBody>
          <a:bodyPr vert="horz" wrap="square" lIns="0" tIns="12700" rIns="0" bIns="0" rtlCol="0">
            <a:spAutoFit/>
          </a:bodyPr>
          <a:lstStyle/>
          <a:p>
            <a:pPr marL="12700" marR="6350" algn="just">
              <a:lnSpc>
                <a:spcPct val="150100"/>
              </a:lnSpc>
              <a:spcBef>
                <a:spcPts val="100"/>
              </a:spcBef>
            </a:pPr>
            <a:r>
              <a:rPr sz="2200" dirty="0">
                <a:latin typeface="Arial MT"/>
                <a:cs typeface="Arial MT"/>
              </a:rPr>
              <a:t>OPENXML</a:t>
            </a:r>
            <a:r>
              <a:rPr sz="2200" spc="-60" dirty="0">
                <a:latin typeface="Arial MT"/>
                <a:cs typeface="Arial MT"/>
              </a:rPr>
              <a:t> </a:t>
            </a:r>
            <a:r>
              <a:rPr sz="2200" dirty="0">
                <a:latin typeface="Arial MT"/>
                <a:cs typeface="Arial MT"/>
              </a:rPr>
              <a:t>function</a:t>
            </a:r>
            <a:r>
              <a:rPr sz="2200" spc="15" dirty="0">
                <a:latin typeface="Arial MT"/>
                <a:cs typeface="Arial MT"/>
              </a:rPr>
              <a:t> </a:t>
            </a:r>
            <a:r>
              <a:rPr sz="2200" dirty="0">
                <a:latin typeface="Arial MT"/>
                <a:cs typeface="Arial MT"/>
              </a:rPr>
              <a:t>to</a:t>
            </a:r>
            <a:r>
              <a:rPr sz="2200" spc="5" dirty="0">
                <a:latin typeface="Arial MT"/>
                <a:cs typeface="Arial MT"/>
              </a:rPr>
              <a:t> </a:t>
            </a:r>
            <a:r>
              <a:rPr sz="2200" dirty="0">
                <a:latin typeface="Arial MT"/>
                <a:cs typeface="Arial MT"/>
              </a:rPr>
              <a:t>2</a:t>
            </a:r>
            <a:r>
              <a:rPr sz="2200" spc="20" dirty="0">
                <a:latin typeface="Arial MT"/>
                <a:cs typeface="Arial MT"/>
              </a:rPr>
              <a:t> </a:t>
            </a:r>
            <a:r>
              <a:rPr sz="2200" dirty="0">
                <a:latin typeface="Arial MT"/>
                <a:cs typeface="Arial MT"/>
              </a:rPr>
              <a:t>and</a:t>
            </a:r>
            <a:r>
              <a:rPr sz="2200" spc="10" dirty="0">
                <a:latin typeface="Arial MT"/>
                <a:cs typeface="Arial MT"/>
              </a:rPr>
              <a:t> </a:t>
            </a:r>
            <a:r>
              <a:rPr sz="2200" dirty="0">
                <a:latin typeface="Arial MT"/>
                <a:cs typeface="Arial MT"/>
              </a:rPr>
              <a:t>change</a:t>
            </a:r>
            <a:r>
              <a:rPr sz="2200" spc="25" dirty="0">
                <a:latin typeface="Arial MT"/>
                <a:cs typeface="Arial MT"/>
              </a:rPr>
              <a:t> </a:t>
            </a:r>
            <a:r>
              <a:rPr sz="2200" spc="-25" dirty="0">
                <a:latin typeface="Arial MT"/>
                <a:cs typeface="Arial MT"/>
              </a:rPr>
              <a:t>the </a:t>
            </a:r>
            <a:r>
              <a:rPr sz="2200" dirty="0">
                <a:latin typeface="Arial MT"/>
                <a:cs typeface="Arial MT"/>
              </a:rPr>
              <a:t>name</a:t>
            </a:r>
            <a:r>
              <a:rPr sz="2200" spc="455" dirty="0">
                <a:latin typeface="Arial MT"/>
                <a:cs typeface="Arial MT"/>
              </a:rPr>
              <a:t> </a:t>
            </a:r>
            <a:r>
              <a:rPr sz="2200" dirty="0">
                <a:latin typeface="Arial MT"/>
                <a:cs typeface="Arial MT"/>
              </a:rPr>
              <a:t>of</a:t>
            </a:r>
            <a:r>
              <a:rPr sz="2200" spc="445" dirty="0">
                <a:latin typeface="Arial MT"/>
                <a:cs typeface="Arial MT"/>
              </a:rPr>
              <a:t> </a:t>
            </a:r>
            <a:r>
              <a:rPr sz="2200" dirty="0">
                <a:latin typeface="Arial MT"/>
                <a:cs typeface="Arial MT"/>
              </a:rPr>
              <a:t>the</a:t>
            </a:r>
            <a:r>
              <a:rPr sz="2200" spc="450" dirty="0">
                <a:latin typeface="Arial MT"/>
                <a:cs typeface="Arial MT"/>
              </a:rPr>
              <a:t> </a:t>
            </a:r>
            <a:r>
              <a:rPr sz="2200" dirty="0">
                <a:latin typeface="Arial MT"/>
                <a:cs typeface="Arial MT"/>
              </a:rPr>
              <a:t>attributes</a:t>
            </a:r>
            <a:r>
              <a:rPr sz="2200" spc="465" dirty="0">
                <a:latin typeface="Arial MT"/>
                <a:cs typeface="Arial MT"/>
              </a:rPr>
              <a:t> </a:t>
            </a:r>
            <a:r>
              <a:rPr sz="2200" dirty="0">
                <a:latin typeface="Arial MT"/>
                <a:cs typeface="Arial MT"/>
              </a:rPr>
              <a:t>to</a:t>
            </a:r>
            <a:r>
              <a:rPr sz="2200" spc="445" dirty="0">
                <a:latin typeface="Arial MT"/>
                <a:cs typeface="Arial MT"/>
              </a:rPr>
              <a:t> </a:t>
            </a:r>
            <a:r>
              <a:rPr sz="2200" dirty="0">
                <a:latin typeface="Arial MT"/>
                <a:cs typeface="Arial MT"/>
              </a:rPr>
              <a:t>the</a:t>
            </a:r>
            <a:r>
              <a:rPr sz="2200" spc="450" dirty="0">
                <a:latin typeface="Arial MT"/>
                <a:cs typeface="Arial MT"/>
              </a:rPr>
              <a:t> </a:t>
            </a:r>
            <a:r>
              <a:rPr sz="2200" dirty="0">
                <a:latin typeface="Arial MT"/>
                <a:cs typeface="Arial MT"/>
              </a:rPr>
              <a:t>name</a:t>
            </a:r>
            <a:r>
              <a:rPr sz="2200" spc="455" dirty="0">
                <a:latin typeface="Arial MT"/>
                <a:cs typeface="Arial MT"/>
              </a:rPr>
              <a:t> </a:t>
            </a:r>
            <a:r>
              <a:rPr sz="2200" spc="-25" dirty="0">
                <a:latin typeface="Arial MT"/>
                <a:cs typeface="Arial MT"/>
              </a:rPr>
              <a:t>of </a:t>
            </a:r>
            <a:r>
              <a:rPr sz="2200" dirty="0">
                <a:latin typeface="Arial MT"/>
                <a:cs typeface="Arial MT"/>
              </a:rPr>
              <a:t>the</a:t>
            </a:r>
            <a:r>
              <a:rPr sz="2200" spc="-45" dirty="0">
                <a:latin typeface="Arial MT"/>
                <a:cs typeface="Arial MT"/>
              </a:rPr>
              <a:t> </a:t>
            </a:r>
            <a:r>
              <a:rPr sz="2200" dirty="0">
                <a:latin typeface="Arial MT"/>
                <a:cs typeface="Arial MT"/>
              </a:rPr>
              <a:t>element</a:t>
            </a:r>
            <a:r>
              <a:rPr sz="2200" spc="-25" dirty="0">
                <a:latin typeface="Arial MT"/>
                <a:cs typeface="Arial MT"/>
              </a:rPr>
              <a:t> </a:t>
            </a:r>
            <a:r>
              <a:rPr sz="2200" dirty="0">
                <a:latin typeface="Arial MT"/>
                <a:cs typeface="Arial MT"/>
              </a:rPr>
              <a:t>you</a:t>
            </a:r>
            <a:r>
              <a:rPr sz="2200" spc="-40" dirty="0">
                <a:latin typeface="Arial MT"/>
                <a:cs typeface="Arial MT"/>
              </a:rPr>
              <a:t> </a:t>
            </a:r>
            <a:r>
              <a:rPr sz="2200" dirty="0">
                <a:latin typeface="Arial MT"/>
                <a:cs typeface="Arial MT"/>
              </a:rPr>
              <a:t>want</a:t>
            </a:r>
            <a:r>
              <a:rPr sz="2200" spc="-30" dirty="0">
                <a:latin typeface="Arial MT"/>
                <a:cs typeface="Arial MT"/>
              </a:rPr>
              <a:t> </a:t>
            </a:r>
            <a:r>
              <a:rPr sz="2200" dirty="0">
                <a:latin typeface="Arial MT"/>
                <a:cs typeface="Arial MT"/>
              </a:rPr>
              <a:t>to</a:t>
            </a:r>
            <a:r>
              <a:rPr sz="2200" spc="-45" dirty="0">
                <a:latin typeface="Arial MT"/>
                <a:cs typeface="Arial MT"/>
              </a:rPr>
              <a:t> </a:t>
            </a:r>
            <a:r>
              <a:rPr sz="2200" spc="-10" dirty="0">
                <a:latin typeface="Arial MT"/>
                <a:cs typeface="Arial MT"/>
              </a:rPr>
              <a:t>retrieve.</a:t>
            </a:r>
            <a:endParaRPr sz="2200">
              <a:latin typeface="Arial MT"/>
              <a:cs typeface="Arial MT"/>
            </a:endParaRPr>
          </a:p>
          <a:p>
            <a:pPr marL="12700" marR="5080" algn="just">
              <a:lnSpc>
                <a:spcPct val="150000"/>
              </a:lnSpc>
            </a:pPr>
            <a:r>
              <a:rPr sz="2200" dirty="0">
                <a:latin typeface="Arial MT"/>
                <a:cs typeface="Arial MT"/>
              </a:rPr>
              <a:t>Suppose</a:t>
            </a:r>
            <a:r>
              <a:rPr sz="2200" spc="120" dirty="0">
                <a:latin typeface="Arial MT"/>
                <a:cs typeface="Arial MT"/>
              </a:rPr>
              <a:t> </a:t>
            </a:r>
            <a:r>
              <a:rPr sz="2200" dirty="0">
                <a:latin typeface="Arial MT"/>
                <a:cs typeface="Arial MT"/>
              </a:rPr>
              <a:t>we</a:t>
            </a:r>
            <a:r>
              <a:rPr sz="2200" spc="120" dirty="0">
                <a:latin typeface="Arial MT"/>
                <a:cs typeface="Arial MT"/>
              </a:rPr>
              <a:t> </a:t>
            </a:r>
            <a:r>
              <a:rPr sz="2200" dirty="0">
                <a:latin typeface="Arial MT"/>
                <a:cs typeface="Arial MT"/>
              </a:rPr>
              <a:t>want</a:t>
            </a:r>
            <a:r>
              <a:rPr sz="2200" spc="135" dirty="0">
                <a:latin typeface="Arial MT"/>
                <a:cs typeface="Arial MT"/>
              </a:rPr>
              <a:t> </a:t>
            </a:r>
            <a:r>
              <a:rPr sz="2200" dirty="0">
                <a:latin typeface="Arial MT"/>
                <a:cs typeface="Arial MT"/>
              </a:rPr>
              <a:t>to</a:t>
            </a:r>
            <a:r>
              <a:rPr sz="2200" spc="130" dirty="0">
                <a:latin typeface="Arial MT"/>
                <a:cs typeface="Arial MT"/>
              </a:rPr>
              <a:t> </a:t>
            </a:r>
            <a:r>
              <a:rPr sz="2200" dirty="0">
                <a:latin typeface="Arial MT"/>
                <a:cs typeface="Arial MT"/>
              </a:rPr>
              <a:t>retrieve</a:t>
            </a:r>
            <a:r>
              <a:rPr sz="2200" spc="120" dirty="0">
                <a:latin typeface="Arial MT"/>
                <a:cs typeface="Arial MT"/>
              </a:rPr>
              <a:t> </a:t>
            </a:r>
            <a:r>
              <a:rPr sz="2200" dirty="0">
                <a:latin typeface="Arial MT"/>
                <a:cs typeface="Arial MT"/>
              </a:rPr>
              <a:t>the</a:t>
            </a:r>
            <a:r>
              <a:rPr sz="2200" spc="140" dirty="0">
                <a:latin typeface="Arial MT"/>
                <a:cs typeface="Arial MT"/>
              </a:rPr>
              <a:t> </a:t>
            </a:r>
            <a:r>
              <a:rPr sz="2200" spc="-10" dirty="0">
                <a:latin typeface="Arial MT"/>
                <a:cs typeface="Arial MT"/>
              </a:rPr>
              <a:t>values </a:t>
            </a:r>
            <a:r>
              <a:rPr sz="2200" dirty="0">
                <a:latin typeface="Arial MT"/>
                <a:cs typeface="Arial MT"/>
              </a:rPr>
              <a:t>for</a:t>
            </a:r>
            <a:r>
              <a:rPr sz="2200" spc="325" dirty="0">
                <a:latin typeface="Arial MT"/>
                <a:cs typeface="Arial MT"/>
              </a:rPr>
              <a:t> </a:t>
            </a:r>
            <a:r>
              <a:rPr sz="2200" dirty="0">
                <a:latin typeface="Arial MT"/>
                <a:cs typeface="Arial MT"/>
              </a:rPr>
              <a:t>the</a:t>
            </a:r>
            <a:r>
              <a:rPr sz="2200" spc="325" dirty="0">
                <a:latin typeface="Arial MT"/>
                <a:cs typeface="Arial MT"/>
              </a:rPr>
              <a:t> </a:t>
            </a:r>
            <a:r>
              <a:rPr sz="2200" dirty="0">
                <a:latin typeface="Arial MT"/>
                <a:cs typeface="Arial MT"/>
              </a:rPr>
              <a:t>nested</a:t>
            </a:r>
            <a:r>
              <a:rPr sz="2200" spc="335" dirty="0">
                <a:latin typeface="Arial MT"/>
                <a:cs typeface="Arial MT"/>
              </a:rPr>
              <a:t> </a:t>
            </a:r>
            <a:r>
              <a:rPr sz="2200" dirty="0">
                <a:latin typeface="Arial MT"/>
                <a:cs typeface="Arial MT"/>
              </a:rPr>
              <a:t>CarInfo,</a:t>
            </a:r>
            <a:r>
              <a:rPr sz="2200" spc="335" dirty="0">
                <a:latin typeface="Arial MT"/>
                <a:cs typeface="Arial MT"/>
              </a:rPr>
              <a:t> </a:t>
            </a:r>
            <a:r>
              <a:rPr sz="2200" dirty="0">
                <a:latin typeface="Arial MT"/>
                <a:cs typeface="Arial MT"/>
              </a:rPr>
              <a:t>Price</a:t>
            </a:r>
            <a:r>
              <a:rPr sz="2200" spc="330" dirty="0">
                <a:latin typeface="Arial MT"/>
                <a:cs typeface="Arial MT"/>
              </a:rPr>
              <a:t> </a:t>
            </a:r>
            <a:r>
              <a:rPr sz="2200" dirty="0">
                <a:latin typeface="Arial MT"/>
                <a:cs typeface="Arial MT"/>
              </a:rPr>
              <a:t>and</a:t>
            </a:r>
            <a:r>
              <a:rPr sz="2200" spc="325" dirty="0">
                <a:latin typeface="Arial MT"/>
                <a:cs typeface="Arial MT"/>
              </a:rPr>
              <a:t> </a:t>
            </a:r>
            <a:r>
              <a:rPr sz="2200" spc="-20" dirty="0">
                <a:latin typeface="Arial MT"/>
                <a:cs typeface="Arial MT"/>
              </a:rPr>
              <a:t>Type </a:t>
            </a:r>
            <a:r>
              <a:rPr sz="2200" dirty="0">
                <a:latin typeface="Arial MT"/>
                <a:cs typeface="Arial MT"/>
              </a:rPr>
              <a:t>elements</a:t>
            </a:r>
            <a:r>
              <a:rPr sz="2200" spc="100" dirty="0">
                <a:latin typeface="Arial MT"/>
                <a:cs typeface="Arial MT"/>
              </a:rPr>
              <a:t> </a:t>
            </a:r>
            <a:r>
              <a:rPr sz="2200" dirty="0">
                <a:latin typeface="Arial MT"/>
                <a:cs typeface="Arial MT"/>
              </a:rPr>
              <a:t>of</a:t>
            </a:r>
            <a:r>
              <a:rPr sz="2200" spc="105" dirty="0">
                <a:latin typeface="Arial MT"/>
                <a:cs typeface="Arial MT"/>
              </a:rPr>
              <a:t> </a:t>
            </a:r>
            <a:r>
              <a:rPr sz="2200" dirty="0">
                <a:latin typeface="Arial MT"/>
                <a:cs typeface="Arial MT"/>
              </a:rPr>
              <a:t>the</a:t>
            </a:r>
            <a:r>
              <a:rPr sz="2200" spc="95" dirty="0">
                <a:latin typeface="Arial MT"/>
                <a:cs typeface="Arial MT"/>
              </a:rPr>
              <a:t> </a:t>
            </a:r>
            <a:r>
              <a:rPr sz="2200" dirty="0">
                <a:latin typeface="Arial MT"/>
                <a:cs typeface="Arial MT"/>
              </a:rPr>
              <a:t>parent</a:t>
            </a:r>
            <a:r>
              <a:rPr sz="2200" spc="120" dirty="0">
                <a:latin typeface="Arial MT"/>
                <a:cs typeface="Arial MT"/>
              </a:rPr>
              <a:t> </a:t>
            </a:r>
            <a:r>
              <a:rPr sz="2200" dirty="0">
                <a:latin typeface="Arial MT"/>
                <a:cs typeface="Arial MT"/>
              </a:rPr>
              <a:t>Car</a:t>
            </a:r>
            <a:r>
              <a:rPr sz="2200" spc="95" dirty="0">
                <a:latin typeface="Arial MT"/>
                <a:cs typeface="Arial MT"/>
              </a:rPr>
              <a:t> </a:t>
            </a:r>
            <a:r>
              <a:rPr sz="2200" dirty="0">
                <a:latin typeface="Arial MT"/>
                <a:cs typeface="Arial MT"/>
              </a:rPr>
              <a:t>element,</a:t>
            </a:r>
            <a:r>
              <a:rPr sz="2200" spc="95" dirty="0">
                <a:latin typeface="Arial MT"/>
                <a:cs typeface="Arial MT"/>
              </a:rPr>
              <a:t> </a:t>
            </a:r>
            <a:r>
              <a:rPr sz="2200" spc="-25" dirty="0">
                <a:latin typeface="Arial MT"/>
                <a:cs typeface="Arial MT"/>
              </a:rPr>
              <a:t>we</a:t>
            </a:r>
            <a:endParaRPr sz="2200">
              <a:latin typeface="Arial MT"/>
              <a:cs typeface="Arial MT"/>
            </a:endParaRPr>
          </a:p>
          <a:p>
            <a:pPr marL="12700" algn="just">
              <a:lnSpc>
                <a:spcPct val="100000"/>
              </a:lnSpc>
              <a:spcBef>
                <a:spcPts val="1320"/>
              </a:spcBef>
            </a:pPr>
            <a:r>
              <a:rPr sz="2200" dirty="0">
                <a:latin typeface="Arial MT"/>
                <a:cs typeface="Arial MT"/>
              </a:rPr>
              <a:t>can</a:t>
            </a:r>
            <a:r>
              <a:rPr sz="2200" spc="-50" dirty="0">
                <a:latin typeface="Arial MT"/>
                <a:cs typeface="Arial MT"/>
              </a:rPr>
              <a:t> </a:t>
            </a:r>
            <a:r>
              <a:rPr sz="2200" dirty="0">
                <a:latin typeface="Arial MT"/>
                <a:cs typeface="Arial MT"/>
              </a:rPr>
              <a:t>use</a:t>
            </a:r>
            <a:r>
              <a:rPr sz="2200" spc="-50" dirty="0">
                <a:latin typeface="Arial MT"/>
                <a:cs typeface="Arial MT"/>
              </a:rPr>
              <a:t> </a:t>
            </a:r>
            <a:r>
              <a:rPr sz="2200" dirty="0">
                <a:latin typeface="Arial MT"/>
                <a:cs typeface="Arial MT"/>
              </a:rPr>
              <a:t>the</a:t>
            </a:r>
            <a:r>
              <a:rPr sz="2200" spc="-45" dirty="0">
                <a:latin typeface="Arial MT"/>
                <a:cs typeface="Arial MT"/>
              </a:rPr>
              <a:t> </a:t>
            </a:r>
            <a:r>
              <a:rPr sz="2200" dirty="0">
                <a:latin typeface="Arial MT"/>
                <a:cs typeface="Arial MT"/>
              </a:rPr>
              <a:t>following</a:t>
            </a:r>
            <a:r>
              <a:rPr sz="2200" spc="-40" dirty="0">
                <a:latin typeface="Arial MT"/>
                <a:cs typeface="Arial MT"/>
              </a:rPr>
              <a:t> </a:t>
            </a:r>
            <a:r>
              <a:rPr sz="2200" spc="-10" dirty="0">
                <a:latin typeface="Arial MT"/>
                <a:cs typeface="Arial MT"/>
              </a:rPr>
              <a:t>script:</a:t>
            </a:r>
            <a:endParaRPr sz="2200">
              <a:latin typeface="Arial MT"/>
              <a:cs typeface="Arial MT"/>
            </a:endParaRPr>
          </a:p>
        </p:txBody>
      </p:sp>
      <p:pic>
        <p:nvPicPr>
          <p:cNvPr id="7" name="object 7"/>
          <p:cNvPicPr/>
          <p:nvPr/>
        </p:nvPicPr>
        <p:blipFill>
          <a:blip r:embed="rId2" cstate="print"/>
          <a:stretch>
            <a:fillRect/>
          </a:stretch>
        </p:blipFill>
        <p:spPr>
          <a:xfrm>
            <a:off x="8781288" y="1223772"/>
            <a:ext cx="630935" cy="664463"/>
          </a:xfrm>
          <a:prstGeom prst="rect">
            <a:avLst/>
          </a:prstGeom>
        </p:spPr>
      </p:pic>
      <p:pic>
        <p:nvPicPr>
          <p:cNvPr id="8" name="object 8"/>
          <p:cNvPicPr/>
          <p:nvPr/>
        </p:nvPicPr>
        <p:blipFill>
          <a:blip r:embed="rId3" cstate="print"/>
          <a:stretch>
            <a:fillRect/>
          </a:stretch>
        </p:blipFill>
        <p:spPr>
          <a:xfrm>
            <a:off x="6749795" y="2316479"/>
            <a:ext cx="3892296" cy="2868168"/>
          </a:xfrm>
          <a:prstGeom prst="rect">
            <a:avLst/>
          </a:prstGeom>
        </p:spPr>
      </p:pic>
      <p:sp>
        <p:nvSpPr>
          <p:cNvPr id="9" name="object 9"/>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2BECD-7093-3A87-22D7-53D073CF10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F216CE0-D228-2D01-ED67-3B693AFA2231}"/>
              </a:ext>
            </a:extLst>
          </p:cNvPr>
          <p:cNvSpPr txBox="1">
            <a:spLocks noGrp="1"/>
          </p:cNvSpPr>
          <p:nvPr>
            <p:ph type="title"/>
          </p:nvPr>
        </p:nvSpPr>
        <p:spPr>
          <a:xfrm>
            <a:off x="1491488" y="301878"/>
            <a:ext cx="8947912" cy="721608"/>
          </a:xfrm>
          <a:prstGeom prst="rect">
            <a:avLst/>
          </a:prstGeom>
        </p:spPr>
        <p:txBody>
          <a:bodyPr vert="horz" wrap="square" lIns="0" tIns="287909" rIns="0" bIns="0" rtlCol="0">
            <a:spAutoFit/>
          </a:bodyPr>
          <a:lstStyle/>
          <a:p>
            <a:pPr marL="12700">
              <a:lnSpc>
                <a:spcPct val="100000"/>
              </a:lnSpc>
              <a:spcBef>
                <a:spcPts val="95"/>
              </a:spcBef>
            </a:pPr>
            <a:r>
              <a:rPr lang="es-ES" sz="2800" dirty="0"/>
              <a:t>Creación de una tabla SQL mediante elementos XML</a:t>
            </a:r>
            <a:endParaRPr sz="2800" dirty="0"/>
          </a:p>
        </p:txBody>
      </p:sp>
      <p:sp>
        <p:nvSpPr>
          <p:cNvPr id="3" name="object 3">
            <a:extLst>
              <a:ext uri="{FF2B5EF4-FFF2-40B4-BE49-F238E27FC236}">
                <a16:creationId xmlns:a16="http://schemas.microsoft.com/office/drawing/2014/main" id="{EA1FE758-A888-280A-500E-C1FBB7220D4F}"/>
              </a:ext>
            </a:extLst>
          </p:cNvPr>
          <p:cNvSpPr txBox="1"/>
          <p:nvPr/>
        </p:nvSpPr>
        <p:spPr>
          <a:xfrm>
            <a:off x="1491488" y="1329054"/>
            <a:ext cx="5048885" cy="360680"/>
          </a:xfrm>
          <a:prstGeom prst="rect">
            <a:avLst/>
          </a:prstGeom>
        </p:spPr>
        <p:txBody>
          <a:bodyPr vert="horz" wrap="square" lIns="0" tIns="12065" rIns="0" bIns="0" rtlCol="0">
            <a:spAutoFit/>
          </a:bodyPr>
          <a:lstStyle/>
          <a:p>
            <a:pPr marL="12700">
              <a:lnSpc>
                <a:spcPct val="100000"/>
              </a:lnSpc>
              <a:spcBef>
                <a:spcPts val="95"/>
              </a:spcBef>
              <a:tabLst>
                <a:tab pos="541020" algn="l"/>
                <a:tab pos="1551940" algn="l"/>
                <a:tab pos="1940560" algn="l"/>
                <a:tab pos="2720975" algn="l"/>
                <a:tab pos="3561715" algn="l"/>
                <a:tab pos="4464685" algn="l"/>
              </a:tabLst>
            </a:pPr>
            <a:endParaRPr sz="2200" dirty="0">
              <a:latin typeface="Arial MT"/>
              <a:cs typeface="Arial MT"/>
            </a:endParaRPr>
          </a:p>
        </p:txBody>
      </p:sp>
      <p:sp>
        <p:nvSpPr>
          <p:cNvPr id="4" name="object 4">
            <a:extLst>
              <a:ext uri="{FF2B5EF4-FFF2-40B4-BE49-F238E27FC236}">
                <a16:creationId xmlns:a16="http://schemas.microsoft.com/office/drawing/2014/main" id="{C8EF41E7-385C-1D9F-DE5A-253573983EF6}"/>
              </a:ext>
            </a:extLst>
          </p:cNvPr>
          <p:cNvSpPr txBox="1"/>
          <p:nvPr/>
        </p:nvSpPr>
        <p:spPr>
          <a:xfrm>
            <a:off x="1491488" y="1329054"/>
            <a:ext cx="6661912" cy="1377941"/>
          </a:xfrm>
          <a:prstGeom prst="rect">
            <a:avLst/>
          </a:prstGeom>
        </p:spPr>
        <p:txBody>
          <a:bodyPr vert="horz" wrap="square" lIns="0" tIns="180975" rIns="0" bIns="0" rtlCol="0">
            <a:spAutoFit/>
          </a:bodyPr>
          <a:lstStyle/>
          <a:p>
            <a:pPr marL="12700" algn="just">
              <a:spcBef>
                <a:spcPts val="1425"/>
              </a:spcBef>
            </a:pPr>
            <a:r>
              <a:rPr lang="es-ES" sz="2200" spc="-25" dirty="0">
                <a:latin typeface="Arial MT"/>
                <a:cs typeface="Arial MT"/>
              </a:rPr>
              <a:t>Para crear una tabla SQL usando elementos XML, todo lo que tiene que hacer es</a:t>
            </a:r>
          </a:p>
          <a:p>
            <a:pPr marL="12700" algn="just">
              <a:spcBef>
                <a:spcPts val="1425"/>
              </a:spcBef>
            </a:pPr>
            <a:r>
              <a:rPr lang="es-ES" sz="2200" spc="-25" dirty="0">
                <a:latin typeface="Arial MT"/>
                <a:cs typeface="Arial MT"/>
              </a:rPr>
              <a:t>Cambiar el valor del modo de la</a:t>
            </a:r>
            <a:endParaRPr lang="en-US" sz="2200" dirty="0">
              <a:latin typeface="Arial MT"/>
              <a:cs typeface="Arial MT"/>
            </a:endParaRPr>
          </a:p>
        </p:txBody>
      </p:sp>
      <p:sp>
        <p:nvSpPr>
          <p:cNvPr id="6" name="object 6">
            <a:extLst>
              <a:ext uri="{FF2B5EF4-FFF2-40B4-BE49-F238E27FC236}">
                <a16:creationId xmlns:a16="http://schemas.microsoft.com/office/drawing/2014/main" id="{A9E1E82A-FF27-53FA-9371-88C5DBF8C904}"/>
              </a:ext>
            </a:extLst>
          </p:cNvPr>
          <p:cNvSpPr txBox="1"/>
          <p:nvPr/>
        </p:nvSpPr>
        <p:spPr>
          <a:xfrm>
            <a:off x="1491488" y="2669438"/>
            <a:ext cx="5040630" cy="4038350"/>
          </a:xfrm>
          <a:prstGeom prst="rect">
            <a:avLst/>
          </a:prstGeom>
        </p:spPr>
        <p:txBody>
          <a:bodyPr vert="horz" wrap="square" lIns="0" tIns="12700" rIns="0" bIns="0" rtlCol="0">
            <a:spAutoFit/>
          </a:bodyPr>
          <a:lstStyle/>
          <a:p>
            <a:pPr marL="12700" marR="6350" algn="just">
              <a:lnSpc>
                <a:spcPct val="150100"/>
              </a:lnSpc>
              <a:spcBef>
                <a:spcPts val="100"/>
              </a:spcBef>
            </a:pPr>
            <a:r>
              <a:rPr lang="es-ES" sz="2200" dirty="0">
                <a:latin typeface="Arial MT"/>
                <a:cs typeface="Arial MT"/>
              </a:rPr>
              <a:t>Función OPENXML a 2 y cambia el nombre de los atributos por el nombre del elemento que quieres recuperar.</a:t>
            </a:r>
          </a:p>
          <a:p>
            <a:pPr marL="12700" marR="6350" algn="just">
              <a:lnSpc>
                <a:spcPct val="150100"/>
              </a:lnSpc>
              <a:spcBef>
                <a:spcPts val="100"/>
              </a:spcBef>
            </a:pPr>
            <a:r>
              <a:rPr lang="es-ES" sz="2200" dirty="0">
                <a:latin typeface="Arial MT"/>
                <a:cs typeface="Arial MT"/>
              </a:rPr>
              <a:t>Supongamos que queremos recuperar los valores de los elementos anidados </a:t>
            </a:r>
            <a:r>
              <a:rPr lang="es-ES" sz="2200" dirty="0" err="1">
                <a:latin typeface="Arial MT"/>
                <a:cs typeface="Arial MT"/>
              </a:rPr>
              <a:t>CarInfo</a:t>
            </a:r>
            <a:r>
              <a:rPr lang="es-ES" sz="2200" dirty="0">
                <a:latin typeface="Arial MT"/>
                <a:cs typeface="Arial MT"/>
              </a:rPr>
              <a:t>, Price y </a:t>
            </a:r>
            <a:r>
              <a:rPr lang="es-ES" sz="2200" dirty="0" err="1">
                <a:latin typeface="Arial MT"/>
                <a:cs typeface="Arial MT"/>
              </a:rPr>
              <a:t>Type</a:t>
            </a:r>
            <a:r>
              <a:rPr lang="es-ES" sz="2200" dirty="0">
                <a:latin typeface="Arial MT"/>
                <a:cs typeface="Arial MT"/>
              </a:rPr>
              <a:t> del elemento Car padre, podemos</a:t>
            </a:r>
          </a:p>
          <a:p>
            <a:pPr marL="12700" marR="6350" algn="just">
              <a:lnSpc>
                <a:spcPct val="150100"/>
              </a:lnSpc>
              <a:spcBef>
                <a:spcPts val="100"/>
              </a:spcBef>
            </a:pPr>
            <a:r>
              <a:rPr lang="es-ES" sz="2200" dirty="0">
                <a:latin typeface="Arial MT"/>
                <a:cs typeface="Arial MT"/>
              </a:rPr>
              <a:t>utilizar el siguiente script:</a:t>
            </a:r>
            <a:endParaRPr sz="2200" dirty="0">
              <a:latin typeface="Arial MT"/>
              <a:cs typeface="Arial MT"/>
            </a:endParaRPr>
          </a:p>
        </p:txBody>
      </p:sp>
      <p:pic>
        <p:nvPicPr>
          <p:cNvPr id="7" name="object 7">
            <a:extLst>
              <a:ext uri="{FF2B5EF4-FFF2-40B4-BE49-F238E27FC236}">
                <a16:creationId xmlns:a16="http://schemas.microsoft.com/office/drawing/2014/main" id="{FEF5D79B-4E81-B0E4-272D-1197622D6D98}"/>
              </a:ext>
            </a:extLst>
          </p:cNvPr>
          <p:cNvPicPr/>
          <p:nvPr/>
        </p:nvPicPr>
        <p:blipFill>
          <a:blip r:embed="rId2" cstate="print"/>
          <a:stretch>
            <a:fillRect/>
          </a:stretch>
        </p:blipFill>
        <p:spPr>
          <a:xfrm>
            <a:off x="8781288" y="1223772"/>
            <a:ext cx="630935" cy="664463"/>
          </a:xfrm>
          <a:prstGeom prst="rect">
            <a:avLst/>
          </a:prstGeom>
        </p:spPr>
      </p:pic>
      <p:pic>
        <p:nvPicPr>
          <p:cNvPr id="8" name="object 8">
            <a:extLst>
              <a:ext uri="{FF2B5EF4-FFF2-40B4-BE49-F238E27FC236}">
                <a16:creationId xmlns:a16="http://schemas.microsoft.com/office/drawing/2014/main" id="{76B968A2-59B9-C089-0E9F-53852F45ABDA}"/>
              </a:ext>
            </a:extLst>
          </p:cNvPr>
          <p:cNvPicPr/>
          <p:nvPr/>
        </p:nvPicPr>
        <p:blipFill>
          <a:blip r:embed="rId3" cstate="print"/>
          <a:stretch>
            <a:fillRect/>
          </a:stretch>
        </p:blipFill>
        <p:spPr>
          <a:xfrm>
            <a:off x="6749795" y="2316479"/>
            <a:ext cx="3892296" cy="2868168"/>
          </a:xfrm>
          <a:prstGeom prst="rect">
            <a:avLst/>
          </a:prstGeom>
        </p:spPr>
      </p:pic>
      <p:sp>
        <p:nvSpPr>
          <p:cNvPr id="9" name="object 9">
            <a:extLst>
              <a:ext uri="{FF2B5EF4-FFF2-40B4-BE49-F238E27FC236}">
                <a16:creationId xmlns:a16="http://schemas.microsoft.com/office/drawing/2014/main" id="{85A1F760-3099-8156-9938-E59F3687776D}"/>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610289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4769" y="2888361"/>
            <a:ext cx="5047615" cy="360680"/>
          </a:xfrm>
          <a:prstGeom prst="rect">
            <a:avLst/>
          </a:prstGeom>
        </p:spPr>
        <p:txBody>
          <a:bodyPr vert="horz" wrap="square" lIns="0" tIns="12065" rIns="0" bIns="0" rtlCol="0">
            <a:spAutoFit/>
          </a:bodyPr>
          <a:lstStyle/>
          <a:p>
            <a:pPr marL="12700">
              <a:lnSpc>
                <a:spcPct val="100000"/>
              </a:lnSpc>
              <a:spcBef>
                <a:spcPts val="95"/>
              </a:spcBef>
            </a:pPr>
            <a:r>
              <a:rPr sz="2200" b="0" dirty="0">
                <a:solidFill>
                  <a:srgbClr val="000000"/>
                </a:solidFill>
                <a:latin typeface="Arial MT"/>
                <a:cs typeface="Arial MT"/>
              </a:rPr>
              <a:t>Output</a:t>
            </a:r>
            <a:r>
              <a:rPr sz="2200" b="0" spc="-35" dirty="0">
                <a:solidFill>
                  <a:srgbClr val="000000"/>
                </a:solidFill>
                <a:latin typeface="Arial MT"/>
                <a:cs typeface="Arial MT"/>
              </a:rPr>
              <a:t> </a:t>
            </a:r>
            <a:r>
              <a:rPr sz="2200" b="0" dirty="0">
                <a:solidFill>
                  <a:srgbClr val="000000"/>
                </a:solidFill>
                <a:latin typeface="Arial MT"/>
                <a:cs typeface="Arial MT"/>
              </a:rPr>
              <a:t>of</a:t>
            </a:r>
            <a:r>
              <a:rPr sz="2200" b="0" spc="-45" dirty="0">
                <a:solidFill>
                  <a:srgbClr val="000000"/>
                </a:solidFill>
                <a:latin typeface="Arial MT"/>
                <a:cs typeface="Arial MT"/>
              </a:rPr>
              <a:t> </a:t>
            </a:r>
            <a:r>
              <a:rPr sz="2200" b="0" dirty="0">
                <a:solidFill>
                  <a:srgbClr val="000000"/>
                </a:solidFill>
                <a:latin typeface="Arial MT"/>
                <a:cs typeface="Arial MT"/>
              </a:rPr>
              <a:t>the</a:t>
            </a:r>
            <a:r>
              <a:rPr sz="2200" b="0" spc="-30" dirty="0">
                <a:solidFill>
                  <a:srgbClr val="000000"/>
                </a:solidFill>
                <a:latin typeface="Arial MT"/>
                <a:cs typeface="Arial MT"/>
              </a:rPr>
              <a:t> </a:t>
            </a:r>
            <a:r>
              <a:rPr sz="2200" b="0" dirty="0">
                <a:solidFill>
                  <a:srgbClr val="000000"/>
                </a:solidFill>
                <a:latin typeface="Arial MT"/>
                <a:cs typeface="Arial MT"/>
              </a:rPr>
              <a:t>script</a:t>
            </a:r>
            <a:r>
              <a:rPr sz="2200" b="0" spc="-50" dirty="0">
                <a:solidFill>
                  <a:srgbClr val="000000"/>
                </a:solidFill>
                <a:latin typeface="Arial MT"/>
                <a:cs typeface="Arial MT"/>
              </a:rPr>
              <a:t> </a:t>
            </a:r>
            <a:r>
              <a:rPr sz="2200" b="0" dirty="0">
                <a:solidFill>
                  <a:srgbClr val="000000"/>
                </a:solidFill>
                <a:latin typeface="Arial MT"/>
                <a:cs typeface="Arial MT"/>
              </a:rPr>
              <a:t>above</a:t>
            </a:r>
            <a:r>
              <a:rPr sz="2200" b="0" spc="-35" dirty="0">
                <a:solidFill>
                  <a:srgbClr val="000000"/>
                </a:solidFill>
                <a:latin typeface="Arial MT"/>
                <a:cs typeface="Arial MT"/>
              </a:rPr>
              <a:t> </a:t>
            </a:r>
            <a:r>
              <a:rPr sz="2200" b="0" dirty="0">
                <a:solidFill>
                  <a:srgbClr val="000000"/>
                </a:solidFill>
                <a:latin typeface="Arial MT"/>
                <a:cs typeface="Arial MT"/>
              </a:rPr>
              <a:t>looks</a:t>
            </a:r>
            <a:r>
              <a:rPr sz="2200" b="0" spc="-50" dirty="0">
                <a:solidFill>
                  <a:srgbClr val="000000"/>
                </a:solidFill>
                <a:latin typeface="Arial MT"/>
                <a:cs typeface="Arial MT"/>
              </a:rPr>
              <a:t> </a:t>
            </a:r>
            <a:r>
              <a:rPr sz="2200" b="0" dirty="0">
                <a:solidFill>
                  <a:srgbClr val="000000"/>
                </a:solidFill>
                <a:latin typeface="Arial MT"/>
                <a:cs typeface="Arial MT"/>
              </a:rPr>
              <a:t>like</a:t>
            </a:r>
            <a:r>
              <a:rPr sz="2200" b="0" spc="-45" dirty="0">
                <a:solidFill>
                  <a:srgbClr val="000000"/>
                </a:solidFill>
                <a:latin typeface="Arial MT"/>
                <a:cs typeface="Arial MT"/>
              </a:rPr>
              <a:t> </a:t>
            </a:r>
            <a:r>
              <a:rPr sz="2200" b="0" spc="-10" dirty="0">
                <a:solidFill>
                  <a:srgbClr val="000000"/>
                </a:solidFill>
                <a:latin typeface="Arial MT"/>
                <a:cs typeface="Arial MT"/>
              </a:rPr>
              <a:t>this:</a:t>
            </a:r>
            <a:endParaRPr sz="2200">
              <a:latin typeface="Arial MT"/>
              <a:cs typeface="Arial MT"/>
            </a:endParaRPr>
          </a:p>
        </p:txBody>
      </p:sp>
      <p:pic>
        <p:nvPicPr>
          <p:cNvPr id="3" name="object 3"/>
          <p:cNvPicPr/>
          <p:nvPr/>
        </p:nvPicPr>
        <p:blipFill>
          <a:blip r:embed="rId2" cstate="print"/>
          <a:stretch>
            <a:fillRect/>
          </a:stretch>
        </p:blipFill>
        <p:spPr>
          <a:xfrm>
            <a:off x="5935979" y="806195"/>
            <a:ext cx="630935" cy="662939"/>
          </a:xfrm>
          <a:prstGeom prst="rect">
            <a:avLst/>
          </a:prstGeom>
        </p:spPr>
      </p:pic>
      <p:pic>
        <p:nvPicPr>
          <p:cNvPr id="4" name="object 4"/>
          <p:cNvPicPr/>
          <p:nvPr/>
        </p:nvPicPr>
        <p:blipFill>
          <a:blip r:embed="rId3" cstate="print"/>
          <a:stretch>
            <a:fillRect/>
          </a:stretch>
        </p:blipFill>
        <p:spPr>
          <a:xfrm>
            <a:off x="6873240" y="1655064"/>
            <a:ext cx="3488436" cy="3547872"/>
          </a:xfrm>
          <a:prstGeom prst="rect">
            <a:avLst/>
          </a:prstGeom>
        </p:spPr>
      </p:pic>
      <p:sp>
        <p:nvSpPr>
          <p:cNvPr id="5" name="object 5"/>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30BE1-5A6D-BF12-D918-6809520DDCC8}"/>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DAB35BD0-C6B4-0336-E2B5-468A537FBDCE}"/>
              </a:ext>
            </a:extLst>
          </p:cNvPr>
          <p:cNvPicPr/>
          <p:nvPr/>
        </p:nvPicPr>
        <p:blipFill>
          <a:blip r:embed="rId2" cstate="print"/>
          <a:stretch>
            <a:fillRect/>
          </a:stretch>
        </p:blipFill>
        <p:spPr>
          <a:xfrm>
            <a:off x="348995" y="2906267"/>
            <a:ext cx="772668" cy="640079"/>
          </a:xfrm>
          <a:prstGeom prst="rect">
            <a:avLst/>
          </a:prstGeom>
        </p:spPr>
      </p:pic>
      <p:sp>
        <p:nvSpPr>
          <p:cNvPr id="3" name="object 3">
            <a:extLst>
              <a:ext uri="{FF2B5EF4-FFF2-40B4-BE49-F238E27FC236}">
                <a16:creationId xmlns:a16="http://schemas.microsoft.com/office/drawing/2014/main" id="{BC8F5D17-CFDD-DC21-4E35-91CEC7740774}"/>
              </a:ext>
            </a:extLst>
          </p:cNvPr>
          <p:cNvSpPr txBox="1">
            <a:spLocks noGrp="1"/>
          </p:cNvSpPr>
          <p:nvPr>
            <p:ph type="title"/>
          </p:nvPr>
        </p:nvSpPr>
        <p:spPr>
          <a:xfrm>
            <a:off x="1698751" y="895350"/>
            <a:ext cx="8698230" cy="998350"/>
          </a:xfrm>
          <a:prstGeom prst="rect">
            <a:avLst/>
          </a:prstGeom>
        </p:spPr>
        <p:txBody>
          <a:bodyPr vert="horz" wrap="square" lIns="0" tIns="13335" rIns="0" bIns="0" rtlCol="0">
            <a:spAutoFit/>
          </a:bodyPr>
          <a:lstStyle/>
          <a:p>
            <a:pPr marL="12700">
              <a:lnSpc>
                <a:spcPct val="100000"/>
              </a:lnSpc>
              <a:spcBef>
                <a:spcPts val="105"/>
              </a:spcBef>
            </a:pPr>
            <a:r>
              <a:rPr lang="es-ES" sz="3200" dirty="0"/>
              <a:t>Objetivo: Identificar cómo trabajar con datos XML en SQL Server.</a:t>
            </a:r>
            <a:endParaRPr sz="2200" dirty="0">
              <a:latin typeface="Arial MT"/>
              <a:cs typeface="Arial MT"/>
            </a:endParaRPr>
          </a:p>
        </p:txBody>
      </p:sp>
      <p:sp>
        <p:nvSpPr>
          <p:cNvPr id="5" name="object 5">
            <a:extLst>
              <a:ext uri="{FF2B5EF4-FFF2-40B4-BE49-F238E27FC236}">
                <a16:creationId xmlns:a16="http://schemas.microsoft.com/office/drawing/2014/main" id="{DD16812F-916D-CB72-E73C-07AD045E0B9B}"/>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3"/>
              </a:rPr>
              <a:t>www.senati.edu.pe</a:t>
            </a:r>
            <a:endParaRPr sz="1200">
              <a:latin typeface="Segoe UI"/>
              <a:cs typeface="Segoe UI"/>
            </a:endParaRPr>
          </a:p>
        </p:txBody>
      </p:sp>
      <p:sp>
        <p:nvSpPr>
          <p:cNvPr id="4" name="object 4">
            <a:extLst>
              <a:ext uri="{FF2B5EF4-FFF2-40B4-BE49-F238E27FC236}">
                <a16:creationId xmlns:a16="http://schemas.microsoft.com/office/drawing/2014/main" id="{93D0FAAF-6C24-F6AD-2143-4B0515312937}"/>
              </a:ext>
            </a:extLst>
          </p:cNvPr>
          <p:cNvSpPr txBox="1"/>
          <p:nvPr/>
        </p:nvSpPr>
        <p:spPr>
          <a:xfrm>
            <a:off x="1698751" y="2200148"/>
            <a:ext cx="5494655" cy="2773195"/>
          </a:xfrm>
          <a:prstGeom prst="rect">
            <a:avLst/>
          </a:prstGeom>
        </p:spPr>
        <p:txBody>
          <a:bodyPr vert="horz" wrap="square" lIns="0" tIns="13335" rIns="0" bIns="0" rtlCol="0">
            <a:spAutoFit/>
          </a:bodyPr>
          <a:lstStyle/>
          <a:p>
            <a:pPr marL="12700">
              <a:lnSpc>
                <a:spcPct val="100000"/>
              </a:lnSpc>
              <a:spcBef>
                <a:spcPts val="105"/>
              </a:spcBef>
            </a:pPr>
            <a:r>
              <a:rPr lang="es-ES" sz="2200" b="1" spc="-10" dirty="0">
                <a:solidFill>
                  <a:srgbClr val="0004FF"/>
                </a:solidFill>
                <a:latin typeface="Arial"/>
                <a:cs typeface="Arial"/>
              </a:rPr>
              <a:t>Contenido:</a:t>
            </a:r>
          </a:p>
          <a:p>
            <a:pPr marL="527050" indent="-514350">
              <a:lnSpc>
                <a:spcPct val="100000"/>
              </a:lnSpc>
              <a:spcBef>
                <a:spcPts val="105"/>
              </a:spcBef>
              <a:buFont typeface="+mj-lt"/>
              <a:buAutoNum type="arabicPeriod"/>
            </a:pPr>
            <a:r>
              <a:rPr lang="es-ES" sz="2200" b="1" spc="-10" dirty="0">
                <a:solidFill>
                  <a:schemeClr val="tx1"/>
                </a:solidFill>
                <a:latin typeface="Arial"/>
                <a:cs typeface="Arial"/>
              </a:rPr>
              <a:t>Cómo trabajar con datos XML en SQL Server</a:t>
            </a:r>
          </a:p>
          <a:p>
            <a:pPr marL="527050" indent="-514350">
              <a:lnSpc>
                <a:spcPct val="100000"/>
              </a:lnSpc>
              <a:spcBef>
                <a:spcPts val="105"/>
              </a:spcBef>
              <a:buFont typeface="+mj-lt"/>
              <a:buAutoNum type="arabicPeriod"/>
            </a:pPr>
            <a:r>
              <a:rPr lang="es-ES" sz="2200" b="1" spc="-10" dirty="0">
                <a:solidFill>
                  <a:schemeClr val="tx1"/>
                </a:solidFill>
                <a:latin typeface="Arial"/>
                <a:cs typeface="Arial"/>
              </a:rPr>
              <a:t>Cómo convertir a XML desde tablas SQL</a:t>
            </a:r>
          </a:p>
          <a:p>
            <a:pPr marL="527050" indent="-514350">
              <a:lnSpc>
                <a:spcPct val="100000"/>
              </a:lnSpc>
              <a:spcBef>
                <a:spcPts val="105"/>
              </a:spcBef>
              <a:buFont typeface="+mj-lt"/>
              <a:buAutoNum type="arabicPeriod"/>
            </a:pPr>
            <a:r>
              <a:rPr lang="es-ES" sz="2200" b="1" spc="-10" dirty="0">
                <a:solidFill>
                  <a:schemeClr val="tx1"/>
                </a:solidFill>
                <a:latin typeface="Arial"/>
                <a:cs typeface="Arial"/>
              </a:rPr>
              <a:t>Para XML AUTO en SQL Server</a:t>
            </a:r>
          </a:p>
          <a:p>
            <a:pPr marL="527050" indent="-514350">
              <a:lnSpc>
                <a:spcPct val="100000"/>
              </a:lnSpc>
              <a:spcBef>
                <a:spcPts val="105"/>
              </a:spcBef>
              <a:buFont typeface="+mj-lt"/>
              <a:buAutoNum type="arabicPeriod"/>
            </a:pPr>
            <a:r>
              <a:rPr lang="es-ES" sz="2200" b="1" spc="-10" dirty="0">
                <a:solidFill>
                  <a:schemeClr val="tx1"/>
                </a:solidFill>
                <a:latin typeface="Arial"/>
                <a:cs typeface="Arial"/>
              </a:rPr>
              <a:t>Cómo crear tablas SQL a partir de documentos XML</a:t>
            </a:r>
            <a:endParaRPr sz="2200" dirty="0">
              <a:solidFill>
                <a:schemeClr val="tx1"/>
              </a:solidFill>
              <a:latin typeface="Arial MT"/>
              <a:cs typeface="Arial MT"/>
            </a:endParaRPr>
          </a:p>
        </p:txBody>
      </p:sp>
    </p:spTree>
    <p:extLst>
      <p:ext uri="{BB962C8B-B14F-4D97-AF65-F5344CB8AC3E}">
        <p14:creationId xmlns:p14="http://schemas.microsoft.com/office/powerpoint/2010/main" val="4122634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FF684-C9B5-DEFA-8D42-50655BCF700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42B1985-3939-E3DA-F578-C7FB80F3810A}"/>
              </a:ext>
            </a:extLst>
          </p:cNvPr>
          <p:cNvSpPr txBox="1">
            <a:spLocks noGrp="1"/>
          </p:cNvSpPr>
          <p:nvPr>
            <p:ph type="title"/>
          </p:nvPr>
        </p:nvSpPr>
        <p:spPr>
          <a:xfrm>
            <a:off x="1334769" y="2888361"/>
            <a:ext cx="5047615" cy="689291"/>
          </a:xfrm>
          <a:prstGeom prst="rect">
            <a:avLst/>
          </a:prstGeom>
        </p:spPr>
        <p:txBody>
          <a:bodyPr vert="horz" wrap="square" lIns="0" tIns="12065" rIns="0" bIns="0" rtlCol="0">
            <a:spAutoFit/>
          </a:bodyPr>
          <a:lstStyle/>
          <a:p>
            <a:pPr marL="12700">
              <a:lnSpc>
                <a:spcPct val="100000"/>
              </a:lnSpc>
              <a:spcBef>
                <a:spcPts val="95"/>
              </a:spcBef>
            </a:pPr>
            <a:r>
              <a:rPr sz="2200" b="0" dirty="0">
                <a:solidFill>
                  <a:srgbClr val="000000"/>
                </a:solidFill>
                <a:latin typeface="Arial MT"/>
                <a:cs typeface="Arial MT"/>
              </a:rPr>
              <a:t>Output</a:t>
            </a:r>
            <a:r>
              <a:rPr sz="2200" b="0" spc="-35" dirty="0">
                <a:solidFill>
                  <a:srgbClr val="000000"/>
                </a:solidFill>
                <a:latin typeface="Arial MT"/>
                <a:cs typeface="Arial MT"/>
              </a:rPr>
              <a:t> </a:t>
            </a:r>
            <a:r>
              <a:rPr sz="2200" b="0" dirty="0">
                <a:solidFill>
                  <a:srgbClr val="000000"/>
                </a:solidFill>
                <a:latin typeface="Arial MT"/>
                <a:cs typeface="Arial MT"/>
              </a:rPr>
              <a:t>of</a:t>
            </a:r>
            <a:r>
              <a:rPr sz="2200" b="0" spc="-45" dirty="0">
                <a:solidFill>
                  <a:srgbClr val="000000"/>
                </a:solidFill>
                <a:latin typeface="Arial MT"/>
                <a:cs typeface="Arial MT"/>
              </a:rPr>
              <a:t> </a:t>
            </a:r>
            <a:r>
              <a:rPr sz="2200" b="0" dirty="0">
                <a:solidFill>
                  <a:srgbClr val="000000"/>
                </a:solidFill>
                <a:latin typeface="Arial MT"/>
                <a:cs typeface="Arial MT"/>
              </a:rPr>
              <a:t>the</a:t>
            </a:r>
            <a:r>
              <a:rPr sz="2200" b="0" spc="-30" dirty="0">
                <a:solidFill>
                  <a:srgbClr val="000000"/>
                </a:solidFill>
                <a:latin typeface="Arial MT"/>
                <a:cs typeface="Arial MT"/>
              </a:rPr>
              <a:t> </a:t>
            </a:r>
            <a:r>
              <a:rPr sz="2200" b="0" dirty="0">
                <a:solidFill>
                  <a:srgbClr val="000000"/>
                </a:solidFill>
                <a:latin typeface="Arial MT"/>
                <a:cs typeface="Arial MT"/>
              </a:rPr>
              <a:t>script</a:t>
            </a:r>
            <a:r>
              <a:rPr sz="2200" b="0" spc="-50" dirty="0">
                <a:solidFill>
                  <a:srgbClr val="000000"/>
                </a:solidFill>
                <a:latin typeface="Arial MT"/>
                <a:cs typeface="Arial MT"/>
              </a:rPr>
              <a:t> </a:t>
            </a:r>
            <a:r>
              <a:rPr sz="2200" b="0" dirty="0">
                <a:solidFill>
                  <a:srgbClr val="000000"/>
                </a:solidFill>
                <a:latin typeface="Arial MT"/>
                <a:cs typeface="Arial MT"/>
              </a:rPr>
              <a:t>above</a:t>
            </a:r>
            <a:r>
              <a:rPr sz="2200" b="0" spc="-35" dirty="0">
                <a:solidFill>
                  <a:srgbClr val="000000"/>
                </a:solidFill>
                <a:latin typeface="Arial MT"/>
                <a:cs typeface="Arial MT"/>
              </a:rPr>
              <a:t> </a:t>
            </a:r>
            <a:r>
              <a:rPr sz="2200" b="0" dirty="0">
                <a:solidFill>
                  <a:srgbClr val="000000"/>
                </a:solidFill>
                <a:latin typeface="Arial MT"/>
                <a:cs typeface="Arial MT"/>
              </a:rPr>
              <a:t>looks</a:t>
            </a:r>
            <a:r>
              <a:rPr sz="2200" b="0" spc="-50" dirty="0">
                <a:solidFill>
                  <a:srgbClr val="000000"/>
                </a:solidFill>
                <a:latin typeface="Arial MT"/>
                <a:cs typeface="Arial MT"/>
              </a:rPr>
              <a:t> </a:t>
            </a:r>
            <a:r>
              <a:rPr sz="2200" b="0" dirty="0">
                <a:solidFill>
                  <a:srgbClr val="000000"/>
                </a:solidFill>
                <a:latin typeface="Arial MT"/>
                <a:cs typeface="Arial MT"/>
              </a:rPr>
              <a:t>like</a:t>
            </a:r>
            <a:r>
              <a:rPr sz="2200" b="0" spc="-45" dirty="0">
                <a:solidFill>
                  <a:srgbClr val="000000"/>
                </a:solidFill>
                <a:latin typeface="Arial MT"/>
                <a:cs typeface="Arial MT"/>
              </a:rPr>
              <a:t> </a:t>
            </a:r>
            <a:r>
              <a:rPr sz="2200" b="0" spc="-10" dirty="0">
                <a:solidFill>
                  <a:srgbClr val="000000"/>
                </a:solidFill>
                <a:latin typeface="Arial MT"/>
                <a:cs typeface="Arial MT"/>
              </a:rPr>
              <a:t>this:</a:t>
            </a:r>
            <a:br>
              <a:rPr lang="es-PE" sz="2200" b="0" spc="-10" dirty="0">
                <a:solidFill>
                  <a:srgbClr val="000000"/>
                </a:solidFill>
                <a:latin typeface="Arial MT"/>
                <a:cs typeface="Arial MT"/>
              </a:rPr>
            </a:br>
            <a:r>
              <a:rPr lang="es-ES" sz="2200" b="0" spc="-10" dirty="0">
                <a:solidFill>
                  <a:srgbClr val="000000"/>
                </a:solidFill>
                <a:highlight>
                  <a:srgbClr val="00FFFF"/>
                </a:highlight>
                <a:latin typeface="Arial MT"/>
                <a:cs typeface="Arial MT"/>
              </a:rPr>
              <a:t>El resultado del script anterior se ve así:</a:t>
            </a:r>
            <a:endParaRPr sz="2200" dirty="0">
              <a:highlight>
                <a:srgbClr val="00FFFF"/>
              </a:highlight>
              <a:latin typeface="Arial MT"/>
              <a:cs typeface="Arial MT"/>
            </a:endParaRPr>
          </a:p>
        </p:txBody>
      </p:sp>
      <p:pic>
        <p:nvPicPr>
          <p:cNvPr id="3" name="object 3">
            <a:extLst>
              <a:ext uri="{FF2B5EF4-FFF2-40B4-BE49-F238E27FC236}">
                <a16:creationId xmlns:a16="http://schemas.microsoft.com/office/drawing/2014/main" id="{0E4B4C41-72AB-B324-94D0-5FFF9903B162}"/>
              </a:ext>
            </a:extLst>
          </p:cNvPr>
          <p:cNvPicPr/>
          <p:nvPr/>
        </p:nvPicPr>
        <p:blipFill>
          <a:blip r:embed="rId2" cstate="print"/>
          <a:stretch>
            <a:fillRect/>
          </a:stretch>
        </p:blipFill>
        <p:spPr>
          <a:xfrm>
            <a:off x="5935979" y="806195"/>
            <a:ext cx="630935" cy="662939"/>
          </a:xfrm>
          <a:prstGeom prst="rect">
            <a:avLst/>
          </a:prstGeom>
        </p:spPr>
      </p:pic>
      <p:pic>
        <p:nvPicPr>
          <p:cNvPr id="4" name="object 4">
            <a:extLst>
              <a:ext uri="{FF2B5EF4-FFF2-40B4-BE49-F238E27FC236}">
                <a16:creationId xmlns:a16="http://schemas.microsoft.com/office/drawing/2014/main" id="{6960B27E-47D1-600A-916E-EFD4E8CE0365}"/>
              </a:ext>
            </a:extLst>
          </p:cNvPr>
          <p:cNvPicPr/>
          <p:nvPr/>
        </p:nvPicPr>
        <p:blipFill>
          <a:blip r:embed="rId3" cstate="print"/>
          <a:stretch>
            <a:fillRect/>
          </a:stretch>
        </p:blipFill>
        <p:spPr>
          <a:xfrm>
            <a:off x="6873240" y="1655064"/>
            <a:ext cx="3488436" cy="3547872"/>
          </a:xfrm>
          <a:prstGeom prst="rect">
            <a:avLst/>
          </a:prstGeom>
        </p:spPr>
      </p:pic>
      <p:sp>
        <p:nvSpPr>
          <p:cNvPr id="5" name="object 5">
            <a:extLst>
              <a:ext uri="{FF2B5EF4-FFF2-40B4-BE49-F238E27FC236}">
                <a16:creationId xmlns:a16="http://schemas.microsoft.com/office/drawing/2014/main" id="{A3A870E7-B86D-41F2-B595-759DB24337E8}"/>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3646909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91488" y="577723"/>
            <a:ext cx="4996815" cy="452120"/>
          </a:xfrm>
          <a:prstGeom prst="rect">
            <a:avLst/>
          </a:prstGeom>
        </p:spPr>
        <p:txBody>
          <a:bodyPr vert="horz" wrap="square" lIns="0" tIns="12065" rIns="0" bIns="0" rtlCol="0">
            <a:spAutoFit/>
          </a:bodyPr>
          <a:lstStyle/>
          <a:p>
            <a:pPr marL="12700">
              <a:lnSpc>
                <a:spcPct val="100000"/>
              </a:lnSpc>
              <a:spcBef>
                <a:spcPts val="95"/>
              </a:spcBef>
            </a:pPr>
            <a:r>
              <a:rPr sz="2800" dirty="0"/>
              <a:t>Relational</a:t>
            </a:r>
            <a:r>
              <a:rPr sz="2800" spc="-65" dirty="0"/>
              <a:t> </a:t>
            </a:r>
            <a:r>
              <a:rPr sz="2800" dirty="0"/>
              <a:t>or</a:t>
            </a:r>
            <a:r>
              <a:rPr sz="2800" spc="-85" dirty="0"/>
              <a:t> </a:t>
            </a:r>
            <a:r>
              <a:rPr sz="2800" dirty="0"/>
              <a:t>XML</a:t>
            </a:r>
            <a:r>
              <a:rPr sz="2800" spc="-120" dirty="0"/>
              <a:t> </a:t>
            </a:r>
            <a:r>
              <a:rPr sz="2800" dirty="0"/>
              <a:t>data</a:t>
            </a:r>
            <a:r>
              <a:rPr sz="2800" spc="-65" dirty="0"/>
              <a:t> </a:t>
            </a:r>
            <a:r>
              <a:rPr sz="2800" spc="-10" dirty="0"/>
              <a:t>model</a:t>
            </a:r>
            <a:endParaRPr sz="2800"/>
          </a:p>
        </p:txBody>
      </p:sp>
      <p:sp>
        <p:nvSpPr>
          <p:cNvPr id="3" name="object 3"/>
          <p:cNvSpPr txBox="1"/>
          <p:nvPr/>
        </p:nvSpPr>
        <p:spPr>
          <a:xfrm>
            <a:off x="1491488" y="1161293"/>
            <a:ext cx="5048885" cy="4552315"/>
          </a:xfrm>
          <a:prstGeom prst="rect">
            <a:avLst/>
          </a:prstGeom>
        </p:spPr>
        <p:txBody>
          <a:bodyPr vert="horz" wrap="square" lIns="0" tIns="12065" rIns="0" bIns="0" rtlCol="0">
            <a:spAutoFit/>
          </a:bodyPr>
          <a:lstStyle/>
          <a:p>
            <a:pPr marL="12700" marR="5080" algn="just">
              <a:lnSpc>
                <a:spcPct val="150000"/>
              </a:lnSpc>
              <a:spcBef>
                <a:spcPts val="95"/>
              </a:spcBef>
            </a:pPr>
            <a:r>
              <a:rPr sz="2200" dirty="0">
                <a:latin typeface="Arial MT"/>
                <a:cs typeface="Arial MT"/>
              </a:rPr>
              <a:t>If</a:t>
            </a:r>
            <a:r>
              <a:rPr sz="2200" spc="400" dirty="0">
                <a:latin typeface="Arial MT"/>
                <a:cs typeface="Arial MT"/>
              </a:rPr>
              <a:t> </a:t>
            </a:r>
            <a:r>
              <a:rPr sz="2200" dirty="0">
                <a:latin typeface="Arial MT"/>
                <a:cs typeface="Arial MT"/>
              </a:rPr>
              <a:t>your</a:t>
            </a:r>
            <a:r>
              <a:rPr sz="2200" spc="409" dirty="0">
                <a:latin typeface="Arial MT"/>
                <a:cs typeface="Arial MT"/>
              </a:rPr>
              <a:t> </a:t>
            </a:r>
            <a:r>
              <a:rPr sz="2200" dirty="0">
                <a:latin typeface="Arial MT"/>
                <a:cs typeface="Arial MT"/>
              </a:rPr>
              <a:t>data</a:t>
            </a:r>
            <a:r>
              <a:rPr sz="2200" spc="415" dirty="0">
                <a:latin typeface="Arial MT"/>
                <a:cs typeface="Arial MT"/>
              </a:rPr>
              <a:t> </a:t>
            </a:r>
            <a:r>
              <a:rPr sz="2200" dirty="0">
                <a:latin typeface="Arial MT"/>
                <a:cs typeface="Arial MT"/>
              </a:rPr>
              <a:t>is</a:t>
            </a:r>
            <a:r>
              <a:rPr sz="2200" spc="400" dirty="0">
                <a:latin typeface="Arial MT"/>
                <a:cs typeface="Arial MT"/>
              </a:rPr>
              <a:t> </a:t>
            </a:r>
            <a:r>
              <a:rPr sz="2200" dirty="0">
                <a:latin typeface="Arial MT"/>
                <a:cs typeface="Arial MT"/>
              </a:rPr>
              <a:t>highly</a:t>
            </a:r>
            <a:r>
              <a:rPr sz="2200" spc="395" dirty="0">
                <a:latin typeface="Arial MT"/>
                <a:cs typeface="Arial MT"/>
              </a:rPr>
              <a:t> </a:t>
            </a:r>
            <a:r>
              <a:rPr sz="2200" dirty="0">
                <a:latin typeface="Arial MT"/>
                <a:cs typeface="Arial MT"/>
              </a:rPr>
              <a:t>structured</a:t>
            </a:r>
            <a:r>
              <a:rPr sz="2200" spc="405" dirty="0">
                <a:latin typeface="Arial MT"/>
                <a:cs typeface="Arial MT"/>
              </a:rPr>
              <a:t> </a:t>
            </a:r>
            <a:r>
              <a:rPr sz="2200" dirty="0">
                <a:latin typeface="Arial MT"/>
                <a:cs typeface="Arial MT"/>
              </a:rPr>
              <a:t>with</a:t>
            </a:r>
            <a:r>
              <a:rPr sz="2200" spc="400" dirty="0">
                <a:latin typeface="Arial MT"/>
                <a:cs typeface="Arial MT"/>
              </a:rPr>
              <a:t> </a:t>
            </a:r>
            <a:r>
              <a:rPr sz="2200" spc="-50" dirty="0">
                <a:latin typeface="Arial MT"/>
                <a:cs typeface="Arial MT"/>
              </a:rPr>
              <a:t>a </a:t>
            </a:r>
            <a:r>
              <a:rPr sz="2200" dirty="0">
                <a:latin typeface="Arial MT"/>
                <a:cs typeface="Arial MT"/>
              </a:rPr>
              <a:t>known</a:t>
            </a:r>
            <a:r>
              <a:rPr sz="2200" spc="350" dirty="0">
                <a:latin typeface="Arial MT"/>
                <a:cs typeface="Arial MT"/>
              </a:rPr>
              <a:t> </a:t>
            </a:r>
            <a:r>
              <a:rPr sz="2200" dirty="0">
                <a:latin typeface="Arial MT"/>
                <a:cs typeface="Arial MT"/>
              </a:rPr>
              <a:t>schema,</a:t>
            </a:r>
            <a:r>
              <a:rPr sz="2200" spc="360" dirty="0">
                <a:latin typeface="Arial MT"/>
                <a:cs typeface="Arial MT"/>
              </a:rPr>
              <a:t> </a:t>
            </a:r>
            <a:r>
              <a:rPr sz="2200" dirty="0">
                <a:latin typeface="Arial MT"/>
                <a:cs typeface="Arial MT"/>
              </a:rPr>
              <a:t>the</a:t>
            </a:r>
            <a:r>
              <a:rPr sz="2200" spc="355" dirty="0">
                <a:latin typeface="Arial MT"/>
                <a:cs typeface="Arial MT"/>
              </a:rPr>
              <a:t> </a:t>
            </a:r>
            <a:r>
              <a:rPr sz="2200" dirty="0">
                <a:latin typeface="Arial MT"/>
                <a:cs typeface="Arial MT"/>
              </a:rPr>
              <a:t>relational</a:t>
            </a:r>
            <a:r>
              <a:rPr sz="2200" spc="365" dirty="0">
                <a:latin typeface="Arial MT"/>
                <a:cs typeface="Arial MT"/>
              </a:rPr>
              <a:t> </a:t>
            </a:r>
            <a:r>
              <a:rPr sz="2200" dirty="0">
                <a:latin typeface="Arial MT"/>
                <a:cs typeface="Arial MT"/>
              </a:rPr>
              <a:t>model</a:t>
            </a:r>
            <a:r>
              <a:rPr sz="2200" spc="360" dirty="0">
                <a:latin typeface="Arial MT"/>
                <a:cs typeface="Arial MT"/>
              </a:rPr>
              <a:t> </a:t>
            </a:r>
            <a:r>
              <a:rPr sz="2200" spc="-25" dirty="0">
                <a:latin typeface="Arial MT"/>
                <a:cs typeface="Arial MT"/>
              </a:rPr>
              <a:t>is </a:t>
            </a:r>
            <a:r>
              <a:rPr sz="2200" dirty="0">
                <a:latin typeface="Arial MT"/>
                <a:cs typeface="Arial MT"/>
              </a:rPr>
              <a:t>likely</a:t>
            </a:r>
            <a:r>
              <a:rPr sz="2200" spc="30" dirty="0">
                <a:latin typeface="Arial MT"/>
                <a:cs typeface="Arial MT"/>
              </a:rPr>
              <a:t> </a:t>
            </a:r>
            <a:r>
              <a:rPr sz="2200" dirty="0">
                <a:latin typeface="Arial MT"/>
                <a:cs typeface="Arial MT"/>
              </a:rPr>
              <a:t>to</a:t>
            </a:r>
            <a:r>
              <a:rPr sz="2200" spc="35" dirty="0">
                <a:latin typeface="Arial MT"/>
                <a:cs typeface="Arial MT"/>
              </a:rPr>
              <a:t> </a:t>
            </a:r>
            <a:r>
              <a:rPr sz="2200" dirty="0">
                <a:latin typeface="Arial MT"/>
                <a:cs typeface="Arial MT"/>
              </a:rPr>
              <a:t>work</a:t>
            </a:r>
            <a:r>
              <a:rPr sz="2200" spc="35" dirty="0">
                <a:latin typeface="Arial MT"/>
                <a:cs typeface="Arial MT"/>
              </a:rPr>
              <a:t> </a:t>
            </a:r>
            <a:r>
              <a:rPr sz="2200" dirty="0">
                <a:latin typeface="Arial MT"/>
                <a:cs typeface="Arial MT"/>
              </a:rPr>
              <a:t>best</a:t>
            </a:r>
            <a:r>
              <a:rPr sz="2200" spc="35" dirty="0">
                <a:latin typeface="Arial MT"/>
                <a:cs typeface="Arial MT"/>
              </a:rPr>
              <a:t> </a:t>
            </a:r>
            <a:r>
              <a:rPr sz="2200" dirty="0">
                <a:latin typeface="Arial MT"/>
                <a:cs typeface="Arial MT"/>
              </a:rPr>
              <a:t>for</a:t>
            </a:r>
            <a:r>
              <a:rPr sz="2200" spc="35" dirty="0">
                <a:latin typeface="Arial MT"/>
                <a:cs typeface="Arial MT"/>
              </a:rPr>
              <a:t> </a:t>
            </a:r>
            <a:r>
              <a:rPr sz="2200" dirty="0">
                <a:latin typeface="Arial MT"/>
                <a:cs typeface="Arial MT"/>
              </a:rPr>
              <a:t>data</a:t>
            </a:r>
            <a:r>
              <a:rPr sz="2200" spc="30" dirty="0">
                <a:latin typeface="Arial MT"/>
                <a:cs typeface="Arial MT"/>
              </a:rPr>
              <a:t> </a:t>
            </a:r>
            <a:r>
              <a:rPr sz="2200" dirty="0">
                <a:latin typeface="Arial MT"/>
                <a:cs typeface="Arial MT"/>
              </a:rPr>
              <a:t>storage.</a:t>
            </a:r>
            <a:r>
              <a:rPr sz="2200" spc="45" dirty="0">
                <a:latin typeface="Arial MT"/>
                <a:cs typeface="Arial MT"/>
              </a:rPr>
              <a:t> </a:t>
            </a:r>
            <a:r>
              <a:rPr sz="2200" spc="-25" dirty="0">
                <a:latin typeface="Arial MT"/>
                <a:cs typeface="Arial MT"/>
              </a:rPr>
              <a:t>SQL </a:t>
            </a:r>
            <a:r>
              <a:rPr sz="2200" dirty="0">
                <a:latin typeface="Arial MT"/>
                <a:cs typeface="Arial MT"/>
              </a:rPr>
              <a:t>Server</a:t>
            </a:r>
            <a:r>
              <a:rPr sz="2200" spc="500" dirty="0">
                <a:latin typeface="Arial MT"/>
                <a:cs typeface="Arial MT"/>
              </a:rPr>
              <a:t>    </a:t>
            </a:r>
            <a:r>
              <a:rPr sz="2200" dirty="0">
                <a:latin typeface="Arial MT"/>
                <a:cs typeface="Arial MT"/>
              </a:rPr>
              <a:t>provides</a:t>
            </a:r>
            <a:r>
              <a:rPr sz="2200" spc="495" dirty="0">
                <a:latin typeface="Arial MT"/>
                <a:cs typeface="Arial MT"/>
              </a:rPr>
              <a:t>    </a:t>
            </a:r>
            <a:r>
              <a:rPr sz="2200" dirty="0">
                <a:latin typeface="Arial MT"/>
                <a:cs typeface="Arial MT"/>
              </a:rPr>
              <a:t>the</a:t>
            </a:r>
            <a:r>
              <a:rPr sz="2200" spc="500" dirty="0">
                <a:latin typeface="Arial MT"/>
                <a:cs typeface="Arial MT"/>
              </a:rPr>
              <a:t>    </a:t>
            </a:r>
            <a:r>
              <a:rPr sz="2200" spc="-10" dirty="0">
                <a:latin typeface="Arial MT"/>
                <a:cs typeface="Arial MT"/>
              </a:rPr>
              <a:t>required </a:t>
            </a:r>
            <a:r>
              <a:rPr sz="2200" dirty="0">
                <a:latin typeface="Arial MT"/>
                <a:cs typeface="Arial MT"/>
              </a:rPr>
              <a:t>functionality</a:t>
            </a:r>
            <a:r>
              <a:rPr sz="2200" spc="-10" dirty="0">
                <a:latin typeface="Arial MT"/>
                <a:cs typeface="Arial MT"/>
              </a:rPr>
              <a:t>  </a:t>
            </a:r>
            <a:r>
              <a:rPr sz="2200" dirty="0">
                <a:latin typeface="Arial MT"/>
                <a:cs typeface="Arial MT"/>
              </a:rPr>
              <a:t>and</a:t>
            </a:r>
            <a:r>
              <a:rPr sz="2200" spc="-15" dirty="0">
                <a:latin typeface="Arial MT"/>
                <a:cs typeface="Arial MT"/>
              </a:rPr>
              <a:t>  </a:t>
            </a:r>
            <a:r>
              <a:rPr sz="2200" dirty="0">
                <a:latin typeface="Arial MT"/>
                <a:cs typeface="Arial MT"/>
              </a:rPr>
              <a:t>tools</a:t>
            </a:r>
            <a:r>
              <a:rPr sz="2200" spc="-5" dirty="0">
                <a:latin typeface="Arial MT"/>
                <a:cs typeface="Arial MT"/>
              </a:rPr>
              <a:t>  </a:t>
            </a:r>
            <a:r>
              <a:rPr sz="2200" dirty="0">
                <a:latin typeface="Arial MT"/>
                <a:cs typeface="Arial MT"/>
              </a:rPr>
              <a:t>you</a:t>
            </a:r>
            <a:r>
              <a:rPr sz="2200" spc="-10" dirty="0">
                <a:latin typeface="Arial MT"/>
                <a:cs typeface="Arial MT"/>
              </a:rPr>
              <a:t>  </a:t>
            </a:r>
            <a:r>
              <a:rPr sz="2200" dirty="0">
                <a:latin typeface="Arial MT"/>
                <a:cs typeface="Arial MT"/>
              </a:rPr>
              <a:t>may</a:t>
            </a:r>
            <a:r>
              <a:rPr sz="2200" spc="-15" dirty="0">
                <a:latin typeface="Arial MT"/>
                <a:cs typeface="Arial MT"/>
              </a:rPr>
              <a:t>  </a:t>
            </a:r>
            <a:r>
              <a:rPr sz="2200" spc="-10" dirty="0">
                <a:latin typeface="Arial MT"/>
                <a:cs typeface="Arial MT"/>
              </a:rPr>
              <a:t>need. </a:t>
            </a:r>
            <a:r>
              <a:rPr sz="2200" dirty="0">
                <a:latin typeface="Arial MT"/>
                <a:cs typeface="Arial MT"/>
              </a:rPr>
              <a:t>On</a:t>
            </a:r>
            <a:r>
              <a:rPr sz="2200" spc="-20" dirty="0">
                <a:latin typeface="Arial MT"/>
                <a:cs typeface="Arial MT"/>
              </a:rPr>
              <a:t>  </a:t>
            </a:r>
            <a:r>
              <a:rPr sz="2200" dirty="0">
                <a:latin typeface="Arial MT"/>
                <a:cs typeface="Arial MT"/>
              </a:rPr>
              <a:t>the</a:t>
            </a:r>
            <a:r>
              <a:rPr sz="2200" spc="-20" dirty="0">
                <a:latin typeface="Arial MT"/>
                <a:cs typeface="Arial MT"/>
              </a:rPr>
              <a:t>  </a:t>
            </a:r>
            <a:r>
              <a:rPr sz="2200" dirty="0">
                <a:latin typeface="Arial MT"/>
                <a:cs typeface="Arial MT"/>
              </a:rPr>
              <a:t>other</a:t>
            </a:r>
            <a:r>
              <a:rPr sz="2200" spc="-20" dirty="0">
                <a:latin typeface="Arial MT"/>
                <a:cs typeface="Arial MT"/>
              </a:rPr>
              <a:t>  </a:t>
            </a:r>
            <a:r>
              <a:rPr sz="2200" dirty="0">
                <a:latin typeface="Arial MT"/>
                <a:cs typeface="Arial MT"/>
              </a:rPr>
              <a:t>hand,</a:t>
            </a:r>
            <a:r>
              <a:rPr sz="2200" spc="-15" dirty="0">
                <a:latin typeface="Arial MT"/>
                <a:cs typeface="Arial MT"/>
              </a:rPr>
              <a:t>  </a:t>
            </a:r>
            <a:r>
              <a:rPr sz="2200" dirty="0">
                <a:latin typeface="Arial MT"/>
                <a:cs typeface="Arial MT"/>
              </a:rPr>
              <a:t>if</a:t>
            </a:r>
            <a:r>
              <a:rPr sz="2200" spc="-15" dirty="0">
                <a:latin typeface="Arial MT"/>
                <a:cs typeface="Arial MT"/>
              </a:rPr>
              <a:t>  </a:t>
            </a:r>
            <a:r>
              <a:rPr sz="2200" dirty="0">
                <a:latin typeface="Arial MT"/>
                <a:cs typeface="Arial MT"/>
              </a:rPr>
              <a:t>the</a:t>
            </a:r>
            <a:r>
              <a:rPr sz="2200" spc="-20" dirty="0">
                <a:latin typeface="Arial MT"/>
                <a:cs typeface="Arial MT"/>
              </a:rPr>
              <a:t>  </a:t>
            </a:r>
            <a:r>
              <a:rPr sz="2200" dirty="0">
                <a:latin typeface="Arial MT"/>
                <a:cs typeface="Arial MT"/>
              </a:rPr>
              <a:t>structure</a:t>
            </a:r>
            <a:r>
              <a:rPr sz="2200" spc="-15" dirty="0">
                <a:latin typeface="Arial MT"/>
                <a:cs typeface="Arial MT"/>
              </a:rPr>
              <a:t>  </a:t>
            </a:r>
            <a:r>
              <a:rPr sz="2200" spc="-25" dirty="0">
                <a:latin typeface="Arial MT"/>
                <a:cs typeface="Arial MT"/>
              </a:rPr>
              <a:t>is </a:t>
            </a:r>
            <a:r>
              <a:rPr sz="2200" spc="-20" dirty="0">
                <a:latin typeface="Arial MT"/>
                <a:cs typeface="Arial MT"/>
              </a:rPr>
              <a:t>semi-</a:t>
            </a:r>
            <a:r>
              <a:rPr sz="2200" dirty="0">
                <a:latin typeface="Arial MT"/>
                <a:cs typeface="Arial MT"/>
              </a:rPr>
              <a:t>structured</a:t>
            </a:r>
            <a:r>
              <a:rPr sz="2200" spc="195" dirty="0">
                <a:latin typeface="Arial MT"/>
                <a:cs typeface="Arial MT"/>
              </a:rPr>
              <a:t>   </a:t>
            </a:r>
            <a:r>
              <a:rPr sz="2200" dirty="0">
                <a:latin typeface="Arial MT"/>
                <a:cs typeface="Arial MT"/>
              </a:rPr>
              <a:t>or</a:t>
            </a:r>
            <a:r>
              <a:rPr sz="2200" spc="200" dirty="0">
                <a:latin typeface="Arial MT"/>
                <a:cs typeface="Arial MT"/>
              </a:rPr>
              <a:t>   </a:t>
            </a:r>
            <a:r>
              <a:rPr sz="2200" dirty="0">
                <a:latin typeface="Arial MT"/>
                <a:cs typeface="Arial MT"/>
              </a:rPr>
              <a:t>unstructured,</a:t>
            </a:r>
            <a:r>
              <a:rPr sz="2200" spc="200" dirty="0">
                <a:latin typeface="Arial MT"/>
                <a:cs typeface="Arial MT"/>
              </a:rPr>
              <a:t>   </a:t>
            </a:r>
            <a:r>
              <a:rPr sz="2200" spc="-25" dirty="0">
                <a:latin typeface="Arial MT"/>
                <a:cs typeface="Arial MT"/>
              </a:rPr>
              <a:t>or </a:t>
            </a:r>
            <a:r>
              <a:rPr sz="2200" dirty="0">
                <a:latin typeface="Arial MT"/>
                <a:cs typeface="Arial MT"/>
              </a:rPr>
              <a:t>unknown,</a:t>
            </a:r>
            <a:r>
              <a:rPr sz="2200" spc="365" dirty="0">
                <a:latin typeface="Arial MT"/>
                <a:cs typeface="Arial MT"/>
              </a:rPr>
              <a:t>    </a:t>
            </a:r>
            <a:r>
              <a:rPr sz="2200" dirty="0">
                <a:latin typeface="Arial MT"/>
                <a:cs typeface="Arial MT"/>
              </a:rPr>
              <a:t>you</a:t>
            </a:r>
            <a:r>
              <a:rPr sz="2200" spc="365" dirty="0">
                <a:latin typeface="Arial MT"/>
                <a:cs typeface="Arial MT"/>
              </a:rPr>
              <a:t>    </a:t>
            </a:r>
            <a:r>
              <a:rPr sz="2200" dirty="0">
                <a:latin typeface="Arial MT"/>
                <a:cs typeface="Arial MT"/>
              </a:rPr>
              <a:t>have</a:t>
            </a:r>
            <a:r>
              <a:rPr sz="2200" spc="365" dirty="0">
                <a:latin typeface="Arial MT"/>
                <a:cs typeface="Arial MT"/>
              </a:rPr>
              <a:t>    </a:t>
            </a:r>
            <a:r>
              <a:rPr sz="2200" dirty="0">
                <a:latin typeface="Arial MT"/>
                <a:cs typeface="Arial MT"/>
              </a:rPr>
              <a:t>to</a:t>
            </a:r>
            <a:r>
              <a:rPr sz="2200" spc="370" dirty="0">
                <a:latin typeface="Arial MT"/>
                <a:cs typeface="Arial MT"/>
              </a:rPr>
              <a:t>    </a:t>
            </a:r>
            <a:r>
              <a:rPr sz="2200" spc="-20" dirty="0">
                <a:latin typeface="Arial MT"/>
                <a:cs typeface="Arial MT"/>
              </a:rPr>
              <a:t>give </a:t>
            </a:r>
            <a:r>
              <a:rPr sz="2200" dirty="0">
                <a:latin typeface="Arial MT"/>
                <a:cs typeface="Arial MT"/>
              </a:rPr>
              <a:t>consideration</a:t>
            </a:r>
            <a:r>
              <a:rPr sz="2200" spc="-70" dirty="0">
                <a:latin typeface="Arial MT"/>
                <a:cs typeface="Arial MT"/>
              </a:rPr>
              <a:t> </a:t>
            </a:r>
            <a:r>
              <a:rPr sz="2200" dirty="0">
                <a:latin typeface="Arial MT"/>
                <a:cs typeface="Arial MT"/>
              </a:rPr>
              <a:t>to</a:t>
            </a:r>
            <a:r>
              <a:rPr sz="2200" spc="-80" dirty="0">
                <a:latin typeface="Arial MT"/>
                <a:cs typeface="Arial MT"/>
              </a:rPr>
              <a:t> </a:t>
            </a:r>
            <a:r>
              <a:rPr sz="2200" dirty="0">
                <a:latin typeface="Arial MT"/>
                <a:cs typeface="Arial MT"/>
              </a:rPr>
              <a:t>modeling</a:t>
            </a:r>
            <a:r>
              <a:rPr sz="2200" spc="-65" dirty="0">
                <a:latin typeface="Arial MT"/>
                <a:cs typeface="Arial MT"/>
              </a:rPr>
              <a:t> </a:t>
            </a:r>
            <a:r>
              <a:rPr sz="2200" dirty="0">
                <a:latin typeface="Arial MT"/>
                <a:cs typeface="Arial MT"/>
              </a:rPr>
              <a:t>such</a:t>
            </a:r>
            <a:r>
              <a:rPr sz="2200" spc="-80" dirty="0">
                <a:latin typeface="Arial MT"/>
                <a:cs typeface="Arial MT"/>
              </a:rPr>
              <a:t> </a:t>
            </a:r>
            <a:r>
              <a:rPr sz="2200" spc="-10" dirty="0">
                <a:latin typeface="Arial MT"/>
                <a:cs typeface="Arial MT"/>
              </a:rPr>
              <a:t>data.</a:t>
            </a:r>
            <a:endParaRPr sz="2200">
              <a:latin typeface="Arial MT"/>
              <a:cs typeface="Arial MT"/>
            </a:endParaRPr>
          </a:p>
        </p:txBody>
      </p:sp>
      <p:pic>
        <p:nvPicPr>
          <p:cNvPr id="4" name="object 4"/>
          <p:cNvPicPr/>
          <p:nvPr/>
        </p:nvPicPr>
        <p:blipFill>
          <a:blip r:embed="rId2" cstate="print"/>
          <a:stretch>
            <a:fillRect/>
          </a:stretch>
        </p:blipFill>
        <p:spPr>
          <a:xfrm>
            <a:off x="7142988" y="669036"/>
            <a:ext cx="630935" cy="662939"/>
          </a:xfrm>
          <a:prstGeom prst="rect">
            <a:avLst/>
          </a:prstGeom>
        </p:spPr>
      </p:pic>
      <p:pic>
        <p:nvPicPr>
          <p:cNvPr id="5" name="object 5"/>
          <p:cNvPicPr/>
          <p:nvPr/>
        </p:nvPicPr>
        <p:blipFill>
          <a:blip r:embed="rId3" cstate="print"/>
          <a:stretch>
            <a:fillRect/>
          </a:stretch>
        </p:blipFill>
        <p:spPr>
          <a:xfrm>
            <a:off x="7142988" y="1463039"/>
            <a:ext cx="3774947" cy="3931920"/>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16D30-EBC4-BB04-2426-4194900B618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1F2CF2-969A-3F68-40B1-8564ED047A71}"/>
              </a:ext>
            </a:extLst>
          </p:cNvPr>
          <p:cNvSpPr txBox="1">
            <a:spLocks noGrp="1"/>
          </p:cNvSpPr>
          <p:nvPr>
            <p:ph type="title"/>
          </p:nvPr>
        </p:nvSpPr>
        <p:spPr>
          <a:xfrm>
            <a:off x="1491488" y="577723"/>
            <a:ext cx="7042912" cy="443070"/>
          </a:xfrm>
          <a:prstGeom prst="rect">
            <a:avLst/>
          </a:prstGeom>
        </p:spPr>
        <p:txBody>
          <a:bodyPr vert="horz" wrap="square" lIns="0" tIns="12065" rIns="0" bIns="0" rtlCol="0">
            <a:spAutoFit/>
          </a:bodyPr>
          <a:lstStyle/>
          <a:p>
            <a:pPr marL="12700">
              <a:lnSpc>
                <a:spcPct val="100000"/>
              </a:lnSpc>
              <a:spcBef>
                <a:spcPts val="95"/>
              </a:spcBef>
            </a:pPr>
            <a:r>
              <a:rPr lang="es-PE" sz="2800" dirty="0"/>
              <a:t>Modelo de datos relacionales o XML</a:t>
            </a:r>
            <a:endParaRPr sz="2800" dirty="0"/>
          </a:p>
        </p:txBody>
      </p:sp>
      <p:sp>
        <p:nvSpPr>
          <p:cNvPr id="3" name="object 3">
            <a:extLst>
              <a:ext uri="{FF2B5EF4-FFF2-40B4-BE49-F238E27FC236}">
                <a16:creationId xmlns:a16="http://schemas.microsoft.com/office/drawing/2014/main" id="{F929EF5C-5BDD-E135-605C-4137B4ECEEAC}"/>
              </a:ext>
            </a:extLst>
          </p:cNvPr>
          <p:cNvSpPr txBox="1"/>
          <p:nvPr/>
        </p:nvSpPr>
        <p:spPr>
          <a:xfrm>
            <a:off x="1491488" y="1161293"/>
            <a:ext cx="5048885" cy="5027723"/>
          </a:xfrm>
          <a:prstGeom prst="rect">
            <a:avLst/>
          </a:prstGeom>
        </p:spPr>
        <p:txBody>
          <a:bodyPr vert="horz" wrap="square" lIns="0" tIns="12065" rIns="0" bIns="0" rtlCol="0">
            <a:spAutoFit/>
          </a:bodyPr>
          <a:lstStyle/>
          <a:p>
            <a:pPr marL="12700" marR="5080" algn="just">
              <a:lnSpc>
                <a:spcPct val="150000"/>
              </a:lnSpc>
              <a:spcBef>
                <a:spcPts val="95"/>
              </a:spcBef>
            </a:pPr>
            <a:r>
              <a:rPr lang="es-ES" sz="2200" dirty="0">
                <a:latin typeface="Arial MT"/>
                <a:cs typeface="Arial MT"/>
              </a:rPr>
              <a:t>Si sus datos están muy estructurados con un esquema conocido, es probable que el modelo relacional funcione mejor para el almacenamiento de datos. SQL Server proporciona la funcionalidad y las herramientas necesarias que puede necesitar. Por otro lado, si la estructura es semiestructurada o no estructurada, o es desconocida, debe considerar la posibilidad de modelar dichos datos.</a:t>
            </a:r>
            <a:endParaRPr sz="2200" dirty="0">
              <a:latin typeface="Arial MT"/>
              <a:cs typeface="Arial MT"/>
            </a:endParaRPr>
          </a:p>
        </p:txBody>
      </p:sp>
      <p:pic>
        <p:nvPicPr>
          <p:cNvPr id="4" name="object 4">
            <a:extLst>
              <a:ext uri="{FF2B5EF4-FFF2-40B4-BE49-F238E27FC236}">
                <a16:creationId xmlns:a16="http://schemas.microsoft.com/office/drawing/2014/main" id="{A225CB0E-5ECC-4B71-F106-47E68C2B756B}"/>
              </a:ext>
            </a:extLst>
          </p:cNvPr>
          <p:cNvPicPr/>
          <p:nvPr/>
        </p:nvPicPr>
        <p:blipFill>
          <a:blip r:embed="rId2" cstate="print"/>
          <a:stretch>
            <a:fillRect/>
          </a:stretch>
        </p:blipFill>
        <p:spPr>
          <a:xfrm>
            <a:off x="8414040" y="759574"/>
            <a:ext cx="630935" cy="662939"/>
          </a:xfrm>
          <a:prstGeom prst="rect">
            <a:avLst/>
          </a:prstGeom>
        </p:spPr>
      </p:pic>
      <p:pic>
        <p:nvPicPr>
          <p:cNvPr id="5" name="object 5">
            <a:extLst>
              <a:ext uri="{FF2B5EF4-FFF2-40B4-BE49-F238E27FC236}">
                <a16:creationId xmlns:a16="http://schemas.microsoft.com/office/drawing/2014/main" id="{802AED52-523E-89B2-AEA5-A1BA751454C2}"/>
              </a:ext>
            </a:extLst>
          </p:cNvPr>
          <p:cNvPicPr/>
          <p:nvPr/>
        </p:nvPicPr>
        <p:blipFill>
          <a:blip r:embed="rId3" cstate="print"/>
          <a:stretch>
            <a:fillRect/>
          </a:stretch>
        </p:blipFill>
        <p:spPr>
          <a:xfrm>
            <a:off x="7142988" y="1463039"/>
            <a:ext cx="3774947" cy="3931920"/>
          </a:xfrm>
          <a:prstGeom prst="rect">
            <a:avLst/>
          </a:prstGeom>
        </p:spPr>
      </p:pic>
      <p:sp>
        <p:nvSpPr>
          <p:cNvPr id="6" name="object 6">
            <a:extLst>
              <a:ext uri="{FF2B5EF4-FFF2-40B4-BE49-F238E27FC236}">
                <a16:creationId xmlns:a16="http://schemas.microsoft.com/office/drawing/2014/main" id="{BC6BD5F9-D446-162A-67AE-3872F2AA50B1}"/>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2456876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1813" rIns="0" bIns="0" rtlCol="0">
            <a:spAutoFit/>
          </a:bodyPr>
          <a:lstStyle/>
          <a:p>
            <a:pPr marL="4051300">
              <a:lnSpc>
                <a:spcPct val="100000"/>
              </a:lnSpc>
              <a:spcBef>
                <a:spcPts val="100"/>
              </a:spcBef>
            </a:pPr>
            <a:r>
              <a:rPr spc="-20" dirty="0"/>
              <a:t>Quiz</a:t>
            </a:r>
          </a:p>
        </p:txBody>
      </p:sp>
      <p:sp>
        <p:nvSpPr>
          <p:cNvPr id="4" name="object 4"/>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2"/>
              </a:rPr>
              <a:t>www.senati.edu.pe</a:t>
            </a:r>
            <a:endParaRPr sz="1200">
              <a:latin typeface="Segoe UI"/>
              <a:cs typeface="Segoe UI"/>
            </a:endParaRPr>
          </a:p>
        </p:txBody>
      </p:sp>
      <p:sp>
        <p:nvSpPr>
          <p:cNvPr id="3" name="object 3"/>
          <p:cNvSpPr txBox="1">
            <a:spLocks noGrp="1"/>
          </p:cNvSpPr>
          <p:nvPr>
            <p:ph type="body" idx="1"/>
          </p:nvPr>
        </p:nvSpPr>
        <p:spPr>
          <a:prstGeom prst="rect">
            <a:avLst/>
          </a:prstGeom>
        </p:spPr>
        <p:txBody>
          <a:bodyPr vert="horz" wrap="square" lIns="0" tIns="150495" rIns="0" bIns="0" rtlCol="0">
            <a:spAutoFit/>
          </a:bodyPr>
          <a:lstStyle/>
          <a:p>
            <a:pPr marL="266065" indent="-253365">
              <a:lnSpc>
                <a:spcPct val="100000"/>
              </a:lnSpc>
              <a:spcBef>
                <a:spcPts val="1185"/>
              </a:spcBef>
              <a:buClr>
                <a:srgbClr val="FF0000"/>
              </a:buClr>
              <a:buFont typeface="Arial"/>
              <a:buAutoNum type="arabicPeriod"/>
              <a:tabLst>
                <a:tab pos="266065" algn="l"/>
                <a:tab pos="1497330" algn="l"/>
              </a:tabLst>
            </a:pPr>
            <a:r>
              <a:rPr dirty="0"/>
              <a:t>XML ( </a:t>
            </a:r>
            <a:r>
              <a:rPr u="sng" dirty="0">
                <a:uFill>
                  <a:solidFill>
                    <a:srgbClr val="000000"/>
                  </a:solidFill>
                </a:uFill>
              </a:rPr>
              <a:t>	</a:t>
            </a:r>
            <a:r>
              <a:rPr dirty="0"/>
              <a:t>Markup</a:t>
            </a:r>
            <a:r>
              <a:rPr spc="-35" dirty="0"/>
              <a:t> </a:t>
            </a:r>
            <a:r>
              <a:rPr spc="-10" dirty="0"/>
              <a:t>Language)</a:t>
            </a:r>
          </a:p>
          <a:p>
            <a:pPr marL="12700">
              <a:lnSpc>
                <a:spcPct val="100000"/>
              </a:lnSpc>
              <a:spcBef>
                <a:spcPts val="1080"/>
              </a:spcBef>
              <a:tabLst>
                <a:tab pos="2755900" algn="l"/>
                <a:tab pos="5499100" algn="l"/>
                <a:tab pos="8242934" algn="l"/>
              </a:tabLst>
            </a:pPr>
            <a:r>
              <a:rPr dirty="0">
                <a:solidFill>
                  <a:srgbClr val="0004FF"/>
                </a:solidFill>
              </a:rPr>
              <a:t>a.</a:t>
            </a:r>
            <a:r>
              <a:rPr spc="-15" dirty="0">
                <a:solidFill>
                  <a:srgbClr val="0004FF"/>
                </a:solidFill>
              </a:rPr>
              <a:t> </a:t>
            </a:r>
            <a:r>
              <a:rPr spc="-10" dirty="0">
                <a:solidFill>
                  <a:srgbClr val="0004FF"/>
                </a:solidFill>
              </a:rPr>
              <a:t>Experience</a:t>
            </a:r>
            <a:r>
              <a:rPr dirty="0">
                <a:solidFill>
                  <a:srgbClr val="0004FF"/>
                </a:solidFill>
              </a:rPr>
              <a:t>	b.</a:t>
            </a:r>
            <a:r>
              <a:rPr spc="-15" dirty="0">
                <a:solidFill>
                  <a:srgbClr val="0004FF"/>
                </a:solidFill>
              </a:rPr>
              <a:t> </a:t>
            </a:r>
            <a:r>
              <a:rPr spc="-10" dirty="0">
                <a:solidFill>
                  <a:srgbClr val="0004FF"/>
                </a:solidFill>
              </a:rPr>
              <a:t>Extensible</a:t>
            </a:r>
            <a:r>
              <a:rPr dirty="0">
                <a:solidFill>
                  <a:srgbClr val="0004FF"/>
                </a:solidFill>
              </a:rPr>
              <a:t>	c.</a:t>
            </a:r>
            <a:r>
              <a:rPr spc="-15" dirty="0">
                <a:solidFill>
                  <a:srgbClr val="0004FF"/>
                </a:solidFill>
              </a:rPr>
              <a:t> </a:t>
            </a:r>
            <a:r>
              <a:rPr spc="-10" dirty="0">
                <a:solidFill>
                  <a:srgbClr val="0004FF"/>
                </a:solidFill>
              </a:rPr>
              <a:t>Experiment</a:t>
            </a:r>
            <a:r>
              <a:rPr dirty="0">
                <a:solidFill>
                  <a:srgbClr val="0004FF"/>
                </a:solidFill>
              </a:rPr>
              <a:t>	d.</a:t>
            </a:r>
            <a:r>
              <a:rPr spc="-15" dirty="0">
                <a:solidFill>
                  <a:srgbClr val="0004FF"/>
                </a:solidFill>
              </a:rPr>
              <a:t> </a:t>
            </a:r>
            <a:r>
              <a:rPr spc="-10" dirty="0">
                <a:solidFill>
                  <a:srgbClr val="0004FF"/>
                </a:solidFill>
              </a:rPr>
              <a:t>Expensive</a:t>
            </a:r>
          </a:p>
          <a:p>
            <a:pPr marL="266700" indent="-254000">
              <a:lnSpc>
                <a:spcPct val="100000"/>
              </a:lnSpc>
              <a:spcBef>
                <a:spcPts val="1080"/>
              </a:spcBef>
              <a:buClr>
                <a:srgbClr val="FF0000"/>
              </a:buClr>
              <a:buFont typeface="Arial"/>
              <a:buAutoNum type="arabicPeriod" startAt="2"/>
              <a:tabLst>
                <a:tab pos="266700" algn="l"/>
                <a:tab pos="9917430" algn="l"/>
              </a:tabLst>
            </a:pPr>
            <a:r>
              <a:rPr dirty="0"/>
              <a:t>The</a:t>
            </a:r>
            <a:r>
              <a:rPr spc="-20" dirty="0"/>
              <a:t> </a:t>
            </a:r>
            <a:r>
              <a:rPr dirty="0"/>
              <a:t>simplest way</a:t>
            </a:r>
            <a:r>
              <a:rPr spc="40" dirty="0"/>
              <a:t> </a:t>
            </a:r>
            <a:r>
              <a:rPr dirty="0"/>
              <a:t>to</a:t>
            </a:r>
            <a:r>
              <a:rPr spc="-10" dirty="0"/>
              <a:t> </a:t>
            </a:r>
            <a:r>
              <a:rPr dirty="0"/>
              <a:t>convert data from SQL</a:t>
            </a:r>
            <a:r>
              <a:rPr spc="-70" dirty="0"/>
              <a:t> </a:t>
            </a:r>
            <a:r>
              <a:rPr dirty="0"/>
              <a:t>tables</a:t>
            </a:r>
            <a:r>
              <a:rPr spc="-5" dirty="0"/>
              <a:t> </a:t>
            </a:r>
            <a:r>
              <a:rPr dirty="0"/>
              <a:t>into XML</a:t>
            </a:r>
            <a:r>
              <a:rPr spc="-65" dirty="0"/>
              <a:t> </a:t>
            </a:r>
            <a:r>
              <a:rPr dirty="0"/>
              <a:t>format is to use</a:t>
            </a:r>
            <a:r>
              <a:rPr spc="-10" dirty="0"/>
              <a:t> </a:t>
            </a:r>
            <a:r>
              <a:rPr dirty="0"/>
              <a:t>the</a:t>
            </a:r>
            <a:r>
              <a:rPr spc="-5" dirty="0"/>
              <a:t> </a:t>
            </a:r>
            <a:r>
              <a:rPr dirty="0"/>
              <a:t>FOR</a:t>
            </a:r>
            <a:r>
              <a:rPr spc="-15" dirty="0"/>
              <a:t> </a:t>
            </a:r>
            <a:r>
              <a:rPr dirty="0"/>
              <a:t>XML</a:t>
            </a:r>
            <a:r>
              <a:rPr spc="-50" dirty="0"/>
              <a:t> </a:t>
            </a:r>
            <a:r>
              <a:rPr u="sng" dirty="0">
                <a:uFill>
                  <a:solidFill>
                    <a:srgbClr val="000000"/>
                  </a:solidFill>
                </a:uFill>
              </a:rPr>
              <a:t>	</a:t>
            </a:r>
            <a:r>
              <a:rPr spc="-50" dirty="0"/>
              <a:t>.</a:t>
            </a:r>
          </a:p>
          <a:p>
            <a:pPr marL="12700">
              <a:lnSpc>
                <a:spcPct val="100000"/>
              </a:lnSpc>
              <a:spcBef>
                <a:spcPts val="1080"/>
              </a:spcBef>
              <a:tabLst>
                <a:tab pos="2755900" algn="l"/>
                <a:tab pos="5499100" algn="l"/>
                <a:tab pos="8242934" algn="l"/>
              </a:tabLst>
            </a:pPr>
            <a:r>
              <a:rPr dirty="0">
                <a:solidFill>
                  <a:srgbClr val="0004FF"/>
                </a:solidFill>
              </a:rPr>
              <a:t>a.</a:t>
            </a:r>
            <a:r>
              <a:rPr spc="-114" dirty="0">
                <a:solidFill>
                  <a:srgbClr val="0004FF"/>
                </a:solidFill>
              </a:rPr>
              <a:t> </a:t>
            </a:r>
            <a:r>
              <a:rPr spc="-10" dirty="0">
                <a:solidFill>
                  <a:srgbClr val="0004FF"/>
                </a:solidFill>
              </a:rPr>
              <a:t>Automovil</a:t>
            </a:r>
            <a:r>
              <a:rPr dirty="0">
                <a:solidFill>
                  <a:srgbClr val="0004FF"/>
                </a:solidFill>
              </a:rPr>
              <a:t>	b.</a:t>
            </a:r>
            <a:r>
              <a:rPr spc="-125" dirty="0">
                <a:solidFill>
                  <a:srgbClr val="0004FF"/>
                </a:solidFill>
              </a:rPr>
              <a:t> </a:t>
            </a:r>
            <a:r>
              <a:rPr spc="-10" dirty="0">
                <a:solidFill>
                  <a:srgbClr val="0004FF"/>
                </a:solidFill>
              </a:rPr>
              <a:t>Autocat</a:t>
            </a:r>
            <a:r>
              <a:rPr dirty="0">
                <a:solidFill>
                  <a:srgbClr val="0004FF"/>
                </a:solidFill>
              </a:rPr>
              <a:t>	c.</a:t>
            </a:r>
            <a:r>
              <a:rPr spc="-105" dirty="0">
                <a:solidFill>
                  <a:srgbClr val="0004FF"/>
                </a:solidFill>
              </a:rPr>
              <a:t> </a:t>
            </a:r>
            <a:r>
              <a:rPr spc="-20" dirty="0">
                <a:solidFill>
                  <a:srgbClr val="0004FF"/>
                </a:solidFill>
              </a:rPr>
              <a:t>Auto</a:t>
            </a:r>
            <a:r>
              <a:rPr dirty="0">
                <a:solidFill>
                  <a:srgbClr val="0004FF"/>
                </a:solidFill>
              </a:rPr>
              <a:t>	d.</a:t>
            </a:r>
            <a:r>
              <a:rPr spc="-15" dirty="0">
                <a:solidFill>
                  <a:srgbClr val="0004FF"/>
                </a:solidFill>
              </a:rPr>
              <a:t> </a:t>
            </a:r>
            <a:r>
              <a:rPr spc="-10" dirty="0">
                <a:solidFill>
                  <a:srgbClr val="0004FF"/>
                </a:solidFill>
              </a:rPr>
              <a:t>Motor</a:t>
            </a:r>
          </a:p>
          <a:p>
            <a:pPr marL="266700" indent="-254000">
              <a:lnSpc>
                <a:spcPct val="100000"/>
              </a:lnSpc>
              <a:spcBef>
                <a:spcPts val="1085"/>
              </a:spcBef>
              <a:buClr>
                <a:srgbClr val="FF0000"/>
              </a:buClr>
              <a:buFont typeface="Arial"/>
              <a:buAutoNum type="arabicPeriod" startAt="3"/>
              <a:tabLst>
                <a:tab pos="266700" algn="l"/>
              </a:tabLst>
            </a:pPr>
            <a:r>
              <a:rPr dirty="0"/>
              <a:t>Owing</a:t>
            </a:r>
            <a:r>
              <a:rPr spc="5" dirty="0"/>
              <a:t> </a:t>
            </a:r>
            <a:r>
              <a:rPr dirty="0"/>
              <a:t>to</a:t>
            </a:r>
            <a:r>
              <a:rPr spc="-30" dirty="0"/>
              <a:t> </a:t>
            </a:r>
            <a:r>
              <a:rPr dirty="0"/>
              <a:t>its</a:t>
            </a:r>
            <a:r>
              <a:rPr spc="-25" dirty="0"/>
              <a:t> </a:t>
            </a:r>
            <a:r>
              <a:rPr dirty="0"/>
              <a:t>simplicity</a:t>
            </a:r>
            <a:r>
              <a:rPr spc="-15" dirty="0"/>
              <a:t> </a:t>
            </a:r>
            <a:r>
              <a:rPr dirty="0"/>
              <a:t>and</a:t>
            </a:r>
            <a:r>
              <a:rPr spc="-30" dirty="0"/>
              <a:t> </a:t>
            </a:r>
            <a:r>
              <a:rPr spc="-10" dirty="0"/>
              <a:t>readability,</a:t>
            </a:r>
            <a:r>
              <a:rPr spc="30" dirty="0"/>
              <a:t> </a:t>
            </a:r>
            <a:r>
              <a:rPr dirty="0"/>
              <a:t>it</a:t>
            </a:r>
            <a:r>
              <a:rPr spc="-25" dirty="0"/>
              <a:t> </a:t>
            </a:r>
            <a:r>
              <a:rPr dirty="0"/>
              <a:t>has</a:t>
            </a:r>
            <a:r>
              <a:rPr spc="-25" dirty="0"/>
              <a:t> </a:t>
            </a:r>
            <a:r>
              <a:rPr dirty="0"/>
              <a:t>become</a:t>
            </a:r>
            <a:r>
              <a:rPr spc="-30" dirty="0"/>
              <a:t> </a:t>
            </a:r>
            <a:r>
              <a:rPr dirty="0"/>
              <a:t>the</a:t>
            </a:r>
            <a:r>
              <a:rPr spc="-30" dirty="0"/>
              <a:t> </a:t>
            </a:r>
            <a:r>
              <a:rPr spc="-10" dirty="0"/>
              <a:t>de-</a:t>
            </a:r>
            <a:r>
              <a:rPr dirty="0"/>
              <a:t>facto</a:t>
            </a:r>
            <a:r>
              <a:rPr spc="-25" dirty="0"/>
              <a:t> </a:t>
            </a:r>
            <a:r>
              <a:rPr dirty="0"/>
              <a:t>standard</a:t>
            </a:r>
            <a:r>
              <a:rPr spc="-20" dirty="0"/>
              <a:t> </a:t>
            </a:r>
            <a:r>
              <a:rPr dirty="0"/>
              <a:t>for</a:t>
            </a:r>
            <a:r>
              <a:rPr spc="-25" dirty="0"/>
              <a:t> </a:t>
            </a:r>
            <a:r>
              <a:rPr dirty="0"/>
              <a:t>data</a:t>
            </a:r>
            <a:r>
              <a:rPr spc="-25" dirty="0"/>
              <a:t> </a:t>
            </a:r>
            <a:r>
              <a:rPr spc="-10" dirty="0"/>
              <a:t>sharing.</a:t>
            </a:r>
          </a:p>
          <a:p>
            <a:pPr marL="12700">
              <a:lnSpc>
                <a:spcPct val="100000"/>
              </a:lnSpc>
              <a:spcBef>
                <a:spcPts val="1080"/>
              </a:spcBef>
              <a:tabLst>
                <a:tab pos="2755900" algn="l"/>
                <a:tab pos="5499100" algn="l"/>
                <a:tab pos="8242934" algn="l"/>
              </a:tabLst>
            </a:pPr>
            <a:r>
              <a:rPr dirty="0">
                <a:solidFill>
                  <a:srgbClr val="0004FF"/>
                </a:solidFill>
              </a:rPr>
              <a:t>a.</a:t>
            </a:r>
            <a:r>
              <a:rPr spc="-5" dirty="0">
                <a:solidFill>
                  <a:srgbClr val="0004FF"/>
                </a:solidFill>
              </a:rPr>
              <a:t> </a:t>
            </a:r>
            <a:r>
              <a:rPr spc="-20" dirty="0">
                <a:solidFill>
                  <a:srgbClr val="0004FF"/>
                </a:solidFill>
              </a:rPr>
              <a:t>Data</a:t>
            </a:r>
            <a:r>
              <a:rPr dirty="0">
                <a:solidFill>
                  <a:srgbClr val="0004FF"/>
                </a:solidFill>
              </a:rPr>
              <a:t>	b.</a:t>
            </a:r>
            <a:r>
              <a:rPr spc="-5" dirty="0">
                <a:solidFill>
                  <a:srgbClr val="0004FF"/>
                </a:solidFill>
              </a:rPr>
              <a:t> </a:t>
            </a:r>
            <a:r>
              <a:rPr spc="-20" dirty="0">
                <a:solidFill>
                  <a:srgbClr val="0004FF"/>
                </a:solidFill>
              </a:rPr>
              <a:t>Date</a:t>
            </a:r>
            <a:r>
              <a:rPr dirty="0">
                <a:solidFill>
                  <a:srgbClr val="0004FF"/>
                </a:solidFill>
              </a:rPr>
              <a:t>	c.</a:t>
            </a:r>
            <a:r>
              <a:rPr spc="-15" dirty="0">
                <a:solidFill>
                  <a:srgbClr val="0004FF"/>
                </a:solidFill>
              </a:rPr>
              <a:t> </a:t>
            </a:r>
            <a:r>
              <a:rPr spc="-25" dirty="0">
                <a:solidFill>
                  <a:srgbClr val="0004FF"/>
                </a:solidFill>
              </a:rPr>
              <a:t>Day</a:t>
            </a:r>
            <a:r>
              <a:rPr dirty="0">
                <a:solidFill>
                  <a:srgbClr val="0004FF"/>
                </a:solidFill>
              </a:rPr>
              <a:t>	d.</a:t>
            </a:r>
            <a:r>
              <a:rPr spc="-15" dirty="0">
                <a:solidFill>
                  <a:srgbClr val="0004FF"/>
                </a:solidFill>
              </a:rPr>
              <a:t> </a:t>
            </a:r>
            <a:r>
              <a:rPr spc="-10" dirty="0">
                <a:solidFill>
                  <a:srgbClr val="0004FF"/>
                </a:solidFill>
              </a:rPr>
              <a:t>Daily</a:t>
            </a:r>
          </a:p>
          <a:p>
            <a:pPr marL="12700" marR="5080" indent="290830">
              <a:lnSpc>
                <a:spcPts val="3240"/>
              </a:lnSpc>
              <a:spcBef>
                <a:spcPts val="285"/>
              </a:spcBef>
              <a:buClr>
                <a:srgbClr val="FF0000"/>
              </a:buClr>
              <a:buFont typeface="Arial"/>
              <a:buAutoNum type="arabicPeriod" startAt="4"/>
              <a:tabLst>
                <a:tab pos="303530" algn="l"/>
                <a:tab pos="2554605" algn="l"/>
              </a:tabLst>
            </a:pPr>
            <a:r>
              <a:rPr dirty="0"/>
              <a:t>The</a:t>
            </a:r>
            <a:r>
              <a:rPr spc="265" dirty="0"/>
              <a:t> </a:t>
            </a:r>
            <a:r>
              <a:rPr dirty="0"/>
              <a:t>FOR</a:t>
            </a:r>
            <a:r>
              <a:rPr spc="270" dirty="0"/>
              <a:t> </a:t>
            </a:r>
            <a:r>
              <a:rPr dirty="0"/>
              <a:t>XML</a:t>
            </a:r>
            <a:r>
              <a:rPr spc="204" dirty="0"/>
              <a:t> </a:t>
            </a:r>
            <a:r>
              <a:rPr dirty="0"/>
              <a:t>AUTO</a:t>
            </a:r>
            <a:r>
              <a:rPr spc="280" dirty="0"/>
              <a:t> </a:t>
            </a:r>
            <a:r>
              <a:rPr dirty="0"/>
              <a:t>clause</a:t>
            </a:r>
            <a:r>
              <a:rPr spc="265" dirty="0"/>
              <a:t> </a:t>
            </a:r>
            <a:r>
              <a:rPr dirty="0"/>
              <a:t>converts</a:t>
            </a:r>
            <a:r>
              <a:rPr spc="280" dirty="0"/>
              <a:t> </a:t>
            </a:r>
            <a:r>
              <a:rPr dirty="0"/>
              <a:t>each</a:t>
            </a:r>
            <a:r>
              <a:rPr spc="270" dirty="0"/>
              <a:t> </a:t>
            </a:r>
            <a:r>
              <a:rPr dirty="0"/>
              <a:t>column</a:t>
            </a:r>
            <a:r>
              <a:rPr spc="285" dirty="0"/>
              <a:t> </a:t>
            </a:r>
            <a:r>
              <a:rPr dirty="0"/>
              <a:t>in</a:t>
            </a:r>
            <a:r>
              <a:rPr spc="275" dirty="0"/>
              <a:t> </a:t>
            </a:r>
            <a:r>
              <a:rPr dirty="0"/>
              <a:t>the</a:t>
            </a:r>
            <a:r>
              <a:rPr spc="270" dirty="0"/>
              <a:t> </a:t>
            </a:r>
            <a:r>
              <a:rPr dirty="0"/>
              <a:t>SQL</a:t>
            </a:r>
            <a:r>
              <a:rPr spc="204" dirty="0"/>
              <a:t> </a:t>
            </a:r>
            <a:r>
              <a:rPr dirty="0"/>
              <a:t>table</a:t>
            </a:r>
            <a:r>
              <a:rPr spc="270" dirty="0"/>
              <a:t> </a:t>
            </a:r>
            <a:r>
              <a:rPr dirty="0"/>
              <a:t>into</a:t>
            </a:r>
            <a:r>
              <a:rPr spc="285" dirty="0"/>
              <a:t> </a:t>
            </a:r>
            <a:r>
              <a:rPr dirty="0"/>
              <a:t>an</a:t>
            </a:r>
            <a:r>
              <a:rPr spc="285" dirty="0"/>
              <a:t> </a:t>
            </a:r>
            <a:r>
              <a:rPr dirty="0"/>
              <a:t>attribute</a:t>
            </a:r>
            <a:r>
              <a:rPr spc="270" dirty="0"/>
              <a:t> </a:t>
            </a:r>
            <a:r>
              <a:rPr dirty="0"/>
              <a:t>in</a:t>
            </a:r>
            <a:r>
              <a:rPr spc="270" dirty="0"/>
              <a:t> </a:t>
            </a:r>
            <a:r>
              <a:rPr spc="-25" dirty="0"/>
              <a:t>the </a:t>
            </a:r>
            <a:r>
              <a:rPr dirty="0"/>
              <a:t>corresponding XML </a:t>
            </a:r>
            <a:r>
              <a:rPr u="sng" dirty="0">
                <a:uFill>
                  <a:solidFill>
                    <a:srgbClr val="000000"/>
                  </a:solidFill>
                </a:uFill>
              </a:rPr>
              <a:t>	</a:t>
            </a:r>
            <a:r>
              <a:rPr spc="-50" dirty="0"/>
              <a:t>.</a:t>
            </a:r>
          </a:p>
          <a:p>
            <a:pPr marL="12700">
              <a:lnSpc>
                <a:spcPct val="100000"/>
              </a:lnSpc>
              <a:spcBef>
                <a:spcPts val="795"/>
              </a:spcBef>
              <a:tabLst>
                <a:tab pos="2755900" algn="l"/>
                <a:tab pos="5499100" algn="l"/>
                <a:tab pos="8242934" algn="l"/>
              </a:tabLst>
            </a:pPr>
            <a:r>
              <a:rPr dirty="0">
                <a:solidFill>
                  <a:srgbClr val="0004FF"/>
                </a:solidFill>
              </a:rPr>
              <a:t>a.</a:t>
            </a:r>
            <a:r>
              <a:rPr spc="-5" dirty="0">
                <a:solidFill>
                  <a:srgbClr val="0004FF"/>
                </a:solidFill>
              </a:rPr>
              <a:t> </a:t>
            </a:r>
            <a:r>
              <a:rPr spc="-20" dirty="0">
                <a:solidFill>
                  <a:srgbClr val="0004FF"/>
                </a:solidFill>
              </a:rPr>
              <a:t>Paper</a:t>
            </a:r>
            <a:r>
              <a:rPr dirty="0">
                <a:solidFill>
                  <a:srgbClr val="0004FF"/>
                </a:solidFill>
              </a:rPr>
              <a:t>	b.</a:t>
            </a:r>
            <a:r>
              <a:rPr spc="-5" dirty="0">
                <a:solidFill>
                  <a:srgbClr val="0004FF"/>
                </a:solidFill>
              </a:rPr>
              <a:t> </a:t>
            </a:r>
            <a:r>
              <a:rPr spc="-10" dirty="0">
                <a:solidFill>
                  <a:srgbClr val="0004FF"/>
                </a:solidFill>
              </a:rPr>
              <a:t>Receipt</a:t>
            </a:r>
            <a:r>
              <a:rPr dirty="0">
                <a:solidFill>
                  <a:srgbClr val="0004FF"/>
                </a:solidFill>
              </a:rPr>
              <a:t>	c.</a:t>
            </a:r>
            <a:r>
              <a:rPr spc="-15" dirty="0">
                <a:solidFill>
                  <a:srgbClr val="0004FF"/>
                </a:solidFill>
              </a:rPr>
              <a:t> </a:t>
            </a:r>
            <a:r>
              <a:rPr spc="-10" dirty="0">
                <a:solidFill>
                  <a:srgbClr val="0004FF"/>
                </a:solidFill>
              </a:rPr>
              <a:t>Paragraph</a:t>
            </a:r>
            <a:r>
              <a:rPr dirty="0">
                <a:solidFill>
                  <a:srgbClr val="0004FF"/>
                </a:solidFill>
              </a:rPr>
              <a:t>	d.</a:t>
            </a:r>
            <a:r>
              <a:rPr spc="-15" dirty="0">
                <a:solidFill>
                  <a:srgbClr val="0004FF"/>
                </a:solidFill>
              </a:rPr>
              <a:t> </a:t>
            </a:r>
            <a:r>
              <a:rPr spc="-10" dirty="0">
                <a:solidFill>
                  <a:srgbClr val="0004FF"/>
                </a:solidFill>
              </a:rPr>
              <a:t>Document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1813" rIns="0" bIns="0" rtlCol="0">
            <a:spAutoFit/>
          </a:bodyPr>
          <a:lstStyle/>
          <a:p>
            <a:pPr marL="4051300">
              <a:lnSpc>
                <a:spcPct val="100000"/>
              </a:lnSpc>
              <a:spcBef>
                <a:spcPts val="100"/>
              </a:spcBef>
            </a:pPr>
            <a:r>
              <a:rPr spc="-20" dirty="0"/>
              <a:t>Quiz</a:t>
            </a:r>
          </a:p>
        </p:txBody>
      </p:sp>
      <p:sp>
        <p:nvSpPr>
          <p:cNvPr id="17" name="object 17"/>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2"/>
              </a:rPr>
              <a:t>www.senati.edu.pe</a:t>
            </a:r>
            <a:endParaRPr sz="1200">
              <a:latin typeface="Segoe UI"/>
              <a:cs typeface="Segoe UI"/>
            </a:endParaRPr>
          </a:p>
        </p:txBody>
      </p:sp>
      <p:sp>
        <p:nvSpPr>
          <p:cNvPr id="3" name="object 3"/>
          <p:cNvSpPr txBox="1"/>
          <p:nvPr/>
        </p:nvSpPr>
        <p:spPr>
          <a:xfrm>
            <a:off x="1152550" y="1513789"/>
            <a:ext cx="3428365" cy="300355"/>
          </a:xfrm>
          <a:prstGeom prst="rect">
            <a:avLst/>
          </a:prstGeom>
        </p:spPr>
        <p:txBody>
          <a:bodyPr vert="horz" wrap="square" lIns="0" tIns="12700" rIns="0" bIns="0" rtlCol="0">
            <a:spAutoFit/>
          </a:bodyPr>
          <a:lstStyle/>
          <a:p>
            <a:pPr marL="12700">
              <a:lnSpc>
                <a:spcPct val="100000"/>
              </a:lnSpc>
              <a:spcBef>
                <a:spcPts val="100"/>
              </a:spcBef>
              <a:tabLst>
                <a:tab pos="1497330" algn="l"/>
              </a:tabLst>
            </a:pPr>
            <a:r>
              <a:rPr sz="1800" b="1" dirty="0">
                <a:solidFill>
                  <a:srgbClr val="FF0000"/>
                </a:solidFill>
                <a:latin typeface="Arial"/>
                <a:cs typeface="Arial"/>
              </a:rPr>
              <a:t>1. </a:t>
            </a:r>
            <a:r>
              <a:rPr sz="1800" dirty="0">
                <a:latin typeface="Arial MT"/>
                <a:cs typeface="Arial MT"/>
              </a:rPr>
              <a:t>XML ( </a:t>
            </a:r>
            <a:r>
              <a:rPr sz="1800" u="sng" dirty="0">
                <a:uFill>
                  <a:solidFill>
                    <a:srgbClr val="000000"/>
                  </a:solidFill>
                </a:uFill>
                <a:latin typeface="Arial MT"/>
                <a:cs typeface="Arial MT"/>
              </a:rPr>
              <a:t>	</a:t>
            </a:r>
            <a:r>
              <a:rPr sz="1800" dirty="0">
                <a:latin typeface="Arial MT"/>
                <a:cs typeface="Arial MT"/>
              </a:rPr>
              <a:t>Markup</a:t>
            </a:r>
            <a:r>
              <a:rPr sz="1800" spc="-45" dirty="0">
                <a:latin typeface="Arial MT"/>
                <a:cs typeface="Arial MT"/>
              </a:rPr>
              <a:t> </a:t>
            </a:r>
            <a:r>
              <a:rPr sz="1800" spc="-10" dirty="0">
                <a:latin typeface="Arial MT"/>
                <a:cs typeface="Arial MT"/>
              </a:rPr>
              <a:t>Language)</a:t>
            </a:r>
            <a:endParaRPr sz="1800">
              <a:latin typeface="Arial MT"/>
              <a:cs typeface="Arial MT"/>
            </a:endParaRPr>
          </a:p>
        </p:txBody>
      </p:sp>
      <p:sp>
        <p:nvSpPr>
          <p:cNvPr id="4" name="object 4"/>
          <p:cNvSpPr txBox="1"/>
          <p:nvPr/>
        </p:nvSpPr>
        <p:spPr>
          <a:xfrm>
            <a:off x="3908171" y="1962276"/>
            <a:ext cx="1317625" cy="256540"/>
          </a:xfrm>
          <a:prstGeom prst="rect">
            <a:avLst/>
          </a:prstGeom>
          <a:solidFill>
            <a:srgbClr val="FFFF00"/>
          </a:solidFill>
        </p:spPr>
        <p:txBody>
          <a:bodyPr vert="horz" wrap="square" lIns="0" tIns="0" rIns="0" bIns="0" rtlCol="0">
            <a:spAutoFit/>
          </a:bodyPr>
          <a:lstStyle/>
          <a:p>
            <a:pPr>
              <a:lnSpc>
                <a:spcPts val="1975"/>
              </a:lnSpc>
            </a:pPr>
            <a:r>
              <a:rPr sz="1800" dirty="0">
                <a:solidFill>
                  <a:srgbClr val="0004FF"/>
                </a:solidFill>
                <a:latin typeface="Arial MT"/>
                <a:cs typeface="Arial MT"/>
              </a:rPr>
              <a:t>b.</a:t>
            </a:r>
            <a:r>
              <a:rPr sz="1800" spc="-5" dirty="0">
                <a:solidFill>
                  <a:srgbClr val="0004FF"/>
                </a:solidFill>
                <a:latin typeface="Arial MT"/>
                <a:cs typeface="Arial MT"/>
              </a:rPr>
              <a:t> </a:t>
            </a:r>
            <a:r>
              <a:rPr sz="1800" spc="-10" dirty="0">
                <a:solidFill>
                  <a:srgbClr val="0004FF"/>
                </a:solidFill>
                <a:latin typeface="Arial MT"/>
                <a:cs typeface="Arial MT"/>
              </a:rPr>
              <a:t>Extensible</a:t>
            </a:r>
            <a:endParaRPr sz="1800">
              <a:latin typeface="Arial MT"/>
              <a:cs typeface="Arial MT"/>
            </a:endParaRPr>
          </a:p>
        </p:txBody>
      </p:sp>
      <p:sp>
        <p:nvSpPr>
          <p:cNvPr id="5" name="object 5"/>
          <p:cNvSpPr txBox="1"/>
          <p:nvPr/>
        </p:nvSpPr>
        <p:spPr>
          <a:xfrm>
            <a:off x="1152550" y="1925828"/>
            <a:ext cx="6905625" cy="299720"/>
          </a:xfrm>
          <a:prstGeom prst="rect">
            <a:avLst/>
          </a:prstGeom>
        </p:spPr>
        <p:txBody>
          <a:bodyPr vert="horz" wrap="square" lIns="0" tIns="12700" rIns="0" bIns="0" rtlCol="0">
            <a:spAutoFit/>
          </a:bodyPr>
          <a:lstStyle/>
          <a:p>
            <a:pPr marL="12700">
              <a:lnSpc>
                <a:spcPct val="100000"/>
              </a:lnSpc>
              <a:spcBef>
                <a:spcPts val="100"/>
              </a:spcBef>
              <a:tabLst>
                <a:tab pos="5499100" algn="l"/>
              </a:tabLst>
            </a:pPr>
            <a:r>
              <a:rPr sz="1800" dirty="0">
                <a:solidFill>
                  <a:srgbClr val="0004FF"/>
                </a:solidFill>
                <a:latin typeface="Arial MT"/>
                <a:cs typeface="Arial MT"/>
              </a:rPr>
              <a:t>a.</a:t>
            </a:r>
            <a:r>
              <a:rPr sz="1800" spc="-15" dirty="0">
                <a:solidFill>
                  <a:srgbClr val="0004FF"/>
                </a:solidFill>
                <a:latin typeface="Arial MT"/>
                <a:cs typeface="Arial MT"/>
              </a:rPr>
              <a:t> </a:t>
            </a:r>
            <a:r>
              <a:rPr sz="1800" spc="-10" dirty="0">
                <a:solidFill>
                  <a:srgbClr val="0004FF"/>
                </a:solidFill>
                <a:latin typeface="Arial MT"/>
                <a:cs typeface="Arial MT"/>
              </a:rPr>
              <a:t>Experience</a:t>
            </a:r>
            <a:r>
              <a:rPr sz="1800" dirty="0">
                <a:solidFill>
                  <a:srgbClr val="0004FF"/>
                </a:solidFill>
                <a:latin typeface="Arial MT"/>
                <a:cs typeface="Arial MT"/>
              </a:rPr>
              <a:t>	c.</a:t>
            </a:r>
            <a:r>
              <a:rPr sz="1800" spc="-15" dirty="0">
                <a:solidFill>
                  <a:srgbClr val="0004FF"/>
                </a:solidFill>
                <a:latin typeface="Arial MT"/>
                <a:cs typeface="Arial MT"/>
              </a:rPr>
              <a:t> </a:t>
            </a:r>
            <a:r>
              <a:rPr sz="1800" spc="-10" dirty="0">
                <a:solidFill>
                  <a:srgbClr val="0004FF"/>
                </a:solidFill>
                <a:latin typeface="Arial MT"/>
                <a:cs typeface="Arial MT"/>
              </a:rPr>
              <a:t>Experiment</a:t>
            </a:r>
            <a:endParaRPr sz="1800">
              <a:latin typeface="Arial MT"/>
              <a:cs typeface="Arial MT"/>
            </a:endParaRPr>
          </a:p>
        </p:txBody>
      </p:sp>
      <p:sp>
        <p:nvSpPr>
          <p:cNvPr id="6" name="object 6"/>
          <p:cNvSpPr txBox="1"/>
          <p:nvPr/>
        </p:nvSpPr>
        <p:spPr>
          <a:xfrm>
            <a:off x="9383014" y="1925828"/>
            <a:ext cx="133096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4FF"/>
                </a:solidFill>
                <a:latin typeface="Arial MT"/>
                <a:cs typeface="Arial MT"/>
              </a:rPr>
              <a:t>d.</a:t>
            </a:r>
            <a:r>
              <a:rPr sz="1800" spc="-15" dirty="0">
                <a:solidFill>
                  <a:srgbClr val="0004FF"/>
                </a:solidFill>
                <a:latin typeface="Arial MT"/>
                <a:cs typeface="Arial MT"/>
              </a:rPr>
              <a:t> </a:t>
            </a:r>
            <a:r>
              <a:rPr sz="1800" spc="-10" dirty="0">
                <a:solidFill>
                  <a:srgbClr val="0004FF"/>
                </a:solidFill>
                <a:latin typeface="Arial MT"/>
                <a:cs typeface="Arial MT"/>
              </a:rPr>
              <a:t>Expensive</a:t>
            </a:r>
            <a:endParaRPr sz="1800">
              <a:latin typeface="Arial MT"/>
              <a:cs typeface="Arial MT"/>
            </a:endParaRPr>
          </a:p>
        </p:txBody>
      </p:sp>
      <p:sp>
        <p:nvSpPr>
          <p:cNvPr id="7" name="object 7"/>
          <p:cNvSpPr txBox="1"/>
          <p:nvPr/>
        </p:nvSpPr>
        <p:spPr>
          <a:xfrm>
            <a:off x="1152550" y="2337308"/>
            <a:ext cx="9994900" cy="299720"/>
          </a:xfrm>
          <a:prstGeom prst="rect">
            <a:avLst/>
          </a:prstGeom>
        </p:spPr>
        <p:txBody>
          <a:bodyPr vert="horz" wrap="square" lIns="0" tIns="12700" rIns="0" bIns="0" rtlCol="0">
            <a:spAutoFit/>
          </a:bodyPr>
          <a:lstStyle/>
          <a:p>
            <a:pPr marL="12700">
              <a:lnSpc>
                <a:spcPct val="100000"/>
              </a:lnSpc>
              <a:spcBef>
                <a:spcPts val="100"/>
              </a:spcBef>
              <a:tabLst>
                <a:tab pos="9917430" algn="l"/>
              </a:tabLst>
            </a:pPr>
            <a:r>
              <a:rPr sz="1800" b="1" dirty="0">
                <a:solidFill>
                  <a:srgbClr val="FF0000"/>
                </a:solidFill>
                <a:latin typeface="Arial"/>
                <a:cs typeface="Arial"/>
              </a:rPr>
              <a:t>2. </a:t>
            </a:r>
            <a:r>
              <a:rPr sz="1800" dirty="0">
                <a:latin typeface="Arial MT"/>
                <a:cs typeface="Arial MT"/>
              </a:rPr>
              <a:t>The</a:t>
            </a:r>
            <a:r>
              <a:rPr sz="1800" spc="-20" dirty="0">
                <a:latin typeface="Arial MT"/>
                <a:cs typeface="Arial MT"/>
              </a:rPr>
              <a:t> </a:t>
            </a:r>
            <a:r>
              <a:rPr sz="1800" dirty="0">
                <a:latin typeface="Arial MT"/>
                <a:cs typeface="Arial MT"/>
              </a:rPr>
              <a:t>simplest way</a:t>
            </a:r>
            <a:r>
              <a:rPr sz="1800" spc="40" dirty="0">
                <a:latin typeface="Arial MT"/>
                <a:cs typeface="Arial MT"/>
              </a:rPr>
              <a:t> </a:t>
            </a:r>
            <a:r>
              <a:rPr sz="1800" dirty="0">
                <a:latin typeface="Arial MT"/>
                <a:cs typeface="Arial MT"/>
              </a:rPr>
              <a:t>to</a:t>
            </a:r>
            <a:r>
              <a:rPr sz="1800" spc="-10" dirty="0">
                <a:latin typeface="Arial MT"/>
                <a:cs typeface="Arial MT"/>
              </a:rPr>
              <a:t> </a:t>
            </a:r>
            <a:r>
              <a:rPr sz="1800" dirty="0">
                <a:latin typeface="Arial MT"/>
                <a:cs typeface="Arial MT"/>
              </a:rPr>
              <a:t>convert data from SQL</a:t>
            </a:r>
            <a:r>
              <a:rPr sz="1800" spc="-70" dirty="0">
                <a:latin typeface="Arial MT"/>
                <a:cs typeface="Arial MT"/>
              </a:rPr>
              <a:t> </a:t>
            </a:r>
            <a:r>
              <a:rPr sz="1800" dirty="0">
                <a:latin typeface="Arial MT"/>
                <a:cs typeface="Arial MT"/>
              </a:rPr>
              <a:t>tables</a:t>
            </a:r>
            <a:r>
              <a:rPr sz="1800" spc="-5" dirty="0">
                <a:latin typeface="Arial MT"/>
                <a:cs typeface="Arial MT"/>
              </a:rPr>
              <a:t> </a:t>
            </a:r>
            <a:r>
              <a:rPr sz="1800" dirty="0">
                <a:latin typeface="Arial MT"/>
                <a:cs typeface="Arial MT"/>
              </a:rPr>
              <a:t>into XML</a:t>
            </a:r>
            <a:r>
              <a:rPr sz="1800" spc="-65" dirty="0">
                <a:latin typeface="Arial MT"/>
                <a:cs typeface="Arial MT"/>
              </a:rPr>
              <a:t> </a:t>
            </a:r>
            <a:r>
              <a:rPr sz="1800" dirty="0">
                <a:latin typeface="Arial MT"/>
                <a:cs typeface="Arial MT"/>
              </a:rPr>
              <a:t>format is to use</a:t>
            </a:r>
            <a:r>
              <a:rPr sz="1800" spc="-10" dirty="0">
                <a:latin typeface="Arial MT"/>
                <a:cs typeface="Arial MT"/>
              </a:rPr>
              <a:t> </a:t>
            </a:r>
            <a:r>
              <a:rPr sz="1800" dirty="0">
                <a:latin typeface="Arial MT"/>
                <a:cs typeface="Arial MT"/>
              </a:rPr>
              <a:t>the</a:t>
            </a:r>
            <a:r>
              <a:rPr sz="1800" spc="-5" dirty="0">
                <a:latin typeface="Arial MT"/>
                <a:cs typeface="Arial MT"/>
              </a:rPr>
              <a:t> </a:t>
            </a:r>
            <a:r>
              <a:rPr sz="1800" dirty="0">
                <a:latin typeface="Arial MT"/>
                <a:cs typeface="Arial MT"/>
              </a:rPr>
              <a:t>FOR</a:t>
            </a:r>
            <a:r>
              <a:rPr sz="1800" spc="-15" dirty="0">
                <a:latin typeface="Arial MT"/>
                <a:cs typeface="Arial MT"/>
              </a:rPr>
              <a:t> </a:t>
            </a:r>
            <a:r>
              <a:rPr sz="1800" dirty="0">
                <a:latin typeface="Arial MT"/>
                <a:cs typeface="Arial MT"/>
              </a:rPr>
              <a:t>XML</a:t>
            </a:r>
            <a:r>
              <a:rPr sz="1800" spc="-50" dirty="0">
                <a:latin typeface="Arial MT"/>
                <a:cs typeface="Arial MT"/>
              </a:rPr>
              <a:t> </a:t>
            </a:r>
            <a:r>
              <a:rPr sz="1800" u="sng" dirty="0">
                <a:uFill>
                  <a:solidFill>
                    <a:srgbClr val="000000"/>
                  </a:solidFill>
                </a:uFill>
                <a:latin typeface="Arial MT"/>
                <a:cs typeface="Arial MT"/>
              </a:rPr>
              <a:t>	</a:t>
            </a:r>
            <a:r>
              <a:rPr sz="1800" spc="-50" dirty="0">
                <a:latin typeface="Arial MT"/>
                <a:cs typeface="Arial MT"/>
              </a:rPr>
              <a:t>.</a:t>
            </a:r>
            <a:endParaRPr sz="1800">
              <a:latin typeface="Arial MT"/>
              <a:cs typeface="Arial MT"/>
            </a:endParaRPr>
          </a:p>
        </p:txBody>
      </p:sp>
      <p:sp>
        <p:nvSpPr>
          <p:cNvPr id="8" name="object 8"/>
          <p:cNvSpPr txBox="1"/>
          <p:nvPr/>
        </p:nvSpPr>
        <p:spPr>
          <a:xfrm>
            <a:off x="1152550" y="2748788"/>
            <a:ext cx="3783965" cy="299720"/>
          </a:xfrm>
          <a:prstGeom prst="rect">
            <a:avLst/>
          </a:prstGeom>
        </p:spPr>
        <p:txBody>
          <a:bodyPr vert="horz" wrap="square" lIns="0" tIns="12700" rIns="0" bIns="0" rtlCol="0">
            <a:spAutoFit/>
          </a:bodyPr>
          <a:lstStyle/>
          <a:p>
            <a:pPr marL="12700">
              <a:lnSpc>
                <a:spcPct val="100000"/>
              </a:lnSpc>
              <a:spcBef>
                <a:spcPts val="100"/>
              </a:spcBef>
              <a:tabLst>
                <a:tab pos="2755900" algn="l"/>
              </a:tabLst>
            </a:pPr>
            <a:r>
              <a:rPr sz="1800" dirty="0">
                <a:solidFill>
                  <a:srgbClr val="0004FF"/>
                </a:solidFill>
                <a:latin typeface="Arial MT"/>
                <a:cs typeface="Arial MT"/>
              </a:rPr>
              <a:t>a.</a:t>
            </a:r>
            <a:r>
              <a:rPr sz="1800" spc="-114" dirty="0">
                <a:solidFill>
                  <a:srgbClr val="0004FF"/>
                </a:solidFill>
                <a:latin typeface="Arial MT"/>
                <a:cs typeface="Arial MT"/>
              </a:rPr>
              <a:t> </a:t>
            </a:r>
            <a:r>
              <a:rPr sz="1800" spc="-10" dirty="0">
                <a:solidFill>
                  <a:srgbClr val="0004FF"/>
                </a:solidFill>
                <a:latin typeface="Arial MT"/>
                <a:cs typeface="Arial MT"/>
              </a:rPr>
              <a:t>Automovil</a:t>
            </a:r>
            <a:r>
              <a:rPr sz="1800" dirty="0">
                <a:solidFill>
                  <a:srgbClr val="0004FF"/>
                </a:solidFill>
                <a:latin typeface="Arial MT"/>
                <a:cs typeface="Arial MT"/>
              </a:rPr>
              <a:t>	b.</a:t>
            </a:r>
            <a:r>
              <a:rPr sz="1800" spc="-125" dirty="0">
                <a:solidFill>
                  <a:srgbClr val="0004FF"/>
                </a:solidFill>
                <a:latin typeface="Arial MT"/>
                <a:cs typeface="Arial MT"/>
              </a:rPr>
              <a:t> </a:t>
            </a:r>
            <a:r>
              <a:rPr sz="1800" spc="-10" dirty="0">
                <a:solidFill>
                  <a:srgbClr val="0004FF"/>
                </a:solidFill>
                <a:latin typeface="Arial MT"/>
                <a:cs typeface="Arial MT"/>
              </a:rPr>
              <a:t>Autocat</a:t>
            </a:r>
            <a:endParaRPr sz="1800">
              <a:latin typeface="Arial MT"/>
              <a:cs typeface="Arial MT"/>
            </a:endParaRPr>
          </a:p>
        </p:txBody>
      </p:sp>
      <p:sp>
        <p:nvSpPr>
          <p:cNvPr id="9" name="object 9"/>
          <p:cNvSpPr txBox="1"/>
          <p:nvPr/>
        </p:nvSpPr>
        <p:spPr>
          <a:xfrm>
            <a:off x="6651370" y="2785236"/>
            <a:ext cx="914400" cy="256540"/>
          </a:xfrm>
          <a:prstGeom prst="rect">
            <a:avLst/>
          </a:prstGeom>
          <a:solidFill>
            <a:srgbClr val="FFFF00"/>
          </a:solidFill>
        </p:spPr>
        <p:txBody>
          <a:bodyPr vert="horz" wrap="square" lIns="0" tIns="0" rIns="0" bIns="0" rtlCol="0">
            <a:spAutoFit/>
          </a:bodyPr>
          <a:lstStyle/>
          <a:p>
            <a:pPr marL="635">
              <a:lnSpc>
                <a:spcPts val="1975"/>
              </a:lnSpc>
            </a:pPr>
            <a:r>
              <a:rPr sz="1800" dirty="0">
                <a:solidFill>
                  <a:srgbClr val="0004FF"/>
                </a:solidFill>
                <a:latin typeface="Arial MT"/>
                <a:cs typeface="Arial MT"/>
              </a:rPr>
              <a:t>c.</a:t>
            </a:r>
            <a:r>
              <a:rPr sz="1800" spc="-105" dirty="0">
                <a:solidFill>
                  <a:srgbClr val="0004FF"/>
                </a:solidFill>
                <a:latin typeface="Arial MT"/>
                <a:cs typeface="Arial MT"/>
              </a:rPr>
              <a:t> </a:t>
            </a:r>
            <a:r>
              <a:rPr sz="1800" spc="-20" dirty="0">
                <a:solidFill>
                  <a:srgbClr val="0004FF"/>
                </a:solidFill>
                <a:latin typeface="Arial MT"/>
                <a:cs typeface="Arial MT"/>
              </a:rPr>
              <a:t>Auto</a:t>
            </a:r>
            <a:endParaRPr sz="1800">
              <a:latin typeface="Arial MT"/>
              <a:cs typeface="Arial MT"/>
            </a:endParaRPr>
          </a:p>
        </p:txBody>
      </p:sp>
      <p:sp>
        <p:nvSpPr>
          <p:cNvPr id="10" name="object 10"/>
          <p:cNvSpPr txBox="1"/>
          <p:nvPr/>
        </p:nvSpPr>
        <p:spPr>
          <a:xfrm>
            <a:off x="9383014" y="2748788"/>
            <a:ext cx="8636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04FF"/>
                </a:solidFill>
                <a:latin typeface="Arial MT"/>
                <a:cs typeface="Arial MT"/>
              </a:rPr>
              <a:t>d.</a:t>
            </a:r>
            <a:r>
              <a:rPr sz="1800" spc="-5" dirty="0">
                <a:solidFill>
                  <a:srgbClr val="0004FF"/>
                </a:solidFill>
                <a:latin typeface="Arial MT"/>
                <a:cs typeface="Arial MT"/>
              </a:rPr>
              <a:t> </a:t>
            </a:r>
            <a:r>
              <a:rPr sz="1800" spc="-20" dirty="0">
                <a:solidFill>
                  <a:srgbClr val="0004FF"/>
                </a:solidFill>
                <a:latin typeface="Arial MT"/>
                <a:cs typeface="Arial MT"/>
              </a:rPr>
              <a:t>Motor</a:t>
            </a:r>
            <a:endParaRPr sz="1800">
              <a:latin typeface="Arial MT"/>
              <a:cs typeface="Arial MT"/>
            </a:endParaRPr>
          </a:p>
        </p:txBody>
      </p:sp>
      <p:sp>
        <p:nvSpPr>
          <p:cNvPr id="11" name="object 11"/>
          <p:cNvSpPr txBox="1"/>
          <p:nvPr/>
        </p:nvSpPr>
        <p:spPr>
          <a:xfrm>
            <a:off x="1152550" y="3160521"/>
            <a:ext cx="948118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Arial"/>
                <a:cs typeface="Arial"/>
              </a:rPr>
              <a:t>3.</a:t>
            </a:r>
            <a:r>
              <a:rPr sz="1800" b="1" spc="-20" dirty="0">
                <a:solidFill>
                  <a:srgbClr val="FF0000"/>
                </a:solidFill>
                <a:latin typeface="Arial"/>
                <a:cs typeface="Arial"/>
              </a:rPr>
              <a:t> </a:t>
            </a:r>
            <a:r>
              <a:rPr sz="1800" dirty="0">
                <a:latin typeface="Arial MT"/>
                <a:cs typeface="Arial MT"/>
              </a:rPr>
              <a:t>Owing</a:t>
            </a:r>
            <a:r>
              <a:rPr sz="1800" spc="5" dirty="0">
                <a:latin typeface="Arial MT"/>
                <a:cs typeface="Arial MT"/>
              </a:rPr>
              <a:t> </a:t>
            </a:r>
            <a:r>
              <a:rPr sz="1800" dirty="0">
                <a:latin typeface="Arial MT"/>
                <a:cs typeface="Arial MT"/>
              </a:rPr>
              <a:t>to</a:t>
            </a:r>
            <a:r>
              <a:rPr sz="1800" spc="-30" dirty="0">
                <a:latin typeface="Arial MT"/>
                <a:cs typeface="Arial MT"/>
              </a:rPr>
              <a:t> </a:t>
            </a:r>
            <a:r>
              <a:rPr sz="1800" dirty="0">
                <a:latin typeface="Arial MT"/>
                <a:cs typeface="Arial MT"/>
              </a:rPr>
              <a:t>its</a:t>
            </a:r>
            <a:r>
              <a:rPr sz="1800" spc="-20" dirty="0">
                <a:latin typeface="Arial MT"/>
                <a:cs typeface="Arial MT"/>
              </a:rPr>
              <a:t> </a:t>
            </a:r>
            <a:r>
              <a:rPr sz="1800" dirty="0">
                <a:latin typeface="Arial MT"/>
                <a:cs typeface="Arial MT"/>
              </a:rPr>
              <a:t>simplicity</a:t>
            </a:r>
            <a:r>
              <a:rPr sz="1800" spc="-10" dirty="0">
                <a:latin typeface="Arial MT"/>
                <a:cs typeface="Arial MT"/>
              </a:rPr>
              <a:t> </a:t>
            </a:r>
            <a:r>
              <a:rPr sz="1800" dirty="0">
                <a:latin typeface="Arial MT"/>
                <a:cs typeface="Arial MT"/>
              </a:rPr>
              <a:t>and</a:t>
            </a:r>
            <a:r>
              <a:rPr sz="1800" spc="-30" dirty="0">
                <a:latin typeface="Arial MT"/>
                <a:cs typeface="Arial MT"/>
              </a:rPr>
              <a:t> </a:t>
            </a:r>
            <a:r>
              <a:rPr sz="1800" spc="-10" dirty="0">
                <a:latin typeface="Arial MT"/>
                <a:cs typeface="Arial MT"/>
              </a:rPr>
              <a:t>readability,</a:t>
            </a:r>
            <a:r>
              <a:rPr sz="1800" spc="25" dirty="0">
                <a:latin typeface="Arial MT"/>
                <a:cs typeface="Arial MT"/>
              </a:rPr>
              <a:t> </a:t>
            </a:r>
            <a:r>
              <a:rPr sz="1800" dirty="0">
                <a:latin typeface="Arial MT"/>
                <a:cs typeface="Arial MT"/>
              </a:rPr>
              <a:t>it</a:t>
            </a:r>
            <a:r>
              <a:rPr sz="1800" spc="-20" dirty="0">
                <a:latin typeface="Arial MT"/>
                <a:cs typeface="Arial MT"/>
              </a:rPr>
              <a:t> </a:t>
            </a:r>
            <a:r>
              <a:rPr sz="1800" dirty="0">
                <a:latin typeface="Arial MT"/>
                <a:cs typeface="Arial MT"/>
              </a:rPr>
              <a:t>has</a:t>
            </a:r>
            <a:r>
              <a:rPr sz="1800" spc="-25" dirty="0">
                <a:latin typeface="Arial MT"/>
                <a:cs typeface="Arial MT"/>
              </a:rPr>
              <a:t> </a:t>
            </a:r>
            <a:r>
              <a:rPr sz="1800" dirty="0">
                <a:latin typeface="Arial MT"/>
                <a:cs typeface="Arial MT"/>
              </a:rPr>
              <a:t>become</a:t>
            </a:r>
            <a:r>
              <a:rPr sz="1800" spc="-25" dirty="0">
                <a:latin typeface="Arial MT"/>
                <a:cs typeface="Arial MT"/>
              </a:rPr>
              <a:t> </a:t>
            </a:r>
            <a:r>
              <a:rPr sz="1800" dirty="0">
                <a:latin typeface="Arial MT"/>
                <a:cs typeface="Arial MT"/>
              </a:rPr>
              <a:t>the</a:t>
            </a:r>
            <a:r>
              <a:rPr sz="1800" spc="-30" dirty="0">
                <a:latin typeface="Arial MT"/>
                <a:cs typeface="Arial MT"/>
              </a:rPr>
              <a:t> </a:t>
            </a:r>
            <a:r>
              <a:rPr sz="1800" spc="-10" dirty="0">
                <a:latin typeface="Arial MT"/>
                <a:cs typeface="Arial MT"/>
              </a:rPr>
              <a:t>de-</a:t>
            </a:r>
            <a:r>
              <a:rPr sz="1800" dirty="0">
                <a:latin typeface="Arial MT"/>
                <a:cs typeface="Arial MT"/>
              </a:rPr>
              <a:t>facto</a:t>
            </a:r>
            <a:r>
              <a:rPr sz="1800" spc="-25" dirty="0">
                <a:latin typeface="Arial MT"/>
                <a:cs typeface="Arial MT"/>
              </a:rPr>
              <a:t> </a:t>
            </a:r>
            <a:r>
              <a:rPr sz="1800" dirty="0">
                <a:latin typeface="Arial MT"/>
                <a:cs typeface="Arial MT"/>
              </a:rPr>
              <a:t>standard</a:t>
            </a:r>
            <a:r>
              <a:rPr sz="1800" spc="-15" dirty="0">
                <a:latin typeface="Arial MT"/>
                <a:cs typeface="Arial MT"/>
              </a:rPr>
              <a:t> </a:t>
            </a:r>
            <a:r>
              <a:rPr sz="1800" dirty="0">
                <a:latin typeface="Arial MT"/>
                <a:cs typeface="Arial MT"/>
              </a:rPr>
              <a:t>for</a:t>
            </a:r>
            <a:r>
              <a:rPr sz="1800" spc="-25" dirty="0">
                <a:latin typeface="Arial MT"/>
                <a:cs typeface="Arial MT"/>
              </a:rPr>
              <a:t> </a:t>
            </a:r>
            <a:r>
              <a:rPr sz="1800" dirty="0">
                <a:latin typeface="Arial MT"/>
                <a:cs typeface="Arial MT"/>
              </a:rPr>
              <a:t>data</a:t>
            </a:r>
            <a:r>
              <a:rPr sz="1800" spc="-25" dirty="0">
                <a:latin typeface="Arial MT"/>
                <a:cs typeface="Arial MT"/>
              </a:rPr>
              <a:t> </a:t>
            </a:r>
            <a:r>
              <a:rPr sz="1800" spc="-10" dirty="0">
                <a:latin typeface="Arial MT"/>
                <a:cs typeface="Arial MT"/>
              </a:rPr>
              <a:t>sharing.</a:t>
            </a:r>
            <a:endParaRPr sz="1800">
              <a:latin typeface="Arial MT"/>
              <a:cs typeface="Arial MT"/>
            </a:endParaRPr>
          </a:p>
        </p:txBody>
      </p:sp>
      <p:sp>
        <p:nvSpPr>
          <p:cNvPr id="12" name="object 12"/>
          <p:cNvSpPr txBox="1"/>
          <p:nvPr/>
        </p:nvSpPr>
        <p:spPr>
          <a:xfrm>
            <a:off x="1165009" y="3608196"/>
            <a:ext cx="749300" cy="256540"/>
          </a:xfrm>
          <a:prstGeom prst="rect">
            <a:avLst/>
          </a:prstGeom>
          <a:solidFill>
            <a:srgbClr val="FFFF00"/>
          </a:solidFill>
        </p:spPr>
        <p:txBody>
          <a:bodyPr vert="horz" wrap="square" lIns="0" tIns="0" rIns="0" bIns="0" rtlCol="0">
            <a:spAutoFit/>
          </a:bodyPr>
          <a:lstStyle/>
          <a:p>
            <a:pPr>
              <a:lnSpc>
                <a:spcPts val="1975"/>
              </a:lnSpc>
            </a:pPr>
            <a:r>
              <a:rPr sz="1800" dirty="0">
                <a:solidFill>
                  <a:srgbClr val="0004FF"/>
                </a:solidFill>
                <a:latin typeface="Arial MT"/>
                <a:cs typeface="Arial MT"/>
              </a:rPr>
              <a:t>a.</a:t>
            </a:r>
            <a:r>
              <a:rPr sz="1800" spc="-5" dirty="0">
                <a:solidFill>
                  <a:srgbClr val="0004FF"/>
                </a:solidFill>
                <a:latin typeface="Arial MT"/>
                <a:cs typeface="Arial MT"/>
              </a:rPr>
              <a:t> </a:t>
            </a:r>
            <a:r>
              <a:rPr sz="1800" spc="-20" dirty="0">
                <a:solidFill>
                  <a:srgbClr val="0004FF"/>
                </a:solidFill>
                <a:latin typeface="Arial MT"/>
                <a:cs typeface="Arial MT"/>
              </a:rPr>
              <a:t>Data</a:t>
            </a:r>
            <a:endParaRPr sz="1800">
              <a:latin typeface="Arial MT"/>
              <a:cs typeface="Arial MT"/>
            </a:endParaRPr>
          </a:p>
        </p:txBody>
      </p:sp>
      <p:sp>
        <p:nvSpPr>
          <p:cNvPr id="13" name="object 13"/>
          <p:cNvSpPr txBox="1"/>
          <p:nvPr/>
        </p:nvSpPr>
        <p:spPr>
          <a:xfrm>
            <a:off x="3896105" y="3572002"/>
            <a:ext cx="6273165" cy="299720"/>
          </a:xfrm>
          <a:prstGeom prst="rect">
            <a:avLst/>
          </a:prstGeom>
        </p:spPr>
        <p:txBody>
          <a:bodyPr vert="horz" wrap="square" lIns="0" tIns="12700" rIns="0" bIns="0" rtlCol="0">
            <a:spAutoFit/>
          </a:bodyPr>
          <a:lstStyle/>
          <a:p>
            <a:pPr marL="12700">
              <a:lnSpc>
                <a:spcPct val="100000"/>
              </a:lnSpc>
              <a:spcBef>
                <a:spcPts val="100"/>
              </a:spcBef>
              <a:tabLst>
                <a:tab pos="2755900" algn="l"/>
                <a:tab pos="5499100" algn="l"/>
              </a:tabLst>
            </a:pPr>
            <a:r>
              <a:rPr sz="1800" dirty="0">
                <a:solidFill>
                  <a:srgbClr val="0004FF"/>
                </a:solidFill>
                <a:latin typeface="Arial MT"/>
                <a:cs typeface="Arial MT"/>
              </a:rPr>
              <a:t>b.</a:t>
            </a:r>
            <a:r>
              <a:rPr sz="1800" spc="-5" dirty="0">
                <a:solidFill>
                  <a:srgbClr val="0004FF"/>
                </a:solidFill>
                <a:latin typeface="Arial MT"/>
                <a:cs typeface="Arial MT"/>
              </a:rPr>
              <a:t> </a:t>
            </a:r>
            <a:r>
              <a:rPr sz="1800" spc="-20" dirty="0">
                <a:solidFill>
                  <a:srgbClr val="0004FF"/>
                </a:solidFill>
                <a:latin typeface="Arial MT"/>
                <a:cs typeface="Arial MT"/>
              </a:rPr>
              <a:t>Date</a:t>
            </a:r>
            <a:r>
              <a:rPr sz="1800" dirty="0">
                <a:solidFill>
                  <a:srgbClr val="0004FF"/>
                </a:solidFill>
                <a:latin typeface="Arial MT"/>
                <a:cs typeface="Arial MT"/>
              </a:rPr>
              <a:t>	c.</a:t>
            </a:r>
            <a:r>
              <a:rPr sz="1800" spc="-15" dirty="0">
                <a:solidFill>
                  <a:srgbClr val="0004FF"/>
                </a:solidFill>
                <a:latin typeface="Arial MT"/>
                <a:cs typeface="Arial MT"/>
              </a:rPr>
              <a:t> </a:t>
            </a:r>
            <a:r>
              <a:rPr sz="1800" spc="-25" dirty="0">
                <a:solidFill>
                  <a:srgbClr val="0004FF"/>
                </a:solidFill>
                <a:latin typeface="Arial MT"/>
                <a:cs typeface="Arial MT"/>
              </a:rPr>
              <a:t>Day</a:t>
            </a:r>
            <a:r>
              <a:rPr sz="1800" dirty="0">
                <a:solidFill>
                  <a:srgbClr val="0004FF"/>
                </a:solidFill>
                <a:latin typeface="Arial MT"/>
                <a:cs typeface="Arial MT"/>
              </a:rPr>
              <a:t>	d.</a:t>
            </a:r>
            <a:r>
              <a:rPr sz="1800" spc="-15" dirty="0">
                <a:solidFill>
                  <a:srgbClr val="0004FF"/>
                </a:solidFill>
                <a:latin typeface="Arial MT"/>
                <a:cs typeface="Arial MT"/>
              </a:rPr>
              <a:t> </a:t>
            </a:r>
            <a:r>
              <a:rPr sz="1800" spc="-10" dirty="0">
                <a:solidFill>
                  <a:srgbClr val="0004FF"/>
                </a:solidFill>
                <a:latin typeface="Arial MT"/>
                <a:cs typeface="Arial MT"/>
              </a:rPr>
              <a:t>Daily</a:t>
            </a:r>
            <a:endParaRPr sz="1800">
              <a:latin typeface="Arial MT"/>
              <a:cs typeface="Arial MT"/>
            </a:endParaRPr>
          </a:p>
        </p:txBody>
      </p:sp>
      <p:sp>
        <p:nvSpPr>
          <p:cNvPr id="14" name="object 14"/>
          <p:cNvSpPr txBox="1"/>
          <p:nvPr/>
        </p:nvSpPr>
        <p:spPr>
          <a:xfrm>
            <a:off x="1152550" y="3845941"/>
            <a:ext cx="10034905" cy="849630"/>
          </a:xfrm>
          <a:prstGeom prst="rect">
            <a:avLst/>
          </a:prstGeom>
        </p:spPr>
        <p:txBody>
          <a:bodyPr vert="horz" wrap="square" lIns="0" tIns="12700" rIns="0" bIns="0" rtlCol="0">
            <a:spAutoFit/>
          </a:bodyPr>
          <a:lstStyle/>
          <a:p>
            <a:pPr marL="12700" marR="5080">
              <a:lnSpc>
                <a:spcPct val="150100"/>
              </a:lnSpc>
              <a:spcBef>
                <a:spcPts val="100"/>
              </a:spcBef>
              <a:tabLst>
                <a:tab pos="2554605" algn="l"/>
              </a:tabLst>
            </a:pPr>
            <a:r>
              <a:rPr sz="1800" b="1" dirty="0">
                <a:solidFill>
                  <a:srgbClr val="FF0000"/>
                </a:solidFill>
                <a:latin typeface="Arial"/>
                <a:cs typeface="Arial"/>
              </a:rPr>
              <a:t>4.</a:t>
            </a:r>
            <a:r>
              <a:rPr sz="1800" b="1" spc="280" dirty="0">
                <a:solidFill>
                  <a:srgbClr val="FF0000"/>
                </a:solidFill>
                <a:latin typeface="Arial"/>
                <a:cs typeface="Arial"/>
              </a:rPr>
              <a:t> </a:t>
            </a:r>
            <a:r>
              <a:rPr sz="1800" dirty="0">
                <a:latin typeface="Arial MT"/>
                <a:cs typeface="Arial MT"/>
              </a:rPr>
              <a:t>The</a:t>
            </a:r>
            <a:r>
              <a:rPr sz="1800" spc="265" dirty="0">
                <a:latin typeface="Arial MT"/>
                <a:cs typeface="Arial MT"/>
              </a:rPr>
              <a:t> </a:t>
            </a:r>
            <a:r>
              <a:rPr sz="1800" dirty="0">
                <a:latin typeface="Arial MT"/>
                <a:cs typeface="Arial MT"/>
              </a:rPr>
              <a:t>FOR</a:t>
            </a:r>
            <a:r>
              <a:rPr sz="1800" spc="275" dirty="0">
                <a:latin typeface="Arial MT"/>
                <a:cs typeface="Arial MT"/>
              </a:rPr>
              <a:t> </a:t>
            </a:r>
            <a:r>
              <a:rPr sz="1800" dirty="0">
                <a:latin typeface="Arial MT"/>
                <a:cs typeface="Arial MT"/>
              </a:rPr>
              <a:t>XML</a:t>
            </a:r>
            <a:r>
              <a:rPr sz="1800" spc="200" dirty="0">
                <a:latin typeface="Arial MT"/>
                <a:cs typeface="Arial MT"/>
              </a:rPr>
              <a:t> </a:t>
            </a:r>
            <a:r>
              <a:rPr sz="1800" dirty="0">
                <a:latin typeface="Arial MT"/>
                <a:cs typeface="Arial MT"/>
              </a:rPr>
              <a:t>AUTO</a:t>
            </a:r>
            <a:r>
              <a:rPr sz="1800" spc="285" dirty="0">
                <a:latin typeface="Arial MT"/>
                <a:cs typeface="Arial MT"/>
              </a:rPr>
              <a:t> </a:t>
            </a:r>
            <a:r>
              <a:rPr sz="1800" dirty="0">
                <a:latin typeface="Arial MT"/>
                <a:cs typeface="Arial MT"/>
              </a:rPr>
              <a:t>clause</a:t>
            </a:r>
            <a:r>
              <a:rPr sz="1800" spc="265" dirty="0">
                <a:latin typeface="Arial MT"/>
                <a:cs typeface="Arial MT"/>
              </a:rPr>
              <a:t> </a:t>
            </a:r>
            <a:r>
              <a:rPr sz="1800" dirty="0">
                <a:latin typeface="Arial MT"/>
                <a:cs typeface="Arial MT"/>
              </a:rPr>
              <a:t>converts</a:t>
            </a:r>
            <a:r>
              <a:rPr sz="1800" spc="280" dirty="0">
                <a:latin typeface="Arial MT"/>
                <a:cs typeface="Arial MT"/>
              </a:rPr>
              <a:t> </a:t>
            </a:r>
            <a:r>
              <a:rPr sz="1800" dirty="0">
                <a:latin typeface="Arial MT"/>
                <a:cs typeface="Arial MT"/>
              </a:rPr>
              <a:t>each</a:t>
            </a:r>
            <a:r>
              <a:rPr sz="1800" spc="270" dirty="0">
                <a:latin typeface="Arial MT"/>
                <a:cs typeface="Arial MT"/>
              </a:rPr>
              <a:t> </a:t>
            </a:r>
            <a:r>
              <a:rPr sz="1800" dirty="0">
                <a:latin typeface="Arial MT"/>
                <a:cs typeface="Arial MT"/>
              </a:rPr>
              <a:t>column</a:t>
            </a:r>
            <a:r>
              <a:rPr sz="1800" spc="290" dirty="0">
                <a:latin typeface="Arial MT"/>
                <a:cs typeface="Arial MT"/>
              </a:rPr>
              <a:t> </a:t>
            </a:r>
            <a:r>
              <a:rPr sz="1800" dirty="0">
                <a:latin typeface="Arial MT"/>
                <a:cs typeface="Arial MT"/>
              </a:rPr>
              <a:t>in</a:t>
            </a:r>
            <a:r>
              <a:rPr sz="1800" spc="270" dirty="0">
                <a:latin typeface="Arial MT"/>
                <a:cs typeface="Arial MT"/>
              </a:rPr>
              <a:t> </a:t>
            </a:r>
            <a:r>
              <a:rPr sz="1800" dirty="0">
                <a:latin typeface="Arial MT"/>
                <a:cs typeface="Arial MT"/>
              </a:rPr>
              <a:t>the</a:t>
            </a:r>
            <a:r>
              <a:rPr sz="1800" spc="275" dirty="0">
                <a:latin typeface="Arial MT"/>
                <a:cs typeface="Arial MT"/>
              </a:rPr>
              <a:t> </a:t>
            </a:r>
            <a:r>
              <a:rPr sz="1800" dirty="0">
                <a:latin typeface="Arial MT"/>
                <a:cs typeface="Arial MT"/>
              </a:rPr>
              <a:t>SQL</a:t>
            </a:r>
            <a:r>
              <a:rPr sz="1800" spc="200" dirty="0">
                <a:latin typeface="Arial MT"/>
                <a:cs typeface="Arial MT"/>
              </a:rPr>
              <a:t> </a:t>
            </a:r>
            <a:r>
              <a:rPr sz="1800" dirty="0">
                <a:latin typeface="Arial MT"/>
                <a:cs typeface="Arial MT"/>
              </a:rPr>
              <a:t>table</a:t>
            </a:r>
            <a:r>
              <a:rPr sz="1800" spc="275" dirty="0">
                <a:latin typeface="Arial MT"/>
                <a:cs typeface="Arial MT"/>
              </a:rPr>
              <a:t> </a:t>
            </a:r>
            <a:r>
              <a:rPr sz="1800" dirty="0">
                <a:latin typeface="Arial MT"/>
                <a:cs typeface="Arial MT"/>
              </a:rPr>
              <a:t>into</a:t>
            </a:r>
            <a:r>
              <a:rPr sz="1800" spc="285" dirty="0">
                <a:latin typeface="Arial MT"/>
                <a:cs typeface="Arial MT"/>
              </a:rPr>
              <a:t> </a:t>
            </a:r>
            <a:r>
              <a:rPr sz="1800" dirty="0">
                <a:latin typeface="Arial MT"/>
                <a:cs typeface="Arial MT"/>
              </a:rPr>
              <a:t>an</a:t>
            </a:r>
            <a:r>
              <a:rPr sz="1800" spc="280" dirty="0">
                <a:latin typeface="Arial MT"/>
                <a:cs typeface="Arial MT"/>
              </a:rPr>
              <a:t> </a:t>
            </a:r>
            <a:r>
              <a:rPr sz="1800" dirty="0">
                <a:latin typeface="Arial MT"/>
                <a:cs typeface="Arial MT"/>
              </a:rPr>
              <a:t>attribute</a:t>
            </a:r>
            <a:r>
              <a:rPr sz="1800" spc="275" dirty="0">
                <a:latin typeface="Arial MT"/>
                <a:cs typeface="Arial MT"/>
              </a:rPr>
              <a:t> </a:t>
            </a:r>
            <a:r>
              <a:rPr sz="1800" dirty="0">
                <a:latin typeface="Arial MT"/>
                <a:cs typeface="Arial MT"/>
              </a:rPr>
              <a:t>in</a:t>
            </a:r>
            <a:r>
              <a:rPr sz="1800" spc="270" dirty="0">
                <a:latin typeface="Arial MT"/>
                <a:cs typeface="Arial MT"/>
              </a:rPr>
              <a:t> </a:t>
            </a:r>
            <a:r>
              <a:rPr sz="1800" spc="-25" dirty="0">
                <a:latin typeface="Arial MT"/>
                <a:cs typeface="Arial MT"/>
              </a:rPr>
              <a:t>the </a:t>
            </a:r>
            <a:r>
              <a:rPr sz="1800" dirty="0">
                <a:latin typeface="Arial MT"/>
                <a:cs typeface="Arial MT"/>
              </a:rPr>
              <a:t>corresponding XML </a:t>
            </a:r>
            <a:r>
              <a:rPr sz="1800" u="sng" dirty="0">
                <a:uFill>
                  <a:solidFill>
                    <a:srgbClr val="000000"/>
                  </a:solidFill>
                </a:uFill>
                <a:latin typeface="Arial MT"/>
                <a:cs typeface="Arial MT"/>
              </a:rPr>
              <a:t>	</a:t>
            </a:r>
            <a:r>
              <a:rPr sz="1800" spc="-50" dirty="0">
                <a:latin typeface="Arial MT"/>
                <a:cs typeface="Arial MT"/>
              </a:rPr>
              <a:t>.</a:t>
            </a:r>
            <a:endParaRPr sz="1800" dirty="0">
              <a:latin typeface="Arial MT"/>
              <a:cs typeface="Arial MT"/>
            </a:endParaRPr>
          </a:p>
        </p:txBody>
      </p:sp>
      <p:sp>
        <p:nvSpPr>
          <p:cNvPr id="15" name="object 15"/>
          <p:cNvSpPr txBox="1"/>
          <p:nvPr/>
        </p:nvSpPr>
        <p:spPr>
          <a:xfrm>
            <a:off x="1152550" y="4806822"/>
            <a:ext cx="6817995" cy="299720"/>
          </a:xfrm>
          <a:prstGeom prst="rect">
            <a:avLst/>
          </a:prstGeom>
        </p:spPr>
        <p:txBody>
          <a:bodyPr vert="horz" wrap="square" lIns="0" tIns="12700" rIns="0" bIns="0" rtlCol="0">
            <a:spAutoFit/>
          </a:bodyPr>
          <a:lstStyle/>
          <a:p>
            <a:pPr marL="12700">
              <a:lnSpc>
                <a:spcPct val="100000"/>
              </a:lnSpc>
              <a:spcBef>
                <a:spcPts val="100"/>
              </a:spcBef>
              <a:tabLst>
                <a:tab pos="2755900" algn="l"/>
                <a:tab pos="5499100" algn="l"/>
              </a:tabLst>
            </a:pPr>
            <a:r>
              <a:rPr sz="1800" dirty="0">
                <a:solidFill>
                  <a:srgbClr val="0004FF"/>
                </a:solidFill>
                <a:latin typeface="Arial MT"/>
                <a:cs typeface="Arial MT"/>
              </a:rPr>
              <a:t>a.</a:t>
            </a:r>
            <a:r>
              <a:rPr sz="1800" spc="-5" dirty="0">
                <a:solidFill>
                  <a:srgbClr val="0004FF"/>
                </a:solidFill>
                <a:latin typeface="Arial MT"/>
                <a:cs typeface="Arial MT"/>
              </a:rPr>
              <a:t> </a:t>
            </a:r>
            <a:r>
              <a:rPr sz="1800" spc="-20" dirty="0">
                <a:solidFill>
                  <a:srgbClr val="0004FF"/>
                </a:solidFill>
                <a:latin typeface="Arial MT"/>
                <a:cs typeface="Arial MT"/>
              </a:rPr>
              <a:t>Paper</a:t>
            </a:r>
            <a:r>
              <a:rPr sz="1800" dirty="0">
                <a:solidFill>
                  <a:srgbClr val="0004FF"/>
                </a:solidFill>
                <a:latin typeface="Arial MT"/>
                <a:cs typeface="Arial MT"/>
              </a:rPr>
              <a:t>	b.</a:t>
            </a:r>
            <a:r>
              <a:rPr sz="1800" spc="-5" dirty="0">
                <a:solidFill>
                  <a:srgbClr val="0004FF"/>
                </a:solidFill>
                <a:latin typeface="Arial MT"/>
                <a:cs typeface="Arial MT"/>
              </a:rPr>
              <a:t> </a:t>
            </a:r>
            <a:r>
              <a:rPr sz="1800" spc="-10" dirty="0">
                <a:solidFill>
                  <a:srgbClr val="0004FF"/>
                </a:solidFill>
                <a:latin typeface="Arial MT"/>
                <a:cs typeface="Arial MT"/>
              </a:rPr>
              <a:t>Receipt</a:t>
            </a:r>
            <a:r>
              <a:rPr sz="1800" dirty="0">
                <a:solidFill>
                  <a:srgbClr val="0004FF"/>
                </a:solidFill>
                <a:latin typeface="Arial MT"/>
                <a:cs typeface="Arial MT"/>
              </a:rPr>
              <a:t>	c.</a:t>
            </a:r>
            <a:r>
              <a:rPr sz="1800" spc="-15" dirty="0">
                <a:solidFill>
                  <a:srgbClr val="0004FF"/>
                </a:solidFill>
                <a:latin typeface="Arial MT"/>
                <a:cs typeface="Arial MT"/>
              </a:rPr>
              <a:t> </a:t>
            </a:r>
            <a:r>
              <a:rPr sz="1800" spc="-10" dirty="0">
                <a:solidFill>
                  <a:srgbClr val="0004FF"/>
                </a:solidFill>
                <a:latin typeface="Arial MT"/>
                <a:cs typeface="Arial MT"/>
              </a:rPr>
              <a:t>Paragraph</a:t>
            </a:r>
            <a:endParaRPr sz="1800" dirty="0">
              <a:latin typeface="Arial MT"/>
              <a:cs typeface="Arial MT"/>
            </a:endParaRPr>
          </a:p>
        </p:txBody>
      </p:sp>
      <p:sp>
        <p:nvSpPr>
          <p:cNvPr id="16" name="object 16"/>
          <p:cNvSpPr txBox="1"/>
          <p:nvPr/>
        </p:nvSpPr>
        <p:spPr>
          <a:xfrm>
            <a:off x="9394570" y="4842636"/>
            <a:ext cx="1306830" cy="256540"/>
          </a:xfrm>
          <a:prstGeom prst="rect">
            <a:avLst/>
          </a:prstGeom>
          <a:solidFill>
            <a:srgbClr val="FFFF00"/>
          </a:solidFill>
        </p:spPr>
        <p:txBody>
          <a:bodyPr vert="horz" wrap="square" lIns="0" tIns="0" rIns="0" bIns="0" rtlCol="0">
            <a:spAutoFit/>
          </a:bodyPr>
          <a:lstStyle/>
          <a:p>
            <a:pPr marL="635">
              <a:lnSpc>
                <a:spcPts val="1980"/>
              </a:lnSpc>
            </a:pPr>
            <a:r>
              <a:rPr sz="1800" dirty="0">
                <a:solidFill>
                  <a:srgbClr val="0004FF"/>
                </a:solidFill>
                <a:latin typeface="Arial MT"/>
                <a:cs typeface="Arial MT"/>
              </a:rPr>
              <a:t>d.</a:t>
            </a:r>
            <a:r>
              <a:rPr sz="1800" spc="-5" dirty="0">
                <a:solidFill>
                  <a:srgbClr val="0004FF"/>
                </a:solidFill>
                <a:latin typeface="Arial MT"/>
                <a:cs typeface="Arial MT"/>
              </a:rPr>
              <a:t> </a:t>
            </a:r>
            <a:r>
              <a:rPr sz="1800" spc="-10" dirty="0">
                <a:solidFill>
                  <a:srgbClr val="0004FF"/>
                </a:solidFill>
                <a:latin typeface="Arial MT"/>
                <a:cs typeface="Arial MT"/>
              </a:rPr>
              <a:t>Document</a:t>
            </a:r>
            <a:endParaRPr sz="1800" dirty="0">
              <a:latin typeface="Arial MT"/>
              <a:cs typeface="Arial M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4915" y="301878"/>
            <a:ext cx="2767965" cy="574040"/>
          </a:xfrm>
          <a:prstGeom prst="rect">
            <a:avLst/>
          </a:prstGeom>
        </p:spPr>
        <p:txBody>
          <a:bodyPr vert="horz" wrap="square" lIns="0" tIns="12700" rIns="0" bIns="0" rtlCol="0">
            <a:spAutoFit/>
          </a:bodyPr>
          <a:lstStyle/>
          <a:p>
            <a:pPr marL="12700">
              <a:lnSpc>
                <a:spcPct val="100000"/>
              </a:lnSpc>
              <a:spcBef>
                <a:spcPts val="100"/>
              </a:spcBef>
            </a:pPr>
            <a:r>
              <a:rPr spc="-10" dirty="0"/>
              <a:t>Conclusions</a:t>
            </a:r>
          </a:p>
        </p:txBody>
      </p:sp>
      <p:sp>
        <p:nvSpPr>
          <p:cNvPr id="4" name="object 4"/>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2"/>
              </a:rPr>
              <a:t>www.senati.edu.pe</a:t>
            </a:r>
            <a:endParaRPr sz="1200">
              <a:latin typeface="Segoe UI"/>
              <a:cs typeface="Segoe UI"/>
            </a:endParaRPr>
          </a:p>
        </p:txBody>
      </p:sp>
      <p:sp>
        <p:nvSpPr>
          <p:cNvPr id="3" name="object 3"/>
          <p:cNvSpPr txBox="1"/>
          <p:nvPr/>
        </p:nvSpPr>
        <p:spPr>
          <a:xfrm>
            <a:off x="1761870" y="893445"/>
            <a:ext cx="8368030" cy="5307330"/>
          </a:xfrm>
          <a:prstGeom prst="rect">
            <a:avLst/>
          </a:prstGeom>
        </p:spPr>
        <p:txBody>
          <a:bodyPr vert="horz" wrap="square" lIns="0" tIns="12700" rIns="0" bIns="0" rtlCol="0">
            <a:spAutoFit/>
          </a:bodyPr>
          <a:lstStyle/>
          <a:p>
            <a:pPr marL="12700" marR="5080" algn="just">
              <a:lnSpc>
                <a:spcPct val="150000"/>
              </a:lnSpc>
              <a:spcBef>
                <a:spcPts val="100"/>
              </a:spcBef>
            </a:pPr>
            <a:r>
              <a:rPr sz="2100" dirty="0">
                <a:latin typeface="Arial MT"/>
                <a:cs typeface="Arial MT"/>
              </a:rPr>
              <a:t>XML</a:t>
            </a:r>
            <a:r>
              <a:rPr sz="2100" spc="-100" dirty="0">
                <a:latin typeface="Arial MT"/>
                <a:cs typeface="Arial MT"/>
              </a:rPr>
              <a:t> </a:t>
            </a:r>
            <a:r>
              <a:rPr sz="2100" dirty="0">
                <a:latin typeface="Arial MT"/>
                <a:cs typeface="Arial MT"/>
              </a:rPr>
              <a:t>is one</a:t>
            </a:r>
            <a:r>
              <a:rPr sz="2100" spc="-10" dirty="0">
                <a:latin typeface="Arial MT"/>
                <a:cs typeface="Arial MT"/>
              </a:rPr>
              <a:t> </a:t>
            </a:r>
            <a:r>
              <a:rPr sz="2100" dirty="0">
                <a:latin typeface="Arial MT"/>
                <a:cs typeface="Arial MT"/>
              </a:rPr>
              <a:t>of</a:t>
            </a:r>
            <a:r>
              <a:rPr sz="2100" spc="5" dirty="0">
                <a:latin typeface="Arial MT"/>
                <a:cs typeface="Arial MT"/>
              </a:rPr>
              <a:t> </a:t>
            </a:r>
            <a:r>
              <a:rPr sz="2100" dirty="0">
                <a:latin typeface="Arial MT"/>
                <a:cs typeface="Arial MT"/>
              </a:rPr>
              <a:t>the</a:t>
            </a:r>
            <a:r>
              <a:rPr sz="2100" spc="-10" dirty="0">
                <a:latin typeface="Arial MT"/>
                <a:cs typeface="Arial MT"/>
              </a:rPr>
              <a:t> </a:t>
            </a:r>
            <a:r>
              <a:rPr sz="2100" dirty="0">
                <a:latin typeface="Arial MT"/>
                <a:cs typeface="Arial MT"/>
              </a:rPr>
              <a:t>most</a:t>
            </a:r>
            <a:r>
              <a:rPr sz="2100" spc="5" dirty="0">
                <a:latin typeface="Arial MT"/>
                <a:cs typeface="Arial MT"/>
              </a:rPr>
              <a:t> </a:t>
            </a:r>
            <a:r>
              <a:rPr sz="2100" dirty="0">
                <a:latin typeface="Arial MT"/>
                <a:cs typeface="Arial MT"/>
              </a:rPr>
              <a:t>popular</a:t>
            </a:r>
            <a:r>
              <a:rPr sz="2100" spc="-5" dirty="0">
                <a:latin typeface="Arial MT"/>
                <a:cs typeface="Arial MT"/>
              </a:rPr>
              <a:t> </a:t>
            </a:r>
            <a:r>
              <a:rPr sz="2100" dirty="0">
                <a:latin typeface="Arial MT"/>
                <a:cs typeface="Arial MT"/>
              </a:rPr>
              <a:t>data</a:t>
            </a:r>
            <a:r>
              <a:rPr sz="2100" spc="-5" dirty="0">
                <a:latin typeface="Arial MT"/>
                <a:cs typeface="Arial MT"/>
              </a:rPr>
              <a:t> </a:t>
            </a:r>
            <a:r>
              <a:rPr sz="2100" dirty="0">
                <a:latin typeface="Arial MT"/>
                <a:cs typeface="Arial MT"/>
              </a:rPr>
              <a:t>formats</a:t>
            </a:r>
            <a:r>
              <a:rPr sz="2100" spc="5" dirty="0">
                <a:latin typeface="Arial MT"/>
                <a:cs typeface="Arial MT"/>
              </a:rPr>
              <a:t> </a:t>
            </a:r>
            <a:r>
              <a:rPr sz="2100" dirty="0">
                <a:latin typeface="Arial MT"/>
                <a:cs typeface="Arial MT"/>
              </a:rPr>
              <a:t>for</a:t>
            </a:r>
            <a:r>
              <a:rPr sz="2100" spc="-5" dirty="0">
                <a:latin typeface="Arial MT"/>
                <a:cs typeface="Arial MT"/>
              </a:rPr>
              <a:t> </a:t>
            </a:r>
            <a:r>
              <a:rPr sz="2100" dirty="0">
                <a:latin typeface="Arial MT"/>
                <a:cs typeface="Arial MT"/>
              </a:rPr>
              <a:t>information</a:t>
            </a:r>
            <a:r>
              <a:rPr sz="2100" spc="-5" dirty="0">
                <a:latin typeface="Arial MT"/>
                <a:cs typeface="Arial MT"/>
              </a:rPr>
              <a:t> </a:t>
            </a:r>
            <a:r>
              <a:rPr sz="2100" spc="-10" dirty="0">
                <a:latin typeface="Arial MT"/>
                <a:cs typeface="Arial MT"/>
              </a:rPr>
              <a:t>exchange. </a:t>
            </a:r>
            <a:r>
              <a:rPr sz="2100" dirty="0">
                <a:latin typeface="Arial MT"/>
                <a:cs typeface="Arial MT"/>
              </a:rPr>
              <a:t>Following</a:t>
            </a:r>
            <a:r>
              <a:rPr sz="2100" spc="65" dirty="0">
                <a:latin typeface="Arial MT"/>
                <a:cs typeface="Arial MT"/>
              </a:rPr>
              <a:t> </a:t>
            </a:r>
            <a:r>
              <a:rPr sz="2100" dirty="0">
                <a:latin typeface="Arial MT"/>
                <a:cs typeface="Arial MT"/>
              </a:rPr>
              <a:t>are</a:t>
            </a:r>
            <a:r>
              <a:rPr sz="2100" spc="80" dirty="0">
                <a:latin typeface="Arial MT"/>
                <a:cs typeface="Arial MT"/>
              </a:rPr>
              <a:t> </a:t>
            </a:r>
            <a:r>
              <a:rPr sz="2100" dirty="0">
                <a:latin typeface="Arial MT"/>
                <a:cs typeface="Arial MT"/>
              </a:rPr>
              <a:t>some</a:t>
            </a:r>
            <a:r>
              <a:rPr sz="2100" spc="85" dirty="0">
                <a:latin typeface="Arial MT"/>
                <a:cs typeface="Arial MT"/>
              </a:rPr>
              <a:t> </a:t>
            </a:r>
            <a:r>
              <a:rPr sz="2100" dirty="0">
                <a:latin typeface="Arial MT"/>
                <a:cs typeface="Arial MT"/>
              </a:rPr>
              <a:t>of</a:t>
            </a:r>
            <a:r>
              <a:rPr sz="2100" spc="85" dirty="0">
                <a:latin typeface="Arial MT"/>
                <a:cs typeface="Arial MT"/>
              </a:rPr>
              <a:t> </a:t>
            </a:r>
            <a:r>
              <a:rPr sz="2100" dirty="0">
                <a:latin typeface="Arial MT"/>
                <a:cs typeface="Arial MT"/>
              </a:rPr>
              <a:t>the</a:t>
            </a:r>
            <a:r>
              <a:rPr sz="2100" spc="80" dirty="0">
                <a:latin typeface="Arial MT"/>
                <a:cs typeface="Arial MT"/>
              </a:rPr>
              <a:t> </a:t>
            </a:r>
            <a:r>
              <a:rPr sz="2100" dirty="0">
                <a:latin typeface="Arial MT"/>
                <a:cs typeface="Arial MT"/>
              </a:rPr>
              <a:t>reasons</a:t>
            </a:r>
            <a:r>
              <a:rPr sz="2100" spc="85" dirty="0">
                <a:latin typeface="Arial MT"/>
                <a:cs typeface="Arial MT"/>
              </a:rPr>
              <a:t> </a:t>
            </a:r>
            <a:r>
              <a:rPr sz="2100" dirty="0">
                <a:latin typeface="Arial MT"/>
                <a:cs typeface="Arial MT"/>
              </a:rPr>
              <a:t>to</a:t>
            </a:r>
            <a:r>
              <a:rPr sz="2100" spc="70" dirty="0">
                <a:latin typeface="Arial MT"/>
                <a:cs typeface="Arial MT"/>
              </a:rPr>
              <a:t> </a:t>
            </a:r>
            <a:r>
              <a:rPr sz="2100" dirty="0">
                <a:latin typeface="Arial MT"/>
                <a:cs typeface="Arial MT"/>
              </a:rPr>
              <a:t>use</a:t>
            </a:r>
            <a:r>
              <a:rPr sz="2100" spc="80" dirty="0">
                <a:latin typeface="Arial MT"/>
                <a:cs typeface="Arial MT"/>
              </a:rPr>
              <a:t> </a:t>
            </a:r>
            <a:r>
              <a:rPr sz="2100" dirty="0">
                <a:latin typeface="Arial MT"/>
                <a:cs typeface="Arial MT"/>
              </a:rPr>
              <a:t>native</a:t>
            </a:r>
            <a:r>
              <a:rPr sz="2100" spc="65" dirty="0">
                <a:latin typeface="Arial MT"/>
                <a:cs typeface="Arial MT"/>
              </a:rPr>
              <a:t> </a:t>
            </a:r>
            <a:r>
              <a:rPr sz="2100" dirty="0">
                <a:latin typeface="Arial MT"/>
                <a:cs typeface="Arial MT"/>
              </a:rPr>
              <a:t>XML</a:t>
            </a:r>
            <a:r>
              <a:rPr sz="2100" spc="10" dirty="0">
                <a:latin typeface="Arial MT"/>
                <a:cs typeface="Arial MT"/>
              </a:rPr>
              <a:t> </a:t>
            </a:r>
            <a:r>
              <a:rPr sz="2100" dirty="0">
                <a:latin typeface="Arial MT"/>
                <a:cs typeface="Arial MT"/>
              </a:rPr>
              <a:t>features</a:t>
            </a:r>
            <a:r>
              <a:rPr sz="2100" spc="85" dirty="0">
                <a:latin typeface="Arial MT"/>
                <a:cs typeface="Arial MT"/>
              </a:rPr>
              <a:t> </a:t>
            </a:r>
            <a:r>
              <a:rPr sz="2100" dirty="0">
                <a:latin typeface="Arial MT"/>
                <a:cs typeface="Arial MT"/>
              </a:rPr>
              <a:t>in</a:t>
            </a:r>
            <a:r>
              <a:rPr sz="2100" spc="80" dirty="0">
                <a:latin typeface="Arial MT"/>
                <a:cs typeface="Arial MT"/>
              </a:rPr>
              <a:t> </a:t>
            </a:r>
            <a:r>
              <a:rPr sz="2100" spc="-25" dirty="0">
                <a:latin typeface="Arial MT"/>
                <a:cs typeface="Arial MT"/>
              </a:rPr>
              <a:t>SQL </a:t>
            </a:r>
            <a:r>
              <a:rPr sz="2100" dirty="0">
                <a:latin typeface="Arial MT"/>
                <a:cs typeface="Arial MT"/>
              </a:rPr>
              <a:t>Server</a:t>
            </a:r>
            <a:r>
              <a:rPr sz="2100" spc="-25" dirty="0">
                <a:latin typeface="Arial MT"/>
                <a:cs typeface="Arial MT"/>
              </a:rPr>
              <a:t> </a:t>
            </a:r>
            <a:r>
              <a:rPr sz="2100" dirty="0">
                <a:latin typeface="Arial MT"/>
                <a:cs typeface="Arial MT"/>
              </a:rPr>
              <a:t>instead</a:t>
            </a:r>
            <a:r>
              <a:rPr sz="2100" spc="-55" dirty="0">
                <a:latin typeface="Arial MT"/>
                <a:cs typeface="Arial MT"/>
              </a:rPr>
              <a:t> </a:t>
            </a:r>
            <a:r>
              <a:rPr sz="2100" dirty="0">
                <a:latin typeface="Arial MT"/>
                <a:cs typeface="Arial MT"/>
              </a:rPr>
              <a:t>of</a:t>
            </a:r>
            <a:r>
              <a:rPr sz="2100" spc="-10" dirty="0">
                <a:latin typeface="Arial MT"/>
                <a:cs typeface="Arial MT"/>
              </a:rPr>
              <a:t> </a:t>
            </a:r>
            <a:r>
              <a:rPr sz="2100" dirty="0">
                <a:latin typeface="Arial MT"/>
                <a:cs typeface="Arial MT"/>
              </a:rPr>
              <a:t>managing</a:t>
            </a:r>
            <a:r>
              <a:rPr sz="2100" spc="-45" dirty="0">
                <a:latin typeface="Arial MT"/>
                <a:cs typeface="Arial MT"/>
              </a:rPr>
              <a:t> </a:t>
            </a:r>
            <a:r>
              <a:rPr sz="2100" dirty="0">
                <a:latin typeface="Arial MT"/>
                <a:cs typeface="Arial MT"/>
              </a:rPr>
              <a:t>your</a:t>
            </a:r>
            <a:r>
              <a:rPr sz="2100" spc="-5" dirty="0">
                <a:latin typeface="Arial MT"/>
                <a:cs typeface="Arial MT"/>
              </a:rPr>
              <a:t> </a:t>
            </a:r>
            <a:r>
              <a:rPr sz="2100" dirty="0">
                <a:latin typeface="Arial MT"/>
                <a:cs typeface="Arial MT"/>
              </a:rPr>
              <a:t>XML</a:t>
            </a:r>
            <a:r>
              <a:rPr sz="2100" spc="-105" dirty="0">
                <a:latin typeface="Arial MT"/>
                <a:cs typeface="Arial MT"/>
              </a:rPr>
              <a:t> </a:t>
            </a:r>
            <a:r>
              <a:rPr sz="2100" dirty="0">
                <a:latin typeface="Arial MT"/>
                <a:cs typeface="Arial MT"/>
              </a:rPr>
              <a:t>data</a:t>
            </a:r>
            <a:r>
              <a:rPr sz="2100" spc="-25" dirty="0">
                <a:latin typeface="Arial MT"/>
                <a:cs typeface="Arial MT"/>
              </a:rPr>
              <a:t> </a:t>
            </a:r>
            <a:r>
              <a:rPr sz="2100" dirty="0">
                <a:latin typeface="Arial MT"/>
                <a:cs typeface="Arial MT"/>
              </a:rPr>
              <a:t>in</a:t>
            </a:r>
            <a:r>
              <a:rPr sz="2100" spc="-20" dirty="0">
                <a:latin typeface="Arial MT"/>
                <a:cs typeface="Arial MT"/>
              </a:rPr>
              <a:t> </a:t>
            </a:r>
            <a:r>
              <a:rPr sz="2100" dirty="0">
                <a:latin typeface="Arial MT"/>
                <a:cs typeface="Arial MT"/>
              </a:rPr>
              <a:t>the</a:t>
            </a:r>
            <a:r>
              <a:rPr sz="2100" spc="-30" dirty="0">
                <a:latin typeface="Arial MT"/>
                <a:cs typeface="Arial MT"/>
              </a:rPr>
              <a:t> </a:t>
            </a:r>
            <a:r>
              <a:rPr sz="2100" dirty="0">
                <a:latin typeface="Arial MT"/>
                <a:cs typeface="Arial MT"/>
              </a:rPr>
              <a:t>file</a:t>
            </a:r>
            <a:r>
              <a:rPr sz="2100" spc="-25" dirty="0">
                <a:latin typeface="Arial MT"/>
                <a:cs typeface="Arial MT"/>
              </a:rPr>
              <a:t> </a:t>
            </a:r>
            <a:r>
              <a:rPr sz="2100" spc="-10" dirty="0">
                <a:latin typeface="Arial MT"/>
                <a:cs typeface="Arial MT"/>
              </a:rPr>
              <a:t>system:</a:t>
            </a:r>
            <a:endParaRPr sz="2100">
              <a:latin typeface="Arial MT"/>
              <a:cs typeface="Arial MT"/>
            </a:endParaRPr>
          </a:p>
          <a:p>
            <a:pPr marL="299085" marR="15240" indent="-287020" algn="just">
              <a:lnSpc>
                <a:spcPct val="150000"/>
              </a:lnSpc>
              <a:buChar char="•"/>
              <a:tabLst>
                <a:tab pos="299085" algn="l"/>
              </a:tabLst>
            </a:pPr>
            <a:r>
              <a:rPr sz="2100" dirty="0">
                <a:latin typeface="Arial MT"/>
                <a:cs typeface="Arial MT"/>
              </a:rPr>
              <a:t>You</a:t>
            </a:r>
            <a:r>
              <a:rPr sz="2100" spc="105" dirty="0">
                <a:latin typeface="Arial MT"/>
                <a:cs typeface="Arial MT"/>
              </a:rPr>
              <a:t> </a:t>
            </a:r>
            <a:r>
              <a:rPr sz="2100" dirty="0">
                <a:latin typeface="Arial MT"/>
                <a:cs typeface="Arial MT"/>
              </a:rPr>
              <a:t>want</a:t>
            </a:r>
            <a:r>
              <a:rPr sz="2100" spc="114" dirty="0">
                <a:latin typeface="Arial MT"/>
                <a:cs typeface="Arial MT"/>
              </a:rPr>
              <a:t> </a:t>
            </a:r>
            <a:r>
              <a:rPr sz="2100" dirty="0">
                <a:latin typeface="Arial MT"/>
                <a:cs typeface="Arial MT"/>
              </a:rPr>
              <a:t>to</a:t>
            </a:r>
            <a:r>
              <a:rPr sz="2100" spc="105" dirty="0">
                <a:latin typeface="Arial MT"/>
                <a:cs typeface="Arial MT"/>
              </a:rPr>
              <a:t> </a:t>
            </a:r>
            <a:r>
              <a:rPr sz="2100" dirty="0">
                <a:latin typeface="Arial MT"/>
                <a:cs typeface="Arial MT"/>
              </a:rPr>
              <a:t>share,</a:t>
            </a:r>
            <a:r>
              <a:rPr sz="2100" spc="120" dirty="0">
                <a:latin typeface="Arial MT"/>
                <a:cs typeface="Arial MT"/>
              </a:rPr>
              <a:t> </a:t>
            </a:r>
            <a:r>
              <a:rPr sz="2100" dirty="0">
                <a:latin typeface="Arial MT"/>
                <a:cs typeface="Arial MT"/>
              </a:rPr>
              <a:t>query,</a:t>
            </a:r>
            <a:r>
              <a:rPr sz="2100" spc="120" dirty="0">
                <a:latin typeface="Arial MT"/>
                <a:cs typeface="Arial MT"/>
              </a:rPr>
              <a:t> </a:t>
            </a:r>
            <a:r>
              <a:rPr sz="2100" dirty="0">
                <a:latin typeface="Arial MT"/>
                <a:cs typeface="Arial MT"/>
              </a:rPr>
              <a:t>and</a:t>
            </a:r>
            <a:r>
              <a:rPr sz="2100" spc="110" dirty="0">
                <a:latin typeface="Arial MT"/>
                <a:cs typeface="Arial MT"/>
              </a:rPr>
              <a:t> </a:t>
            </a:r>
            <a:r>
              <a:rPr sz="2100" dirty="0">
                <a:latin typeface="Arial MT"/>
                <a:cs typeface="Arial MT"/>
              </a:rPr>
              <a:t>modify</a:t>
            </a:r>
            <a:r>
              <a:rPr sz="2100" spc="114" dirty="0">
                <a:latin typeface="Arial MT"/>
                <a:cs typeface="Arial MT"/>
              </a:rPr>
              <a:t> </a:t>
            </a:r>
            <a:r>
              <a:rPr sz="2100" dirty="0">
                <a:latin typeface="Arial MT"/>
                <a:cs typeface="Arial MT"/>
              </a:rPr>
              <a:t>your</a:t>
            </a:r>
            <a:r>
              <a:rPr sz="2100" spc="110" dirty="0">
                <a:latin typeface="Arial MT"/>
                <a:cs typeface="Arial MT"/>
              </a:rPr>
              <a:t> </a:t>
            </a:r>
            <a:r>
              <a:rPr sz="2100" dirty="0">
                <a:latin typeface="Arial MT"/>
                <a:cs typeface="Arial MT"/>
              </a:rPr>
              <a:t>XML</a:t>
            </a:r>
            <a:r>
              <a:rPr sz="2100" spc="40" dirty="0">
                <a:latin typeface="Arial MT"/>
                <a:cs typeface="Arial MT"/>
              </a:rPr>
              <a:t> </a:t>
            </a:r>
            <a:r>
              <a:rPr sz="2100" dirty="0">
                <a:latin typeface="Arial MT"/>
                <a:cs typeface="Arial MT"/>
              </a:rPr>
              <a:t>data</a:t>
            </a:r>
            <a:r>
              <a:rPr sz="2100" spc="120" dirty="0">
                <a:latin typeface="Arial MT"/>
                <a:cs typeface="Arial MT"/>
              </a:rPr>
              <a:t> </a:t>
            </a:r>
            <a:r>
              <a:rPr sz="2100" dirty="0">
                <a:latin typeface="Arial MT"/>
                <a:cs typeface="Arial MT"/>
              </a:rPr>
              <a:t>in</a:t>
            </a:r>
            <a:r>
              <a:rPr sz="2100" spc="114" dirty="0">
                <a:latin typeface="Arial MT"/>
                <a:cs typeface="Arial MT"/>
              </a:rPr>
              <a:t> </a:t>
            </a:r>
            <a:r>
              <a:rPr sz="2100" dirty="0">
                <a:latin typeface="Arial MT"/>
                <a:cs typeface="Arial MT"/>
              </a:rPr>
              <a:t>an</a:t>
            </a:r>
            <a:r>
              <a:rPr sz="2100" spc="110" dirty="0">
                <a:latin typeface="Arial MT"/>
                <a:cs typeface="Arial MT"/>
              </a:rPr>
              <a:t> </a:t>
            </a:r>
            <a:r>
              <a:rPr sz="2100" spc="-10" dirty="0">
                <a:latin typeface="Arial MT"/>
                <a:cs typeface="Arial MT"/>
              </a:rPr>
              <a:t>efficient </a:t>
            </a:r>
            <a:r>
              <a:rPr sz="2100" dirty="0">
                <a:latin typeface="Arial MT"/>
                <a:cs typeface="Arial MT"/>
              </a:rPr>
              <a:t>and</a:t>
            </a:r>
            <a:r>
              <a:rPr sz="2100" spc="-25" dirty="0">
                <a:latin typeface="Arial MT"/>
                <a:cs typeface="Arial MT"/>
              </a:rPr>
              <a:t> </a:t>
            </a:r>
            <a:r>
              <a:rPr sz="2100" dirty="0">
                <a:latin typeface="Arial MT"/>
                <a:cs typeface="Arial MT"/>
              </a:rPr>
              <a:t>transacted</a:t>
            </a:r>
            <a:r>
              <a:rPr sz="2100" spc="-35" dirty="0">
                <a:latin typeface="Arial MT"/>
                <a:cs typeface="Arial MT"/>
              </a:rPr>
              <a:t> </a:t>
            </a:r>
            <a:r>
              <a:rPr sz="2100" spc="-20" dirty="0">
                <a:latin typeface="Arial MT"/>
                <a:cs typeface="Arial MT"/>
              </a:rPr>
              <a:t>way.</a:t>
            </a:r>
            <a:endParaRPr sz="2100">
              <a:latin typeface="Arial MT"/>
              <a:cs typeface="Arial MT"/>
            </a:endParaRPr>
          </a:p>
          <a:p>
            <a:pPr marL="299720" indent="-287020" algn="just">
              <a:lnSpc>
                <a:spcPct val="100000"/>
              </a:lnSpc>
              <a:spcBef>
                <a:spcPts val="1260"/>
              </a:spcBef>
              <a:buChar char="•"/>
              <a:tabLst>
                <a:tab pos="299720" algn="l"/>
              </a:tabLst>
            </a:pPr>
            <a:r>
              <a:rPr sz="2100" spc="-25" dirty="0">
                <a:latin typeface="Arial MT"/>
                <a:cs typeface="Arial MT"/>
              </a:rPr>
              <a:t>You</a:t>
            </a:r>
            <a:r>
              <a:rPr sz="2100" spc="-45" dirty="0">
                <a:latin typeface="Arial MT"/>
                <a:cs typeface="Arial MT"/>
              </a:rPr>
              <a:t> </a:t>
            </a:r>
            <a:r>
              <a:rPr sz="2100" dirty="0">
                <a:latin typeface="Arial MT"/>
                <a:cs typeface="Arial MT"/>
              </a:rPr>
              <a:t>have</a:t>
            </a:r>
            <a:r>
              <a:rPr sz="2100" spc="-25" dirty="0">
                <a:latin typeface="Arial MT"/>
                <a:cs typeface="Arial MT"/>
              </a:rPr>
              <a:t> </a:t>
            </a:r>
            <a:r>
              <a:rPr sz="2100" dirty="0">
                <a:latin typeface="Arial MT"/>
                <a:cs typeface="Arial MT"/>
              </a:rPr>
              <a:t>relational</a:t>
            </a:r>
            <a:r>
              <a:rPr sz="2100" spc="-40" dirty="0">
                <a:latin typeface="Arial MT"/>
                <a:cs typeface="Arial MT"/>
              </a:rPr>
              <a:t> </a:t>
            </a:r>
            <a:r>
              <a:rPr sz="2100" dirty="0">
                <a:latin typeface="Arial MT"/>
                <a:cs typeface="Arial MT"/>
              </a:rPr>
              <a:t>data</a:t>
            </a:r>
            <a:r>
              <a:rPr sz="2100" spc="-35" dirty="0">
                <a:latin typeface="Arial MT"/>
                <a:cs typeface="Arial MT"/>
              </a:rPr>
              <a:t> </a:t>
            </a:r>
            <a:r>
              <a:rPr sz="2100" dirty="0">
                <a:latin typeface="Arial MT"/>
                <a:cs typeface="Arial MT"/>
              </a:rPr>
              <a:t>and</a:t>
            </a:r>
            <a:r>
              <a:rPr sz="2100" spc="-30" dirty="0">
                <a:latin typeface="Arial MT"/>
                <a:cs typeface="Arial MT"/>
              </a:rPr>
              <a:t> </a:t>
            </a:r>
            <a:r>
              <a:rPr sz="2100" dirty="0">
                <a:latin typeface="Arial MT"/>
                <a:cs typeface="Arial MT"/>
              </a:rPr>
              <a:t>XML</a:t>
            </a:r>
            <a:r>
              <a:rPr sz="2100" spc="-95" dirty="0">
                <a:latin typeface="Arial MT"/>
                <a:cs typeface="Arial MT"/>
              </a:rPr>
              <a:t> </a:t>
            </a:r>
            <a:r>
              <a:rPr sz="2100" dirty="0">
                <a:latin typeface="Arial MT"/>
                <a:cs typeface="Arial MT"/>
              </a:rPr>
              <a:t>data</a:t>
            </a:r>
            <a:r>
              <a:rPr sz="2100" spc="-35" dirty="0">
                <a:latin typeface="Arial MT"/>
                <a:cs typeface="Arial MT"/>
              </a:rPr>
              <a:t> </a:t>
            </a:r>
            <a:r>
              <a:rPr sz="2100" dirty="0">
                <a:latin typeface="Arial MT"/>
                <a:cs typeface="Arial MT"/>
              </a:rPr>
              <a:t>and</a:t>
            </a:r>
            <a:r>
              <a:rPr sz="2100" spc="-25" dirty="0">
                <a:latin typeface="Arial MT"/>
                <a:cs typeface="Arial MT"/>
              </a:rPr>
              <a:t> </a:t>
            </a:r>
            <a:r>
              <a:rPr sz="2100" dirty="0">
                <a:latin typeface="Arial MT"/>
                <a:cs typeface="Arial MT"/>
              </a:rPr>
              <a:t>you</a:t>
            </a:r>
            <a:r>
              <a:rPr sz="2100" spc="-35" dirty="0">
                <a:latin typeface="Arial MT"/>
                <a:cs typeface="Arial MT"/>
              </a:rPr>
              <a:t> </a:t>
            </a:r>
            <a:r>
              <a:rPr sz="2100" dirty="0">
                <a:latin typeface="Arial MT"/>
                <a:cs typeface="Arial MT"/>
              </a:rPr>
              <a:t>want</a:t>
            </a:r>
            <a:r>
              <a:rPr sz="2100" spc="-15" dirty="0">
                <a:latin typeface="Arial MT"/>
                <a:cs typeface="Arial MT"/>
              </a:rPr>
              <a:t> </a:t>
            </a:r>
            <a:r>
              <a:rPr sz="2100" spc="-10" dirty="0">
                <a:latin typeface="Arial MT"/>
                <a:cs typeface="Arial MT"/>
              </a:rPr>
              <a:t>interoperability</a:t>
            </a:r>
            <a:endParaRPr sz="2100">
              <a:latin typeface="Arial MT"/>
              <a:cs typeface="Arial MT"/>
            </a:endParaRPr>
          </a:p>
          <a:p>
            <a:pPr marL="299085">
              <a:lnSpc>
                <a:spcPct val="100000"/>
              </a:lnSpc>
              <a:spcBef>
                <a:spcPts val="1265"/>
              </a:spcBef>
            </a:pPr>
            <a:r>
              <a:rPr sz="2100" dirty="0">
                <a:latin typeface="Arial MT"/>
                <a:cs typeface="Arial MT"/>
              </a:rPr>
              <a:t>between</a:t>
            </a:r>
            <a:r>
              <a:rPr sz="2100" spc="-40" dirty="0">
                <a:latin typeface="Arial MT"/>
                <a:cs typeface="Arial MT"/>
              </a:rPr>
              <a:t> </a:t>
            </a:r>
            <a:r>
              <a:rPr sz="2100" dirty="0">
                <a:latin typeface="Arial MT"/>
                <a:cs typeface="Arial MT"/>
              </a:rPr>
              <a:t>both</a:t>
            </a:r>
            <a:r>
              <a:rPr sz="2100" spc="-25" dirty="0">
                <a:latin typeface="Arial MT"/>
                <a:cs typeface="Arial MT"/>
              </a:rPr>
              <a:t> </a:t>
            </a:r>
            <a:r>
              <a:rPr sz="2100" dirty="0">
                <a:latin typeface="Arial MT"/>
                <a:cs typeface="Arial MT"/>
              </a:rPr>
              <a:t>relational</a:t>
            </a:r>
            <a:r>
              <a:rPr sz="2100" spc="-40" dirty="0">
                <a:latin typeface="Arial MT"/>
                <a:cs typeface="Arial MT"/>
              </a:rPr>
              <a:t> </a:t>
            </a:r>
            <a:r>
              <a:rPr sz="2100" dirty="0">
                <a:latin typeface="Arial MT"/>
                <a:cs typeface="Arial MT"/>
              </a:rPr>
              <a:t>and</a:t>
            </a:r>
            <a:r>
              <a:rPr sz="2100" spc="-25" dirty="0">
                <a:latin typeface="Arial MT"/>
                <a:cs typeface="Arial MT"/>
              </a:rPr>
              <a:t> </a:t>
            </a:r>
            <a:r>
              <a:rPr sz="2100" dirty="0">
                <a:latin typeface="Arial MT"/>
                <a:cs typeface="Arial MT"/>
              </a:rPr>
              <a:t>XML</a:t>
            </a:r>
            <a:r>
              <a:rPr sz="2100" spc="-110" dirty="0">
                <a:latin typeface="Arial MT"/>
                <a:cs typeface="Arial MT"/>
              </a:rPr>
              <a:t> </a:t>
            </a:r>
            <a:r>
              <a:rPr sz="2100" dirty="0">
                <a:latin typeface="Arial MT"/>
                <a:cs typeface="Arial MT"/>
              </a:rPr>
              <a:t>data</a:t>
            </a:r>
            <a:r>
              <a:rPr sz="2100" spc="-30" dirty="0">
                <a:latin typeface="Arial MT"/>
                <a:cs typeface="Arial MT"/>
              </a:rPr>
              <a:t> </a:t>
            </a:r>
            <a:r>
              <a:rPr sz="2100" dirty="0">
                <a:latin typeface="Arial MT"/>
                <a:cs typeface="Arial MT"/>
              </a:rPr>
              <a:t>within</a:t>
            </a:r>
            <a:r>
              <a:rPr sz="2100" spc="-40" dirty="0">
                <a:latin typeface="Arial MT"/>
                <a:cs typeface="Arial MT"/>
              </a:rPr>
              <a:t> </a:t>
            </a:r>
            <a:r>
              <a:rPr sz="2100" dirty="0">
                <a:latin typeface="Arial MT"/>
                <a:cs typeface="Arial MT"/>
              </a:rPr>
              <a:t>your</a:t>
            </a:r>
            <a:r>
              <a:rPr sz="2100" spc="-25" dirty="0">
                <a:latin typeface="Arial MT"/>
                <a:cs typeface="Arial MT"/>
              </a:rPr>
              <a:t> </a:t>
            </a:r>
            <a:r>
              <a:rPr sz="2100" spc="-10" dirty="0">
                <a:latin typeface="Arial MT"/>
                <a:cs typeface="Arial MT"/>
              </a:rPr>
              <a:t>application.</a:t>
            </a:r>
            <a:endParaRPr sz="2100">
              <a:latin typeface="Arial MT"/>
              <a:cs typeface="Arial MT"/>
            </a:endParaRPr>
          </a:p>
          <a:p>
            <a:pPr marL="299085" marR="17145" indent="-287020">
              <a:lnSpc>
                <a:spcPts val="3779"/>
              </a:lnSpc>
              <a:spcBef>
                <a:spcPts val="335"/>
              </a:spcBef>
              <a:buChar char="•"/>
              <a:tabLst>
                <a:tab pos="299085" algn="l"/>
                <a:tab pos="899160" algn="l"/>
                <a:tab pos="1640205" algn="l"/>
                <a:tab pos="2883535" algn="l"/>
                <a:tab pos="3920490" algn="l"/>
                <a:tab pos="4382135" algn="l"/>
                <a:tab pos="5197475" algn="l"/>
                <a:tab pos="5791835" algn="l"/>
                <a:tab pos="6461125" algn="l"/>
                <a:tab pos="8030845" algn="l"/>
              </a:tabLst>
            </a:pPr>
            <a:r>
              <a:rPr sz="2100" spc="-25" dirty="0">
                <a:latin typeface="Arial MT"/>
                <a:cs typeface="Arial MT"/>
              </a:rPr>
              <a:t>You</a:t>
            </a:r>
            <a:r>
              <a:rPr sz="2100" dirty="0">
                <a:latin typeface="Arial MT"/>
                <a:cs typeface="Arial MT"/>
              </a:rPr>
              <a:t>	</a:t>
            </a:r>
            <a:r>
              <a:rPr sz="2100" spc="-20" dirty="0">
                <a:latin typeface="Arial MT"/>
                <a:cs typeface="Arial MT"/>
              </a:rPr>
              <a:t>need</a:t>
            </a:r>
            <a:r>
              <a:rPr sz="2100" dirty="0">
                <a:latin typeface="Arial MT"/>
                <a:cs typeface="Arial MT"/>
              </a:rPr>
              <a:t>	</a:t>
            </a:r>
            <a:r>
              <a:rPr sz="2100" spc="-10" dirty="0">
                <a:latin typeface="Arial MT"/>
                <a:cs typeface="Arial MT"/>
              </a:rPr>
              <a:t>language</a:t>
            </a:r>
            <a:r>
              <a:rPr sz="2100" dirty="0">
                <a:latin typeface="Arial MT"/>
                <a:cs typeface="Arial MT"/>
              </a:rPr>
              <a:t>	</a:t>
            </a:r>
            <a:r>
              <a:rPr sz="2100" spc="-10" dirty="0">
                <a:latin typeface="Arial MT"/>
                <a:cs typeface="Arial MT"/>
              </a:rPr>
              <a:t>support</a:t>
            </a:r>
            <a:r>
              <a:rPr sz="2100" dirty="0">
                <a:latin typeface="Arial MT"/>
                <a:cs typeface="Arial MT"/>
              </a:rPr>
              <a:t>	</a:t>
            </a:r>
            <a:r>
              <a:rPr sz="2100" spc="-25" dirty="0">
                <a:latin typeface="Arial MT"/>
                <a:cs typeface="Arial MT"/>
              </a:rPr>
              <a:t>for</a:t>
            </a:r>
            <a:r>
              <a:rPr sz="2100" dirty="0">
                <a:latin typeface="Arial MT"/>
                <a:cs typeface="Arial MT"/>
              </a:rPr>
              <a:t>	</a:t>
            </a:r>
            <a:r>
              <a:rPr sz="2100" spc="-10" dirty="0">
                <a:latin typeface="Arial MT"/>
                <a:cs typeface="Arial MT"/>
              </a:rPr>
              <a:t>query</a:t>
            </a:r>
            <a:r>
              <a:rPr sz="2100" dirty="0">
                <a:latin typeface="Arial MT"/>
                <a:cs typeface="Arial MT"/>
              </a:rPr>
              <a:t>	</a:t>
            </a:r>
            <a:r>
              <a:rPr sz="2100" spc="-25" dirty="0">
                <a:latin typeface="Arial MT"/>
                <a:cs typeface="Arial MT"/>
              </a:rPr>
              <a:t>and</a:t>
            </a:r>
            <a:r>
              <a:rPr sz="2100" dirty="0">
                <a:latin typeface="Arial MT"/>
                <a:cs typeface="Arial MT"/>
              </a:rPr>
              <a:t>	</a:t>
            </a:r>
            <a:r>
              <a:rPr sz="2100" spc="-20" dirty="0">
                <a:latin typeface="Arial MT"/>
                <a:cs typeface="Arial MT"/>
              </a:rPr>
              <a:t>data</a:t>
            </a:r>
            <a:r>
              <a:rPr sz="2100" dirty="0">
                <a:latin typeface="Arial MT"/>
                <a:cs typeface="Arial MT"/>
              </a:rPr>
              <a:t>	</a:t>
            </a:r>
            <a:r>
              <a:rPr sz="2100" spc="-10" dirty="0">
                <a:latin typeface="Arial MT"/>
                <a:cs typeface="Arial MT"/>
              </a:rPr>
              <a:t>modification</a:t>
            </a:r>
            <a:r>
              <a:rPr sz="2100" dirty="0">
                <a:latin typeface="Arial MT"/>
                <a:cs typeface="Arial MT"/>
              </a:rPr>
              <a:t>	</a:t>
            </a:r>
            <a:r>
              <a:rPr sz="2100" spc="-25" dirty="0">
                <a:latin typeface="Arial MT"/>
                <a:cs typeface="Arial MT"/>
              </a:rPr>
              <a:t>for </a:t>
            </a:r>
            <a:r>
              <a:rPr sz="2100" spc="-10" dirty="0">
                <a:latin typeface="Arial MT"/>
                <a:cs typeface="Arial MT"/>
              </a:rPr>
              <a:t>cross-</a:t>
            </a:r>
            <a:r>
              <a:rPr sz="2100" dirty="0">
                <a:latin typeface="Arial MT"/>
                <a:cs typeface="Arial MT"/>
              </a:rPr>
              <a:t>domain </a:t>
            </a:r>
            <a:r>
              <a:rPr sz="2100" spc="-10" dirty="0">
                <a:latin typeface="Arial MT"/>
                <a:cs typeface="Arial MT"/>
              </a:rPr>
              <a:t>applications.</a:t>
            </a:r>
            <a:endParaRPr sz="2100">
              <a:latin typeface="Arial MT"/>
              <a:cs typeface="Arial MT"/>
            </a:endParaRPr>
          </a:p>
          <a:p>
            <a:pPr marL="299085" marR="15875" indent="-287020">
              <a:lnSpc>
                <a:spcPts val="3779"/>
              </a:lnSpc>
              <a:buChar char="•"/>
              <a:tabLst>
                <a:tab pos="299085" algn="l"/>
              </a:tabLst>
            </a:pPr>
            <a:r>
              <a:rPr sz="2100" dirty="0">
                <a:latin typeface="Arial MT"/>
                <a:cs typeface="Arial MT"/>
              </a:rPr>
              <a:t>You</a:t>
            </a:r>
            <a:r>
              <a:rPr sz="2100" spc="180" dirty="0">
                <a:latin typeface="Arial MT"/>
                <a:cs typeface="Arial MT"/>
              </a:rPr>
              <a:t> </a:t>
            </a:r>
            <a:r>
              <a:rPr sz="2100" dirty="0">
                <a:latin typeface="Arial MT"/>
                <a:cs typeface="Arial MT"/>
              </a:rPr>
              <a:t>want</a:t>
            </a:r>
            <a:r>
              <a:rPr sz="2100" spc="200" dirty="0">
                <a:latin typeface="Arial MT"/>
                <a:cs typeface="Arial MT"/>
              </a:rPr>
              <a:t> </a:t>
            </a:r>
            <a:r>
              <a:rPr sz="2100" dirty="0">
                <a:latin typeface="Arial MT"/>
                <a:cs typeface="Arial MT"/>
              </a:rPr>
              <a:t>the</a:t>
            </a:r>
            <a:r>
              <a:rPr sz="2100" spc="195" dirty="0">
                <a:latin typeface="Arial MT"/>
                <a:cs typeface="Arial MT"/>
              </a:rPr>
              <a:t> </a:t>
            </a:r>
            <a:r>
              <a:rPr sz="2100" dirty="0">
                <a:latin typeface="Arial MT"/>
                <a:cs typeface="Arial MT"/>
              </a:rPr>
              <a:t>server</a:t>
            </a:r>
            <a:r>
              <a:rPr sz="2100" spc="190" dirty="0">
                <a:latin typeface="Arial MT"/>
                <a:cs typeface="Arial MT"/>
              </a:rPr>
              <a:t> </a:t>
            </a:r>
            <a:r>
              <a:rPr sz="2100" dirty="0">
                <a:latin typeface="Arial MT"/>
                <a:cs typeface="Arial MT"/>
              </a:rPr>
              <a:t>to</a:t>
            </a:r>
            <a:r>
              <a:rPr sz="2100" spc="210" dirty="0">
                <a:latin typeface="Arial MT"/>
                <a:cs typeface="Arial MT"/>
              </a:rPr>
              <a:t> </a:t>
            </a:r>
            <a:r>
              <a:rPr sz="2100" dirty="0">
                <a:latin typeface="Arial MT"/>
                <a:cs typeface="Arial MT"/>
              </a:rPr>
              <a:t>guarantee</a:t>
            </a:r>
            <a:r>
              <a:rPr sz="2100" spc="200" dirty="0">
                <a:latin typeface="Arial MT"/>
                <a:cs typeface="Arial MT"/>
              </a:rPr>
              <a:t> </a:t>
            </a:r>
            <a:r>
              <a:rPr sz="2100" dirty="0">
                <a:latin typeface="Arial MT"/>
                <a:cs typeface="Arial MT"/>
              </a:rPr>
              <a:t>that</a:t>
            </a:r>
            <a:r>
              <a:rPr sz="2100" spc="200" dirty="0">
                <a:latin typeface="Arial MT"/>
                <a:cs typeface="Arial MT"/>
              </a:rPr>
              <a:t> </a:t>
            </a:r>
            <a:r>
              <a:rPr sz="2100" dirty="0">
                <a:latin typeface="Arial MT"/>
                <a:cs typeface="Arial MT"/>
              </a:rPr>
              <a:t>the</a:t>
            </a:r>
            <a:r>
              <a:rPr sz="2100" spc="195" dirty="0">
                <a:latin typeface="Arial MT"/>
                <a:cs typeface="Arial MT"/>
              </a:rPr>
              <a:t> </a:t>
            </a:r>
            <a:r>
              <a:rPr sz="2100" dirty="0">
                <a:latin typeface="Arial MT"/>
                <a:cs typeface="Arial MT"/>
              </a:rPr>
              <a:t>data</a:t>
            </a:r>
            <a:r>
              <a:rPr sz="2100" spc="200" dirty="0">
                <a:latin typeface="Arial MT"/>
                <a:cs typeface="Arial MT"/>
              </a:rPr>
              <a:t> </a:t>
            </a:r>
            <a:r>
              <a:rPr sz="2100" dirty="0">
                <a:latin typeface="Arial MT"/>
                <a:cs typeface="Arial MT"/>
              </a:rPr>
              <a:t>is</a:t>
            </a:r>
            <a:r>
              <a:rPr sz="2100" spc="210" dirty="0">
                <a:latin typeface="Arial MT"/>
                <a:cs typeface="Arial MT"/>
              </a:rPr>
              <a:t> </a:t>
            </a:r>
            <a:r>
              <a:rPr sz="2100" dirty="0">
                <a:latin typeface="Arial MT"/>
                <a:cs typeface="Arial MT"/>
              </a:rPr>
              <a:t>well</a:t>
            </a:r>
            <a:r>
              <a:rPr sz="2100" spc="204" dirty="0">
                <a:latin typeface="Arial MT"/>
                <a:cs typeface="Arial MT"/>
              </a:rPr>
              <a:t> </a:t>
            </a:r>
            <a:r>
              <a:rPr sz="2100" dirty="0">
                <a:latin typeface="Arial MT"/>
                <a:cs typeface="Arial MT"/>
              </a:rPr>
              <a:t>formed</a:t>
            </a:r>
            <a:r>
              <a:rPr sz="2100" spc="195" dirty="0">
                <a:latin typeface="Arial MT"/>
                <a:cs typeface="Arial MT"/>
              </a:rPr>
              <a:t> </a:t>
            </a:r>
            <a:r>
              <a:rPr sz="2100" spc="-25" dirty="0">
                <a:latin typeface="Arial MT"/>
                <a:cs typeface="Arial MT"/>
              </a:rPr>
              <a:t>and </a:t>
            </a:r>
            <a:r>
              <a:rPr sz="2100" dirty="0">
                <a:latin typeface="Arial MT"/>
                <a:cs typeface="Arial MT"/>
              </a:rPr>
              <a:t>also</a:t>
            </a:r>
            <a:r>
              <a:rPr sz="2100" spc="-35" dirty="0">
                <a:latin typeface="Arial MT"/>
                <a:cs typeface="Arial MT"/>
              </a:rPr>
              <a:t> </a:t>
            </a:r>
            <a:r>
              <a:rPr sz="2100" dirty="0">
                <a:latin typeface="Arial MT"/>
                <a:cs typeface="Arial MT"/>
              </a:rPr>
              <a:t>optionally</a:t>
            </a:r>
            <a:r>
              <a:rPr sz="2100" spc="-50" dirty="0">
                <a:latin typeface="Arial MT"/>
                <a:cs typeface="Arial MT"/>
              </a:rPr>
              <a:t> </a:t>
            </a:r>
            <a:r>
              <a:rPr sz="2100" dirty="0">
                <a:latin typeface="Arial MT"/>
                <a:cs typeface="Arial MT"/>
              </a:rPr>
              <a:t>validate</a:t>
            </a:r>
            <a:r>
              <a:rPr sz="2100" spc="-25" dirty="0">
                <a:latin typeface="Arial MT"/>
                <a:cs typeface="Arial MT"/>
              </a:rPr>
              <a:t> </a:t>
            </a:r>
            <a:r>
              <a:rPr sz="2100" dirty="0">
                <a:latin typeface="Arial MT"/>
                <a:cs typeface="Arial MT"/>
              </a:rPr>
              <a:t>your</a:t>
            </a:r>
            <a:r>
              <a:rPr sz="2100" spc="-5" dirty="0">
                <a:latin typeface="Arial MT"/>
                <a:cs typeface="Arial MT"/>
              </a:rPr>
              <a:t> </a:t>
            </a:r>
            <a:r>
              <a:rPr sz="2100" dirty="0">
                <a:latin typeface="Arial MT"/>
                <a:cs typeface="Arial MT"/>
              </a:rPr>
              <a:t>data</a:t>
            </a:r>
            <a:r>
              <a:rPr sz="2100" spc="-30" dirty="0">
                <a:latin typeface="Arial MT"/>
                <a:cs typeface="Arial MT"/>
              </a:rPr>
              <a:t> </a:t>
            </a:r>
            <a:r>
              <a:rPr sz="2100" dirty="0">
                <a:latin typeface="Arial MT"/>
                <a:cs typeface="Arial MT"/>
              </a:rPr>
              <a:t>according</a:t>
            </a:r>
            <a:r>
              <a:rPr sz="2100" spc="-45" dirty="0">
                <a:latin typeface="Arial MT"/>
                <a:cs typeface="Arial MT"/>
              </a:rPr>
              <a:t> </a:t>
            </a:r>
            <a:r>
              <a:rPr sz="2100" dirty="0">
                <a:latin typeface="Arial MT"/>
                <a:cs typeface="Arial MT"/>
              </a:rPr>
              <a:t>to</a:t>
            </a:r>
            <a:r>
              <a:rPr sz="2100" spc="-15" dirty="0">
                <a:latin typeface="Arial MT"/>
                <a:cs typeface="Arial MT"/>
              </a:rPr>
              <a:t> </a:t>
            </a:r>
            <a:r>
              <a:rPr sz="2100" dirty="0">
                <a:latin typeface="Arial MT"/>
                <a:cs typeface="Arial MT"/>
              </a:rPr>
              <a:t>XML</a:t>
            </a:r>
            <a:r>
              <a:rPr sz="2100" spc="-95" dirty="0">
                <a:latin typeface="Arial MT"/>
                <a:cs typeface="Arial MT"/>
              </a:rPr>
              <a:t> </a:t>
            </a:r>
            <a:r>
              <a:rPr sz="2100" spc="-10" dirty="0">
                <a:latin typeface="Arial MT"/>
                <a:cs typeface="Arial MT"/>
              </a:rPr>
              <a:t>schemas.</a:t>
            </a:r>
            <a:endParaRPr sz="2100">
              <a:latin typeface="Arial MT"/>
              <a:cs typeface="Arial M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BD118-D21D-6DE6-667C-E1068BC952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49270A7-7CBF-DE7F-CE3B-2B87BB3523C4}"/>
              </a:ext>
            </a:extLst>
          </p:cNvPr>
          <p:cNvSpPr txBox="1">
            <a:spLocks noGrp="1"/>
          </p:cNvSpPr>
          <p:nvPr>
            <p:ph type="title"/>
          </p:nvPr>
        </p:nvSpPr>
        <p:spPr>
          <a:xfrm>
            <a:off x="4534915" y="301878"/>
            <a:ext cx="3237485" cy="566822"/>
          </a:xfrm>
          <a:prstGeom prst="rect">
            <a:avLst/>
          </a:prstGeom>
        </p:spPr>
        <p:txBody>
          <a:bodyPr vert="horz" wrap="square" lIns="0" tIns="12700" rIns="0" bIns="0" rtlCol="0">
            <a:spAutoFit/>
          </a:bodyPr>
          <a:lstStyle/>
          <a:p>
            <a:pPr marL="12700">
              <a:lnSpc>
                <a:spcPct val="100000"/>
              </a:lnSpc>
              <a:spcBef>
                <a:spcPts val="100"/>
              </a:spcBef>
            </a:pPr>
            <a:r>
              <a:rPr spc="-10" dirty="0"/>
              <a:t>Conclusion</a:t>
            </a:r>
            <a:r>
              <a:rPr lang="es-PE" spc="-10" dirty="0"/>
              <a:t>e</a:t>
            </a:r>
            <a:r>
              <a:rPr spc="-10" dirty="0"/>
              <a:t>s</a:t>
            </a:r>
          </a:p>
        </p:txBody>
      </p:sp>
      <p:sp>
        <p:nvSpPr>
          <p:cNvPr id="4" name="object 4">
            <a:extLst>
              <a:ext uri="{FF2B5EF4-FFF2-40B4-BE49-F238E27FC236}">
                <a16:creationId xmlns:a16="http://schemas.microsoft.com/office/drawing/2014/main" id="{1FDCFB01-10EB-5BFB-2BC6-5C1C7DC04553}"/>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2"/>
              </a:rPr>
              <a:t>www.senati.edu.pe</a:t>
            </a:r>
            <a:endParaRPr sz="1200">
              <a:latin typeface="Segoe UI"/>
              <a:cs typeface="Segoe UI"/>
            </a:endParaRPr>
          </a:p>
        </p:txBody>
      </p:sp>
      <p:sp>
        <p:nvSpPr>
          <p:cNvPr id="3" name="object 3">
            <a:extLst>
              <a:ext uri="{FF2B5EF4-FFF2-40B4-BE49-F238E27FC236}">
                <a16:creationId xmlns:a16="http://schemas.microsoft.com/office/drawing/2014/main" id="{EA9EA9B3-3E90-1B80-0436-1772A65689B1}"/>
              </a:ext>
            </a:extLst>
          </p:cNvPr>
          <p:cNvSpPr txBox="1"/>
          <p:nvPr/>
        </p:nvSpPr>
        <p:spPr>
          <a:xfrm>
            <a:off x="685800" y="893445"/>
            <a:ext cx="10668000" cy="5349285"/>
          </a:xfrm>
          <a:prstGeom prst="rect">
            <a:avLst/>
          </a:prstGeom>
        </p:spPr>
        <p:txBody>
          <a:bodyPr vert="horz" wrap="square" lIns="0" tIns="12700" rIns="0" bIns="0" rtlCol="0">
            <a:spAutoFit/>
          </a:bodyPr>
          <a:lstStyle/>
          <a:p>
            <a:pPr marL="12700" marR="5080" algn="just">
              <a:lnSpc>
                <a:spcPct val="150000"/>
              </a:lnSpc>
              <a:spcBef>
                <a:spcPts val="100"/>
              </a:spcBef>
            </a:pPr>
            <a:r>
              <a:rPr lang="es-ES" sz="2100" dirty="0">
                <a:latin typeface="Arial MT"/>
                <a:cs typeface="Arial MT"/>
              </a:rPr>
              <a:t>XML es uno de los formatos de datos más populares para el intercambio de información. A continuación, se indican algunas de las razones para utilizar las características nativas de XML en SQL Server en lugar de administrar los datos XML en el sistema de archivos:</a:t>
            </a:r>
          </a:p>
          <a:p>
            <a:pPr marL="355600" marR="5080" indent="-342900" algn="just">
              <a:lnSpc>
                <a:spcPct val="150000"/>
              </a:lnSpc>
              <a:spcBef>
                <a:spcPts val="100"/>
              </a:spcBef>
              <a:buFont typeface="Arial" panose="020B0604020202020204" pitchFamily="34" charset="0"/>
              <a:buChar char="•"/>
            </a:pPr>
            <a:r>
              <a:rPr lang="es-ES" sz="2100" dirty="0">
                <a:latin typeface="Arial MT"/>
                <a:cs typeface="Arial MT"/>
              </a:rPr>
              <a:t>Desea compartir, consultar y modificar sus datos XML de una manera eficiente y transaccional.</a:t>
            </a:r>
          </a:p>
          <a:p>
            <a:pPr marL="355600" marR="5080" indent="-342900" algn="just">
              <a:lnSpc>
                <a:spcPct val="150000"/>
              </a:lnSpc>
              <a:spcBef>
                <a:spcPts val="100"/>
              </a:spcBef>
              <a:buFont typeface="Arial" panose="020B0604020202020204" pitchFamily="34" charset="0"/>
              <a:buChar char="•"/>
            </a:pPr>
            <a:r>
              <a:rPr lang="es-ES" sz="2100" dirty="0">
                <a:latin typeface="Arial MT"/>
                <a:cs typeface="Arial MT"/>
              </a:rPr>
              <a:t>Tiene datos relacionales y datos XML y desea interoperabilidad</a:t>
            </a:r>
          </a:p>
          <a:p>
            <a:pPr marL="355600" marR="5080" indent="-342900" algn="just">
              <a:lnSpc>
                <a:spcPct val="150000"/>
              </a:lnSpc>
              <a:spcBef>
                <a:spcPts val="100"/>
              </a:spcBef>
              <a:buFont typeface="Arial" panose="020B0604020202020204" pitchFamily="34" charset="0"/>
              <a:buChar char="•"/>
            </a:pPr>
            <a:r>
              <a:rPr lang="es-ES" sz="2100" dirty="0">
                <a:latin typeface="Arial MT"/>
                <a:cs typeface="Arial MT"/>
              </a:rPr>
              <a:t>entre los datos relacionales y XML dentro de su aplicación.</a:t>
            </a:r>
          </a:p>
          <a:p>
            <a:pPr marL="355600" marR="5080" indent="-342900" algn="just">
              <a:lnSpc>
                <a:spcPct val="150000"/>
              </a:lnSpc>
              <a:spcBef>
                <a:spcPts val="100"/>
              </a:spcBef>
              <a:buFont typeface="Arial" panose="020B0604020202020204" pitchFamily="34" charset="0"/>
              <a:buChar char="•"/>
            </a:pPr>
            <a:r>
              <a:rPr lang="es-ES" sz="2100" dirty="0">
                <a:latin typeface="Arial MT"/>
                <a:cs typeface="Arial MT"/>
              </a:rPr>
              <a:t>Necesita compatibilidad con lenguajes para consultas y modificación de datos para aplicaciones de dominio cruzado.</a:t>
            </a:r>
          </a:p>
          <a:p>
            <a:pPr marL="355600" marR="5080" indent="-342900" algn="just">
              <a:lnSpc>
                <a:spcPct val="150000"/>
              </a:lnSpc>
              <a:spcBef>
                <a:spcPts val="100"/>
              </a:spcBef>
              <a:buFont typeface="Arial" panose="020B0604020202020204" pitchFamily="34" charset="0"/>
              <a:buChar char="•"/>
            </a:pPr>
            <a:r>
              <a:rPr lang="es-ES" sz="2100" dirty="0">
                <a:latin typeface="Arial MT"/>
                <a:cs typeface="Arial MT"/>
              </a:rPr>
              <a:t>Desea que el servidor garantice que los datos estén bien formados y también valide opcionalmente sus datos de acuerdo con esquemas XML.</a:t>
            </a:r>
            <a:endParaRPr sz="2100" dirty="0">
              <a:latin typeface="Arial MT"/>
              <a:cs typeface="Arial MT"/>
            </a:endParaRPr>
          </a:p>
        </p:txBody>
      </p:sp>
    </p:spTree>
    <p:extLst>
      <p:ext uri="{BB962C8B-B14F-4D97-AF65-F5344CB8AC3E}">
        <p14:creationId xmlns:p14="http://schemas.microsoft.com/office/powerpoint/2010/main" val="4265932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57406-AC94-A301-B976-C07385FD972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370A605-9211-9BE8-DB30-9492E723456F}"/>
              </a:ext>
            </a:extLst>
          </p:cNvPr>
          <p:cNvSpPr txBox="1">
            <a:spLocks noGrp="1"/>
          </p:cNvSpPr>
          <p:nvPr>
            <p:ph type="title"/>
          </p:nvPr>
        </p:nvSpPr>
        <p:spPr>
          <a:prstGeom prst="rect">
            <a:avLst/>
          </a:prstGeom>
        </p:spPr>
        <p:txBody>
          <a:bodyPr vert="horz" wrap="square" lIns="0" tIns="424764" rIns="0" bIns="0" rtlCol="0">
            <a:spAutoFit/>
          </a:bodyPr>
          <a:lstStyle/>
          <a:p>
            <a:pPr marL="90805">
              <a:lnSpc>
                <a:spcPct val="100000"/>
              </a:lnSpc>
              <a:spcBef>
                <a:spcPts val="95"/>
              </a:spcBef>
            </a:pPr>
            <a:r>
              <a:rPr sz="2800" dirty="0"/>
              <a:t>Working</a:t>
            </a:r>
            <a:r>
              <a:rPr sz="2800" spc="-70" dirty="0"/>
              <a:t> </a:t>
            </a:r>
            <a:r>
              <a:rPr sz="2800" dirty="0"/>
              <a:t>with</a:t>
            </a:r>
            <a:r>
              <a:rPr sz="2800" spc="-65" dirty="0"/>
              <a:t> </a:t>
            </a:r>
            <a:r>
              <a:rPr sz="2800" dirty="0"/>
              <a:t>XML</a:t>
            </a:r>
            <a:r>
              <a:rPr sz="2800" spc="-110" dirty="0"/>
              <a:t> </a:t>
            </a:r>
            <a:r>
              <a:rPr sz="2800" dirty="0"/>
              <a:t>Data</a:t>
            </a:r>
            <a:r>
              <a:rPr sz="2800" spc="-55" dirty="0"/>
              <a:t> </a:t>
            </a:r>
            <a:r>
              <a:rPr sz="2800" dirty="0"/>
              <a:t>in</a:t>
            </a:r>
            <a:r>
              <a:rPr sz="2800" spc="-65" dirty="0"/>
              <a:t> </a:t>
            </a:r>
            <a:r>
              <a:rPr sz="2800" dirty="0"/>
              <a:t>SQL</a:t>
            </a:r>
            <a:r>
              <a:rPr sz="2800" spc="-114" dirty="0"/>
              <a:t> </a:t>
            </a:r>
            <a:r>
              <a:rPr sz="2800" spc="-10" dirty="0"/>
              <a:t>Server</a:t>
            </a:r>
            <a:endParaRPr sz="2800" dirty="0"/>
          </a:p>
        </p:txBody>
      </p:sp>
      <p:sp>
        <p:nvSpPr>
          <p:cNvPr id="3" name="object 3">
            <a:extLst>
              <a:ext uri="{FF2B5EF4-FFF2-40B4-BE49-F238E27FC236}">
                <a16:creationId xmlns:a16="http://schemas.microsoft.com/office/drawing/2014/main" id="{87F726C7-9BDD-EFC1-8FC0-23E6B7437C0F}"/>
              </a:ext>
            </a:extLst>
          </p:cNvPr>
          <p:cNvSpPr txBox="1"/>
          <p:nvPr/>
        </p:nvSpPr>
        <p:spPr>
          <a:xfrm>
            <a:off x="1569847" y="1591462"/>
            <a:ext cx="4272915" cy="4050029"/>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Arial MT"/>
                <a:cs typeface="Arial MT"/>
              </a:rPr>
              <a:t>XML</a:t>
            </a:r>
            <a:r>
              <a:rPr sz="2200" spc="420" dirty="0">
                <a:latin typeface="Arial MT"/>
                <a:cs typeface="Arial MT"/>
              </a:rPr>
              <a:t>     </a:t>
            </a:r>
            <a:r>
              <a:rPr sz="2200" dirty="0">
                <a:latin typeface="Arial MT"/>
                <a:cs typeface="Arial MT"/>
              </a:rPr>
              <a:t>(eXtensible</a:t>
            </a:r>
            <a:r>
              <a:rPr sz="2200" spc="440" dirty="0">
                <a:latin typeface="Arial MT"/>
                <a:cs typeface="Arial MT"/>
              </a:rPr>
              <a:t>     </a:t>
            </a:r>
            <a:r>
              <a:rPr sz="2200" spc="-10" dirty="0">
                <a:latin typeface="Arial MT"/>
                <a:cs typeface="Arial MT"/>
              </a:rPr>
              <a:t>Markup </a:t>
            </a:r>
            <a:r>
              <a:rPr sz="2200" dirty="0">
                <a:latin typeface="Arial MT"/>
                <a:cs typeface="Arial MT"/>
              </a:rPr>
              <a:t>Language)</a:t>
            </a:r>
            <a:r>
              <a:rPr sz="2200" spc="165" dirty="0">
                <a:latin typeface="Arial MT"/>
                <a:cs typeface="Arial MT"/>
              </a:rPr>
              <a:t>  </a:t>
            </a:r>
            <a:r>
              <a:rPr sz="2200" dirty="0">
                <a:latin typeface="Arial MT"/>
                <a:cs typeface="Arial MT"/>
              </a:rPr>
              <a:t>is</a:t>
            </a:r>
            <a:r>
              <a:rPr sz="2200" spc="170" dirty="0">
                <a:latin typeface="Arial MT"/>
                <a:cs typeface="Arial MT"/>
              </a:rPr>
              <a:t>  </a:t>
            </a:r>
            <a:r>
              <a:rPr sz="2200" dirty="0">
                <a:latin typeface="Arial MT"/>
                <a:cs typeface="Arial MT"/>
              </a:rPr>
              <a:t>one</a:t>
            </a:r>
            <a:r>
              <a:rPr sz="2200" spc="165" dirty="0">
                <a:latin typeface="Arial MT"/>
                <a:cs typeface="Arial MT"/>
              </a:rPr>
              <a:t>  </a:t>
            </a:r>
            <a:r>
              <a:rPr sz="2200" dirty="0">
                <a:latin typeface="Arial MT"/>
                <a:cs typeface="Arial MT"/>
              </a:rPr>
              <a:t>of</a:t>
            </a:r>
            <a:r>
              <a:rPr sz="2200" spc="160" dirty="0">
                <a:latin typeface="Arial MT"/>
                <a:cs typeface="Arial MT"/>
              </a:rPr>
              <a:t>  </a:t>
            </a:r>
            <a:r>
              <a:rPr sz="2200" dirty="0">
                <a:latin typeface="Arial MT"/>
                <a:cs typeface="Arial MT"/>
              </a:rPr>
              <a:t>the</a:t>
            </a:r>
            <a:r>
              <a:rPr sz="2200" spc="170" dirty="0">
                <a:latin typeface="Arial MT"/>
                <a:cs typeface="Arial MT"/>
              </a:rPr>
              <a:t>  </a:t>
            </a:r>
            <a:r>
              <a:rPr sz="2200" spc="-20" dirty="0">
                <a:latin typeface="Arial MT"/>
                <a:cs typeface="Arial MT"/>
              </a:rPr>
              <a:t>most </a:t>
            </a:r>
            <a:r>
              <a:rPr sz="2200" dirty="0">
                <a:latin typeface="Arial MT"/>
                <a:cs typeface="Arial MT"/>
              </a:rPr>
              <a:t>common</a:t>
            </a:r>
            <a:r>
              <a:rPr sz="2200" spc="45" dirty="0">
                <a:latin typeface="Arial MT"/>
                <a:cs typeface="Arial MT"/>
              </a:rPr>
              <a:t>  </a:t>
            </a:r>
            <a:r>
              <a:rPr sz="2200" dirty="0">
                <a:latin typeface="Arial MT"/>
                <a:cs typeface="Arial MT"/>
              </a:rPr>
              <a:t>formats</a:t>
            </a:r>
            <a:r>
              <a:rPr sz="2200" spc="55" dirty="0">
                <a:latin typeface="Arial MT"/>
                <a:cs typeface="Arial MT"/>
              </a:rPr>
              <a:t>  </a:t>
            </a:r>
            <a:r>
              <a:rPr sz="2200" dirty="0">
                <a:latin typeface="Arial MT"/>
                <a:cs typeface="Arial MT"/>
              </a:rPr>
              <a:t>used</a:t>
            </a:r>
            <a:r>
              <a:rPr sz="2200" spc="45" dirty="0">
                <a:latin typeface="Arial MT"/>
                <a:cs typeface="Arial MT"/>
              </a:rPr>
              <a:t>  </a:t>
            </a:r>
            <a:r>
              <a:rPr sz="2200" dirty="0">
                <a:latin typeface="Arial MT"/>
                <a:cs typeface="Arial MT"/>
              </a:rPr>
              <a:t>to</a:t>
            </a:r>
            <a:r>
              <a:rPr sz="2200" spc="50" dirty="0">
                <a:latin typeface="Arial MT"/>
                <a:cs typeface="Arial MT"/>
              </a:rPr>
              <a:t>  </a:t>
            </a:r>
            <a:r>
              <a:rPr sz="2200" spc="-10" dirty="0">
                <a:latin typeface="Arial MT"/>
                <a:cs typeface="Arial MT"/>
              </a:rPr>
              <a:t>share </a:t>
            </a:r>
            <a:r>
              <a:rPr sz="2200" dirty="0">
                <a:latin typeface="Arial MT"/>
                <a:cs typeface="Arial MT"/>
              </a:rPr>
              <a:t>information</a:t>
            </a:r>
            <a:r>
              <a:rPr sz="2200" spc="400" dirty="0">
                <a:latin typeface="Arial MT"/>
                <a:cs typeface="Arial MT"/>
              </a:rPr>
              <a:t>   </a:t>
            </a:r>
            <a:r>
              <a:rPr sz="2200" dirty="0">
                <a:latin typeface="Arial MT"/>
                <a:cs typeface="Arial MT"/>
              </a:rPr>
              <a:t>between</a:t>
            </a:r>
            <a:r>
              <a:rPr sz="2200" spc="405" dirty="0">
                <a:latin typeface="Arial MT"/>
                <a:cs typeface="Arial MT"/>
              </a:rPr>
              <a:t>   </a:t>
            </a:r>
            <a:r>
              <a:rPr sz="2200" spc="-10" dirty="0">
                <a:latin typeface="Arial MT"/>
                <a:cs typeface="Arial MT"/>
              </a:rPr>
              <a:t>different </a:t>
            </a:r>
            <a:r>
              <a:rPr sz="2200" dirty="0">
                <a:latin typeface="Arial MT"/>
                <a:cs typeface="Arial MT"/>
              </a:rPr>
              <a:t>platforms.</a:t>
            </a:r>
            <a:r>
              <a:rPr sz="2200" spc="475" dirty="0">
                <a:latin typeface="Arial MT"/>
                <a:cs typeface="Arial MT"/>
              </a:rPr>
              <a:t> </a:t>
            </a:r>
            <a:r>
              <a:rPr sz="2200" dirty="0">
                <a:latin typeface="Arial MT"/>
                <a:cs typeface="Arial MT"/>
              </a:rPr>
              <a:t>Owing</a:t>
            </a:r>
            <a:r>
              <a:rPr sz="2200" spc="480" dirty="0">
                <a:latin typeface="Arial MT"/>
                <a:cs typeface="Arial MT"/>
              </a:rPr>
              <a:t> </a:t>
            </a:r>
            <a:r>
              <a:rPr sz="2200" dirty="0">
                <a:latin typeface="Arial MT"/>
                <a:cs typeface="Arial MT"/>
              </a:rPr>
              <a:t>to</a:t>
            </a:r>
            <a:r>
              <a:rPr sz="2200" spc="480" dirty="0">
                <a:latin typeface="Arial MT"/>
                <a:cs typeface="Arial MT"/>
              </a:rPr>
              <a:t> </a:t>
            </a:r>
            <a:r>
              <a:rPr sz="2200" dirty="0">
                <a:latin typeface="Arial MT"/>
                <a:cs typeface="Arial MT"/>
              </a:rPr>
              <a:t>its</a:t>
            </a:r>
            <a:r>
              <a:rPr sz="2200" spc="484" dirty="0">
                <a:latin typeface="Arial MT"/>
                <a:cs typeface="Arial MT"/>
              </a:rPr>
              <a:t> </a:t>
            </a:r>
            <a:r>
              <a:rPr sz="2200" spc="-10" dirty="0">
                <a:latin typeface="Arial MT"/>
                <a:cs typeface="Arial MT"/>
              </a:rPr>
              <a:t>simplicity </a:t>
            </a:r>
            <a:r>
              <a:rPr sz="2200" dirty="0">
                <a:latin typeface="Arial MT"/>
                <a:cs typeface="Arial MT"/>
              </a:rPr>
              <a:t>and</a:t>
            </a:r>
            <a:r>
              <a:rPr sz="2200" spc="45" dirty="0">
                <a:latin typeface="Arial MT"/>
                <a:cs typeface="Arial MT"/>
              </a:rPr>
              <a:t> </a:t>
            </a:r>
            <a:r>
              <a:rPr sz="2200" dirty="0">
                <a:latin typeface="Arial MT"/>
                <a:cs typeface="Arial MT"/>
              </a:rPr>
              <a:t>readability,</a:t>
            </a:r>
            <a:r>
              <a:rPr sz="2200" spc="55" dirty="0">
                <a:latin typeface="Arial MT"/>
                <a:cs typeface="Arial MT"/>
              </a:rPr>
              <a:t> </a:t>
            </a:r>
            <a:r>
              <a:rPr sz="2200" dirty="0">
                <a:latin typeface="Arial MT"/>
                <a:cs typeface="Arial MT"/>
              </a:rPr>
              <a:t>it</a:t>
            </a:r>
            <a:r>
              <a:rPr sz="2200" spc="45" dirty="0">
                <a:latin typeface="Arial MT"/>
                <a:cs typeface="Arial MT"/>
              </a:rPr>
              <a:t> </a:t>
            </a:r>
            <a:r>
              <a:rPr sz="2200" dirty="0">
                <a:latin typeface="Arial MT"/>
                <a:cs typeface="Arial MT"/>
              </a:rPr>
              <a:t>has</a:t>
            </a:r>
            <a:r>
              <a:rPr sz="2200" spc="45" dirty="0">
                <a:latin typeface="Arial MT"/>
                <a:cs typeface="Arial MT"/>
              </a:rPr>
              <a:t> </a:t>
            </a:r>
            <a:r>
              <a:rPr sz="2200" dirty="0">
                <a:latin typeface="Arial MT"/>
                <a:cs typeface="Arial MT"/>
              </a:rPr>
              <a:t>become</a:t>
            </a:r>
            <a:r>
              <a:rPr sz="2200" spc="50" dirty="0">
                <a:latin typeface="Arial MT"/>
                <a:cs typeface="Arial MT"/>
              </a:rPr>
              <a:t> </a:t>
            </a:r>
            <a:r>
              <a:rPr sz="2200" spc="-25" dirty="0">
                <a:latin typeface="Arial MT"/>
                <a:cs typeface="Arial MT"/>
              </a:rPr>
              <a:t>the </a:t>
            </a:r>
            <a:r>
              <a:rPr sz="2200" spc="-20" dirty="0">
                <a:latin typeface="Arial MT"/>
                <a:cs typeface="Arial MT"/>
              </a:rPr>
              <a:t>de-</a:t>
            </a:r>
            <a:r>
              <a:rPr sz="2200" dirty="0">
                <a:latin typeface="Arial MT"/>
                <a:cs typeface="Arial MT"/>
              </a:rPr>
              <a:t>facto</a:t>
            </a:r>
            <a:r>
              <a:rPr sz="2200" spc="490" dirty="0">
                <a:latin typeface="Arial MT"/>
                <a:cs typeface="Arial MT"/>
              </a:rPr>
              <a:t>   </a:t>
            </a:r>
            <a:r>
              <a:rPr sz="2200" dirty="0">
                <a:latin typeface="Arial MT"/>
                <a:cs typeface="Arial MT"/>
              </a:rPr>
              <a:t>standard</a:t>
            </a:r>
            <a:r>
              <a:rPr sz="2200" spc="490" dirty="0">
                <a:latin typeface="Arial MT"/>
                <a:cs typeface="Arial MT"/>
              </a:rPr>
              <a:t>   </a:t>
            </a:r>
            <a:r>
              <a:rPr sz="2200" dirty="0">
                <a:latin typeface="Arial MT"/>
                <a:cs typeface="Arial MT"/>
              </a:rPr>
              <a:t>for</a:t>
            </a:r>
            <a:r>
              <a:rPr sz="2200" spc="495" dirty="0">
                <a:latin typeface="Arial MT"/>
                <a:cs typeface="Arial MT"/>
              </a:rPr>
              <a:t>   </a:t>
            </a:r>
            <a:r>
              <a:rPr sz="2200" spc="-20" dirty="0">
                <a:latin typeface="Arial MT"/>
                <a:cs typeface="Arial MT"/>
              </a:rPr>
              <a:t>data </a:t>
            </a:r>
            <a:r>
              <a:rPr sz="2200" dirty="0">
                <a:latin typeface="Arial MT"/>
                <a:cs typeface="Arial MT"/>
              </a:rPr>
              <a:t>sharing.</a:t>
            </a:r>
            <a:r>
              <a:rPr sz="2200" spc="-55" dirty="0">
                <a:latin typeface="Arial MT"/>
                <a:cs typeface="Arial MT"/>
              </a:rPr>
              <a:t> </a:t>
            </a:r>
            <a:r>
              <a:rPr sz="2200" dirty="0">
                <a:latin typeface="Arial MT"/>
                <a:cs typeface="Arial MT"/>
              </a:rPr>
              <a:t>XML</a:t>
            </a:r>
            <a:r>
              <a:rPr sz="2200" spc="-95" dirty="0">
                <a:latin typeface="Arial MT"/>
                <a:cs typeface="Arial MT"/>
              </a:rPr>
              <a:t> </a:t>
            </a:r>
            <a:r>
              <a:rPr sz="2200" dirty="0">
                <a:latin typeface="Arial MT"/>
                <a:cs typeface="Arial MT"/>
              </a:rPr>
              <a:t>is</a:t>
            </a:r>
            <a:r>
              <a:rPr sz="2200" spc="-60" dirty="0">
                <a:latin typeface="Arial MT"/>
                <a:cs typeface="Arial MT"/>
              </a:rPr>
              <a:t> </a:t>
            </a:r>
            <a:r>
              <a:rPr sz="2200" dirty="0">
                <a:latin typeface="Arial MT"/>
                <a:cs typeface="Arial MT"/>
              </a:rPr>
              <a:t>easily</a:t>
            </a:r>
            <a:r>
              <a:rPr sz="2200" spc="-55" dirty="0">
                <a:latin typeface="Arial MT"/>
                <a:cs typeface="Arial MT"/>
              </a:rPr>
              <a:t> </a:t>
            </a:r>
            <a:r>
              <a:rPr sz="2200" spc="-10" dirty="0">
                <a:latin typeface="Arial MT"/>
                <a:cs typeface="Arial MT"/>
              </a:rPr>
              <a:t>extendable.</a:t>
            </a:r>
            <a:endParaRPr sz="2200">
              <a:latin typeface="Arial MT"/>
              <a:cs typeface="Arial MT"/>
            </a:endParaRPr>
          </a:p>
        </p:txBody>
      </p:sp>
      <p:pic>
        <p:nvPicPr>
          <p:cNvPr id="4" name="object 4">
            <a:extLst>
              <a:ext uri="{FF2B5EF4-FFF2-40B4-BE49-F238E27FC236}">
                <a16:creationId xmlns:a16="http://schemas.microsoft.com/office/drawing/2014/main" id="{F5F45F5B-E06A-84BC-1808-AF788ABC6BBD}"/>
              </a:ext>
            </a:extLst>
          </p:cNvPr>
          <p:cNvPicPr/>
          <p:nvPr/>
        </p:nvPicPr>
        <p:blipFill>
          <a:blip r:embed="rId2" cstate="print"/>
          <a:stretch>
            <a:fillRect/>
          </a:stretch>
        </p:blipFill>
        <p:spPr>
          <a:xfrm>
            <a:off x="7402068" y="1315211"/>
            <a:ext cx="630935" cy="662939"/>
          </a:xfrm>
          <a:prstGeom prst="rect">
            <a:avLst/>
          </a:prstGeom>
        </p:spPr>
      </p:pic>
      <p:pic>
        <p:nvPicPr>
          <p:cNvPr id="5" name="object 5">
            <a:extLst>
              <a:ext uri="{FF2B5EF4-FFF2-40B4-BE49-F238E27FC236}">
                <a16:creationId xmlns:a16="http://schemas.microsoft.com/office/drawing/2014/main" id="{5BF0241D-D933-F08F-9D6C-360A6B863EBE}"/>
              </a:ext>
            </a:extLst>
          </p:cNvPr>
          <p:cNvPicPr/>
          <p:nvPr/>
        </p:nvPicPr>
        <p:blipFill>
          <a:blip r:embed="rId3" cstate="print"/>
          <a:stretch>
            <a:fillRect/>
          </a:stretch>
        </p:blipFill>
        <p:spPr>
          <a:xfrm>
            <a:off x="6524243" y="2759964"/>
            <a:ext cx="4177284" cy="2375916"/>
          </a:xfrm>
          <a:prstGeom prst="rect">
            <a:avLst/>
          </a:prstGeom>
        </p:spPr>
      </p:pic>
      <p:sp>
        <p:nvSpPr>
          <p:cNvPr id="6" name="object 6">
            <a:extLst>
              <a:ext uri="{FF2B5EF4-FFF2-40B4-BE49-F238E27FC236}">
                <a16:creationId xmlns:a16="http://schemas.microsoft.com/office/drawing/2014/main" id="{68E528C3-A7F0-C02A-138A-50421CF03EA4}"/>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36145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24764" rIns="0" bIns="0" rtlCol="0">
            <a:spAutoFit/>
          </a:bodyPr>
          <a:lstStyle/>
          <a:p>
            <a:pPr marL="90805">
              <a:lnSpc>
                <a:spcPct val="100000"/>
              </a:lnSpc>
              <a:spcBef>
                <a:spcPts val="95"/>
              </a:spcBef>
            </a:pPr>
            <a:r>
              <a:rPr lang="es-ES" sz="2800" dirty="0"/>
              <a:t>Trabajar con datos XML en SQL Server</a:t>
            </a:r>
            <a:endParaRPr sz="2800" dirty="0"/>
          </a:p>
        </p:txBody>
      </p:sp>
      <p:sp>
        <p:nvSpPr>
          <p:cNvPr id="3" name="object 3"/>
          <p:cNvSpPr txBox="1"/>
          <p:nvPr/>
        </p:nvSpPr>
        <p:spPr>
          <a:xfrm>
            <a:off x="1569847" y="1591462"/>
            <a:ext cx="4830953" cy="4012702"/>
          </a:xfrm>
          <a:prstGeom prst="rect">
            <a:avLst/>
          </a:prstGeom>
        </p:spPr>
        <p:txBody>
          <a:bodyPr vert="horz" wrap="square" lIns="0" tIns="12700" rIns="0" bIns="0" rtlCol="0">
            <a:spAutoFit/>
          </a:bodyPr>
          <a:lstStyle/>
          <a:p>
            <a:pPr marL="12700" marR="5080" algn="just">
              <a:lnSpc>
                <a:spcPct val="150000"/>
              </a:lnSpc>
              <a:spcBef>
                <a:spcPts val="100"/>
              </a:spcBef>
            </a:pPr>
            <a:r>
              <a:rPr lang="es-ES" sz="2200" dirty="0">
                <a:latin typeface="Arial MT"/>
                <a:cs typeface="Arial MT"/>
              </a:rPr>
              <a:t>XML (lenguaje de marcado extensible) es uno de los formatos más comunes que se utilizan para compartir información entre distintas plataformas. Debido a su simplicidad y legibilidad, se ha convertido en el estándar de facto para compartir datos. XML es fácilmente extensible.</a:t>
            </a:r>
            <a:endParaRPr sz="2200" dirty="0">
              <a:latin typeface="Arial MT"/>
              <a:cs typeface="Arial MT"/>
            </a:endParaRPr>
          </a:p>
        </p:txBody>
      </p:sp>
      <p:pic>
        <p:nvPicPr>
          <p:cNvPr id="4" name="object 4"/>
          <p:cNvPicPr/>
          <p:nvPr/>
        </p:nvPicPr>
        <p:blipFill>
          <a:blip r:embed="rId2" cstate="print"/>
          <a:stretch>
            <a:fillRect/>
          </a:stretch>
        </p:blipFill>
        <p:spPr>
          <a:xfrm>
            <a:off x="7402068" y="1315211"/>
            <a:ext cx="630935" cy="662939"/>
          </a:xfrm>
          <a:prstGeom prst="rect">
            <a:avLst/>
          </a:prstGeom>
        </p:spPr>
      </p:pic>
      <p:pic>
        <p:nvPicPr>
          <p:cNvPr id="5" name="object 5"/>
          <p:cNvPicPr/>
          <p:nvPr/>
        </p:nvPicPr>
        <p:blipFill>
          <a:blip r:embed="rId3" cstate="print"/>
          <a:stretch>
            <a:fillRect/>
          </a:stretch>
        </p:blipFill>
        <p:spPr>
          <a:xfrm>
            <a:off x="6524243" y="2759964"/>
            <a:ext cx="4177284" cy="2375916"/>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8610" y="1077594"/>
            <a:ext cx="6333490" cy="452120"/>
          </a:xfrm>
          <a:prstGeom prst="rect">
            <a:avLst/>
          </a:prstGeom>
        </p:spPr>
        <p:txBody>
          <a:bodyPr vert="horz" wrap="square" lIns="0" tIns="12065" rIns="0" bIns="0" rtlCol="0">
            <a:spAutoFit/>
          </a:bodyPr>
          <a:lstStyle/>
          <a:p>
            <a:pPr marL="12700">
              <a:lnSpc>
                <a:spcPct val="100000"/>
              </a:lnSpc>
              <a:spcBef>
                <a:spcPts val="95"/>
              </a:spcBef>
            </a:pPr>
            <a:r>
              <a:rPr sz="2800" dirty="0"/>
              <a:t>Converting</a:t>
            </a:r>
            <a:r>
              <a:rPr sz="2800" spc="-50" dirty="0"/>
              <a:t> </a:t>
            </a:r>
            <a:r>
              <a:rPr sz="2800" dirty="0"/>
              <a:t>into</a:t>
            </a:r>
            <a:r>
              <a:rPr sz="2800" spc="-65" dirty="0"/>
              <a:t> </a:t>
            </a:r>
            <a:r>
              <a:rPr sz="2800" dirty="0"/>
              <a:t>XML</a:t>
            </a:r>
            <a:r>
              <a:rPr sz="2800" spc="-120" dirty="0"/>
              <a:t> </a:t>
            </a:r>
            <a:r>
              <a:rPr sz="2800" dirty="0"/>
              <a:t>from</a:t>
            </a:r>
            <a:r>
              <a:rPr sz="2800" spc="-80" dirty="0"/>
              <a:t> </a:t>
            </a:r>
            <a:r>
              <a:rPr sz="2800" dirty="0"/>
              <a:t>SQL</a:t>
            </a:r>
            <a:r>
              <a:rPr sz="2800" spc="-114" dirty="0"/>
              <a:t> </a:t>
            </a:r>
            <a:r>
              <a:rPr sz="2800" spc="-10" dirty="0"/>
              <a:t>tables</a:t>
            </a:r>
            <a:endParaRPr sz="2800"/>
          </a:p>
        </p:txBody>
      </p:sp>
      <p:sp>
        <p:nvSpPr>
          <p:cNvPr id="3" name="object 3"/>
          <p:cNvSpPr txBox="1"/>
          <p:nvPr/>
        </p:nvSpPr>
        <p:spPr>
          <a:xfrm>
            <a:off x="1569847" y="2401900"/>
            <a:ext cx="3541395" cy="3043555"/>
          </a:xfrm>
          <a:prstGeom prst="rect">
            <a:avLst/>
          </a:prstGeom>
        </p:spPr>
        <p:txBody>
          <a:bodyPr vert="horz" wrap="square" lIns="0" tIns="12065" rIns="0" bIns="0" rtlCol="0">
            <a:spAutoFit/>
          </a:bodyPr>
          <a:lstStyle/>
          <a:p>
            <a:pPr marL="12700" algn="just">
              <a:lnSpc>
                <a:spcPct val="100000"/>
              </a:lnSpc>
              <a:spcBef>
                <a:spcPts val="95"/>
              </a:spcBef>
            </a:pPr>
            <a:r>
              <a:rPr sz="2200" dirty="0">
                <a:latin typeface="Arial MT"/>
                <a:cs typeface="Arial MT"/>
              </a:rPr>
              <a:t>The</a:t>
            </a:r>
            <a:r>
              <a:rPr sz="2200" spc="50" dirty="0">
                <a:latin typeface="Arial MT"/>
                <a:cs typeface="Arial MT"/>
              </a:rPr>
              <a:t> </a:t>
            </a:r>
            <a:r>
              <a:rPr sz="2200" dirty="0">
                <a:latin typeface="Arial MT"/>
                <a:cs typeface="Arial MT"/>
              </a:rPr>
              <a:t>simplest</a:t>
            </a:r>
            <a:r>
              <a:rPr sz="2200" spc="65" dirty="0">
                <a:latin typeface="Arial MT"/>
                <a:cs typeface="Arial MT"/>
              </a:rPr>
              <a:t> </a:t>
            </a:r>
            <a:r>
              <a:rPr sz="2200" dirty="0">
                <a:latin typeface="Arial MT"/>
                <a:cs typeface="Arial MT"/>
              </a:rPr>
              <a:t>way</a:t>
            </a:r>
            <a:r>
              <a:rPr sz="2200" spc="45" dirty="0">
                <a:latin typeface="Arial MT"/>
                <a:cs typeface="Arial MT"/>
              </a:rPr>
              <a:t> </a:t>
            </a:r>
            <a:r>
              <a:rPr sz="2200" dirty="0">
                <a:latin typeface="Arial MT"/>
                <a:cs typeface="Arial MT"/>
              </a:rPr>
              <a:t>to</a:t>
            </a:r>
            <a:r>
              <a:rPr sz="2200" spc="65" dirty="0">
                <a:latin typeface="Arial MT"/>
                <a:cs typeface="Arial MT"/>
              </a:rPr>
              <a:t> </a:t>
            </a:r>
            <a:r>
              <a:rPr sz="2200" spc="-10" dirty="0">
                <a:latin typeface="Arial MT"/>
                <a:cs typeface="Arial MT"/>
              </a:rPr>
              <a:t>convert</a:t>
            </a:r>
            <a:endParaRPr sz="2200">
              <a:latin typeface="Arial MT"/>
              <a:cs typeface="Arial MT"/>
            </a:endParaRPr>
          </a:p>
          <a:p>
            <a:pPr marL="12700" marR="5080" algn="just">
              <a:lnSpc>
                <a:spcPct val="200000"/>
              </a:lnSpc>
              <a:spcBef>
                <a:spcPts val="5"/>
              </a:spcBef>
            </a:pPr>
            <a:r>
              <a:rPr sz="2200" dirty="0">
                <a:latin typeface="Arial MT"/>
                <a:cs typeface="Arial MT"/>
              </a:rPr>
              <a:t>data</a:t>
            </a:r>
            <a:r>
              <a:rPr sz="2200" spc="15" dirty="0">
                <a:latin typeface="Arial MT"/>
                <a:cs typeface="Arial MT"/>
              </a:rPr>
              <a:t>  </a:t>
            </a:r>
            <a:r>
              <a:rPr sz="2200" dirty="0">
                <a:latin typeface="Arial MT"/>
                <a:cs typeface="Arial MT"/>
              </a:rPr>
              <a:t>from</a:t>
            </a:r>
            <a:r>
              <a:rPr sz="2200" spc="20" dirty="0">
                <a:latin typeface="Arial MT"/>
                <a:cs typeface="Arial MT"/>
              </a:rPr>
              <a:t>  </a:t>
            </a:r>
            <a:r>
              <a:rPr sz="2200" dirty="0">
                <a:latin typeface="Arial MT"/>
                <a:cs typeface="Arial MT"/>
              </a:rPr>
              <a:t>SQL</a:t>
            </a:r>
            <a:r>
              <a:rPr sz="2200" spc="-25" dirty="0">
                <a:latin typeface="Arial MT"/>
                <a:cs typeface="Arial MT"/>
              </a:rPr>
              <a:t>  </a:t>
            </a:r>
            <a:r>
              <a:rPr sz="2200" dirty="0">
                <a:latin typeface="Arial MT"/>
                <a:cs typeface="Arial MT"/>
              </a:rPr>
              <a:t>tables</a:t>
            </a:r>
            <a:r>
              <a:rPr sz="2200" spc="30" dirty="0">
                <a:latin typeface="Arial MT"/>
                <a:cs typeface="Arial MT"/>
              </a:rPr>
              <a:t>  </a:t>
            </a:r>
            <a:r>
              <a:rPr sz="2200" spc="-20" dirty="0">
                <a:latin typeface="Arial MT"/>
                <a:cs typeface="Arial MT"/>
              </a:rPr>
              <a:t>into </a:t>
            </a:r>
            <a:r>
              <a:rPr sz="2200" dirty="0">
                <a:latin typeface="Arial MT"/>
                <a:cs typeface="Arial MT"/>
              </a:rPr>
              <a:t>XML</a:t>
            </a:r>
            <a:r>
              <a:rPr sz="2200" spc="20" dirty="0">
                <a:latin typeface="Arial MT"/>
                <a:cs typeface="Arial MT"/>
              </a:rPr>
              <a:t>  </a:t>
            </a:r>
            <a:r>
              <a:rPr sz="2200" dirty="0">
                <a:latin typeface="Arial MT"/>
                <a:cs typeface="Arial MT"/>
              </a:rPr>
              <a:t>format</a:t>
            </a:r>
            <a:r>
              <a:rPr sz="2200" spc="75" dirty="0">
                <a:latin typeface="Arial MT"/>
                <a:cs typeface="Arial MT"/>
              </a:rPr>
              <a:t>  </a:t>
            </a:r>
            <a:r>
              <a:rPr sz="2200" dirty="0">
                <a:latin typeface="Arial MT"/>
                <a:cs typeface="Arial MT"/>
              </a:rPr>
              <a:t>is</a:t>
            </a:r>
            <a:r>
              <a:rPr sz="2200" spc="65" dirty="0">
                <a:latin typeface="Arial MT"/>
                <a:cs typeface="Arial MT"/>
              </a:rPr>
              <a:t>  </a:t>
            </a:r>
            <a:r>
              <a:rPr sz="2200" dirty="0">
                <a:latin typeface="Arial MT"/>
                <a:cs typeface="Arial MT"/>
              </a:rPr>
              <a:t>to</a:t>
            </a:r>
            <a:r>
              <a:rPr sz="2200" spc="70" dirty="0">
                <a:latin typeface="Arial MT"/>
                <a:cs typeface="Arial MT"/>
              </a:rPr>
              <a:t>  </a:t>
            </a:r>
            <a:r>
              <a:rPr sz="2200" dirty="0">
                <a:latin typeface="Arial MT"/>
                <a:cs typeface="Arial MT"/>
              </a:rPr>
              <a:t>use</a:t>
            </a:r>
            <a:r>
              <a:rPr sz="2200" spc="60" dirty="0">
                <a:latin typeface="Arial MT"/>
                <a:cs typeface="Arial MT"/>
              </a:rPr>
              <a:t>  </a:t>
            </a:r>
            <a:r>
              <a:rPr sz="2200" spc="-25" dirty="0">
                <a:latin typeface="Arial MT"/>
                <a:cs typeface="Arial MT"/>
              </a:rPr>
              <a:t>the </a:t>
            </a:r>
            <a:r>
              <a:rPr sz="2200" dirty="0">
                <a:latin typeface="Arial MT"/>
                <a:cs typeface="Arial MT"/>
              </a:rPr>
              <a:t>FOR</a:t>
            </a:r>
            <a:r>
              <a:rPr sz="2200" spc="390" dirty="0">
                <a:latin typeface="Arial MT"/>
                <a:cs typeface="Arial MT"/>
              </a:rPr>
              <a:t> </a:t>
            </a:r>
            <a:r>
              <a:rPr sz="2200" dirty="0">
                <a:latin typeface="Arial MT"/>
                <a:cs typeface="Arial MT"/>
              </a:rPr>
              <a:t>XML</a:t>
            </a:r>
            <a:r>
              <a:rPr sz="2200" spc="315" dirty="0">
                <a:latin typeface="Arial MT"/>
                <a:cs typeface="Arial MT"/>
              </a:rPr>
              <a:t> </a:t>
            </a:r>
            <a:r>
              <a:rPr sz="2200" dirty="0">
                <a:latin typeface="Arial MT"/>
                <a:cs typeface="Arial MT"/>
              </a:rPr>
              <a:t>AUTO</a:t>
            </a:r>
            <a:r>
              <a:rPr sz="2200" spc="375" dirty="0">
                <a:latin typeface="Arial MT"/>
                <a:cs typeface="Arial MT"/>
              </a:rPr>
              <a:t> </a:t>
            </a:r>
            <a:r>
              <a:rPr sz="2200" dirty="0">
                <a:latin typeface="Arial MT"/>
                <a:cs typeface="Arial MT"/>
              </a:rPr>
              <a:t>and</a:t>
            </a:r>
            <a:r>
              <a:rPr sz="2200" spc="390" dirty="0">
                <a:latin typeface="Arial MT"/>
                <a:cs typeface="Arial MT"/>
              </a:rPr>
              <a:t> </a:t>
            </a:r>
            <a:r>
              <a:rPr sz="2200" spc="-25" dirty="0">
                <a:latin typeface="Arial MT"/>
                <a:cs typeface="Arial MT"/>
              </a:rPr>
              <a:t>FOR</a:t>
            </a:r>
            <a:endParaRPr sz="2200">
              <a:latin typeface="Arial MT"/>
              <a:cs typeface="Arial MT"/>
            </a:endParaRPr>
          </a:p>
          <a:p>
            <a:pPr>
              <a:lnSpc>
                <a:spcPct val="100000"/>
              </a:lnSpc>
              <a:spcBef>
                <a:spcPts val="110"/>
              </a:spcBef>
            </a:pPr>
            <a:endParaRPr sz="2200">
              <a:latin typeface="Arial MT"/>
              <a:cs typeface="Arial MT"/>
            </a:endParaRPr>
          </a:p>
          <a:p>
            <a:pPr marL="12700" algn="just">
              <a:lnSpc>
                <a:spcPct val="100000"/>
              </a:lnSpc>
            </a:pPr>
            <a:r>
              <a:rPr sz="2200" dirty="0">
                <a:latin typeface="Arial MT"/>
                <a:cs typeface="Arial MT"/>
              </a:rPr>
              <a:t>XML</a:t>
            </a:r>
            <a:r>
              <a:rPr sz="2200" spc="-130" dirty="0">
                <a:latin typeface="Arial MT"/>
                <a:cs typeface="Arial MT"/>
              </a:rPr>
              <a:t> </a:t>
            </a:r>
            <a:r>
              <a:rPr sz="2200" spc="-70" dirty="0">
                <a:latin typeface="Arial MT"/>
                <a:cs typeface="Arial MT"/>
              </a:rPr>
              <a:t>PATH</a:t>
            </a:r>
            <a:r>
              <a:rPr sz="2200" spc="-60" dirty="0">
                <a:latin typeface="Arial MT"/>
                <a:cs typeface="Arial MT"/>
              </a:rPr>
              <a:t> </a:t>
            </a:r>
            <a:r>
              <a:rPr sz="2200" spc="-10" dirty="0">
                <a:latin typeface="Arial MT"/>
                <a:cs typeface="Arial MT"/>
              </a:rPr>
              <a:t>clauses.</a:t>
            </a:r>
            <a:endParaRPr sz="2200">
              <a:latin typeface="Arial MT"/>
              <a:cs typeface="Arial MT"/>
            </a:endParaRPr>
          </a:p>
        </p:txBody>
      </p:sp>
      <p:pic>
        <p:nvPicPr>
          <p:cNvPr id="4" name="object 4"/>
          <p:cNvPicPr/>
          <p:nvPr/>
        </p:nvPicPr>
        <p:blipFill>
          <a:blip r:embed="rId2" cstate="print"/>
          <a:stretch>
            <a:fillRect/>
          </a:stretch>
        </p:blipFill>
        <p:spPr>
          <a:xfrm>
            <a:off x="5590032" y="1903476"/>
            <a:ext cx="629412" cy="664463"/>
          </a:xfrm>
          <a:prstGeom prst="rect">
            <a:avLst/>
          </a:prstGeom>
        </p:spPr>
      </p:pic>
      <p:pic>
        <p:nvPicPr>
          <p:cNvPr id="5" name="object 5"/>
          <p:cNvPicPr/>
          <p:nvPr/>
        </p:nvPicPr>
        <p:blipFill>
          <a:blip r:embed="rId3" cstate="print"/>
          <a:stretch>
            <a:fillRect/>
          </a:stretch>
        </p:blipFill>
        <p:spPr>
          <a:xfrm>
            <a:off x="6836664" y="2567939"/>
            <a:ext cx="3413760" cy="2860548"/>
          </a:xfrm>
          <a:prstGeom prst="rect">
            <a:avLst/>
          </a:prstGeom>
        </p:spPr>
      </p:pic>
      <p:sp>
        <p:nvSpPr>
          <p:cNvPr id="6" name="object 6"/>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22C9A-854A-9AC7-E898-297957BA40D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FE18029-6196-6CCF-6C04-58744684A9F5}"/>
              </a:ext>
            </a:extLst>
          </p:cNvPr>
          <p:cNvSpPr txBox="1">
            <a:spLocks noGrp="1"/>
          </p:cNvSpPr>
          <p:nvPr>
            <p:ph type="title"/>
          </p:nvPr>
        </p:nvSpPr>
        <p:spPr>
          <a:xfrm>
            <a:off x="1578610" y="1077594"/>
            <a:ext cx="6333490" cy="452120"/>
          </a:xfrm>
          <a:prstGeom prst="rect">
            <a:avLst/>
          </a:prstGeom>
        </p:spPr>
        <p:txBody>
          <a:bodyPr vert="horz" wrap="square" lIns="0" tIns="12065" rIns="0" bIns="0" rtlCol="0">
            <a:spAutoFit/>
          </a:bodyPr>
          <a:lstStyle/>
          <a:p>
            <a:pPr marL="12700">
              <a:lnSpc>
                <a:spcPct val="100000"/>
              </a:lnSpc>
              <a:spcBef>
                <a:spcPts val="95"/>
              </a:spcBef>
            </a:pPr>
            <a:r>
              <a:rPr lang="es-ES" sz="2800" dirty="0"/>
              <a:t>Conversión a XML desde tablas SQL</a:t>
            </a:r>
          </a:p>
        </p:txBody>
      </p:sp>
      <p:sp>
        <p:nvSpPr>
          <p:cNvPr id="3" name="object 3">
            <a:extLst>
              <a:ext uri="{FF2B5EF4-FFF2-40B4-BE49-F238E27FC236}">
                <a16:creationId xmlns:a16="http://schemas.microsoft.com/office/drawing/2014/main" id="{EF061765-8EF8-F0A5-6FE2-89EDB0949DFE}"/>
              </a:ext>
            </a:extLst>
          </p:cNvPr>
          <p:cNvSpPr txBox="1"/>
          <p:nvPr/>
        </p:nvSpPr>
        <p:spPr>
          <a:xfrm>
            <a:off x="1569847" y="2401900"/>
            <a:ext cx="3541395" cy="2759089"/>
          </a:xfrm>
          <a:prstGeom prst="rect">
            <a:avLst/>
          </a:prstGeom>
        </p:spPr>
        <p:txBody>
          <a:bodyPr vert="horz" wrap="square" lIns="0" tIns="12065" rIns="0" bIns="0" rtlCol="0">
            <a:spAutoFit/>
          </a:bodyPr>
          <a:lstStyle/>
          <a:p>
            <a:pPr marL="12700" algn="just">
              <a:lnSpc>
                <a:spcPct val="100000"/>
              </a:lnSpc>
              <a:spcBef>
                <a:spcPts val="95"/>
              </a:spcBef>
            </a:pPr>
            <a:r>
              <a:rPr lang="es-ES" sz="2200" dirty="0">
                <a:latin typeface="Arial MT"/>
                <a:cs typeface="Arial MT"/>
              </a:rPr>
              <a:t>La forma más sencilla de convertir</a:t>
            </a:r>
          </a:p>
          <a:p>
            <a:pPr marL="12700" algn="just">
              <a:lnSpc>
                <a:spcPct val="100000"/>
              </a:lnSpc>
              <a:spcBef>
                <a:spcPts val="95"/>
              </a:spcBef>
            </a:pPr>
            <a:r>
              <a:rPr lang="es-ES" sz="2200" dirty="0">
                <a:latin typeface="Arial MT"/>
                <a:cs typeface="Arial MT"/>
              </a:rPr>
              <a:t>datos de tablas SQL al formato XML es utilizar las cláusulas FOR XML AUTO y FOR</a:t>
            </a:r>
          </a:p>
          <a:p>
            <a:pPr marL="12700" algn="just">
              <a:lnSpc>
                <a:spcPct val="100000"/>
              </a:lnSpc>
              <a:spcBef>
                <a:spcPts val="95"/>
              </a:spcBef>
            </a:pPr>
            <a:endParaRPr lang="es-ES" sz="2200" dirty="0">
              <a:latin typeface="Arial MT"/>
              <a:cs typeface="Arial MT"/>
            </a:endParaRPr>
          </a:p>
          <a:p>
            <a:pPr marL="12700" algn="just">
              <a:lnSpc>
                <a:spcPct val="100000"/>
              </a:lnSpc>
              <a:spcBef>
                <a:spcPts val="95"/>
              </a:spcBef>
            </a:pPr>
            <a:r>
              <a:rPr lang="es-ES" sz="2200" dirty="0">
                <a:latin typeface="Arial MT"/>
                <a:cs typeface="Arial MT"/>
              </a:rPr>
              <a:t>XML PATH.</a:t>
            </a:r>
            <a:endParaRPr lang="en-US" sz="2200" dirty="0">
              <a:latin typeface="Arial MT"/>
              <a:cs typeface="Arial MT"/>
            </a:endParaRPr>
          </a:p>
        </p:txBody>
      </p:sp>
      <p:pic>
        <p:nvPicPr>
          <p:cNvPr id="4" name="object 4">
            <a:extLst>
              <a:ext uri="{FF2B5EF4-FFF2-40B4-BE49-F238E27FC236}">
                <a16:creationId xmlns:a16="http://schemas.microsoft.com/office/drawing/2014/main" id="{A8A872E6-3CB9-8E1E-80B6-6D36C778DABB}"/>
              </a:ext>
            </a:extLst>
          </p:cNvPr>
          <p:cNvPicPr/>
          <p:nvPr/>
        </p:nvPicPr>
        <p:blipFill>
          <a:blip r:embed="rId2" cstate="print"/>
          <a:stretch>
            <a:fillRect/>
          </a:stretch>
        </p:blipFill>
        <p:spPr>
          <a:xfrm>
            <a:off x="5590032" y="1903476"/>
            <a:ext cx="629412" cy="664463"/>
          </a:xfrm>
          <a:prstGeom prst="rect">
            <a:avLst/>
          </a:prstGeom>
        </p:spPr>
      </p:pic>
      <p:pic>
        <p:nvPicPr>
          <p:cNvPr id="5" name="object 5">
            <a:extLst>
              <a:ext uri="{FF2B5EF4-FFF2-40B4-BE49-F238E27FC236}">
                <a16:creationId xmlns:a16="http://schemas.microsoft.com/office/drawing/2014/main" id="{AEA3A939-CAAA-6EC7-43AC-C4721196C563}"/>
              </a:ext>
            </a:extLst>
          </p:cNvPr>
          <p:cNvPicPr/>
          <p:nvPr/>
        </p:nvPicPr>
        <p:blipFill>
          <a:blip r:embed="rId3" cstate="print"/>
          <a:stretch>
            <a:fillRect/>
          </a:stretch>
        </p:blipFill>
        <p:spPr>
          <a:xfrm>
            <a:off x="6836664" y="2567939"/>
            <a:ext cx="3413760" cy="2860548"/>
          </a:xfrm>
          <a:prstGeom prst="rect">
            <a:avLst/>
          </a:prstGeom>
        </p:spPr>
      </p:pic>
      <p:sp>
        <p:nvSpPr>
          <p:cNvPr id="6" name="object 6">
            <a:extLst>
              <a:ext uri="{FF2B5EF4-FFF2-40B4-BE49-F238E27FC236}">
                <a16:creationId xmlns:a16="http://schemas.microsoft.com/office/drawing/2014/main" id="{479C9E9B-AD27-9DCE-E04E-655ABC242766}"/>
              </a:ext>
            </a:extLst>
          </p:cNvPr>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543951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9847" y="1077594"/>
            <a:ext cx="5313680" cy="452120"/>
          </a:xfrm>
          <a:prstGeom prst="rect">
            <a:avLst/>
          </a:prstGeom>
        </p:spPr>
        <p:txBody>
          <a:bodyPr vert="horz" wrap="square" lIns="0" tIns="12065" rIns="0" bIns="0" rtlCol="0">
            <a:spAutoFit/>
          </a:bodyPr>
          <a:lstStyle/>
          <a:p>
            <a:pPr marL="12700">
              <a:lnSpc>
                <a:spcPct val="100000"/>
              </a:lnSpc>
              <a:spcBef>
                <a:spcPts val="95"/>
              </a:spcBef>
            </a:pPr>
            <a:r>
              <a:rPr lang="es-PE" sz="2800" dirty="0" err="1"/>
              <a:t>For</a:t>
            </a:r>
            <a:r>
              <a:rPr lang="es-PE" sz="2800" spc="-60" dirty="0"/>
              <a:t> </a:t>
            </a:r>
            <a:r>
              <a:rPr lang="es-PE" sz="2800" spc="-20" dirty="0"/>
              <a:t>XML</a:t>
            </a:r>
            <a:r>
              <a:rPr lang="es-PE" sz="2800" spc="-175" dirty="0"/>
              <a:t> </a:t>
            </a:r>
            <a:r>
              <a:rPr lang="es-PE" sz="2800" dirty="0"/>
              <a:t>AUTO</a:t>
            </a:r>
            <a:r>
              <a:rPr lang="es-PE" sz="2800" spc="-40" dirty="0"/>
              <a:t> </a:t>
            </a:r>
            <a:r>
              <a:rPr lang="es-PE" sz="2800" dirty="0"/>
              <a:t>in</a:t>
            </a:r>
            <a:r>
              <a:rPr lang="es-PE" sz="2800" spc="-55" dirty="0"/>
              <a:t> </a:t>
            </a:r>
            <a:r>
              <a:rPr lang="es-PE" sz="2800" dirty="0"/>
              <a:t>SQL</a:t>
            </a:r>
            <a:r>
              <a:rPr lang="es-PE" sz="2800" spc="-105" dirty="0"/>
              <a:t> </a:t>
            </a:r>
            <a:r>
              <a:rPr lang="es-PE" sz="2800" spc="-10" dirty="0"/>
              <a:t>SERVER</a:t>
            </a:r>
            <a:endParaRPr lang="es-PE" sz="2800" dirty="0"/>
          </a:p>
        </p:txBody>
      </p:sp>
      <p:sp>
        <p:nvSpPr>
          <p:cNvPr id="3" name="object 3"/>
          <p:cNvSpPr txBox="1"/>
          <p:nvPr/>
        </p:nvSpPr>
        <p:spPr>
          <a:xfrm>
            <a:off x="1569847" y="2113686"/>
            <a:ext cx="5448935" cy="3547110"/>
          </a:xfrm>
          <a:prstGeom prst="rect">
            <a:avLst/>
          </a:prstGeom>
        </p:spPr>
        <p:txBody>
          <a:bodyPr vert="horz" wrap="square" lIns="0" tIns="12700" rIns="0" bIns="0" rtlCol="0">
            <a:spAutoFit/>
          </a:bodyPr>
          <a:lstStyle/>
          <a:p>
            <a:pPr marL="12700" marR="5080" algn="just">
              <a:lnSpc>
                <a:spcPct val="150000"/>
              </a:lnSpc>
              <a:spcBef>
                <a:spcPts val="100"/>
              </a:spcBef>
            </a:pPr>
            <a:r>
              <a:rPr lang="en-US" sz="2200" dirty="0">
                <a:latin typeface="Arial MT"/>
                <a:cs typeface="Arial MT"/>
              </a:rPr>
              <a:t>The</a:t>
            </a:r>
            <a:r>
              <a:rPr lang="en-US" sz="2200" spc="40" dirty="0">
                <a:latin typeface="Arial MT"/>
                <a:cs typeface="Arial MT"/>
              </a:rPr>
              <a:t> </a:t>
            </a:r>
            <a:r>
              <a:rPr lang="en-US" sz="2200" dirty="0">
                <a:latin typeface="Arial MT"/>
                <a:cs typeface="Arial MT"/>
              </a:rPr>
              <a:t>FOR</a:t>
            </a:r>
            <a:r>
              <a:rPr lang="en-US" sz="2200" spc="60" dirty="0">
                <a:latin typeface="Arial MT"/>
                <a:cs typeface="Arial MT"/>
              </a:rPr>
              <a:t> </a:t>
            </a:r>
            <a:r>
              <a:rPr lang="en-US" sz="2200" dirty="0">
                <a:latin typeface="Arial MT"/>
                <a:cs typeface="Arial MT"/>
              </a:rPr>
              <a:t>XML</a:t>
            </a:r>
            <a:r>
              <a:rPr lang="en-US" sz="2200" spc="-30" dirty="0">
                <a:latin typeface="Arial MT"/>
                <a:cs typeface="Arial MT"/>
              </a:rPr>
              <a:t> </a:t>
            </a:r>
            <a:r>
              <a:rPr lang="en-US" sz="2200" dirty="0">
                <a:latin typeface="Arial MT"/>
                <a:cs typeface="Arial MT"/>
              </a:rPr>
              <a:t>AUTO</a:t>
            </a:r>
            <a:r>
              <a:rPr lang="en-US" sz="2200" spc="35" dirty="0">
                <a:latin typeface="Arial MT"/>
                <a:cs typeface="Arial MT"/>
              </a:rPr>
              <a:t> </a:t>
            </a:r>
            <a:r>
              <a:rPr lang="en-US" sz="2200" dirty="0">
                <a:latin typeface="Arial MT"/>
                <a:cs typeface="Arial MT"/>
              </a:rPr>
              <a:t>clause</a:t>
            </a:r>
            <a:r>
              <a:rPr lang="en-US" sz="2200" spc="45" dirty="0">
                <a:latin typeface="Arial MT"/>
                <a:cs typeface="Arial MT"/>
              </a:rPr>
              <a:t> </a:t>
            </a:r>
            <a:r>
              <a:rPr lang="en-US" sz="2200" dirty="0">
                <a:latin typeface="Arial MT"/>
                <a:cs typeface="Arial MT"/>
              </a:rPr>
              <a:t>converts</a:t>
            </a:r>
            <a:r>
              <a:rPr lang="en-US" sz="2200" spc="50" dirty="0">
                <a:latin typeface="Arial MT"/>
                <a:cs typeface="Arial MT"/>
              </a:rPr>
              <a:t> </a:t>
            </a:r>
            <a:r>
              <a:rPr lang="en-US" sz="2200" spc="-20" dirty="0">
                <a:latin typeface="Arial MT"/>
                <a:cs typeface="Arial MT"/>
              </a:rPr>
              <a:t>each </a:t>
            </a:r>
            <a:r>
              <a:rPr lang="en-US" sz="2200" dirty="0">
                <a:latin typeface="Arial MT"/>
                <a:cs typeface="Arial MT"/>
              </a:rPr>
              <a:t>column</a:t>
            </a:r>
            <a:r>
              <a:rPr lang="en-US" sz="2200" spc="100" dirty="0">
                <a:latin typeface="Arial MT"/>
                <a:cs typeface="Arial MT"/>
              </a:rPr>
              <a:t> </a:t>
            </a:r>
            <a:r>
              <a:rPr lang="en-US" sz="2200" dirty="0">
                <a:latin typeface="Arial MT"/>
                <a:cs typeface="Arial MT"/>
              </a:rPr>
              <a:t>in</a:t>
            </a:r>
            <a:r>
              <a:rPr lang="en-US" sz="2200" spc="95" dirty="0">
                <a:latin typeface="Arial MT"/>
                <a:cs typeface="Arial MT"/>
              </a:rPr>
              <a:t> </a:t>
            </a:r>
            <a:r>
              <a:rPr lang="en-US" sz="2200" dirty="0">
                <a:latin typeface="Arial MT"/>
                <a:cs typeface="Arial MT"/>
              </a:rPr>
              <a:t>the</a:t>
            </a:r>
            <a:r>
              <a:rPr lang="en-US" sz="2200" spc="95" dirty="0">
                <a:latin typeface="Arial MT"/>
                <a:cs typeface="Arial MT"/>
              </a:rPr>
              <a:t> </a:t>
            </a:r>
            <a:r>
              <a:rPr lang="en-US" sz="2200" dirty="0">
                <a:latin typeface="Arial MT"/>
                <a:cs typeface="Arial MT"/>
              </a:rPr>
              <a:t>SQL</a:t>
            </a:r>
            <a:r>
              <a:rPr lang="en-US" sz="2200" spc="10" dirty="0">
                <a:latin typeface="Arial MT"/>
                <a:cs typeface="Arial MT"/>
              </a:rPr>
              <a:t> </a:t>
            </a:r>
            <a:r>
              <a:rPr lang="en-US" sz="2200" dirty="0">
                <a:latin typeface="Arial MT"/>
                <a:cs typeface="Arial MT"/>
              </a:rPr>
              <a:t>table</a:t>
            </a:r>
            <a:r>
              <a:rPr lang="en-US" sz="2200" spc="114" dirty="0">
                <a:latin typeface="Arial MT"/>
                <a:cs typeface="Arial MT"/>
              </a:rPr>
              <a:t> </a:t>
            </a:r>
            <a:r>
              <a:rPr lang="en-US" sz="2200" dirty="0">
                <a:latin typeface="Arial MT"/>
                <a:cs typeface="Arial MT"/>
              </a:rPr>
              <a:t>into</a:t>
            </a:r>
            <a:r>
              <a:rPr lang="en-US" sz="2200" spc="105" dirty="0">
                <a:latin typeface="Arial MT"/>
                <a:cs typeface="Arial MT"/>
              </a:rPr>
              <a:t> </a:t>
            </a:r>
            <a:r>
              <a:rPr lang="en-US" sz="2200" dirty="0">
                <a:latin typeface="Arial MT"/>
                <a:cs typeface="Arial MT"/>
              </a:rPr>
              <a:t>an</a:t>
            </a:r>
            <a:r>
              <a:rPr lang="en-US" sz="2200" spc="95" dirty="0">
                <a:latin typeface="Arial MT"/>
                <a:cs typeface="Arial MT"/>
              </a:rPr>
              <a:t> </a:t>
            </a:r>
            <a:r>
              <a:rPr lang="en-US" sz="2200" dirty="0">
                <a:latin typeface="Arial MT"/>
                <a:cs typeface="Arial MT"/>
              </a:rPr>
              <a:t>attribute</a:t>
            </a:r>
            <a:r>
              <a:rPr lang="en-US" sz="2200" spc="105" dirty="0">
                <a:latin typeface="Arial MT"/>
                <a:cs typeface="Arial MT"/>
              </a:rPr>
              <a:t> </a:t>
            </a:r>
            <a:r>
              <a:rPr lang="en-US" sz="2200" spc="-25" dirty="0">
                <a:latin typeface="Arial MT"/>
                <a:cs typeface="Arial MT"/>
              </a:rPr>
              <a:t>in </a:t>
            </a:r>
            <a:r>
              <a:rPr lang="en-US" sz="2200" dirty="0">
                <a:latin typeface="Arial MT"/>
                <a:cs typeface="Arial MT"/>
              </a:rPr>
              <a:t>the</a:t>
            </a:r>
            <a:r>
              <a:rPr lang="en-US" sz="2200" spc="-80" dirty="0">
                <a:latin typeface="Arial MT"/>
                <a:cs typeface="Arial MT"/>
              </a:rPr>
              <a:t> </a:t>
            </a:r>
            <a:r>
              <a:rPr lang="en-US" sz="2200" dirty="0">
                <a:latin typeface="Arial MT"/>
                <a:cs typeface="Arial MT"/>
              </a:rPr>
              <a:t>corresponding</a:t>
            </a:r>
            <a:r>
              <a:rPr lang="en-US" sz="2200" spc="-50" dirty="0">
                <a:latin typeface="Arial MT"/>
                <a:cs typeface="Arial MT"/>
              </a:rPr>
              <a:t> </a:t>
            </a:r>
            <a:r>
              <a:rPr lang="en-US" sz="2200" dirty="0">
                <a:latin typeface="Arial MT"/>
                <a:cs typeface="Arial MT"/>
              </a:rPr>
              <a:t>XML</a:t>
            </a:r>
            <a:r>
              <a:rPr lang="en-US" sz="2200" spc="-140" dirty="0">
                <a:latin typeface="Arial MT"/>
                <a:cs typeface="Arial MT"/>
              </a:rPr>
              <a:t> </a:t>
            </a:r>
            <a:r>
              <a:rPr lang="en-US" sz="2200" spc="-10" dirty="0">
                <a:latin typeface="Arial MT"/>
                <a:cs typeface="Arial MT"/>
              </a:rPr>
              <a:t>document.</a:t>
            </a:r>
            <a:endParaRPr lang="en-US" sz="2200" dirty="0">
              <a:latin typeface="Arial MT"/>
              <a:cs typeface="Arial MT"/>
            </a:endParaRPr>
          </a:p>
          <a:p>
            <a:pPr>
              <a:lnSpc>
                <a:spcPct val="100000"/>
              </a:lnSpc>
            </a:pPr>
            <a:endParaRPr lang="en-US" sz="2200" dirty="0">
              <a:latin typeface="Arial MT"/>
              <a:cs typeface="Arial MT"/>
            </a:endParaRPr>
          </a:p>
          <a:p>
            <a:pPr>
              <a:lnSpc>
                <a:spcPct val="100000"/>
              </a:lnSpc>
              <a:spcBef>
                <a:spcPts val="225"/>
              </a:spcBef>
            </a:pPr>
            <a:endParaRPr lang="en-US" sz="2200" dirty="0">
              <a:latin typeface="Arial MT"/>
              <a:cs typeface="Arial MT"/>
            </a:endParaRPr>
          </a:p>
          <a:p>
            <a:pPr marL="12700" algn="just">
              <a:lnSpc>
                <a:spcPct val="100000"/>
              </a:lnSpc>
            </a:pPr>
            <a:r>
              <a:rPr lang="en-US" sz="2200" dirty="0">
                <a:latin typeface="Arial MT"/>
                <a:cs typeface="Arial MT"/>
              </a:rPr>
              <a:t>Execute</a:t>
            </a:r>
            <a:r>
              <a:rPr lang="en-US" sz="2200" spc="-55" dirty="0">
                <a:latin typeface="Arial MT"/>
                <a:cs typeface="Arial MT"/>
              </a:rPr>
              <a:t> </a:t>
            </a:r>
            <a:r>
              <a:rPr lang="en-US" sz="2200" dirty="0">
                <a:latin typeface="Arial MT"/>
                <a:cs typeface="Arial MT"/>
              </a:rPr>
              <a:t>the</a:t>
            </a:r>
            <a:r>
              <a:rPr lang="en-US" sz="2200" spc="-70" dirty="0">
                <a:latin typeface="Arial MT"/>
                <a:cs typeface="Arial MT"/>
              </a:rPr>
              <a:t> </a:t>
            </a:r>
            <a:r>
              <a:rPr lang="en-US" sz="2200" dirty="0">
                <a:latin typeface="Arial MT"/>
                <a:cs typeface="Arial MT"/>
              </a:rPr>
              <a:t>following</a:t>
            </a:r>
            <a:r>
              <a:rPr lang="en-US" sz="2200" spc="-75" dirty="0">
                <a:latin typeface="Arial MT"/>
                <a:cs typeface="Arial MT"/>
              </a:rPr>
              <a:t> </a:t>
            </a:r>
            <a:r>
              <a:rPr lang="en-US" sz="2200" spc="-10" dirty="0">
                <a:latin typeface="Arial MT"/>
                <a:cs typeface="Arial MT"/>
              </a:rPr>
              <a:t>script:</a:t>
            </a:r>
            <a:endParaRPr lang="en-US" sz="2200" dirty="0">
              <a:latin typeface="Arial MT"/>
              <a:cs typeface="Arial MT"/>
            </a:endParaRPr>
          </a:p>
          <a:p>
            <a:pPr>
              <a:lnSpc>
                <a:spcPct val="100000"/>
              </a:lnSpc>
            </a:pPr>
            <a:endParaRPr lang="en-US" sz="2200" dirty="0">
              <a:latin typeface="Arial MT"/>
              <a:cs typeface="Arial MT"/>
            </a:endParaRPr>
          </a:p>
          <a:p>
            <a:pPr>
              <a:lnSpc>
                <a:spcPct val="100000"/>
              </a:lnSpc>
              <a:spcBef>
                <a:spcPts val="220"/>
              </a:spcBef>
            </a:pPr>
            <a:endParaRPr lang="en-US" sz="2200" dirty="0">
              <a:latin typeface="Arial MT"/>
              <a:cs typeface="Arial MT"/>
            </a:endParaRPr>
          </a:p>
          <a:p>
            <a:pPr marL="12700" algn="just">
              <a:lnSpc>
                <a:spcPct val="100000"/>
              </a:lnSpc>
            </a:pPr>
            <a:r>
              <a:rPr lang="en-US" sz="2200" dirty="0">
                <a:latin typeface="Arial MT"/>
                <a:cs typeface="Arial MT"/>
              </a:rPr>
              <a:t>In</a:t>
            </a:r>
            <a:r>
              <a:rPr lang="en-US" sz="2200" spc="-50" dirty="0">
                <a:latin typeface="Arial MT"/>
                <a:cs typeface="Arial MT"/>
              </a:rPr>
              <a:t> </a:t>
            </a:r>
            <a:r>
              <a:rPr lang="en-US" sz="2200" dirty="0">
                <a:latin typeface="Arial MT"/>
                <a:cs typeface="Arial MT"/>
              </a:rPr>
              <a:t>the</a:t>
            </a:r>
            <a:r>
              <a:rPr lang="en-US" sz="2200" spc="-40" dirty="0">
                <a:latin typeface="Arial MT"/>
                <a:cs typeface="Arial MT"/>
              </a:rPr>
              <a:t> </a:t>
            </a:r>
            <a:r>
              <a:rPr lang="en-US" sz="2200" dirty="0">
                <a:latin typeface="Arial MT"/>
                <a:cs typeface="Arial MT"/>
              </a:rPr>
              <a:t>console</a:t>
            </a:r>
            <a:r>
              <a:rPr lang="en-US" sz="2200" spc="-35" dirty="0">
                <a:latin typeface="Arial MT"/>
                <a:cs typeface="Arial MT"/>
              </a:rPr>
              <a:t> </a:t>
            </a:r>
            <a:r>
              <a:rPr lang="en-US" sz="2200" dirty="0">
                <a:latin typeface="Arial MT"/>
                <a:cs typeface="Arial MT"/>
              </a:rPr>
              <a:t>output</a:t>
            </a:r>
            <a:r>
              <a:rPr lang="en-US" sz="2200" spc="-45" dirty="0">
                <a:latin typeface="Arial MT"/>
                <a:cs typeface="Arial MT"/>
              </a:rPr>
              <a:t> </a:t>
            </a:r>
            <a:r>
              <a:rPr lang="en-US" sz="2200" dirty="0">
                <a:latin typeface="Arial MT"/>
                <a:cs typeface="Arial MT"/>
              </a:rPr>
              <a:t>you</a:t>
            </a:r>
            <a:r>
              <a:rPr lang="en-US" sz="2200" spc="-35" dirty="0">
                <a:latin typeface="Arial MT"/>
                <a:cs typeface="Arial MT"/>
              </a:rPr>
              <a:t> </a:t>
            </a:r>
            <a:r>
              <a:rPr lang="en-US" sz="2200" dirty="0">
                <a:latin typeface="Arial MT"/>
                <a:cs typeface="Arial MT"/>
              </a:rPr>
              <a:t>will</a:t>
            </a:r>
            <a:r>
              <a:rPr lang="en-US" sz="2200" spc="-50" dirty="0">
                <a:latin typeface="Arial MT"/>
                <a:cs typeface="Arial MT"/>
              </a:rPr>
              <a:t> </a:t>
            </a:r>
            <a:r>
              <a:rPr lang="en-US" sz="2200" spc="-20" dirty="0">
                <a:latin typeface="Arial MT"/>
                <a:cs typeface="Arial MT"/>
              </a:rPr>
              <a:t>see:</a:t>
            </a:r>
            <a:endParaRPr lang="en-US" sz="2200" dirty="0">
              <a:latin typeface="Arial MT"/>
              <a:cs typeface="Arial MT"/>
            </a:endParaRPr>
          </a:p>
        </p:txBody>
      </p:sp>
      <p:pic>
        <p:nvPicPr>
          <p:cNvPr id="4" name="object 4"/>
          <p:cNvPicPr/>
          <p:nvPr/>
        </p:nvPicPr>
        <p:blipFill>
          <a:blip r:embed="rId2" cstate="print"/>
          <a:stretch>
            <a:fillRect/>
          </a:stretch>
        </p:blipFill>
        <p:spPr>
          <a:xfrm>
            <a:off x="7472171" y="1645920"/>
            <a:ext cx="629412" cy="664463"/>
          </a:xfrm>
          <a:prstGeom prst="rect">
            <a:avLst/>
          </a:prstGeom>
        </p:spPr>
      </p:pic>
      <p:pic>
        <p:nvPicPr>
          <p:cNvPr id="5" name="object 5"/>
          <p:cNvPicPr/>
          <p:nvPr/>
        </p:nvPicPr>
        <p:blipFill>
          <a:blip r:embed="rId3" cstate="print"/>
          <a:stretch>
            <a:fillRect/>
          </a:stretch>
        </p:blipFill>
        <p:spPr>
          <a:xfrm>
            <a:off x="6096000" y="4061459"/>
            <a:ext cx="2766059" cy="794004"/>
          </a:xfrm>
          <a:prstGeom prst="rect">
            <a:avLst/>
          </a:prstGeom>
        </p:spPr>
      </p:pic>
      <p:pic>
        <p:nvPicPr>
          <p:cNvPr id="6" name="object 6"/>
          <p:cNvPicPr/>
          <p:nvPr/>
        </p:nvPicPr>
        <p:blipFill>
          <a:blip r:embed="rId4" cstate="print"/>
          <a:stretch>
            <a:fillRect/>
          </a:stretch>
        </p:blipFill>
        <p:spPr>
          <a:xfrm>
            <a:off x="6096000" y="5062728"/>
            <a:ext cx="3544824" cy="862584"/>
          </a:xfrm>
          <a:prstGeom prst="rect">
            <a:avLst/>
          </a:prstGeom>
        </p:spPr>
      </p:pic>
      <p:sp>
        <p:nvSpPr>
          <p:cNvPr id="7" name="object 7"/>
          <p:cNvSpPr txBox="1"/>
          <p:nvPr/>
        </p:nvSpPr>
        <p:spPr>
          <a:xfrm>
            <a:off x="316179" y="6475714"/>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5"/>
              </a:rPr>
              <a:t>www.senati.edu.pe</a:t>
            </a:r>
            <a:endParaRPr sz="1200">
              <a:latin typeface="Segoe UI"/>
              <a:cs typeface="Segoe U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TotalTime>
  <Words>3082</Words>
  <Application>Microsoft Office PowerPoint</Application>
  <PresentationFormat>Panorámica</PresentationFormat>
  <Paragraphs>215</Paragraphs>
  <Slides>46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46</vt:i4>
      </vt:variant>
    </vt:vector>
  </HeadingPairs>
  <TitlesOfParts>
    <vt:vector size="51" baseType="lpstr">
      <vt:lpstr>Arial</vt:lpstr>
      <vt:lpstr>Arial MT</vt:lpstr>
      <vt:lpstr>inherit</vt:lpstr>
      <vt:lpstr>Segoe UI</vt:lpstr>
      <vt:lpstr>Office Theme</vt:lpstr>
      <vt:lpstr>INFORMATION TECHNOLOGY TECNOLOGÍAS DE LA INFORMACIÓN</vt:lpstr>
      <vt:lpstr>VOCABULARY (VOCABULARIO)</vt:lpstr>
      <vt:lpstr>Objective: To identify how to work with XML Data in SQL Server.</vt:lpstr>
      <vt:lpstr>Objetivo: Identificar cómo trabajar con datos XML en SQL Server.</vt:lpstr>
      <vt:lpstr>Working with XML Data in SQL Server</vt:lpstr>
      <vt:lpstr>Trabajar con datos XML en SQL Server</vt:lpstr>
      <vt:lpstr>Converting into XML from SQL tables</vt:lpstr>
      <vt:lpstr>Conversión a XML desde tablas SQL</vt:lpstr>
      <vt:lpstr>For XML AUTO in SQL SERVER</vt:lpstr>
      <vt:lpstr>Para XML AUTO en SQL SERVER</vt:lpstr>
      <vt:lpstr>Presentación de PowerPoint</vt:lpstr>
      <vt:lpstr>Presentación de PowerPoint</vt:lpstr>
      <vt:lpstr>FOR XML PATH in SQL SERVER</vt:lpstr>
      <vt:lpstr>PARA RUTA XML en SQL SERVER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Create a SQL table from an XML document</vt:lpstr>
      <vt:lpstr>Crear una tabla SQL a partir de un documento XML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Creating a SQL table using XML elements</vt:lpstr>
      <vt:lpstr>Creación de una tabla SQL mediante elementos XML</vt:lpstr>
      <vt:lpstr>Output of the script above looks like this:</vt:lpstr>
      <vt:lpstr>Output of the script above looks like this: El resultado del script anterior se ve así:</vt:lpstr>
      <vt:lpstr>Relational or XML data model</vt:lpstr>
      <vt:lpstr>Modelo de datos relacionales o XML</vt:lpstr>
      <vt:lpstr>Quiz</vt:lpstr>
      <vt:lpstr>Quiz</vt:lpstr>
      <vt:lpstr>Conclusions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Breve sumilla</dc:title>
  <dc:creator>KAREM ANDREA LOPEZ REAL</dc:creator>
  <cp:lastModifiedBy>SURICHAQUI ROSALES, DEIVIS MIJAEL</cp:lastModifiedBy>
  <cp:revision>1</cp:revision>
  <dcterms:created xsi:type="dcterms:W3CDTF">2025-02-21T02:11:51Z</dcterms:created>
  <dcterms:modified xsi:type="dcterms:W3CDTF">2025-02-21T02:35:38Z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2023-02-26T00:00:00Z</vt:filetime>
  </property>
  <property fmtid="{D5CDD505-2E9C-101B-9397-08002B2CF9AE}" pid="3" name="Creator">
    <vt:lpwstr>Microsoft® PowerPoint® para Microsoft 365</vt:lpwstr>
  </property>
  <property fmtid="{D5CDD505-2E9C-101B-9397-08002B2CF9AE}" pid="4" name="LastSaved">
    <vt:filetime>2025-02-21T00:00:00Z</vt:filetime>
  </property>
  <property fmtid="{D5CDD505-2E9C-101B-9397-08002B2CF9AE}" pid="5" name="Producer">
    <vt:lpwstr>Microsoft® PowerPoint® para Microsoft 365</vt:lpwstr>
  </property>
</Properties>
</file>