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0923" autoAdjust="0"/>
  </p:normalViewPr>
  <p:slideViewPr>
    <p:cSldViewPr snapToGrid="0">
      <p:cViewPr varScale="1">
        <p:scale>
          <a:sx n="51" d="100"/>
          <a:sy n="51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30D7-8BC6-483D-A07D-E0414558A7FE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861D3-3783-4DE9-8260-EE2A40E3E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Easy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clusters are </a:t>
            </a:r>
            <a:r>
              <a:rPr lang="nl-BE" dirty="0" err="1"/>
              <a:t>linearily</a:t>
            </a:r>
            <a:r>
              <a:rPr lang="nl-BE" dirty="0"/>
              <a:t> </a:t>
            </a:r>
            <a:r>
              <a:rPr lang="nl-BE" dirty="0" err="1"/>
              <a:t>seperable</a:t>
            </a:r>
            <a:r>
              <a:rPr lang="nl-BE" dirty="0"/>
              <a:t>, hard/</a:t>
            </a:r>
            <a:r>
              <a:rPr lang="nl-BE" dirty="0" err="1"/>
              <a:t>impossible</a:t>
            </a:r>
            <a:r>
              <a:rPr lang="nl-BE" dirty="0"/>
              <a:t> </a:t>
            </a:r>
            <a:r>
              <a:rPr lang="nl-BE" dirty="0" err="1"/>
              <a:t>otherwise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861D3-3783-4DE9-8260-EE2A40E3EF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7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It </a:t>
            </a:r>
            <a:r>
              <a:rPr lang="nl-BE" dirty="0" err="1"/>
              <a:t>seems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indeed </a:t>
            </a:r>
            <a:r>
              <a:rPr lang="nl-BE" dirty="0" err="1"/>
              <a:t>classify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kernel</a:t>
            </a:r>
            <a:r>
              <a:rPr lang="nl-BE" dirty="0"/>
              <a:t> </a:t>
            </a:r>
            <a:r>
              <a:rPr lang="nl-BE" dirty="0" err="1"/>
              <a:t>wasn’t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classify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kernels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861D3-3783-4DE9-8260-EE2A40E3EF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13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Sigma </a:t>
            </a:r>
            <a:r>
              <a:rPr lang="nl-BE" dirty="0" err="1"/>
              <a:t>helps</a:t>
            </a:r>
            <a:r>
              <a:rPr lang="nl-BE" dirty="0"/>
              <a:t> </a:t>
            </a:r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point x </a:t>
            </a:r>
            <a:r>
              <a:rPr lang="nl-BE" dirty="0" err="1"/>
              <a:t>and</a:t>
            </a:r>
            <a:r>
              <a:rPr lang="nl-BE" dirty="0"/>
              <a:t> y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kernelfunction</a:t>
            </a:r>
            <a:r>
              <a:rPr lang="nl-BE" dirty="0"/>
              <a:t>, </a:t>
            </a:r>
            <a:r>
              <a:rPr lang="nl-BE" dirty="0" err="1"/>
              <a:t>if</a:t>
            </a:r>
            <a:r>
              <a:rPr lang="nl-BE" dirty="0"/>
              <a:t> sigma is small,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kernel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is 0 way </a:t>
            </a:r>
            <a:r>
              <a:rPr lang="nl-BE" dirty="0" err="1"/>
              <a:t>quicker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less</a:t>
            </a:r>
            <a:r>
              <a:rPr lang="nl-BE" dirty="0"/>
              <a:t> points matter. </a:t>
            </a:r>
            <a:r>
              <a:rPr lang="nl-BE" dirty="0" err="1"/>
              <a:t>If</a:t>
            </a:r>
            <a:r>
              <a:rPr lang="nl-BE" dirty="0"/>
              <a:t> sigma is </a:t>
            </a:r>
            <a:r>
              <a:rPr lang="nl-BE" dirty="0" err="1"/>
              <a:t>bigger</a:t>
            </a:r>
            <a:r>
              <a:rPr lang="nl-BE" dirty="0"/>
              <a:t>, </a:t>
            </a:r>
            <a:r>
              <a:rPr lang="nl-BE" dirty="0" err="1"/>
              <a:t>less</a:t>
            </a:r>
            <a:r>
              <a:rPr lang="nl-BE" dirty="0"/>
              <a:t> points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zero </a:t>
            </a:r>
            <a:r>
              <a:rPr lang="nl-BE" dirty="0" err="1"/>
              <a:t>and</a:t>
            </a:r>
            <a:r>
              <a:rPr lang="nl-BE" dirty="0"/>
              <a:t> more points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play</a:t>
            </a:r>
            <a:r>
              <a:rPr lang="nl-BE" dirty="0"/>
              <a:t> a </a:t>
            </a:r>
            <a:r>
              <a:rPr lang="nl-BE" dirty="0" err="1"/>
              <a:t>role</a:t>
            </a:r>
            <a:r>
              <a:rPr lang="nl-BE" dirty="0"/>
              <a:t> in </a:t>
            </a:r>
            <a:r>
              <a:rPr lang="nl-BE" dirty="0" err="1"/>
              <a:t>determining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seperation</a:t>
            </a:r>
            <a:r>
              <a:rPr lang="nl-BE" dirty="0"/>
              <a:t> line, </a:t>
            </a:r>
            <a:r>
              <a:rPr lang="nl-BE" dirty="0" err="1"/>
              <a:t>resulting</a:t>
            </a:r>
            <a:r>
              <a:rPr lang="nl-BE" dirty="0"/>
              <a:t> in a </a:t>
            </a:r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bias.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861D3-3783-4DE9-8260-EE2A40E3EF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4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861D3-3783-4DE9-8260-EE2A40E3EF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F010-6716-447F-A490-58928AB2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1B579-B1FB-4925-B5A1-0B48D69F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7063-E659-430D-BAC0-BBC657C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FFE2-7F37-443E-B114-70DFA732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E361-33DB-4F3E-9378-F477289F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F7B-F7F3-4F10-BFB2-6A943DAF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C4532-DDE3-46E0-9A4D-1FE93DED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4E60-6DEC-4B97-9462-3C2DD853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F7D9-5C87-47DD-84C0-68119E02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15D9-F321-4043-8AB9-64122A3C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1718A-9EF7-4B2B-B896-9DFB50B3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DEF81-0655-4083-B3DE-D0835EAB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917F-3B98-46A0-AB26-08CB02CD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AB54-3853-460B-B4D6-A663B46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4A16-BA54-4400-86CE-B300DFD6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F0DC-1DA1-467C-B93D-CE54315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1A0E-7F89-4D99-9A97-D4AF8C00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CA20-AA9A-49FA-88C6-B8163AF9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31EC-44C7-4C45-88B8-B19FA36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E8B9-2565-4B64-B57A-F6537552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7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3740-DA9C-4B14-92B8-72592103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8E4C-C5B7-4E24-835F-8E0DB016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2C0-2249-4878-AEEC-C83C1D5D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4E80-A0D5-411B-A50C-E6A9F54B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AAD9-0311-4E84-847F-3D4EDCF5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F559-2E3F-4D82-852E-2385C3B3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8C90-ED56-4058-9268-C06FC223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B1FA-A6B1-4BF6-A917-75E85D00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AAD5-F265-4EBA-A2BF-3E8A839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D2DC-5939-4E07-BBAF-5E7528B5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C489-2A8B-4E8E-A5FC-E9AFB72B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8D0A-B074-4FCC-BD21-F3A50D77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3D99-3F48-4B70-BE52-B2CDCBB4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D3D4C-32B6-4368-A762-378F5EB3F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5C982-B220-497E-A900-0D043190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342E3-DAE4-4C72-A941-387B9797E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B665D-A59F-4ACC-BDB1-A5A8A9E6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FB6CD-D53D-48EB-BB8C-EED2DF4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7A927-D323-432B-9978-8B681B4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9CEF-8666-4C8C-9A00-5376105F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F4D6-1A50-45F1-AC56-B5CF9AD7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087AA-9DBE-473F-9A3F-F6ECC0F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8ED38-C8E2-41BC-AC7A-CE91C620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7B38B-1D5B-4A41-9E2E-DD90002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DFB3D-7B50-4265-801C-6E129953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435A-6722-49F4-AA47-2CA6F65E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A5A2-EDD9-4985-B7CD-0F6019CE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7D4-F832-4FD9-9158-7AC32DB0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8EE5E-5088-4564-8794-5EC72914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BD89-1D6C-4AE1-8E2F-0D55CB7E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2EA1-DFC1-42A6-B4B6-D305C50B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BB05-6127-4DD0-BDC7-2902C06A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9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4D0-8601-4D40-BD49-B415CD6F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B6180-D9CD-4910-BEC4-A73963814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6C4B-6C6C-44E2-9DB0-286CBDB3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50F06-05A5-4BF3-BA04-0AAFC0A1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65C11-CF18-49CD-B714-9019C1B5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437A9-A4A6-4ABF-9D2C-3B1C162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7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1DB4C-A166-4C47-9D81-4191156F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59223-500C-4244-9DEA-D0A81D42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6273-A0BF-45EA-8D5E-8B8B4B70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486F-34FC-4AC5-B650-C13F3C065154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FDD4-80C6-4304-8FC0-FF321F511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E403-9112-4EAE-A1A4-8428378B8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6407-B3CE-4426-B7DB-AFA85BA7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3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4934-C96E-47DB-B8D6-63090FC9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393" y="187188"/>
            <a:ext cx="10695214" cy="1536170"/>
          </a:xfrm>
        </p:spPr>
        <p:txBody>
          <a:bodyPr>
            <a:normAutofit/>
          </a:bodyPr>
          <a:lstStyle/>
          <a:p>
            <a:pPr algn="l"/>
            <a:r>
              <a:rPr lang="en-GB" sz="2500" dirty="0"/>
              <a:t>1. Move the clusters around and change their sizes to make it easier or harder for the classifier to find a decent boundary. Pay attention to when the optimizer (minimize function) is not able to find a solution at all.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B4EDD-1571-40E9-948B-F9B6EFBB0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066" y="2289704"/>
            <a:ext cx="999067" cy="1139295"/>
          </a:xfrm>
        </p:spPr>
        <p:txBody>
          <a:bodyPr/>
          <a:lstStyle/>
          <a:p>
            <a:r>
              <a:rPr lang="nl-BE" dirty="0"/>
              <a:t>Easy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C11F5-2C5B-4E9D-85D0-B6AB90165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59352"/>
            <a:ext cx="5486400" cy="3657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9C76A88-3358-47C9-B485-909C1CE466E0}"/>
              </a:ext>
            </a:extLst>
          </p:cNvPr>
          <p:cNvSpPr txBox="1">
            <a:spLocks/>
          </p:cNvSpPr>
          <p:nvPr/>
        </p:nvSpPr>
        <p:spPr>
          <a:xfrm>
            <a:off x="8796869" y="2289704"/>
            <a:ext cx="999067" cy="1139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Hard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19111-F78A-448D-8D4B-87ADCAE5B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859351"/>
            <a:ext cx="54864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63C1A-4D2D-4E13-AB95-9358E84B8E97}"/>
              </a:ext>
            </a:extLst>
          </p:cNvPr>
          <p:cNvSpPr txBox="1"/>
          <p:nvPr/>
        </p:nvSpPr>
        <p:spPr>
          <a:xfrm>
            <a:off x="5308951" y="633228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C=10,d=0.5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0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27F-7F86-40C5-8BC4-140E6DBF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2. Implement the two non-linear kernels. You should be able to classify very hard data sets with these.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CA6DC-B248-41CE-A94E-16EC48D17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2835275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E673D-9558-4F13-82AE-127CB64E1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527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73CB1-CE41-46D3-806D-B4A4778DE2FC}"/>
              </a:ext>
            </a:extLst>
          </p:cNvPr>
          <p:cNvSpPr txBox="1"/>
          <p:nvPr/>
        </p:nvSpPr>
        <p:spPr>
          <a:xfrm>
            <a:off x="2033131" y="2465943"/>
            <a:ext cx="17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Polynomial</a:t>
            </a:r>
            <a:r>
              <a:rPr lang="nl-BE" dirty="0"/>
              <a:t>, p = 2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E8BB0-E20B-4B7F-AC41-94A978522789}"/>
              </a:ext>
            </a:extLst>
          </p:cNvPr>
          <p:cNvSpPr txBox="1"/>
          <p:nvPr/>
        </p:nvSpPr>
        <p:spPr>
          <a:xfrm>
            <a:off x="8098484" y="2465943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Rbf</a:t>
            </a:r>
            <a:r>
              <a:rPr lang="nl-BE" dirty="0"/>
              <a:t>, sigma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6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2E54-9311-4CE2-BC05-2C44D3BC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3. The non-linear kernels have parameters; explore how they influence the decision boundary. Reason about this in terms of the bias-variance trade-off.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9B917-3CA2-4AD6-8AB9-D47E61F59D22}"/>
              </a:ext>
            </a:extLst>
          </p:cNvPr>
          <p:cNvSpPr txBox="1"/>
          <p:nvPr/>
        </p:nvSpPr>
        <p:spPr>
          <a:xfrm>
            <a:off x="4851428" y="1690688"/>
            <a:ext cx="2489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err="1"/>
              <a:t>Polynomial</a:t>
            </a:r>
            <a:endParaRPr lang="en-GB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C3E71-A9A0-4B9F-8B26-79BD279C2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2835275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3F1F3-28A3-4237-8FAB-EED55184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7" y="2835275"/>
            <a:ext cx="54864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DF689B-0C86-41BB-B560-E62A71928ABA}"/>
              </a:ext>
            </a:extLst>
          </p:cNvPr>
          <p:cNvSpPr txBox="1"/>
          <p:nvPr/>
        </p:nvSpPr>
        <p:spPr>
          <a:xfrm>
            <a:off x="2797071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P=2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69326-A014-441B-8ED5-372D5D87CA11}"/>
              </a:ext>
            </a:extLst>
          </p:cNvPr>
          <p:cNvSpPr txBox="1"/>
          <p:nvPr/>
        </p:nvSpPr>
        <p:spPr>
          <a:xfrm>
            <a:off x="8859205" y="63040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P=5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BC65-55D5-4CC4-9E28-F745A8F84F14}"/>
              </a:ext>
            </a:extLst>
          </p:cNvPr>
          <p:cNvSpPr txBox="1"/>
          <p:nvPr/>
        </p:nvSpPr>
        <p:spPr>
          <a:xfrm>
            <a:off x="1896533" y="2432259"/>
            <a:ext cx="898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Higher</a:t>
            </a:r>
            <a:r>
              <a:rPr lang="nl-BE" dirty="0"/>
              <a:t> p means </a:t>
            </a:r>
            <a:r>
              <a:rPr lang="nl-BE" dirty="0" err="1"/>
              <a:t>tighter</a:t>
            </a:r>
            <a:r>
              <a:rPr lang="nl-BE" dirty="0"/>
              <a:t> fitting </a:t>
            </a:r>
            <a:r>
              <a:rPr lang="nl-BE" dirty="0" err="1"/>
              <a:t>to</a:t>
            </a:r>
            <a:r>
              <a:rPr lang="nl-BE" dirty="0"/>
              <a:t> dataset,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bias (risk of </a:t>
            </a:r>
            <a:r>
              <a:rPr lang="nl-BE" dirty="0" err="1"/>
              <a:t>overfitting</a:t>
            </a:r>
            <a:r>
              <a:rPr lang="nl-BE" dirty="0"/>
              <a:t>)</a:t>
            </a:r>
          </a:p>
          <a:p>
            <a:r>
              <a:rPr lang="nl-BE" dirty="0" err="1"/>
              <a:t>Lower</a:t>
            </a:r>
            <a:r>
              <a:rPr lang="nl-BE" dirty="0"/>
              <a:t> p means softer fitting </a:t>
            </a:r>
            <a:r>
              <a:rPr lang="nl-BE" dirty="0" err="1"/>
              <a:t>to</a:t>
            </a:r>
            <a:r>
              <a:rPr lang="nl-BE" dirty="0"/>
              <a:t> dataset,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bias (</a:t>
            </a:r>
            <a:r>
              <a:rPr lang="nl-BE" dirty="0" err="1"/>
              <a:t>less</a:t>
            </a:r>
            <a:r>
              <a:rPr lang="nl-BE" dirty="0"/>
              <a:t> accurate)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51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2E54-9311-4CE2-BC05-2C44D3BC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3. The non-linear kernels have parameters; explore how they influence the decision boundary. Reason about this in terms of the bias-variance trade-off.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9B917-3CA2-4AD6-8AB9-D47E61F59D22}"/>
              </a:ext>
            </a:extLst>
          </p:cNvPr>
          <p:cNvSpPr txBox="1"/>
          <p:nvPr/>
        </p:nvSpPr>
        <p:spPr>
          <a:xfrm>
            <a:off x="4851428" y="1690688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/>
              <a:t>RBF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F689B-0C86-41BB-B560-E62A71928ABA}"/>
              </a:ext>
            </a:extLst>
          </p:cNvPr>
          <p:cNvSpPr txBox="1"/>
          <p:nvPr/>
        </p:nvSpPr>
        <p:spPr>
          <a:xfrm>
            <a:off x="2790017" y="64886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Sigma = 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69326-A014-441B-8ED5-372D5D87CA11}"/>
              </a:ext>
            </a:extLst>
          </p:cNvPr>
          <p:cNvSpPr txBox="1"/>
          <p:nvPr/>
        </p:nvSpPr>
        <p:spPr>
          <a:xfrm>
            <a:off x="8584289" y="64886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Sigma = 4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BC65-55D5-4CC4-9E28-F745A8F84F14}"/>
              </a:ext>
            </a:extLst>
          </p:cNvPr>
          <p:cNvSpPr txBox="1"/>
          <p:nvPr/>
        </p:nvSpPr>
        <p:spPr>
          <a:xfrm>
            <a:off x="1896533" y="2432259"/>
            <a:ext cx="931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lower</a:t>
            </a:r>
            <a:r>
              <a:rPr lang="nl-BE" dirty="0"/>
              <a:t> sigma means </a:t>
            </a:r>
            <a:r>
              <a:rPr lang="nl-BE" dirty="0" err="1"/>
              <a:t>tighter</a:t>
            </a:r>
            <a:r>
              <a:rPr lang="nl-BE" dirty="0"/>
              <a:t> fitting </a:t>
            </a:r>
            <a:r>
              <a:rPr lang="nl-BE" dirty="0" err="1"/>
              <a:t>to</a:t>
            </a:r>
            <a:r>
              <a:rPr lang="nl-BE" dirty="0"/>
              <a:t> dataset,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bias (risk of </a:t>
            </a:r>
            <a:r>
              <a:rPr lang="nl-BE" dirty="0" err="1"/>
              <a:t>overfitting</a:t>
            </a:r>
            <a:r>
              <a:rPr lang="nl-BE" dirty="0"/>
              <a:t>)</a:t>
            </a:r>
          </a:p>
          <a:p>
            <a:r>
              <a:rPr lang="nl-BE" dirty="0" err="1"/>
              <a:t>Higher</a:t>
            </a:r>
            <a:r>
              <a:rPr lang="nl-BE" dirty="0"/>
              <a:t> sigma means softer fitting </a:t>
            </a:r>
            <a:r>
              <a:rPr lang="nl-BE" dirty="0" err="1"/>
              <a:t>to</a:t>
            </a:r>
            <a:r>
              <a:rPr lang="nl-BE" dirty="0"/>
              <a:t> dataset,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bias (</a:t>
            </a:r>
            <a:r>
              <a:rPr lang="nl-BE" dirty="0" err="1"/>
              <a:t>less</a:t>
            </a:r>
            <a:r>
              <a:rPr lang="nl-BE" dirty="0"/>
              <a:t> accurate)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EEFE4-3A78-410C-8740-BAD669388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37" y="3047162"/>
            <a:ext cx="5162259" cy="3441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FA400C-45C9-4170-8D75-0AD0D14D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5" y="3112275"/>
            <a:ext cx="5162259" cy="34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0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8C0C-20DF-4BBE-9E5D-277C1109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4. Explore the role of the slack parameter C. What happens for very large/small values?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07179-0BFF-45FA-9E94-EB27EB138540}"/>
              </a:ext>
            </a:extLst>
          </p:cNvPr>
          <p:cNvSpPr txBox="1"/>
          <p:nvPr/>
        </p:nvSpPr>
        <p:spPr>
          <a:xfrm>
            <a:off x="1651605" y="1429431"/>
            <a:ext cx="9272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The paramater C sets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importance</a:t>
            </a:r>
            <a:r>
              <a:rPr lang="nl-BE" dirty="0"/>
              <a:t> of </a:t>
            </a:r>
            <a:r>
              <a:rPr lang="nl-BE" dirty="0" err="1"/>
              <a:t>avoiding</a:t>
            </a:r>
            <a:r>
              <a:rPr lang="nl-BE" dirty="0"/>
              <a:t> </a:t>
            </a:r>
            <a:r>
              <a:rPr lang="nl-BE" dirty="0" err="1"/>
              <a:t>slack</a:t>
            </a:r>
            <a:r>
              <a:rPr lang="nl-BE" dirty="0"/>
              <a:t> versus </a:t>
            </a:r>
            <a:r>
              <a:rPr lang="nl-BE" dirty="0" err="1"/>
              <a:t>getting</a:t>
            </a:r>
            <a:r>
              <a:rPr lang="nl-BE" dirty="0"/>
              <a:t> a </a:t>
            </a:r>
            <a:r>
              <a:rPr lang="nl-BE" dirty="0" err="1"/>
              <a:t>wider</a:t>
            </a:r>
            <a:r>
              <a:rPr lang="nl-BE" dirty="0"/>
              <a:t> </a:t>
            </a:r>
            <a:r>
              <a:rPr lang="nl-BE" dirty="0" err="1"/>
              <a:t>margin</a:t>
            </a:r>
            <a:r>
              <a:rPr lang="nl-BE" dirty="0"/>
              <a:t>. </a:t>
            </a:r>
            <a:r>
              <a:rPr lang="nl-BE" dirty="0" err="1"/>
              <a:t>Noisy</a:t>
            </a:r>
            <a:r>
              <a:rPr lang="nl-BE" dirty="0"/>
              <a:t> data </a:t>
            </a: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deseres</a:t>
            </a:r>
            <a:r>
              <a:rPr lang="nl-BE" dirty="0"/>
              <a:t> a low C </a:t>
            </a:r>
            <a:r>
              <a:rPr lang="nl-BE" dirty="0" err="1"/>
              <a:t>value</a:t>
            </a:r>
            <a:r>
              <a:rPr lang="nl-BE" dirty="0"/>
              <a:t>, </a:t>
            </a:r>
            <a:r>
              <a:rPr lang="nl-BE" dirty="0" err="1"/>
              <a:t>allowing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more </a:t>
            </a:r>
            <a:r>
              <a:rPr lang="nl-BE" dirty="0" err="1"/>
              <a:t>slack</a:t>
            </a:r>
            <a:r>
              <a:rPr lang="nl-BE" dirty="0"/>
              <a:t>,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individual</a:t>
            </a:r>
            <a:r>
              <a:rPr lang="nl-BE" dirty="0"/>
              <a:t> datapoints in </a:t>
            </a:r>
            <a:r>
              <a:rPr lang="nl-BE" dirty="0" err="1"/>
              <a:t>strange</a:t>
            </a:r>
            <a:r>
              <a:rPr lang="nl-BE" dirty="0"/>
              <a:t> </a:t>
            </a:r>
            <a:r>
              <a:rPr lang="nl-BE" dirty="0" err="1"/>
              <a:t>locations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taken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seriously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Higher</a:t>
            </a:r>
            <a:r>
              <a:rPr lang="nl-BE" dirty="0"/>
              <a:t> C means </a:t>
            </a:r>
            <a:r>
              <a:rPr lang="nl-BE" dirty="0" err="1"/>
              <a:t>bigger</a:t>
            </a:r>
            <a:r>
              <a:rPr lang="nl-BE" dirty="0"/>
              <a:t> penalty </a:t>
            </a:r>
            <a:r>
              <a:rPr lang="nl-BE" dirty="0" err="1"/>
              <a:t>for</a:t>
            </a:r>
            <a:r>
              <a:rPr lang="nl-BE" dirty="0"/>
              <a:t> datapoints </a:t>
            </a:r>
            <a:r>
              <a:rPr lang="nl-BE" dirty="0" err="1"/>
              <a:t>inside</a:t>
            </a:r>
            <a:r>
              <a:rPr lang="nl-BE" dirty="0"/>
              <a:t> </a:t>
            </a:r>
            <a:r>
              <a:rPr lang="nl-BE" dirty="0" err="1"/>
              <a:t>margin</a:t>
            </a:r>
            <a:r>
              <a:rPr lang="nl-BE" dirty="0"/>
              <a:t>, </a:t>
            </a:r>
            <a:r>
              <a:rPr lang="nl-BE" dirty="0" err="1"/>
              <a:t>resulting</a:t>
            </a:r>
            <a:r>
              <a:rPr lang="nl-BE" dirty="0"/>
              <a:t> in </a:t>
            </a:r>
            <a:r>
              <a:rPr lang="nl-BE" dirty="0" err="1"/>
              <a:t>tighter</a:t>
            </a:r>
            <a:r>
              <a:rPr lang="nl-BE" dirty="0"/>
              <a:t> fitting </a:t>
            </a:r>
            <a:r>
              <a:rPr lang="nl-BE" dirty="0" err="1"/>
              <a:t>to</a:t>
            </a:r>
            <a:r>
              <a:rPr lang="nl-BE" dirty="0"/>
              <a:t> dataset,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bias (risk of </a:t>
            </a:r>
            <a:r>
              <a:rPr lang="nl-BE" dirty="0" err="1"/>
              <a:t>overfitting</a:t>
            </a:r>
            <a:r>
              <a:rPr lang="nl-BE" dirty="0"/>
              <a:t>)</a:t>
            </a:r>
          </a:p>
          <a:p>
            <a:r>
              <a:rPr lang="nl-BE" dirty="0" err="1"/>
              <a:t>Lower</a:t>
            </a:r>
            <a:r>
              <a:rPr lang="nl-BE" dirty="0"/>
              <a:t> C means </a:t>
            </a:r>
            <a:r>
              <a:rPr lang="nl-BE" dirty="0" err="1"/>
              <a:t>being</a:t>
            </a:r>
            <a:r>
              <a:rPr lang="nl-BE" dirty="0"/>
              <a:t> more </a:t>
            </a:r>
            <a:r>
              <a:rPr lang="nl-BE" dirty="0" err="1"/>
              <a:t>forgiving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datapoints </a:t>
            </a:r>
            <a:r>
              <a:rPr lang="nl-BE" dirty="0" err="1"/>
              <a:t>inside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margin</a:t>
            </a:r>
            <a:r>
              <a:rPr lang="nl-BE" dirty="0"/>
              <a:t>, </a:t>
            </a:r>
            <a:r>
              <a:rPr lang="nl-BE" dirty="0" err="1"/>
              <a:t>resulting</a:t>
            </a:r>
            <a:r>
              <a:rPr lang="nl-BE" dirty="0"/>
              <a:t> in softer fitting </a:t>
            </a:r>
            <a:r>
              <a:rPr lang="nl-BE" dirty="0" err="1"/>
              <a:t>to</a:t>
            </a:r>
            <a:r>
              <a:rPr lang="nl-BE" dirty="0"/>
              <a:t> dataset,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bias (</a:t>
            </a:r>
            <a:r>
              <a:rPr lang="nl-BE" dirty="0" err="1"/>
              <a:t>less</a:t>
            </a:r>
            <a:r>
              <a:rPr lang="nl-BE" dirty="0"/>
              <a:t> accurate)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63E9B-B725-4BF4-B1FF-32174D982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71" y="3737756"/>
            <a:ext cx="4132681" cy="2755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C20FE-DDE7-4AEB-BB94-9CA90AE4A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49" y="3737755"/>
            <a:ext cx="4132680" cy="2755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DE52AE-516C-4B3A-9B8E-FB0FB39F96E8}"/>
              </a:ext>
            </a:extLst>
          </p:cNvPr>
          <p:cNvSpPr txBox="1"/>
          <p:nvPr/>
        </p:nvSpPr>
        <p:spPr>
          <a:xfrm>
            <a:off x="2946045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 = 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428F5-6345-419A-8CC5-88C0E0189BA6}"/>
              </a:ext>
            </a:extLst>
          </p:cNvPr>
          <p:cNvSpPr txBox="1"/>
          <p:nvPr/>
        </p:nvSpPr>
        <p:spPr>
          <a:xfrm>
            <a:off x="8482604" y="64886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 = 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5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DD0E-3CEE-4D09-931F-D804B0FD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46"/>
            <a:ext cx="10515600" cy="1325563"/>
          </a:xfrm>
        </p:spPr>
        <p:txBody>
          <a:bodyPr>
            <a:normAutofit/>
          </a:bodyPr>
          <a:lstStyle/>
          <a:p>
            <a:r>
              <a:rPr lang="en-GB" sz="2500" dirty="0"/>
              <a:t>5. Imagine that you are given data that is not easily separable. When should you opt for more slack rather than going for a more complex model (kernel) and vice versa?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DA270-A8A3-4518-9D1A-B621E134859D}"/>
              </a:ext>
            </a:extLst>
          </p:cNvPr>
          <p:cNvSpPr txBox="1"/>
          <p:nvPr/>
        </p:nvSpPr>
        <p:spPr>
          <a:xfrm>
            <a:off x="838200" y="2323475"/>
            <a:ext cx="1035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of </a:t>
            </a:r>
            <a:r>
              <a:rPr lang="nl-BE" dirty="0" err="1"/>
              <a:t>noise</a:t>
            </a:r>
            <a:r>
              <a:rPr lang="nl-BE" dirty="0"/>
              <a:t> or overlap </a:t>
            </a:r>
            <a:r>
              <a:rPr lang="nl-BE" dirty="0" err="1"/>
              <a:t>between</a:t>
            </a:r>
            <a:r>
              <a:rPr lang="nl-BE" dirty="0"/>
              <a:t> clusters </a:t>
            </a:r>
            <a:r>
              <a:rPr lang="nl-BE" dirty="0" err="1"/>
              <a:t>then</a:t>
            </a:r>
            <a:r>
              <a:rPr lang="nl-BE" dirty="0"/>
              <a:t> more </a:t>
            </a:r>
            <a:r>
              <a:rPr lang="nl-BE" dirty="0" err="1"/>
              <a:t>slack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do fine, but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2 or more clusters </a:t>
            </a:r>
            <a:r>
              <a:rPr lang="nl-BE" dirty="0" err="1"/>
              <a:t>from</a:t>
            </a:r>
            <a:r>
              <a:rPr lang="nl-BE" dirty="0"/>
              <a:t> 1 class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seperate</a:t>
            </a:r>
            <a:r>
              <a:rPr lang="nl-BE" dirty="0"/>
              <a:t> class in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,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lowering</a:t>
            </a:r>
            <a:r>
              <a:rPr lang="nl-BE" dirty="0"/>
              <a:t> C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more </a:t>
            </a:r>
            <a:r>
              <a:rPr lang="nl-BE" dirty="0" err="1"/>
              <a:t>slack</a:t>
            </a:r>
            <a:r>
              <a:rPr lang="nl-BE" dirty="0"/>
              <a:t> </a:t>
            </a:r>
            <a:r>
              <a:rPr lang="nl-BE" dirty="0" err="1"/>
              <a:t>won’t</a:t>
            </a:r>
            <a:r>
              <a:rPr lang="nl-BE" dirty="0"/>
              <a:t> help at </a:t>
            </a:r>
            <a:r>
              <a:rPr lang="nl-BE" dirty="0" err="1"/>
              <a:t>all</a:t>
            </a:r>
            <a:r>
              <a:rPr lang="nl-BE" dirty="0"/>
              <a:t>,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different model. </a:t>
            </a:r>
            <a:r>
              <a:rPr lang="nl-BE" dirty="0" err="1"/>
              <a:t>Also</a:t>
            </a:r>
            <a:r>
              <a:rPr lang="nl-BE" dirty="0"/>
              <a:t> C is </a:t>
            </a:r>
            <a:r>
              <a:rPr lang="nl-BE" dirty="0" err="1"/>
              <a:t>global</a:t>
            </a:r>
            <a:r>
              <a:rPr lang="nl-BE" dirty="0"/>
              <a:t> (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dimensions</a:t>
            </a:r>
            <a:r>
              <a:rPr lang="nl-BE" dirty="0"/>
              <a:t>), </a:t>
            </a:r>
            <a:r>
              <a:rPr lang="nl-BE" dirty="0" err="1"/>
              <a:t>with</a:t>
            </a:r>
            <a:r>
              <a:rPr lang="nl-BE" dirty="0"/>
              <a:t> a different </a:t>
            </a:r>
            <a:r>
              <a:rPr lang="nl-BE" dirty="0" err="1"/>
              <a:t>kernel</a:t>
            </a:r>
            <a:r>
              <a:rPr lang="nl-BE" dirty="0"/>
              <a:t> we </a:t>
            </a:r>
            <a:r>
              <a:rPr lang="nl-BE" dirty="0" err="1"/>
              <a:t>can</a:t>
            </a:r>
            <a:r>
              <a:rPr lang="nl-BE" dirty="0"/>
              <a:t> do more </a:t>
            </a:r>
            <a:r>
              <a:rPr lang="nl-BE" dirty="0" err="1"/>
              <a:t>flexible</a:t>
            </a:r>
            <a:r>
              <a:rPr lang="nl-BE" dirty="0"/>
              <a:t> </a:t>
            </a:r>
            <a:r>
              <a:rPr lang="nl-BE" dirty="0" err="1"/>
              <a:t>things</a:t>
            </a:r>
            <a:r>
              <a:rPr lang="nl-BE" dirty="0"/>
              <a:t> </a:t>
            </a:r>
            <a:r>
              <a:rPr lang="nl-BE" dirty="0" err="1"/>
              <a:t>such</a:t>
            </a:r>
            <a:r>
              <a:rPr lang="nl-BE" dirty="0"/>
              <a:t> as put more </a:t>
            </a:r>
            <a:r>
              <a:rPr lang="nl-BE" dirty="0" err="1"/>
              <a:t>emphasis</a:t>
            </a:r>
            <a:r>
              <a:rPr lang="nl-BE" dirty="0"/>
              <a:t> on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axises</a:t>
            </a:r>
            <a:r>
              <a:rPr lang="nl-BE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70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1. Move the clusters around and change their sizes to make it easier or harder for the classifier to find a decent boundary. Pay attention to when the optimizer (minimize function) is not able to find a solution at all.</vt:lpstr>
      <vt:lpstr>2. Implement the two non-linear kernels. You should be able to classify very hard data sets with these.</vt:lpstr>
      <vt:lpstr>3. The non-linear kernels have parameters; explore how they influence the decision boundary. Reason about this in terms of the bias-variance trade-off.</vt:lpstr>
      <vt:lpstr>3. The non-linear kernels have parameters; explore how they influence the decision boundary. Reason about this in terms of the bias-variance trade-off.</vt:lpstr>
      <vt:lpstr>4. Explore the role of the slack parameter C. What happens for very large/small values? </vt:lpstr>
      <vt:lpstr>5. Imagine that you are given data that is not easily separable. When should you opt for more slack rather than going for a more complex model (kernel) and vice versa?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Move the clusters around and change their sizes to make it easier or harder for the classifier to find a decent boundary. Pay attention to when the optimizer (minimize function) is not able to find a solution at all.</dc:title>
  <dc:creator>Sean Deloddere</dc:creator>
  <cp:lastModifiedBy>Sean Deloddere</cp:lastModifiedBy>
  <cp:revision>14</cp:revision>
  <dcterms:created xsi:type="dcterms:W3CDTF">2019-10-01T17:06:17Z</dcterms:created>
  <dcterms:modified xsi:type="dcterms:W3CDTF">2019-10-01T19:45:18Z</dcterms:modified>
</cp:coreProperties>
</file>