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5" r:id="rId9"/>
    <p:sldId id="269" r:id="rId10"/>
    <p:sldId id="266" r:id="rId11"/>
    <p:sldId id="262" r:id="rId12"/>
    <p:sldId id="264" r:id="rId13"/>
    <p:sldId id="267" r:id="rId14"/>
    <p:sldId id="268" r:id="rId15"/>
    <p:sldId id="270"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87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3" y="2857501"/>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1" y="2922758"/>
            <a:ext cx="3733801" cy="14401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1" y="3086375"/>
            <a:ext cx="3733801"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3123302"/>
            <a:ext cx="1965960" cy="1371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3149679"/>
            <a:ext cx="1965960"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2971800"/>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304573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2737246"/>
            <a:ext cx="9144000" cy="18312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 y="2756646"/>
            <a:ext cx="9144001" cy="10550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2732318"/>
            <a:ext cx="2729950" cy="18632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277627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801416"/>
            <a:ext cx="8458200" cy="1102519"/>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2924953"/>
            <a:ext cx="4953000" cy="131445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3154680"/>
            <a:ext cx="960120" cy="342900"/>
          </a:xfrm>
        </p:spPr>
        <p:txBody>
          <a:bodyPr/>
          <a:lstStyle/>
          <a:p>
            <a:fld id="{1894DE29-3A5E-426B-B0CD-E7E0A4577055}" type="datetimeFigureOut">
              <a:rPr lang="en-US" smtClean="0"/>
              <a:t>10/18/2017</a:t>
            </a:fld>
            <a:endParaRPr lang="en-US" dirty="0"/>
          </a:p>
        </p:txBody>
      </p:sp>
      <p:sp>
        <p:nvSpPr>
          <p:cNvPr id="17" name="Footer Placeholder 16"/>
          <p:cNvSpPr>
            <a:spLocks noGrp="1"/>
          </p:cNvSpPr>
          <p:nvPr>
            <p:ph type="ftr" sz="quarter" idx="11"/>
          </p:nvPr>
        </p:nvSpPr>
        <p:spPr>
          <a:xfrm>
            <a:off x="5410200" y="3153966"/>
            <a:ext cx="1295400" cy="342900"/>
          </a:xfrm>
        </p:spPr>
        <p:txBody>
          <a:bodyPr/>
          <a:lstStyle/>
          <a:p>
            <a:endParaRPr lang="en-US" dirty="0"/>
          </a:p>
        </p:txBody>
      </p:sp>
      <p:sp>
        <p:nvSpPr>
          <p:cNvPr id="29" name="Slide Number Placeholder 28"/>
          <p:cNvSpPr>
            <a:spLocks noGrp="1"/>
          </p:cNvSpPr>
          <p:nvPr>
            <p:ph type="sldNum" sz="quarter" idx="12"/>
          </p:nvPr>
        </p:nvSpPr>
        <p:spPr>
          <a:xfrm>
            <a:off x="8320088" y="852"/>
            <a:ext cx="747712" cy="274320"/>
          </a:xfrm>
        </p:spPr>
        <p:txBody>
          <a:bodyPr/>
          <a:lstStyle>
            <a:lvl1pPr algn="r">
              <a:defRPr sz="1800">
                <a:solidFill>
                  <a:schemeClr val="bg1"/>
                </a:solidFill>
              </a:defRPr>
            </a:lvl1pPr>
          </a:lstStyle>
          <a:p>
            <a:fld id="{84E732E6-BF07-40A7-8BF5-60DC83CC52A4}"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94DE29-3A5E-426B-B0CD-E7E0A4577055}" type="datetimeFigureOut">
              <a:rPr lang="en-US" smtClean="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E732E6-BF07-40A7-8BF5-60DC83CC52A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857250"/>
            <a:ext cx="1905000" cy="41148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857250"/>
            <a:ext cx="6248400" cy="41148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94DE29-3A5E-426B-B0CD-E7E0A4577055}" type="datetimeFigureOut">
              <a:rPr lang="en-US" smtClean="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E732E6-BF07-40A7-8BF5-60DC83CC52A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94DE29-3A5E-426B-B0CD-E7E0A4577055}" type="datetimeFigureOut">
              <a:rPr lang="en-US" smtClean="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E732E6-BF07-40A7-8BF5-60DC83CC52A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485901"/>
            <a:ext cx="7772400" cy="1021556"/>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25316"/>
            <a:ext cx="7772400" cy="1132284"/>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894DE29-3A5E-426B-B0CD-E7E0A4577055}" type="datetimeFigureOut">
              <a:rPr lang="en-US" smtClean="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E732E6-BF07-40A7-8BF5-60DC83CC52A4}"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894DE29-3A5E-426B-B0CD-E7E0A4577055}" type="datetimeFigureOut">
              <a:rPr lang="en-US" smtClean="0"/>
              <a:t>10/18/2017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E732E6-BF07-40A7-8BF5-60DC83CC52A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857250"/>
            <a:ext cx="8382000" cy="802386"/>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83728"/>
            <a:ext cx="4041648"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6" y="1683728"/>
            <a:ext cx="4041775"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031389"/>
            <a:ext cx="4041648"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5" y="2031389"/>
            <a:ext cx="4041775"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894DE29-3A5E-426B-B0CD-E7E0A4577055}" type="datetimeFigureOut">
              <a:rPr lang="en-US" smtClean="0"/>
              <a:t>10/18/2017</a:t>
            </a:fld>
            <a:endParaRPr lang="en-US" dirty="0"/>
          </a:p>
        </p:txBody>
      </p:sp>
      <p:sp>
        <p:nvSpPr>
          <p:cNvPr id="27" name="Slide Number Placeholder 26"/>
          <p:cNvSpPr>
            <a:spLocks noGrp="1"/>
          </p:cNvSpPr>
          <p:nvPr>
            <p:ph type="sldNum" sz="quarter" idx="11"/>
          </p:nvPr>
        </p:nvSpPr>
        <p:spPr/>
        <p:txBody>
          <a:bodyPr rtlCol="0"/>
          <a:lstStyle/>
          <a:p>
            <a:fld id="{84E732E6-BF07-40A7-8BF5-60DC83CC52A4}"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0"/>
            <a:ext cx="8229600" cy="802386"/>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459486"/>
            <a:ext cx="957264" cy="342900"/>
          </a:xfrm>
        </p:spPr>
        <p:txBody>
          <a:bodyPr/>
          <a:lstStyle/>
          <a:p>
            <a:fld id="{1894DE29-3A5E-426B-B0CD-E7E0A4577055}" type="datetimeFigureOut">
              <a:rPr lang="en-US" smtClean="0"/>
              <a:t>10/18/2017</a:t>
            </a:fld>
            <a:endParaRPr lang="en-US" dirty="0"/>
          </a:p>
        </p:txBody>
      </p:sp>
      <p:sp>
        <p:nvSpPr>
          <p:cNvPr id="4" name="Footer Placeholder 3"/>
          <p:cNvSpPr>
            <a:spLocks noGrp="1"/>
          </p:cNvSpPr>
          <p:nvPr>
            <p:ph type="ftr" sz="quarter" idx="11"/>
          </p:nvPr>
        </p:nvSpPr>
        <p:spPr>
          <a:xfrm>
            <a:off x="5257800" y="459486"/>
            <a:ext cx="1325880" cy="342900"/>
          </a:xfrm>
        </p:spPr>
        <p:txBody>
          <a:bodyPr/>
          <a:lstStyle/>
          <a:p>
            <a:endParaRPr lang="en-US" dirty="0"/>
          </a:p>
        </p:txBody>
      </p:sp>
      <p:sp>
        <p:nvSpPr>
          <p:cNvPr id="5" name="Slide Number Placeholder 4"/>
          <p:cNvSpPr>
            <a:spLocks noGrp="1"/>
          </p:cNvSpPr>
          <p:nvPr>
            <p:ph type="sldNum" sz="quarter" idx="12"/>
          </p:nvPr>
        </p:nvSpPr>
        <p:spPr>
          <a:xfrm>
            <a:off x="8174736" y="1704"/>
            <a:ext cx="762000" cy="274320"/>
          </a:xfrm>
        </p:spPr>
        <p:txBody>
          <a:bodyPr/>
          <a:lstStyle/>
          <a:p>
            <a:fld id="{84E732E6-BF07-40A7-8BF5-60DC83CC52A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4DE29-3A5E-426B-B0CD-E7E0A4577055}" type="datetimeFigureOut">
              <a:rPr lang="en-US" smtClean="0"/>
              <a:t>10/18/2017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E732E6-BF07-40A7-8BF5-60DC83CC52A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826478"/>
            <a:ext cx="3383280" cy="658368"/>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1508045"/>
            <a:ext cx="3383280" cy="346329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582215"/>
            <a:ext cx="5102352" cy="438912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894DE29-3A5E-426B-B0CD-E7E0A4577055}" type="datetimeFigureOut">
              <a:rPr lang="en-US" smtClean="0"/>
              <a:t>10/18/2017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E732E6-BF07-40A7-8BF5-60DC83CC52A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5" y="831870"/>
            <a:ext cx="586803" cy="3511228"/>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857250"/>
            <a:ext cx="4572000" cy="3429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88443" y="2455731"/>
            <a:ext cx="2590800" cy="1887367"/>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94DE29-3A5E-426B-B0CD-E7E0A4577055}" type="datetimeFigureOut">
              <a:rPr lang="en-US" smtClean="0"/>
              <a:t>10/18/2017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E732E6-BF07-40A7-8BF5-60DC83CC52A4}"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275114"/>
            <a:ext cx="9144000" cy="6330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0"/>
            <a:ext cx="9144000" cy="232997"/>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1" y="231207"/>
            <a:ext cx="9144001" cy="6858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3" y="270185"/>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1" y="330085"/>
            <a:ext cx="3733801" cy="1350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373128"/>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44170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1501"/>
            <a:ext cx="57626"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1501"/>
            <a:ext cx="27432"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1501"/>
            <a:ext cx="9144" cy="466344"/>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1501"/>
            <a:ext cx="27432" cy="466344"/>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285"/>
            <a:ext cx="54864" cy="438912"/>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285"/>
            <a:ext cx="9144" cy="438912"/>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857250"/>
            <a:ext cx="8229600" cy="8001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87068"/>
            <a:ext cx="8229600" cy="324383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459486"/>
            <a:ext cx="957264" cy="342900"/>
          </a:xfrm>
          <a:prstGeom prst="rect">
            <a:avLst/>
          </a:prstGeom>
        </p:spPr>
        <p:txBody>
          <a:bodyPr vert="horz"/>
          <a:lstStyle>
            <a:lvl1pPr algn="l" eaLnBrk="1" latinLnBrk="0" hangingPunct="1">
              <a:defRPr kumimoji="0" sz="800">
                <a:solidFill>
                  <a:schemeClr val="accent2"/>
                </a:solidFill>
              </a:defRPr>
            </a:lvl1pPr>
          </a:lstStyle>
          <a:p>
            <a:fld id="{1894DE29-3A5E-426B-B0CD-E7E0A4577055}" type="datetimeFigureOut">
              <a:rPr lang="en-US" smtClean="0"/>
              <a:t>10/18/2017</a:t>
            </a:fld>
            <a:endParaRPr lang="en-US" dirty="0"/>
          </a:p>
        </p:txBody>
      </p:sp>
      <p:sp>
        <p:nvSpPr>
          <p:cNvPr id="3" name="Footer Placeholder 2"/>
          <p:cNvSpPr>
            <a:spLocks noGrp="1"/>
          </p:cNvSpPr>
          <p:nvPr>
            <p:ph type="ftr" sz="quarter" idx="3"/>
          </p:nvPr>
        </p:nvSpPr>
        <p:spPr>
          <a:xfrm>
            <a:off x="5257800" y="459486"/>
            <a:ext cx="1325880" cy="3429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1704"/>
            <a:ext cx="762000" cy="274320"/>
          </a:xfrm>
          <a:prstGeom prst="rect">
            <a:avLst/>
          </a:prstGeom>
        </p:spPr>
        <p:txBody>
          <a:bodyPr vert="horz" anchor="b"/>
          <a:lstStyle>
            <a:lvl1pPr algn="r" eaLnBrk="1" latinLnBrk="0" hangingPunct="1">
              <a:defRPr kumimoji="0" sz="1800">
                <a:solidFill>
                  <a:srgbClr val="FFFFFF"/>
                </a:solidFill>
              </a:defRPr>
            </a:lvl1pPr>
          </a:lstStyle>
          <a:p>
            <a:fld id="{84E732E6-BF07-40A7-8BF5-60DC83CC52A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FURNITURE SHOP</a:t>
            </a:r>
            <a:br>
              <a:rPr lang="en-US" dirty="0" smtClean="0"/>
            </a:br>
            <a:r>
              <a:rPr lang="en-US" dirty="0" smtClean="0"/>
              <a:t>MANAGEMENT  SYSTEM</a:t>
            </a:r>
            <a:endParaRPr lang="en-US" dirty="0"/>
          </a:p>
        </p:txBody>
      </p:sp>
      <p:sp>
        <p:nvSpPr>
          <p:cNvPr id="3" name="Subtitle 2"/>
          <p:cNvSpPr>
            <a:spLocks noGrp="1"/>
          </p:cNvSpPr>
          <p:nvPr>
            <p:ph type="subTitle" idx="1"/>
          </p:nvPr>
        </p:nvSpPr>
        <p:spPr/>
        <p:txBody>
          <a:bodyPr/>
          <a:lstStyle/>
          <a:p>
            <a:r>
              <a:rPr lang="en-US" dirty="0" smtClean="0"/>
              <a:t>BSIT 4-2N</a:t>
            </a:r>
            <a:endParaRPr lang="en-US" dirty="0"/>
          </a:p>
        </p:txBody>
      </p:sp>
    </p:spTree>
    <p:extLst>
      <p:ext uri="{BB962C8B-B14F-4D97-AF65-F5344CB8AC3E}">
        <p14:creationId xmlns:p14="http://schemas.microsoft.com/office/powerpoint/2010/main" val="2233005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ARCHITECTURE</a:t>
            </a:r>
            <a:endParaRPr lang="en-US" dirty="0"/>
          </a:p>
        </p:txBody>
      </p:sp>
    </p:spTree>
    <p:extLst>
      <p:ext uri="{BB962C8B-B14F-4D97-AF65-F5344CB8AC3E}">
        <p14:creationId xmlns:p14="http://schemas.microsoft.com/office/powerpoint/2010/main" val="2023588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14400" y="590550"/>
            <a:ext cx="7010400" cy="3962400"/>
          </a:xfrm>
          <a:prstGeom prst="rect">
            <a:avLst/>
          </a:prstGeom>
        </p:spPr>
      </p:pic>
    </p:spTree>
    <p:extLst>
      <p:ext uri="{BB962C8B-B14F-4D97-AF65-F5344CB8AC3E}">
        <p14:creationId xmlns:p14="http://schemas.microsoft.com/office/powerpoint/2010/main" val="102463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109728" indent="0">
              <a:buNone/>
            </a:pPr>
            <a:r>
              <a:rPr lang="en-US" dirty="0">
                <a:latin typeface="Segoe UI" panose="020B0502040204020203" pitchFamily="34" charset="0"/>
                <a:cs typeface="Segoe UI" panose="020B0502040204020203" pitchFamily="34" charset="0"/>
              </a:rPr>
              <a:t>The File Server will store the files needed for the system. Web Server serves as the middle man wherein it processes requests via HTTP and distribute information on the internet. This </a:t>
            </a:r>
            <a:r>
              <a:rPr lang="en-US" dirty="0" smtClean="0">
                <a:latin typeface="Segoe UI" panose="020B0502040204020203" pitchFamily="34" charset="0"/>
                <a:cs typeface="Segoe UI" panose="020B0502040204020203" pitchFamily="34" charset="0"/>
              </a:rPr>
              <a:t>information </a:t>
            </a:r>
            <a:r>
              <a:rPr lang="en-US" dirty="0">
                <a:latin typeface="Segoe UI" panose="020B0502040204020203" pitchFamily="34" charset="0"/>
                <a:cs typeface="Segoe UI" panose="020B0502040204020203" pitchFamily="34" charset="0"/>
              </a:rPr>
              <a:t>will be displayed as web pages to for the clients to interact.</a:t>
            </a:r>
          </a:p>
          <a:p>
            <a:pPr marL="109728" indent="0">
              <a:buNone/>
            </a:pPr>
            <a:endParaRPr lang="en-US" dirty="0"/>
          </a:p>
        </p:txBody>
      </p:sp>
    </p:spTree>
    <p:extLst>
      <p:ext uri="{BB962C8B-B14F-4D97-AF65-F5344CB8AC3E}">
        <p14:creationId xmlns:p14="http://schemas.microsoft.com/office/powerpoint/2010/main" val="3797695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PLAN</a:t>
            </a:r>
            <a:endParaRPr lang="en-US" dirty="0"/>
          </a:p>
        </p:txBody>
      </p:sp>
    </p:spTree>
    <p:extLst>
      <p:ext uri="{BB962C8B-B14F-4D97-AF65-F5344CB8AC3E}">
        <p14:creationId xmlns:p14="http://schemas.microsoft.com/office/powerpoint/2010/main" val="2937815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4111752"/>
          </a:xfrm>
        </p:spPr>
        <p:txBody>
          <a:bodyPr>
            <a:normAutofit fontScale="92500"/>
          </a:bodyPr>
          <a:lstStyle/>
          <a:p>
            <a:pPr marL="0" marR="0" indent="0">
              <a:lnSpc>
                <a:spcPct val="115000"/>
              </a:lnSpc>
              <a:spcBef>
                <a:spcPts val="0"/>
              </a:spcBef>
              <a:spcAft>
                <a:spcPts val="1000"/>
              </a:spcAft>
              <a:buNone/>
            </a:pPr>
            <a:r>
              <a:rPr lang="en-US" dirty="0" smtClean="0">
                <a:latin typeface="Segoe UI" panose="020B0502040204020203" pitchFamily="34" charset="0"/>
                <a:ea typeface="Malgun Gothic"/>
                <a:cs typeface="Segoe UI" panose="020B0502040204020203" pitchFamily="34" charset="0"/>
              </a:rPr>
              <a:t>To </a:t>
            </a:r>
            <a:r>
              <a:rPr lang="en-US" dirty="0">
                <a:latin typeface="Segoe UI" panose="020B0502040204020203" pitchFamily="34" charset="0"/>
                <a:ea typeface="Malgun Gothic"/>
                <a:cs typeface="Segoe UI" panose="020B0502040204020203" pitchFamily="34" charset="0"/>
              </a:rPr>
              <a:t>ensure the system</a:t>
            </a:r>
            <a:r>
              <a:rPr lang="ko-KR" altLang="en-US" dirty="0">
                <a:latin typeface="Segoe UI" panose="020B0502040204020203" pitchFamily="34" charset="0"/>
                <a:ea typeface="Malgun Gothic"/>
                <a:cs typeface="Segoe UI" panose="020B0502040204020203" pitchFamily="34" charset="0"/>
              </a:rPr>
              <a:t>’</a:t>
            </a:r>
            <a:r>
              <a:rPr lang="en-US" dirty="0">
                <a:latin typeface="Segoe UI" panose="020B0502040204020203" pitchFamily="34" charset="0"/>
                <a:ea typeface="Malgun Gothic"/>
                <a:cs typeface="Segoe UI" panose="020B0502040204020203" pitchFamily="34" charset="0"/>
              </a:rPr>
              <a:t>s great performance, accuracy, reliability and usability, here are the plan followed:</a:t>
            </a:r>
          </a:p>
          <a:p>
            <a:pPr marL="0" marR="0">
              <a:lnSpc>
                <a:spcPct val="115000"/>
              </a:lnSpc>
              <a:spcBef>
                <a:spcPts val="0"/>
              </a:spcBef>
              <a:spcAft>
                <a:spcPts val="1000"/>
              </a:spcAft>
            </a:pPr>
            <a:r>
              <a:rPr lang="en-US" dirty="0" smtClean="0">
                <a:latin typeface="Segoe UI" panose="020B0502040204020203" pitchFamily="34" charset="0"/>
                <a:ea typeface="Malgun Gothic"/>
                <a:cs typeface="Segoe UI" panose="020B0502040204020203" pitchFamily="34" charset="0"/>
              </a:rPr>
              <a:t>The </a:t>
            </a:r>
            <a:r>
              <a:rPr lang="en-US" dirty="0">
                <a:latin typeface="Segoe UI" panose="020B0502040204020203" pitchFamily="34" charset="0"/>
                <a:ea typeface="Malgun Gothic"/>
                <a:cs typeface="Segoe UI" panose="020B0502040204020203" pitchFamily="34" charset="0"/>
              </a:rPr>
              <a:t>system undergone series of test in order to ensure it is running smoothly and produces valid and reliable outputs</a:t>
            </a:r>
          </a:p>
          <a:p>
            <a:pPr marL="0" marR="0">
              <a:lnSpc>
                <a:spcPct val="115000"/>
              </a:lnSpc>
              <a:spcBef>
                <a:spcPts val="0"/>
              </a:spcBef>
              <a:spcAft>
                <a:spcPts val="1000"/>
              </a:spcAft>
            </a:pPr>
            <a:r>
              <a:rPr lang="en-US" dirty="0" smtClean="0">
                <a:latin typeface="Segoe UI" panose="020B0502040204020203" pitchFamily="34" charset="0"/>
                <a:ea typeface="Malgun Gothic"/>
                <a:cs typeface="Segoe UI" panose="020B0502040204020203" pitchFamily="34" charset="0"/>
              </a:rPr>
              <a:t>People </a:t>
            </a:r>
            <a:r>
              <a:rPr lang="en-US" dirty="0">
                <a:latin typeface="Segoe UI" panose="020B0502040204020203" pitchFamily="34" charset="0"/>
                <a:ea typeface="Malgun Gothic"/>
                <a:cs typeface="Segoe UI" panose="020B0502040204020203" pitchFamily="34" charset="0"/>
              </a:rPr>
              <a:t>other than the proponents tried using the system to ensure the user friendliness of the system.</a:t>
            </a:r>
          </a:p>
          <a:p>
            <a:pPr marL="109728" indent="0">
              <a:buNone/>
            </a:pPr>
            <a:endParaRPr lang="en-US" dirty="0"/>
          </a:p>
        </p:txBody>
      </p:sp>
    </p:spTree>
    <p:extLst>
      <p:ext uri="{BB962C8B-B14F-4D97-AF65-F5344CB8AC3E}">
        <p14:creationId xmlns:p14="http://schemas.microsoft.com/office/powerpoint/2010/main" val="780983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76350"/>
            <a:ext cx="8229600" cy="3654552"/>
          </a:xfrm>
        </p:spPr>
        <p:txBody>
          <a:bodyPr>
            <a:normAutofit lnSpcReduction="10000"/>
          </a:bodyPr>
          <a:lstStyle/>
          <a:p>
            <a:pPr marL="0" marR="0">
              <a:lnSpc>
                <a:spcPct val="115000"/>
              </a:lnSpc>
              <a:spcBef>
                <a:spcPts val="0"/>
              </a:spcBef>
              <a:spcAft>
                <a:spcPts val="1000"/>
              </a:spcAft>
            </a:pPr>
            <a:r>
              <a:rPr lang="en-US" dirty="0">
                <a:latin typeface="Segoe UI" panose="020B0502040204020203" pitchFamily="34" charset="0"/>
                <a:ea typeface="Malgun Gothic"/>
                <a:cs typeface="Segoe UI" panose="020B0502040204020203" pitchFamily="34" charset="0"/>
              </a:rPr>
              <a:t>The team conducted daily to weekly meetings in order for everyone to be updated on the project</a:t>
            </a:r>
            <a:r>
              <a:rPr lang="ko-KR" altLang="en-US" dirty="0">
                <a:latin typeface="Segoe UI" panose="020B0502040204020203" pitchFamily="34" charset="0"/>
                <a:ea typeface="Malgun Gothic"/>
                <a:cs typeface="Segoe UI" panose="020B0502040204020203" pitchFamily="34" charset="0"/>
              </a:rPr>
              <a:t>’</a:t>
            </a:r>
            <a:r>
              <a:rPr lang="en-US" dirty="0">
                <a:latin typeface="Segoe UI" panose="020B0502040204020203" pitchFamily="34" charset="0"/>
                <a:ea typeface="Malgun Gothic"/>
                <a:cs typeface="Segoe UI" panose="020B0502040204020203" pitchFamily="34" charset="0"/>
              </a:rPr>
              <a:t>s status.</a:t>
            </a:r>
          </a:p>
          <a:p>
            <a:pPr marL="0" marR="0">
              <a:lnSpc>
                <a:spcPct val="115000"/>
              </a:lnSpc>
              <a:spcBef>
                <a:spcPts val="0"/>
              </a:spcBef>
              <a:spcAft>
                <a:spcPts val="1000"/>
              </a:spcAft>
            </a:pPr>
            <a:r>
              <a:rPr lang="en-US" dirty="0">
                <a:latin typeface="Segoe UI" panose="020B0502040204020203" pitchFamily="34" charset="0"/>
                <a:ea typeface="Malgun Gothic"/>
                <a:cs typeface="Segoe UI" panose="020B0502040204020203" pitchFamily="34" charset="0"/>
              </a:rPr>
              <a:t>The team communicates with each other and tells everyone the updates that they have done so far as well as the concerns and other ideas they have to ensure the project</a:t>
            </a:r>
            <a:r>
              <a:rPr lang="ko-KR" altLang="en-US" dirty="0">
                <a:latin typeface="Segoe UI" panose="020B0502040204020203" pitchFamily="34" charset="0"/>
                <a:ea typeface="Malgun Gothic"/>
                <a:cs typeface="Segoe UI" panose="020B0502040204020203" pitchFamily="34" charset="0"/>
              </a:rPr>
              <a:t>’</a:t>
            </a:r>
            <a:r>
              <a:rPr lang="en-US" dirty="0">
                <a:latin typeface="Segoe UI" panose="020B0502040204020203" pitchFamily="34" charset="0"/>
                <a:ea typeface="Malgun Gothic"/>
                <a:cs typeface="Segoe UI" panose="020B0502040204020203" pitchFamily="34" charset="0"/>
              </a:rPr>
              <a:t>s quality</a:t>
            </a:r>
            <a:r>
              <a:rPr lang="en-US" dirty="0">
                <a:latin typeface="Calibri"/>
                <a:ea typeface="Malgun Gothic"/>
                <a:cs typeface="Cordia New"/>
              </a:rPr>
              <a:t>.</a:t>
            </a:r>
          </a:p>
          <a:p>
            <a:endParaRPr lang="en-US" dirty="0"/>
          </a:p>
        </p:txBody>
      </p:sp>
    </p:spTree>
    <p:extLst>
      <p:ext uri="{BB962C8B-B14F-4D97-AF65-F5344CB8AC3E}">
        <p14:creationId xmlns:p14="http://schemas.microsoft.com/office/powerpoint/2010/main" val="373083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OVERVIEW OF THE SYSTEM</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9757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36498"/>
            <a:ext cx="8229600" cy="4187952"/>
          </a:xfrm>
        </p:spPr>
        <p:txBody>
          <a:bodyPr>
            <a:normAutofit fontScale="92500"/>
          </a:bodyPr>
          <a:lstStyle/>
          <a:p>
            <a:pPr marL="109728" indent="0">
              <a:buNone/>
            </a:pPr>
            <a:r>
              <a:rPr lang="en-US" dirty="0" smtClean="0">
                <a:latin typeface="Segoe UI" panose="020B0502040204020203" pitchFamily="34" charset="0"/>
                <a:cs typeface="Segoe UI" panose="020B0502040204020203" pitchFamily="34" charset="0"/>
              </a:rPr>
              <a:t>	The </a:t>
            </a:r>
            <a:r>
              <a:rPr lang="en-US" dirty="0">
                <a:latin typeface="Segoe UI" panose="020B0502040204020203" pitchFamily="34" charset="0"/>
                <a:cs typeface="Segoe UI" panose="020B0502040204020203" pitchFamily="34" charset="0"/>
              </a:rPr>
              <a:t>Furniture Shop offers high quality furniture that goes from simple and classic to one very luxurious design. They offer furniture generously made of </a:t>
            </a:r>
            <a:r>
              <a:rPr lang="en-US" dirty="0" err="1">
                <a:latin typeface="Segoe UI" panose="020B0502040204020203" pitchFamily="34" charset="0"/>
                <a:cs typeface="Segoe UI" panose="020B0502040204020203" pitchFamily="34" charset="0"/>
              </a:rPr>
              <a:t>narra</a:t>
            </a:r>
            <a:r>
              <a:rPr lang="en-US" dirty="0">
                <a:latin typeface="Segoe UI" panose="020B0502040204020203" pitchFamily="34" charset="0"/>
                <a:cs typeface="Segoe UI" panose="020B0502040204020203" pitchFamily="34" charset="0"/>
              </a:rPr>
              <a:t> and of high quality fabrics imported from other countries. The shop creates furniture for display and for walk-in customers to see and purchase. They accept orders with designs picked from their brochures or customized designs specified or brought by the customer. </a:t>
            </a:r>
          </a:p>
          <a:p>
            <a:pPr marL="109728" indent="0">
              <a:buNone/>
            </a:pPr>
            <a:r>
              <a:rPr lang="en-US"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95014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97365"/>
            <a:ext cx="8229600" cy="4035552"/>
          </a:xfrm>
        </p:spPr>
        <p:txBody>
          <a:bodyPr>
            <a:normAutofit/>
          </a:bodyPr>
          <a:lstStyle/>
          <a:p>
            <a:pPr marL="109728" indent="0">
              <a:buNone/>
            </a:pPr>
            <a:r>
              <a:rPr lang="en-US" sz="2500" dirty="0" smtClean="0">
                <a:latin typeface="Segoe UI" panose="020B0502040204020203" pitchFamily="34" charset="0"/>
                <a:cs typeface="Segoe UI" panose="020B0502040204020203" pitchFamily="34" charset="0"/>
              </a:rPr>
              <a:t>	The </a:t>
            </a:r>
            <a:r>
              <a:rPr lang="en-US" sz="2500" dirty="0">
                <a:latin typeface="Segoe UI" panose="020B0502040204020203" pitchFamily="34" charset="0"/>
                <a:cs typeface="Segoe UI" panose="020B0502040204020203" pitchFamily="34" charset="0"/>
              </a:rPr>
              <a:t>Furniture Shop Management System will help them manage order and the information that is going in and out of the shop, at the same time will help them promote their products and reach customers on a farther vicinity. The project will </a:t>
            </a:r>
            <a:r>
              <a:rPr lang="en-US" sz="2500" dirty="0" smtClean="0">
                <a:latin typeface="Segoe UI" panose="020B0502040204020203" pitchFamily="34" charset="0"/>
                <a:cs typeface="Segoe UI" panose="020B0502040204020203" pitchFamily="34" charset="0"/>
              </a:rPr>
              <a:t>have the following subsystems:</a:t>
            </a:r>
          </a:p>
          <a:p>
            <a:pPr marL="109728" indent="0">
              <a:buNone/>
            </a:pPr>
            <a:r>
              <a:rPr lang="en-US" sz="2500" b="1" dirty="0" smtClean="0">
                <a:latin typeface="Segoe UI" panose="020B0502040204020203" pitchFamily="34" charset="0"/>
                <a:cs typeface="Segoe UI" panose="020B0502040204020203" pitchFamily="34" charset="0"/>
              </a:rPr>
              <a:t>Order </a:t>
            </a:r>
            <a:r>
              <a:rPr lang="en-US" sz="2500" b="1" dirty="0">
                <a:latin typeface="Segoe UI" panose="020B0502040204020203" pitchFamily="34" charset="0"/>
                <a:cs typeface="Segoe UI" panose="020B0502040204020203" pitchFamily="34" charset="0"/>
              </a:rPr>
              <a:t>Management, Billing and Collections and Production Tracking System. </a:t>
            </a:r>
          </a:p>
          <a:p>
            <a:endParaRPr lang="en-US" sz="2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2059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2950"/>
            <a:ext cx="8229600" cy="4187952"/>
          </a:xfrm>
        </p:spPr>
        <p:txBody>
          <a:bodyPr/>
          <a:lstStyle/>
          <a:p>
            <a:pPr marL="109728" lvl="0" indent="0">
              <a:buNone/>
            </a:pPr>
            <a:r>
              <a:rPr lang="en-US" sz="2400" dirty="0" smtClean="0">
                <a:latin typeface="Segoe UI" panose="020B0502040204020203" pitchFamily="34" charset="0"/>
                <a:cs typeface="Segoe UI" panose="020B0502040204020203" pitchFamily="34" charset="0"/>
              </a:rPr>
              <a:t>The system does the following:</a:t>
            </a:r>
          </a:p>
          <a:p>
            <a:pPr marL="109728" lvl="0" indent="0">
              <a:buNone/>
            </a:pPr>
            <a:endParaRPr lang="en-US" sz="2400" dirty="0" smtClean="0">
              <a:latin typeface="Segoe UI" panose="020B0502040204020203" pitchFamily="34" charset="0"/>
              <a:cs typeface="Segoe UI" panose="020B0502040204020203" pitchFamily="34" charset="0"/>
            </a:endParaRPr>
          </a:p>
          <a:p>
            <a:pPr lvl="0"/>
            <a:r>
              <a:rPr lang="en-US" sz="2400" dirty="0" smtClean="0">
                <a:latin typeface="Segoe UI" panose="020B0502040204020203" pitchFamily="34" charset="0"/>
                <a:cs typeface="Segoe UI" panose="020B0502040204020203" pitchFamily="34" charset="0"/>
              </a:rPr>
              <a:t>Monitor </a:t>
            </a:r>
            <a:r>
              <a:rPr lang="en-US" sz="2400" dirty="0">
                <a:latin typeface="Segoe UI" panose="020B0502040204020203" pitchFamily="34" charset="0"/>
                <a:cs typeface="Segoe UI" panose="020B0502040204020203" pitchFamily="34" charset="0"/>
              </a:rPr>
              <a:t>Inventory</a:t>
            </a:r>
          </a:p>
          <a:p>
            <a:pPr lvl="0"/>
            <a:r>
              <a:rPr lang="en-US" sz="2400" dirty="0">
                <a:latin typeface="Segoe UI" panose="020B0502040204020203" pitchFamily="34" charset="0"/>
                <a:cs typeface="Segoe UI" panose="020B0502040204020203" pitchFamily="34" charset="0"/>
              </a:rPr>
              <a:t>Manage Orders</a:t>
            </a:r>
          </a:p>
          <a:p>
            <a:pPr lvl="0"/>
            <a:r>
              <a:rPr lang="en-US" sz="2400" dirty="0">
                <a:latin typeface="Segoe UI" panose="020B0502040204020203" pitchFamily="34" charset="0"/>
                <a:cs typeface="Segoe UI" panose="020B0502040204020203" pitchFamily="34" charset="0"/>
              </a:rPr>
              <a:t>Monitor Production</a:t>
            </a:r>
          </a:p>
          <a:p>
            <a:pPr lvl="0"/>
            <a:r>
              <a:rPr lang="en-US" sz="2400" dirty="0">
                <a:latin typeface="Segoe UI" panose="020B0502040204020203" pitchFamily="34" charset="0"/>
                <a:cs typeface="Segoe UI" panose="020B0502040204020203" pitchFamily="34" charset="0"/>
              </a:rPr>
              <a:t>Monitor Delivery</a:t>
            </a:r>
          </a:p>
          <a:p>
            <a:pPr lvl="0"/>
            <a:r>
              <a:rPr lang="en-US" sz="2400" dirty="0">
                <a:latin typeface="Segoe UI" panose="020B0502040204020203" pitchFamily="34" charset="0"/>
                <a:cs typeface="Segoe UI" panose="020B0502040204020203" pitchFamily="34" charset="0"/>
              </a:rPr>
              <a:t>Process Payment</a:t>
            </a:r>
          </a:p>
          <a:p>
            <a:pPr lvl="0"/>
            <a:r>
              <a:rPr lang="en-US" sz="2400" dirty="0">
                <a:latin typeface="Segoe UI" panose="020B0502040204020203" pitchFamily="34" charset="0"/>
                <a:cs typeface="Segoe UI" panose="020B0502040204020203" pitchFamily="34" charset="0"/>
              </a:rPr>
              <a:t>Manage Collections</a:t>
            </a:r>
          </a:p>
          <a:p>
            <a:pPr lvl="0"/>
            <a:r>
              <a:rPr lang="en-US" sz="2400" dirty="0">
                <a:latin typeface="Segoe UI" panose="020B0502040204020203" pitchFamily="34" charset="0"/>
                <a:cs typeface="Segoe UI" panose="020B0502040204020203" pitchFamily="34" charset="0"/>
              </a:rPr>
              <a:t>Generate Reports</a:t>
            </a:r>
          </a:p>
          <a:p>
            <a:pPr marL="109728" indent="0">
              <a:buNone/>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9591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1550"/>
            <a:ext cx="8229600" cy="3959352"/>
          </a:xfrm>
        </p:spPr>
        <p:txBody>
          <a:bodyPr/>
          <a:lstStyle/>
          <a:p>
            <a:pPr marL="109728" indent="0">
              <a:buNone/>
            </a:pPr>
            <a:r>
              <a:rPr lang="en-US" dirty="0" smtClean="0">
                <a:latin typeface="Segoe UI" panose="020B0502040204020203" pitchFamily="34" charset="0"/>
                <a:cs typeface="Segoe UI" panose="020B0502040204020203" pitchFamily="34" charset="0"/>
              </a:rPr>
              <a:t>	</a:t>
            </a:r>
          </a:p>
          <a:p>
            <a:pPr marL="109728" indent="0">
              <a:buNone/>
            </a:pPr>
            <a:r>
              <a:rPr lang="en-US" dirty="0">
                <a:latin typeface="Segoe UI" panose="020B0502040204020203" pitchFamily="34" charset="0"/>
                <a:cs typeface="Segoe UI" panose="020B0502040204020203" pitchFamily="34" charset="0"/>
              </a:rPr>
              <a:t>	</a:t>
            </a:r>
            <a:r>
              <a:rPr lang="en-US" sz="2400" dirty="0" smtClean="0">
                <a:latin typeface="Segoe UI" panose="020B0502040204020203" pitchFamily="34" charset="0"/>
                <a:cs typeface="Segoe UI" panose="020B0502040204020203" pitchFamily="34" charset="0"/>
              </a:rPr>
              <a:t>The </a:t>
            </a:r>
            <a:r>
              <a:rPr lang="en-US" sz="2400" dirty="0">
                <a:latin typeface="Segoe UI" panose="020B0502040204020203" pitchFamily="34" charset="0"/>
                <a:cs typeface="Segoe UI" panose="020B0502040204020203" pitchFamily="34" charset="0"/>
              </a:rPr>
              <a:t>system will be accessible to the owner/manager of the Furniture Shop and the customers through the </a:t>
            </a:r>
            <a:r>
              <a:rPr lang="en-US" sz="2400" dirty="0" smtClean="0">
                <a:latin typeface="Segoe UI" panose="020B0502040204020203" pitchFamily="34" charset="0"/>
                <a:cs typeface="Segoe UI" panose="020B0502040204020203" pitchFamily="34" charset="0"/>
              </a:rPr>
              <a:t>website with the browsers, </a:t>
            </a:r>
            <a:r>
              <a:rPr lang="en-US" sz="2400" dirty="0">
                <a:latin typeface="Segoe UI" panose="020B0502040204020203" pitchFamily="34" charset="0"/>
                <a:cs typeface="Segoe UI" panose="020B0502040204020203" pitchFamily="34" charset="0"/>
              </a:rPr>
              <a:t>Google </a:t>
            </a:r>
            <a:r>
              <a:rPr lang="en-US" sz="2400" dirty="0" smtClean="0">
                <a:latin typeface="Segoe UI" panose="020B0502040204020203" pitchFamily="34" charset="0"/>
                <a:cs typeface="Segoe UI" panose="020B0502040204020203" pitchFamily="34" charset="0"/>
              </a:rPr>
              <a:t>Chrome</a:t>
            </a:r>
            <a:r>
              <a:rPr lang="en-US" sz="2400" dirty="0">
                <a:latin typeface="Segoe UI" panose="020B0502040204020203" pitchFamily="34" charset="0"/>
                <a:cs typeface="Segoe UI" panose="020B0502040204020203" pitchFamily="34" charset="0"/>
              </a:rPr>
              <a:t>, Mozilla Firefox, Microsoft Edge and mobile </a:t>
            </a:r>
            <a:r>
              <a:rPr lang="en-US" sz="2400" dirty="0" smtClean="0">
                <a:latin typeface="Segoe UI" panose="020B0502040204020203" pitchFamily="34" charset="0"/>
                <a:cs typeface="Segoe UI" panose="020B0502040204020203" pitchFamily="34" charset="0"/>
              </a:rPr>
              <a:t>browsers.</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525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IMPLEMENTATION PLAN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4197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INFORMATION SYSTEM ARCHITECTURE</a:t>
            </a:r>
            <a:endParaRPr lang="en-US" dirty="0"/>
          </a:p>
        </p:txBody>
      </p:sp>
    </p:spTree>
    <p:extLst>
      <p:ext uri="{BB962C8B-B14F-4D97-AF65-F5344CB8AC3E}">
        <p14:creationId xmlns:p14="http://schemas.microsoft.com/office/powerpoint/2010/main" val="129461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utoShape 51"/>
          <p:cNvSpPr>
            <a:spLocks noChangeArrowheads="1"/>
          </p:cNvSpPr>
          <p:nvPr/>
        </p:nvSpPr>
        <p:spPr bwMode="auto">
          <a:xfrm>
            <a:off x="3565842" y="4094798"/>
            <a:ext cx="2120265" cy="709930"/>
          </a:xfrm>
          <a:prstGeom prst="flowChartMagneticDisk">
            <a:avLst/>
          </a:prstGeom>
          <a:solidFill>
            <a:schemeClr val="bg1"/>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AutoShape 41"/>
          <p:cNvSpPr>
            <a:spLocks noChangeArrowheads="1"/>
          </p:cNvSpPr>
          <p:nvPr/>
        </p:nvSpPr>
        <p:spPr bwMode="auto">
          <a:xfrm>
            <a:off x="5979477" y="53341"/>
            <a:ext cx="1608455" cy="3555682"/>
          </a:xfrm>
          <a:prstGeom prst="roundRect">
            <a:avLst>
              <a:gd name="adj" fmla="val 16667"/>
            </a:avLst>
          </a:prstGeom>
          <a:solidFill>
            <a:schemeClr val="bg1"/>
          </a:solidFill>
          <a:ln w="9525">
            <a:solidFill>
              <a:srgbClr val="000000"/>
            </a:solidFill>
            <a:round/>
            <a:headEnd/>
            <a:tailEnd/>
          </a:ln>
          <a:extLst/>
        </p:spPr>
        <p:txBody>
          <a:bodyPr rot="0" vert="horz" wrap="square" lIns="91440" tIns="45720" rIns="91440" bIns="45720" anchor="t" anchorCtr="0" upright="1">
            <a:noAutofit/>
          </a:bodyPr>
          <a:lstStyle/>
          <a:p>
            <a:endParaRPr lang="en-US"/>
          </a:p>
        </p:txBody>
      </p:sp>
      <p:sp>
        <p:nvSpPr>
          <p:cNvPr id="22" name="AutoShape 40"/>
          <p:cNvSpPr>
            <a:spLocks noChangeArrowheads="1"/>
          </p:cNvSpPr>
          <p:nvPr/>
        </p:nvSpPr>
        <p:spPr bwMode="auto">
          <a:xfrm>
            <a:off x="3793596" y="53339"/>
            <a:ext cx="1608455" cy="3555683"/>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0" name="AutoShape 39"/>
          <p:cNvSpPr>
            <a:spLocks noChangeArrowheads="1"/>
          </p:cNvSpPr>
          <p:nvPr/>
        </p:nvSpPr>
        <p:spPr bwMode="auto">
          <a:xfrm>
            <a:off x="1434147" y="53340"/>
            <a:ext cx="1608455" cy="3555682"/>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Text Box 48"/>
          <p:cNvSpPr txBox="1">
            <a:spLocks noChangeArrowheads="1"/>
          </p:cNvSpPr>
          <p:nvPr/>
        </p:nvSpPr>
        <p:spPr bwMode="auto">
          <a:xfrm>
            <a:off x="3827463" y="55563"/>
            <a:ext cx="1597025" cy="3553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PROCESS</a:t>
            </a:r>
            <a:endParaRPr kumimoji="0" lang="en-US" alt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(Operation)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Monitor Inventory</a:t>
            </a:r>
            <a:endParaRPr kumimoji="0" lang="en-US" altLang="en-US" sz="15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Manage Orders</a:t>
            </a:r>
            <a:endParaRPr kumimoji="0" lang="en-US" altLang="en-US" sz="15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Monitor Production</a:t>
            </a:r>
            <a:endParaRPr kumimoji="0" lang="en-US" altLang="en-US" sz="15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Monitor Delivery</a:t>
            </a:r>
            <a:endParaRPr kumimoji="0" lang="en-US" altLang="en-US" sz="15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Process Payment</a:t>
            </a:r>
            <a:endParaRPr kumimoji="0" lang="en-US" altLang="en-US" sz="15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Manage Collections</a:t>
            </a:r>
            <a:endParaRPr kumimoji="0" lang="en-US" altLang="en-US" sz="15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Generate Reports</a:t>
            </a:r>
            <a:endParaRPr kumimoji="0" lang="en-US" altLang="en-US" sz="15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Text Box 49"/>
          <p:cNvSpPr txBox="1">
            <a:spLocks noChangeArrowheads="1"/>
          </p:cNvSpPr>
          <p:nvPr/>
        </p:nvSpPr>
        <p:spPr bwMode="auto">
          <a:xfrm>
            <a:off x="1434464" y="55563"/>
            <a:ext cx="1608138" cy="3553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INPUT</a:t>
            </a:r>
            <a:endParaRPr kumimoji="0" lang="en-US" alt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(Data)</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Customer Information</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Order Information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Customized Design</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Payment Information</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Delivery Details of Raw Materials</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Text Box 50"/>
          <p:cNvSpPr txBox="1">
            <a:spLocks noChangeArrowheads="1"/>
          </p:cNvSpPr>
          <p:nvPr/>
        </p:nvSpPr>
        <p:spPr bwMode="auto">
          <a:xfrm>
            <a:off x="5979477" y="55563"/>
            <a:ext cx="1608138" cy="274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OUTPUT</a:t>
            </a:r>
            <a:endParaRPr kumimoji="0" lang="en-US" alt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(Reports/Output)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Official Receipt</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Billing Receipt</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Delivery Receipt</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Job Order Form</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Order Report</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Sales Report</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Inventory Report</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Segoe UI" pitchFamily="34" charset="0"/>
                <a:ea typeface="Malgun Gothic" pitchFamily="34" charset="-127"/>
                <a:cs typeface="Segoe UI" pitchFamily="34" charset="0"/>
              </a:rPr>
              <a:t>Production Report</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3" name="AutoShape 47"/>
          <p:cNvCxnSpPr>
            <a:cxnSpLocks noChangeShapeType="1"/>
          </p:cNvCxnSpPr>
          <p:nvPr/>
        </p:nvCxnSpPr>
        <p:spPr bwMode="auto">
          <a:xfrm>
            <a:off x="5376227" y="2800350"/>
            <a:ext cx="6032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46"/>
          <p:cNvCxnSpPr>
            <a:cxnSpLocks noChangeShapeType="1"/>
          </p:cNvCxnSpPr>
          <p:nvPr/>
        </p:nvCxnSpPr>
        <p:spPr bwMode="auto">
          <a:xfrm>
            <a:off x="5376227" y="1593850"/>
            <a:ext cx="6032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43"/>
          <p:cNvCxnSpPr>
            <a:cxnSpLocks noChangeShapeType="1"/>
          </p:cNvCxnSpPr>
          <p:nvPr/>
        </p:nvCxnSpPr>
        <p:spPr bwMode="auto">
          <a:xfrm>
            <a:off x="5376227" y="403860"/>
            <a:ext cx="6032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42"/>
          <p:cNvCxnSpPr>
            <a:cxnSpLocks noChangeShapeType="1"/>
          </p:cNvCxnSpPr>
          <p:nvPr/>
        </p:nvCxnSpPr>
        <p:spPr bwMode="auto">
          <a:xfrm>
            <a:off x="3042602" y="403860"/>
            <a:ext cx="72517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AutoShape 44"/>
          <p:cNvCxnSpPr>
            <a:cxnSpLocks noChangeShapeType="1"/>
          </p:cNvCxnSpPr>
          <p:nvPr/>
        </p:nvCxnSpPr>
        <p:spPr bwMode="auto">
          <a:xfrm>
            <a:off x="3042602" y="1593850"/>
            <a:ext cx="72517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 name="AutoShape 45"/>
          <p:cNvCxnSpPr>
            <a:cxnSpLocks noChangeShapeType="1"/>
          </p:cNvCxnSpPr>
          <p:nvPr/>
        </p:nvCxnSpPr>
        <p:spPr bwMode="auto">
          <a:xfrm>
            <a:off x="3042602" y="2800350"/>
            <a:ext cx="72517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53"/>
          <p:cNvCxnSpPr>
            <a:cxnSpLocks noChangeShapeType="1"/>
          </p:cNvCxnSpPr>
          <p:nvPr/>
        </p:nvCxnSpPr>
        <p:spPr bwMode="auto">
          <a:xfrm flipV="1">
            <a:off x="4217352" y="3609023"/>
            <a:ext cx="0" cy="5156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AutoShape 54"/>
          <p:cNvCxnSpPr>
            <a:cxnSpLocks noChangeShapeType="1"/>
          </p:cNvCxnSpPr>
          <p:nvPr/>
        </p:nvCxnSpPr>
        <p:spPr bwMode="auto">
          <a:xfrm>
            <a:off x="4957762" y="3609023"/>
            <a:ext cx="0" cy="5156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2" name="Rectangle 3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39"/>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 name="Text Box 52"/>
          <p:cNvSpPr txBox="1">
            <a:spLocks noChangeArrowheads="1"/>
          </p:cNvSpPr>
          <p:nvPr/>
        </p:nvSpPr>
        <p:spPr bwMode="auto">
          <a:xfrm>
            <a:off x="3613784" y="4306571"/>
            <a:ext cx="2024380" cy="565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lnSpc>
                <a:spcPct val="115000"/>
              </a:lnSpc>
              <a:spcBef>
                <a:spcPts val="0"/>
              </a:spcBef>
              <a:spcAft>
                <a:spcPts val="0"/>
              </a:spcAft>
            </a:pPr>
            <a:r>
              <a:rPr lang="en-US" sz="1100">
                <a:effectLst/>
                <a:latin typeface="Segoe UI"/>
                <a:ea typeface="Malgun Gothic"/>
                <a:cs typeface="Cordia New"/>
              </a:rPr>
              <a:t>DATABASE</a:t>
            </a:r>
            <a:endParaRPr lang="en-US" sz="1100">
              <a:effectLst/>
              <a:latin typeface="Calibri"/>
              <a:ea typeface="Malgun Gothic"/>
              <a:cs typeface="Cordia New"/>
            </a:endParaRPr>
          </a:p>
          <a:p>
            <a:pPr marL="0" marR="0" algn="ctr">
              <a:lnSpc>
                <a:spcPct val="115000"/>
              </a:lnSpc>
              <a:spcBef>
                <a:spcPts val="0"/>
              </a:spcBef>
              <a:spcAft>
                <a:spcPts val="0"/>
              </a:spcAft>
            </a:pPr>
            <a:r>
              <a:rPr lang="en-US" sz="800" b="1">
                <a:effectLst/>
                <a:latin typeface="Segoe UI"/>
                <a:ea typeface="Malgun Gothic"/>
                <a:cs typeface="Cordia New"/>
              </a:rPr>
              <a:t>(Furniture Shop Management</a:t>
            </a:r>
            <a:r>
              <a:rPr lang="en-US" sz="800" b="1">
                <a:effectLst/>
                <a:latin typeface="Calibri"/>
                <a:ea typeface="Malgun Gothic"/>
                <a:cs typeface="Cordia New"/>
              </a:rPr>
              <a:t> System</a:t>
            </a:r>
            <a:r>
              <a:rPr lang="en-US" sz="1100">
                <a:effectLst/>
                <a:latin typeface="Calibri"/>
                <a:ea typeface="Malgun Gothic"/>
                <a:cs typeface="Cordia New"/>
              </a:rPr>
              <a:t>)</a:t>
            </a:r>
          </a:p>
        </p:txBody>
      </p:sp>
    </p:spTree>
    <p:extLst>
      <p:ext uri="{BB962C8B-B14F-4D97-AF65-F5344CB8AC3E}">
        <p14:creationId xmlns:p14="http://schemas.microsoft.com/office/powerpoint/2010/main" val="530860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57</TotalTime>
  <Words>262</Words>
  <Application>Microsoft Office PowerPoint</Application>
  <PresentationFormat>On-screen Show (16:9)</PresentationFormat>
  <Paragraphs>59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Urban</vt:lpstr>
      <vt:lpstr>FURNITURE SHOP MANAGEMENT  SYSTEM</vt:lpstr>
      <vt:lpstr>OVERVIEW OF THE SYSTEM</vt:lpstr>
      <vt:lpstr>PowerPoint Presentation</vt:lpstr>
      <vt:lpstr>PowerPoint Presentation</vt:lpstr>
      <vt:lpstr>PowerPoint Presentation</vt:lpstr>
      <vt:lpstr>PowerPoint Presentation</vt:lpstr>
      <vt:lpstr>IMPLEMENTATION PLAN</vt:lpstr>
      <vt:lpstr>INFORMATION SYSTEM ARCHITECTURE</vt:lpstr>
      <vt:lpstr>PowerPoint Presentation</vt:lpstr>
      <vt:lpstr>CLIENT/SERVER ARCHITECTURE</vt:lpstr>
      <vt:lpstr>PowerPoint Presentation</vt:lpstr>
      <vt:lpstr>PowerPoint Presentation</vt:lpstr>
      <vt:lpstr>QUALITY PLAN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FURNITURE SHOP MANAGEMENT  SYSTEM</dc:title>
  <dc:creator>ELISSA</dc:creator>
  <cp:lastModifiedBy>ELISSA</cp:lastModifiedBy>
  <cp:revision>8</cp:revision>
  <dcterms:created xsi:type="dcterms:W3CDTF">2017-10-17T15:29:48Z</dcterms:created>
  <dcterms:modified xsi:type="dcterms:W3CDTF">2017-10-17T16:32:13Z</dcterms:modified>
</cp:coreProperties>
</file>