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media/image1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60" r:id="rId5"/>
    <p:sldId id="261" r:id="rId6"/>
    <p:sldId id="278" r:id="rId7"/>
    <p:sldId id="279" r:id="rId8"/>
    <p:sldId id="265" r:id="rId9"/>
    <p:sldId id="281" r:id="rId10"/>
    <p:sldId id="266" r:id="rId11"/>
    <p:sldId id="267" r:id="rId12"/>
    <p:sldId id="262" r:id="rId13"/>
    <p:sldId id="263" r:id="rId14"/>
    <p:sldId id="286" r:id="rId15"/>
    <p:sldId id="283" r:id="rId16"/>
    <p:sldId id="272" r:id="rId17"/>
    <p:sldId id="274" r:id="rId18"/>
    <p:sldId id="273" r:id="rId19"/>
    <p:sldId id="287" r:id="rId20"/>
    <p:sldId id="293" r:id="rId21"/>
    <p:sldId id="292" r:id="rId22"/>
    <p:sldId id="291" r:id="rId23"/>
    <p:sldId id="290" r:id="rId24"/>
    <p:sldId id="294" r:id="rId25"/>
    <p:sldId id="288" r:id="rId26"/>
    <p:sldId id="289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 Feldman" initials="SF" lastIdx="1" clrIdx="0">
    <p:extLst>
      <p:ext uri="{19B8F6BF-5375-455C-9EA6-DF929625EA0E}">
        <p15:presenceInfo xmlns:p15="http://schemas.microsoft.com/office/powerpoint/2012/main" userId="c0f75423fe67f7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273D"/>
    <a:srgbClr val="5B9BD5"/>
    <a:srgbClr val="000000"/>
    <a:srgbClr val="01B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1" d="100"/>
          <a:sy n="101" d="100"/>
        </p:scale>
        <p:origin x="199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98920A-75BB-4535-99C2-3B6192F4BDE4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D1D386-9552-4D31-90A0-14145EEEB3A7}">
      <dgm:prSet phldrT="[Text]"/>
      <dgm:spPr/>
      <dgm:t>
        <a:bodyPr/>
        <a:lstStyle/>
        <a:p>
          <a:r>
            <a:rPr lang="en-US" dirty="0" err="1"/>
            <a:t>MessageSender</a:t>
          </a:r>
          <a:endParaRPr lang="en-US" dirty="0"/>
        </a:p>
      </dgm:t>
    </dgm:pt>
    <dgm:pt modelId="{5B23A33C-0C0F-48B2-894A-DA5D6FFD4B32}" type="parTrans" cxnId="{9797345E-12DE-4E7A-9D3C-A3EF13A6F44E}">
      <dgm:prSet/>
      <dgm:spPr/>
      <dgm:t>
        <a:bodyPr/>
        <a:lstStyle/>
        <a:p>
          <a:endParaRPr lang="en-US"/>
        </a:p>
      </dgm:t>
    </dgm:pt>
    <dgm:pt modelId="{216D903F-033B-4178-BC40-B3077AB87104}" type="sibTrans" cxnId="{9797345E-12DE-4E7A-9D3C-A3EF13A6F44E}">
      <dgm:prSet/>
      <dgm:spPr/>
      <dgm:t>
        <a:bodyPr/>
        <a:lstStyle/>
        <a:p>
          <a:endParaRPr lang="en-US"/>
        </a:p>
      </dgm:t>
    </dgm:pt>
    <dgm:pt modelId="{9845EE77-C277-49D0-B5B3-978267D746EF}">
      <dgm:prSet phldrT="[Text]"/>
      <dgm:spPr>
        <a:solidFill>
          <a:srgbClr val="5B9BD5">
            <a:alpha val="30196"/>
          </a:srgbClr>
        </a:solidFill>
      </dgm:spPr>
      <dgm:t>
        <a:bodyPr/>
        <a:lstStyle/>
        <a:p>
          <a:pPr algn="ctr"/>
          <a:endParaRPr lang="en-US" dirty="0"/>
        </a:p>
      </dgm:t>
    </dgm:pt>
    <dgm:pt modelId="{6BB9C052-FC70-4C77-BC89-4F26FD6D4A8A}" type="parTrans" cxnId="{15BADC4C-0883-4E6F-A040-9BE138709082}">
      <dgm:prSet/>
      <dgm:spPr/>
      <dgm:t>
        <a:bodyPr/>
        <a:lstStyle/>
        <a:p>
          <a:endParaRPr lang="en-US"/>
        </a:p>
      </dgm:t>
    </dgm:pt>
    <dgm:pt modelId="{114D12E3-F029-4039-9295-646C0E49CDCE}" type="sibTrans" cxnId="{15BADC4C-0883-4E6F-A040-9BE138709082}">
      <dgm:prSet/>
      <dgm:spPr/>
      <dgm:t>
        <a:bodyPr/>
        <a:lstStyle/>
        <a:p>
          <a:endParaRPr lang="en-US"/>
        </a:p>
      </dgm:t>
    </dgm:pt>
    <dgm:pt modelId="{BBBFBAB7-1262-46B5-A857-5DDCD7F75AEE}">
      <dgm:prSet phldrT="[Text]"/>
      <dgm:spPr>
        <a:solidFill>
          <a:srgbClr val="5B9BD5">
            <a:alpha val="30196"/>
          </a:srgbClr>
        </a:solidFill>
      </dgm:spPr>
      <dgm:t>
        <a:bodyPr/>
        <a:lstStyle/>
        <a:p>
          <a:endParaRPr lang="en-US" dirty="0"/>
        </a:p>
      </dgm:t>
    </dgm:pt>
    <dgm:pt modelId="{4A295D89-0A9D-4040-A707-480827CD1601}" type="parTrans" cxnId="{B30CCB67-E35E-448C-88E9-C58B05A147F0}">
      <dgm:prSet/>
      <dgm:spPr/>
      <dgm:t>
        <a:bodyPr/>
        <a:lstStyle/>
        <a:p>
          <a:endParaRPr lang="en-US"/>
        </a:p>
      </dgm:t>
    </dgm:pt>
    <dgm:pt modelId="{F7E73100-A756-448C-9FEB-9673AD43C3B8}" type="sibTrans" cxnId="{B30CCB67-E35E-448C-88E9-C58B05A147F0}">
      <dgm:prSet/>
      <dgm:spPr/>
      <dgm:t>
        <a:bodyPr/>
        <a:lstStyle/>
        <a:p>
          <a:endParaRPr lang="en-US"/>
        </a:p>
      </dgm:t>
    </dgm:pt>
    <dgm:pt modelId="{CEE31ECD-6A4C-4081-92F5-74C8C74089D7}" type="pres">
      <dgm:prSet presAssocID="{DD98920A-75BB-4535-99C2-3B6192F4BDE4}" presName="composite" presStyleCnt="0">
        <dgm:presLayoutVars>
          <dgm:chMax val="1"/>
          <dgm:dir/>
          <dgm:resizeHandles val="exact"/>
        </dgm:presLayoutVars>
      </dgm:prSet>
      <dgm:spPr/>
    </dgm:pt>
    <dgm:pt modelId="{09544157-A78F-43B6-9028-DF2F5F424FDC}" type="pres">
      <dgm:prSet presAssocID="{DD98920A-75BB-4535-99C2-3B6192F4BDE4}" presName="radial" presStyleCnt="0">
        <dgm:presLayoutVars>
          <dgm:animLvl val="ctr"/>
        </dgm:presLayoutVars>
      </dgm:prSet>
      <dgm:spPr/>
    </dgm:pt>
    <dgm:pt modelId="{0513E1FC-A9D7-45D4-839E-F54AEC13DAEF}" type="pres">
      <dgm:prSet presAssocID="{2AD1D386-9552-4D31-90A0-14145EEEB3A7}" presName="centerShape" presStyleLbl="vennNode1" presStyleIdx="0" presStyleCnt="3"/>
      <dgm:spPr/>
    </dgm:pt>
    <dgm:pt modelId="{55EC9E6F-7538-45AE-B5C3-4D1C72619353}" type="pres">
      <dgm:prSet presAssocID="{9845EE77-C277-49D0-B5B3-978267D746EF}" presName="node" presStyleLbl="vennNode1" presStyleIdx="1" presStyleCnt="3" custScaleX="320232" custScaleY="308057" custRadScaleRad="42733" custRadScaleInc="1973">
        <dgm:presLayoutVars>
          <dgm:bulletEnabled val="1"/>
        </dgm:presLayoutVars>
      </dgm:prSet>
      <dgm:spPr/>
    </dgm:pt>
    <dgm:pt modelId="{8D59F236-B5EC-4A03-9AB2-D83FB6B5B6CF}" type="pres">
      <dgm:prSet presAssocID="{BBBFBAB7-1262-46B5-A857-5DDCD7F75AEE}" presName="node" presStyleLbl="vennNode1" presStyleIdx="2" presStyleCnt="3" custScaleX="313815" custScaleY="313815" custRadScaleRad="43291" custRadScaleInc="427">
        <dgm:presLayoutVars>
          <dgm:bulletEnabled val="1"/>
        </dgm:presLayoutVars>
      </dgm:prSet>
      <dgm:spPr/>
    </dgm:pt>
  </dgm:ptLst>
  <dgm:cxnLst>
    <dgm:cxn modelId="{31B5DD48-4152-44C0-ABEF-BBAFB9A08042}" type="presOf" srcId="{BBBFBAB7-1262-46B5-A857-5DDCD7F75AEE}" destId="{8D59F236-B5EC-4A03-9AB2-D83FB6B5B6CF}" srcOrd="0" destOrd="0" presId="urn:microsoft.com/office/officeart/2005/8/layout/radial3"/>
    <dgm:cxn modelId="{8AE07100-E4CA-434A-8A57-A4E85C2CEBE5}" type="presOf" srcId="{9845EE77-C277-49D0-B5B3-978267D746EF}" destId="{55EC9E6F-7538-45AE-B5C3-4D1C72619353}" srcOrd="0" destOrd="0" presId="urn:microsoft.com/office/officeart/2005/8/layout/radial3"/>
    <dgm:cxn modelId="{C2A8FD47-D098-4F7E-977E-086ECA7FB15B}" type="presOf" srcId="{2AD1D386-9552-4D31-90A0-14145EEEB3A7}" destId="{0513E1FC-A9D7-45D4-839E-F54AEC13DAEF}" srcOrd="0" destOrd="0" presId="urn:microsoft.com/office/officeart/2005/8/layout/radial3"/>
    <dgm:cxn modelId="{7AD6620E-4701-4020-B0C0-29A0E643ED66}" type="presOf" srcId="{DD98920A-75BB-4535-99C2-3B6192F4BDE4}" destId="{CEE31ECD-6A4C-4081-92F5-74C8C74089D7}" srcOrd="0" destOrd="0" presId="urn:microsoft.com/office/officeart/2005/8/layout/radial3"/>
    <dgm:cxn modelId="{B30CCB67-E35E-448C-88E9-C58B05A147F0}" srcId="{2AD1D386-9552-4D31-90A0-14145EEEB3A7}" destId="{BBBFBAB7-1262-46B5-A857-5DDCD7F75AEE}" srcOrd="1" destOrd="0" parTransId="{4A295D89-0A9D-4040-A707-480827CD1601}" sibTransId="{F7E73100-A756-448C-9FEB-9673AD43C3B8}"/>
    <dgm:cxn modelId="{15BADC4C-0883-4E6F-A040-9BE138709082}" srcId="{2AD1D386-9552-4D31-90A0-14145EEEB3A7}" destId="{9845EE77-C277-49D0-B5B3-978267D746EF}" srcOrd="0" destOrd="0" parTransId="{6BB9C052-FC70-4C77-BC89-4F26FD6D4A8A}" sibTransId="{114D12E3-F029-4039-9295-646C0E49CDCE}"/>
    <dgm:cxn modelId="{9797345E-12DE-4E7A-9D3C-A3EF13A6F44E}" srcId="{DD98920A-75BB-4535-99C2-3B6192F4BDE4}" destId="{2AD1D386-9552-4D31-90A0-14145EEEB3A7}" srcOrd="0" destOrd="0" parTransId="{5B23A33C-0C0F-48B2-894A-DA5D6FFD4B32}" sibTransId="{216D903F-033B-4178-BC40-B3077AB87104}"/>
    <dgm:cxn modelId="{AE94C16F-D7D2-4C91-9013-87417F59A81A}" type="presParOf" srcId="{CEE31ECD-6A4C-4081-92F5-74C8C74089D7}" destId="{09544157-A78F-43B6-9028-DF2F5F424FDC}" srcOrd="0" destOrd="0" presId="urn:microsoft.com/office/officeart/2005/8/layout/radial3"/>
    <dgm:cxn modelId="{65775B0D-E181-4937-ACC9-9294BAED3E26}" type="presParOf" srcId="{09544157-A78F-43B6-9028-DF2F5F424FDC}" destId="{0513E1FC-A9D7-45D4-839E-F54AEC13DAEF}" srcOrd="0" destOrd="0" presId="urn:microsoft.com/office/officeart/2005/8/layout/radial3"/>
    <dgm:cxn modelId="{8544EA10-0BD7-44BD-9162-B9A574192870}" type="presParOf" srcId="{09544157-A78F-43B6-9028-DF2F5F424FDC}" destId="{55EC9E6F-7538-45AE-B5C3-4D1C72619353}" srcOrd="1" destOrd="0" presId="urn:microsoft.com/office/officeart/2005/8/layout/radial3"/>
    <dgm:cxn modelId="{C6062649-5470-4DCA-8DF6-AAC961265E9E}" type="presParOf" srcId="{09544157-A78F-43B6-9028-DF2F5F424FDC}" destId="{8D59F236-B5EC-4A03-9AB2-D83FB6B5B6CF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98920A-75BB-4535-99C2-3B6192F4BDE4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45EE77-C277-49D0-B5B3-978267D746EF}">
      <dgm:prSet phldrT="[Text]"/>
      <dgm:spPr>
        <a:solidFill>
          <a:srgbClr val="5B9BD5">
            <a:alpha val="30196"/>
          </a:srgbClr>
        </a:solidFill>
      </dgm:spPr>
      <dgm:t>
        <a:bodyPr/>
        <a:lstStyle/>
        <a:p>
          <a:pPr algn="ctr"/>
          <a:endParaRPr lang="en-US" dirty="0"/>
        </a:p>
      </dgm:t>
    </dgm:pt>
    <dgm:pt modelId="{6BB9C052-FC70-4C77-BC89-4F26FD6D4A8A}" type="parTrans" cxnId="{15BADC4C-0883-4E6F-A040-9BE138709082}">
      <dgm:prSet/>
      <dgm:spPr/>
      <dgm:t>
        <a:bodyPr/>
        <a:lstStyle/>
        <a:p>
          <a:endParaRPr lang="en-US"/>
        </a:p>
      </dgm:t>
    </dgm:pt>
    <dgm:pt modelId="{114D12E3-F029-4039-9295-646C0E49CDCE}" type="sibTrans" cxnId="{15BADC4C-0883-4E6F-A040-9BE138709082}">
      <dgm:prSet/>
      <dgm:spPr/>
      <dgm:t>
        <a:bodyPr/>
        <a:lstStyle/>
        <a:p>
          <a:endParaRPr lang="en-US"/>
        </a:p>
      </dgm:t>
    </dgm:pt>
    <dgm:pt modelId="{BBBFBAB7-1262-46B5-A857-5DDCD7F75AEE}">
      <dgm:prSet phldrT="[Text]"/>
      <dgm:spPr>
        <a:solidFill>
          <a:srgbClr val="5B9BD5">
            <a:alpha val="30196"/>
          </a:srgbClr>
        </a:solidFill>
      </dgm:spPr>
      <dgm:t>
        <a:bodyPr/>
        <a:lstStyle/>
        <a:p>
          <a:endParaRPr lang="en-US" dirty="0"/>
        </a:p>
      </dgm:t>
    </dgm:pt>
    <dgm:pt modelId="{4A295D89-0A9D-4040-A707-480827CD1601}" type="parTrans" cxnId="{B30CCB67-E35E-448C-88E9-C58B05A147F0}">
      <dgm:prSet/>
      <dgm:spPr/>
      <dgm:t>
        <a:bodyPr/>
        <a:lstStyle/>
        <a:p>
          <a:endParaRPr lang="en-US"/>
        </a:p>
      </dgm:t>
    </dgm:pt>
    <dgm:pt modelId="{F7E73100-A756-448C-9FEB-9673AD43C3B8}" type="sibTrans" cxnId="{B30CCB67-E35E-448C-88E9-C58B05A147F0}">
      <dgm:prSet/>
      <dgm:spPr/>
      <dgm:t>
        <a:bodyPr/>
        <a:lstStyle/>
        <a:p>
          <a:endParaRPr lang="en-US"/>
        </a:p>
      </dgm:t>
    </dgm:pt>
    <dgm:pt modelId="{2AD1D386-9552-4D31-90A0-14145EEEB3A7}">
      <dgm:prSet phldrT="[Text]"/>
      <dgm:spPr/>
      <dgm:t>
        <a:bodyPr/>
        <a:lstStyle/>
        <a:p>
          <a:r>
            <a:rPr lang="en-US" dirty="0" err="1"/>
            <a:t>MessageReceiver</a:t>
          </a:r>
          <a:endParaRPr lang="en-US" dirty="0"/>
        </a:p>
      </dgm:t>
    </dgm:pt>
    <dgm:pt modelId="{216D903F-033B-4178-BC40-B3077AB87104}" type="sibTrans" cxnId="{9797345E-12DE-4E7A-9D3C-A3EF13A6F44E}">
      <dgm:prSet/>
      <dgm:spPr/>
      <dgm:t>
        <a:bodyPr/>
        <a:lstStyle/>
        <a:p>
          <a:endParaRPr lang="en-US"/>
        </a:p>
      </dgm:t>
    </dgm:pt>
    <dgm:pt modelId="{5B23A33C-0C0F-48B2-894A-DA5D6FFD4B32}" type="parTrans" cxnId="{9797345E-12DE-4E7A-9D3C-A3EF13A6F44E}">
      <dgm:prSet/>
      <dgm:spPr/>
      <dgm:t>
        <a:bodyPr/>
        <a:lstStyle/>
        <a:p>
          <a:endParaRPr lang="en-US"/>
        </a:p>
      </dgm:t>
    </dgm:pt>
    <dgm:pt modelId="{CEE31ECD-6A4C-4081-92F5-74C8C74089D7}" type="pres">
      <dgm:prSet presAssocID="{DD98920A-75BB-4535-99C2-3B6192F4BDE4}" presName="composite" presStyleCnt="0">
        <dgm:presLayoutVars>
          <dgm:chMax val="1"/>
          <dgm:dir/>
          <dgm:resizeHandles val="exact"/>
        </dgm:presLayoutVars>
      </dgm:prSet>
      <dgm:spPr/>
    </dgm:pt>
    <dgm:pt modelId="{09544157-A78F-43B6-9028-DF2F5F424FDC}" type="pres">
      <dgm:prSet presAssocID="{DD98920A-75BB-4535-99C2-3B6192F4BDE4}" presName="radial" presStyleCnt="0">
        <dgm:presLayoutVars>
          <dgm:animLvl val="ctr"/>
        </dgm:presLayoutVars>
      </dgm:prSet>
      <dgm:spPr/>
    </dgm:pt>
    <dgm:pt modelId="{0513E1FC-A9D7-45D4-839E-F54AEC13DAEF}" type="pres">
      <dgm:prSet presAssocID="{2AD1D386-9552-4D31-90A0-14145EEEB3A7}" presName="centerShape" presStyleLbl="vennNode1" presStyleIdx="0" presStyleCnt="3"/>
      <dgm:spPr/>
    </dgm:pt>
    <dgm:pt modelId="{55EC9E6F-7538-45AE-B5C3-4D1C72619353}" type="pres">
      <dgm:prSet presAssocID="{9845EE77-C277-49D0-B5B3-978267D746EF}" presName="node" presStyleLbl="vennNode1" presStyleIdx="1" presStyleCnt="3" custScaleX="320232" custScaleY="308057" custRadScaleRad="41229" custRadScaleInc="980">
        <dgm:presLayoutVars>
          <dgm:bulletEnabled val="1"/>
        </dgm:presLayoutVars>
      </dgm:prSet>
      <dgm:spPr/>
    </dgm:pt>
    <dgm:pt modelId="{8D59F236-B5EC-4A03-9AB2-D83FB6B5B6CF}" type="pres">
      <dgm:prSet presAssocID="{BBBFBAB7-1262-46B5-A857-5DDCD7F75AEE}" presName="node" presStyleLbl="vennNode1" presStyleIdx="2" presStyleCnt="3" custScaleX="313815" custScaleY="313815" custRadScaleRad="44652">
        <dgm:presLayoutVars>
          <dgm:bulletEnabled val="1"/>
        </dgm:presLayoutVars>
      </dgm:prSet>
      <dgm:spPr/>
    </dgm:pt>
  </dgm:ptLst>
  <dgm:cxnLst>
    <dgm:cxn modelId="{8AE07100-E4CA-434A-8A57-A4E85C2CEBE5}" type="presOf" srcId="{9845EE77-C277-49D0-B5B3-978267D746EF}" destId="{55EC9E6F-7538-45AE-B5C3-4D1C72619353}" srcOrd="0" destOrd="0" presId="urn:microsoft.com/office/officeart/2005/8/layout/radial3"/>
    <dgm:cxn modelId="{31B5DD48-4152-44C0-ABEF-BBAFB9A08042}" type="presOf" srcId="{BBBFBAB7-1262-46B5-A857-5DDCD7F75AEE}" destId="{8D59F236-B5EC-4A03-9AB2-D83FB6B5B6CF}" srcOrd="0" destOrd="0" presId="urn:microsoft.com/office/officeart/2005/8/layout/radial3"/>
    <dgm:cxn modelId="{C2A8FD47-D098-4F7E-977E-086ECA7FB15B}" type="presOf" srcId="{2AD1D386-9552-4D31-90A0-14145EEEB3A7}" destId="{0513E1FC-A9D7-45D4-839E-F54AEC13DAEF}" srcOrd="0" destOrd="0" presId="urn:microsoft.com/office/officeart/2005/8/layout/radial3"/>
    <dgm:cxn modelId="{7AD6620E-4701-4020-B0C0-29A0E643ED66}" type="presOf" srcId="{DD98920A-75BB-4535-99C2-3B6192F4BDE4}" destId="{CEE31ECD-6A4C-4081-92F5-74C8C74089D7}" srcOrd="0" destOrd="0" presId="urn:microsoft.com/office/officeart/2005/8/layout/radial3"/>
    <dgm:cxn modelId="{B30CCB67-E35E-448C-88E9-C58B05A147F0}" srcId="{2AD1D386-9552-4D31-90A0-14145EEEB3A7}" destId="{BBBFBAB7-1262-46B5-A857-5DDCD7F75AEE}" srcOrd="1" destOrd="0" parTransId="{4A295D89-0A9D-4040-A707-480827CD1601}" sibTransId="{F7E73100-A756-448C-9FEB-9673AD43C3B8}"/>
    <dgm:cxn modelId="{15BADC4C-0883-4E6F-A040-9BE138709082}" srcId="{2AD1D386-9552-4D31-90A0-14145EEEB3A7}" destId="{9845EE77-C277-49D0-B5B3-978267D746EF}" srcOrd="0" destOrd="0" parTransId="{6BB9C052-FC70-4C77-BC89-4F26FD6D4A8A}" sibTransId="{114D12E3-F029-4039-9295-646C0E49CDCE}"/>
    <dgm:cxn modelId="{9797345E-12DE-4E7A-9D3C-A3EF13A6F44E}" srcId="{DD98920A-75BB-4535-99C2-3B6192F4BDE4}" destId="{2AD1D386-9552-4D31-90A0-14145EEEB3A7}" srcOrd="0" destOrd="0" parTransId="{5B23A33C-0C0F-48B2-894A-DA5D6FFD4B32}" sibTransId="{216D903F-033B-4178-BC40-B3077AB87104}"/>
    <dgm:cxn modelId="{AE94C16F-D7D2-4C91-9013-87417F59A81A}" type="presParOf" srcId="{CEE31ECD-6A4C-4081-92F5-74C8C74089D7}" destId="{09544157-A78F-43B6-9028-DF2F5F424FDC}" srcOrd="0" destOrd="0" presId="urn:microsoft.com/office/officeart/2005/8/layout/radial3"/>
    <dgm:cxn modelId="{65775B0D-E181-4937-ACC9-9294BAED3E26}" type="presParOf" srcId="{09544157-A78F-43B6-9028-DF2F5F424FDC}" destId="{0513E1FC-A9D7-45D4-839E-F54AEC13DAEF}" srcOrd="0" destOrd="0" presId="urn:microsoft.com/office/officeart/2005/8/layout/radial3"/>
    <dgm:cxn modelId="{8544EA10-0BD7-44BD-9162-B9A574192870}" type="presParOf" srcId="{09544157-A78F-43B6-9028-DF2F5F424FDC}" destId="{55EC9E6F-7538-45AE-B5C3-4D1C72619353}" srcOrd="1" destOrd="0" presId="urn:microsoft.com/office/officeart/2005/8/layout/radial3"/>
    <dgm:cxn modelId="{C6062649-5470-4DCA-8DF6-AAC961265E9E}" type="presParOf" srcId="{09544157-A78F-43B6-9028-DF2F5F424FDC}" destId="{8D59F236-B5EC-4A03-9AB2-D83FB6B5B6CF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719284-169E-4CAC-9D17-B877C84AFBFF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B59FA5-DF05-4F17-A409-8E228FB0B967}">
      <dgm:prSet phldrT="[Text]"/>
      <dgm:spPr/>
      <dgm:t>
        <a:bodyPr/>
        <a:lstStyle/>
        <a:p>
          <a:r>
            <a:rPr lang="en-US" dirty="0"/>
            <a:t>Process</a:t>
          </a:r>
        </a:p>
      </dgm:t>
    </dgm:pt>
    <dgm:pt modelId="{C18FAA80-5DFF-4C9F-9F32-BA278B351EE2}" type="sibTrans" cxnId="{940827BC-FE0E-435F-9C37-3920BAD141C0}">
      <dgm:prSet/>
      <dgm:spPr/>
      <dgm:t>
        <a:bodyPr/>
        <a:lstStyle/>
        <a:p>
          <a:endParaRPr lang="en-US"/>
        </a:p>
      </dgm:t>
    </dgm:pt>
    <dgm:pt modelId="{C562F5C0-9385-4288-AE75-6D865557CBBE}" type="parTrans" cxnId="{940827BC-FE0E-435F-9C37-3920BAD141C0}">
      <dgm:prSet/>
      <dgm:spPr/>
      <dgm:t>
        <a:bodyPr/>
        <a:lstStyle/>
        <a:p>
          <a:endParaRPr lang="en-US"/>
        </a:p>
      </dgm:t>
    </dgm:pt>
    <dgm:pt modelId="{609863B3-1C69-45D5-B0F4-A5F8BB79D2FD}">
      <dgm:prSet phldrT="[Text]"/>
      <dgm:spPr/>
      <dgm:t>
        <a:bodyPr/>
        <a:lstStyle/>
        <a:p>
          <a:r>
            <a:rPr lang="en-US" dirty="0"/>
            <a:t>Complete Abandon Defer </a:t>
          </a:r>
          <a:r>
            <a:rPr lang="en-US" dirty="0" err="1"/>
            <a:t>Deadletter</a:t>
          </a:r>
          <a:endParaRPr lang="en-US" dirty="0"/>
        </a:p>
      </dgm:t>
    </dgm:pt>
    <dgm:pt modelId="{A0E3D968-C45A-4CD6-8111-BD8B677DF8A8}" type="sibTrans" cxnId="{A6065730-6533-46E0-A19F-E9BBFE91CBD0}">
      <dgm:prSet/>
      <dgm:spPr/>
      <dgm:t>
        <a:bodyPr/>
        <a:lstStyle/>
        <a:p>
          <a:endParaRPr lang="en-US"/>
        </a:p>
      </dgm:t>
    </dgm:pt>
    <dgm:pt modelId="{9BABD8C8-D3C0-4679-A10B-F61C3E65FCE1}" type="parTrans" cxnId="{A6065730-6533-46E0-A19F-E9BBFE91CBD0}">
      <dgm:prSet/>
      <dgm:spPr/>
      <dgm:t>
        <a:bodyPr/>
        <a:lstStyle/>
        <a:p>
          <a:endParaRPr lang="en-US"/>
        </a:p>
      </dgm:t>
    </dgm:pt>
    <dgm:pt modelId="{451A9233-31CD-45E2-AC1D-DAF68E1B0685}" type="pres">
      <dgm:prSet presAssocID="{69719284-169E-4CAC-9D17-B877C84AFBFF}" presName="cycle" presStyleCnt="0">
        <dgm:presLayoutVars>
          <dgm:dir/>
          <dgm:resizeHandles val="exact"/>
        </dgm:presLayoutVars>
      </dgm:prSet>
      <dgm:spPr/>
    </dgm:pt>
    <dgm:pt modelId="{E1EA4F77-4E59-4B82-A213-EAF83E654A96}" type="pres">
      <dgm:prSet presAssocID="{609863B3-1C69-45D5-B0F4-A5F8BB79D2FD}" presName="dummy" presStyleCnt="0"/>
      <dgm:spPr/>
    </dgm:pt>
    <dgm:pt modelId="{EF824CA8-9F91-4887-8756-053483482399}" type="pres">
      <dgm:prSet presAssocID="{609863B3-1C69-45D5-B0F4-A5F8BB79D2FD}" presName="node" presStyleLbl="revTx" presStyleIdx="0" presStyleCnt="2">
        <dgm:presLayoutVars>
          <dgm:bulletEnabled val="1"/>
        </dgm:presLayoutVars>
      </dgm:prSet>
      <dgm:spPr/>
    </dgm:pt>
    <dgm:pt modelId="{BC435A70-C220-4E46-A928-F4F1C184542A}" type="pres">
      <dgm:prSet presAssocID="{A0E3D968-C45A-4CD6-8111-BD8B677DF8A8}" presName="sibTrans" presStyleLbl="node1" presStyleIdx="0" presStyleCnt="2" custLinFactNeighborY="667"/>
      <dgm:spPr/>
    </dgm:pt>
    <dgm:pt modelId="{F2ABC3E1-7128-4287-998C-BEAF07A1F639}" type="pres">
      <dgm:prSet presAssocID="{E7B59FA5-DF05-4F17-A409-8E228FB0B967}" presName="dummy" presStyleCnt="0"/>
      <dgm:spPr/>
    </dgm:pt>
    <dgm:pt modelId="{C0BA17BB-D015-4260-AE29-29ADFD7A68BD}" type="pres">
      <dgm:prSet presAssocID="{E7B59FA5-DF05-4F17-A409-8E228FB0B967}" presName="node" presStyleLbl="revTx" presStyleIdx="1" presStyleCnt="2">
        <dgm:presLayoutVars>
          <dgm:bulletEnabled val="1"/>
        </dgm:presLayoutVars>
      </dgm:prSet>
      <dgm:spPr/>
    </dgm:pt>
    <dgm:pt modelId="{4E604982-FE1D-4293-B776-416BCDF7EBAB}" type="pres">
      <dgm:prSet presAssocID="{C18FAA80-5DFF-4C9F-9F32-BA278B351EE2}" presName="sibTrans" presStyleLbl="node1" presStyleIdx="1" presStyleCnt="2"/>
      <dgm:spPr/>
    </dgm:pt>
  </dgm:ptLst>
  <dgm:cxnLst>
    <dgm:cxn modelId="{5589A4DD-85AF-440F-AF8E-CF748D792F83}" type="presOf" srcId="{C18FAA80-5DFF-4C9F-9F32-BA278B351EE2}" destId="{4E604982-FE1D-4293-B776-416BCDF7EBAB}" srcOrd="0" destOrd="0" presId="urn:microsoft.com/office/officeart/2005/8/layout/cycle1"/>
    <dgm:cxn modelId="{030E1017-6913-42BC-8E58-7D649741D318}" type="presOf" srcId="{A0E3D968-C45A-4CD6-8111-BD8B677DF8A8}" destId="{BC435A70-C220-4E46-A928-F4F1C184542A}" srcOrd="0" destOrd="0" presId="urn:microsoft.com/office/officeart/2005/8/layout/cycle1"/>
    <dgm:cxn modelId="{A6065730-6533-46E0-A19F-E9BBFE91CBD0}" srcId="{69719284-169E-4CAC-9D17-B877C84AFBFF}" destId="{609863B3-1C69-45D5-B0F4-A5F8BB79D2FD}" srcOrd="0" destOrd="0" parTransId="{9BABD8C8-D3C0-4679-A10B-F61C3E65FCE1}" sibTransId="{A0E3D968-C45A-4CD6-8111-BD8B677DF8A8}"/>
    <dgm:cxn modelId="{B78D7CCB-F24C-40BE-94C4-88DB3A018CB8}" type="presOf" srcId="{E7B59FA5-DF05-4F17-A409-8E228FB0B967}" destId="{C0BA17BB-D015-4260-AE29-29ADFD7A68BD}" srcOrd="0" destOrd="0" presId="urn:microsoft.com/office/officeart/2005/8/layout/cycle1"/>
    <dgm:cxn modelId="{AAE36F33-BB05-4392-91B7-BAA45D84E3DB}" type="presOf" srcId="{69719284-169E-4CAC-9D17-B877C84AFBFF}" destId="{451A9233-31CD-45E2-AC1D-DAF68E1B0685}" srcOrd="0" destOrd="0" presId="urn:microsoft.com/office/officeart/2005/8/layout/cycle1"/>
    <dgm:cxn modelId="{6CF5B4E9-40A4-4436-BFDF-FB782EC8DF31}" type="presOf" srcId="{609863B3-1C69-45D5-B0F4-A5F8BB79D2FD}" destId="{EF824CA8-9F91-4887-8756-053483482399}" srcOrd="0" destOrd="0" presId="urn:microsoft.com/office/officeart/2005/8/layout/cycle1"/>
    <dgm:cxn modelId="{940827BC-FE0E-435F-9C37-3920BAD141C0}" srcId="{69719284-169E-4CAC-9D17-B877C84AFBFF}" destId="{E7B59FA5-DF05-4F17-A409-8E228FB0B967}" srcOrd="1" destOrd="0" parTransId="{C562F5C0-9385-4288-AE75-6D865557CBBE}" sibTransId="{C18FAA80-5DFF-4C9F-9F32-BA278B351EE2}"/>
    <dgm:cxn modelId="{C3C6D3E0-0E85-44A1-9A92-277A234FD890}" type="presParOf" srcId="{451A9233-31CD-45E2-AC1D-DAF68E1B0685}" destId="{E1EA4F77-4E59-4B82-A213-EAF83E654A96}" srcOrd="0" destOrd="0" presId="urn:microsoft.com/office/officeart/2005/8/layout/cycle1"/>
    <dgm:cxn modelId="{FFF10480-3848-4FF6-A041-D997D792A226}" type="presParOf" srcId="{451A9233-31CD-45E2-AC1D-DAF68E1B0685}" destId="{EF824CA8-9F91-4887-8756-053483482399}" srcOrd="1" destOrd="0" presId="urn:microsoft.com/office/officeart/2005/8/layout/cycle1"/>
    <dgm:cxn modelId="{3B591278-F295-4608-ACB8-0F8EE89BD2AE}" type="presParOf" srcId="{451A9233-31CD-45E2-AC1D-DAF68E1B0685}" destId="{BC435A70-C220-4E46-A928-F4F1C184542A}" srcOrd="2" destOrd="0" presId="urn:microsoft.com/office/officeart/2005/8/layout/cycle1"/>
    <dgm:cxn modelId="{774C75D9-8A94-40F4-A4E6-DC9FC6D39DC0}" type="presParOf" srcId="{451A9233-31CD-45E2-AC1D-DAF68E1B0685}" destId="{F2ABC3E1-7128-4287-998C-BEAF07A1F639}" srcOrd="3" destOrd="0" presId="urn:microsoft.com/office/officeart/2005/8/layout/cycle1"/>
    <dgm:cxn modelId="{82D0011F-862E-42B1-BB50-3F1509F66FDE}" type="presParOf" srcId="{451A9233-31CD-45E2-AC1D-DAF68E1B0685}" destId="{C0BA17BB-D015-4260-AE29-29ADFD7A68BD}" srcOrd="4" destOrd="0" presId="urn:microsoft.com/office/officeart/2005/8/layout/cycle1"/>
    <dgm:cxn modelId="{D9297034-137E-4FDD-9964-34CDED76747C}" type="presParOf" srcId="{451A9233-31CD-45E2-AC1D-DAF68E1B0685}" destId="{4E604982-FE1D-4293-B776-416BCDF7EBAB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3E1FC-A9D7-45D4-839E-F54AEC13DAEF}">
      <dsp:nvSpPr>
        <dsp:cNvPr id="0" name=""/>
        <dsp:cNvSpPr/>
      </dsp:nvSpPr>
      <dsp:spPr>
        <a:xfrm>
          <a:off x="861684" y="1014850"/>
          <a:ext cx="2146652" cy="21466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MessageSender</a:t>
          </a:r>
          <a:endParaRPr lang="en-US" sz="1800" kern="1200" dirty="0"/>
        </a:p>
      </dsp:txBody>
      <dsp:txXfrm>
        <a:off x="1176054" y="1329220"/>
        <a:ext cx="1517912" cy="1517912"/>
      </dsp:txXfrm>
    </dsp:sp>
    <dsp:sp modelId="{55EC9E6F-7538-45AE-B5C3-4D1C72619353}">
      <dsp:nvSpPr>
        <dsp:cNvPr id="0" name=""/>
        <dsp:cNvSpPr/>
      </dsp:nvSpPr>
      <dsp:spPr>
        <a:xfrm>
          <a:off x="253448" y="-161296"/>
          <a:ext cx="3437133" cy="3306456"/>
        </a:xfrm>
        <a:prstGeom prst="ellipse">
          <a:avLst/>
        </a:prstGeom>
        <a:solidFill>
          <a:srgbClr val="5B9BD5">
            <a:alpha val="3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756804" y="322923"/>
        <a:ext cx="2430421" cy="2338018"/>
      </dsp:txXfrm>
    </dsp:sp>
    <dsp:sp modelId="{8D59F236-B5EC-4A03-9AB2-D83FB6B5B6CF}">
      <dsp:nvSpPr>
        <dsp:cNvPr id="0" name=""/>
        <dsp:cNvSpPr/>
      </dsp:nvSpPr>
      <dsp:spPr>
        <a:xfrm>
          <a:off x="242763" y="1009185"/>
          <a:ext cx="3368258" cy="3368258"/>
        </a:xfrm>
        <a:prstGeom prst="ellipse">
          <a:avLst/>
        </a:prstGeom>
        <a:solidFill>
          <a:srgbClr val="5B9BD5">
            <a:alpha val="3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736033" y="1502455"/>
        <a:ext cx="2381718" cy="2381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3E1FC-A9D7-45D4-839E-F54AEC13DAEF}">
      <dsp:nvSpPr>
        <dsp:cNvPr id="0" name=""/>
        <dsp:cNvSpPr/>
      </dsp:nvSpPr>
      <dsp:spPr>
        <a:xfrm>
          <a:off x="861684" y="1014850"/>
          <a:ext cx="2146652" cy="21466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MessageReceiver</a:t>
          </a:r>
          <a:endParaRPr lang="en-US" sz="1600" kern="1200" dirty="0"/>
        </a:p>
      </dsp:txBody>
      <dsp:txXfrm>
        <a:off x="1176054" y="1329220"/>
        <a:ext cx="1517912" cy="1517912"/>
      </dsp:txXfrm>
    </dsp:sp>
    <dsp:sp modelId="{55EC9E6F-7538-45AE-B5C3-4D1C72619353}">
      <dsp:nvSpPr>
        <dsp:cNvPr id="0" name=""/>
        <dsp:cNvSpPr/>
      </dsp:nvSpPr>
      <dsp:spPr>
        <a:xfrm>
          <a:off x="234185" y="-141145"/>
          <a:ext cx="3437133" cy="3306456"/>
        </a:xfrm>
        <a:prstGeom prst="ellipse">
          <a:avLst/>
        </a:prstGeom>
        <a:solidFill>
          <a:srgbClr val="5B9BD5">
            <a:alpha val="3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737541" y="343074"/>
        <a:ext cx="2430421" cy="2338018"/>
      </dsp:txXfrm>
    </dsp:sp>
    <dsp:sp modelId="{8D59F236-B5EC-4A03-9AB2-D83FB6B5B6CF}">
      <dsp:nvSpPr>
        <dsp:cNvPr id="0" name=""/>
        <dsp:cNvSpPr/>
      </dsp:nvSpPr>
      <dsp:spPr>
        <a:xfrm>
          <a:off x="250881" y="1028266"/>
          <a:ext cx="3368258" cy="3368258"/>
        </a:xfrm>
        <a:prstGeom prst="ellipse">
          <a:avLst/>
        </a:prstGeom>
        <a:solidFill>
          <a:srgbClr val="5B9BD5">
            <a:alpha val="3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744151" y="1521536"/>
        <a:ext cx="2381718" cy="2381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24CA8-9F91-4887-8756-053483482399}">
      <dsp:nvSpPr>
        <dsp:cNvPr id="0" name=""/>
        <dsp:cNvSpPr/>
      </dsp:nvSpPr>
      <dsp:spPr>
        <a:xfrm>
          <a:off x="1836698" y="835308"/>
          <a:ext cx="1123478" cy="112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Complete Abandon Defer </a:t>
          </a:r>
          <a:r>
            <a:rPr lang="en-US" sz="1900" kern="1200" dirty="0" err="1"/>
            <a:t>Deadletter</a:t>
          </a:r>
          <a:endParaRPr lang="en-US" sz="1900" kern="1200" dirty="0"/>
        </a:p>
      </dsp:txBody>
      <dsp:txXfrm>
        <a:off x="1836698" y="835308"/>
        <a:ext cx="1123478" cy="1123478"/>
      </dsp:txXfrm>
    </dsp:sp>
    <dsp:sp modelId="{BC435A70-C220-4E46-A928-F4F1C184542A}">
      <dsp:nvSpPr>
        <dsp:cNvPr id="0" name=""/>
        <dsp:cNvSpPr/>
      </dsp:nvSpPr>
      <dsp:spPr>
        <a:xfrm>
          <a:off x="325467" y="257305"/>
          <a:ext cx="2310305" cy="2310305"/>
        </a:xfrm>
        <a:prstGeom prst="circularArrow">
          <a:avLst>
            <a:gd name="adj1" fmla="val 9483"/>
            <a:gd name="adj2" fmla="val 684942"/>
            <a:gd name="adj3" fmla="val 7850838"/>
            <a:gd name="adj4" fmla="val 2264219"/>
            <a:gd name="adj5" fmla="val 11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A17BB-D015-4260-AE29-29ADFD7A68BD}">
      <dsp:nvSpPr>
        <dsp:cNvPr id="0" name=""/>
        <dsp:cNvSpPr/>
      </dsp:nvSpPr>
      <dsp:spPr>
        <a:xfrm>
          <a:off x="1063" y="835308"/>
          <a:ext cx="1123478" cy="112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Process</a:t>
          </a:r>
        </a:p>
      </dsp:txBody>
      <dsp:txXfrm>
        <a:off x="1063" y="835308"/>
        <a:ext cx="1123478" cy="1123478"/>
      </dsp:txXfrm>
    </dsp:sp>
    <dsp:sp modelId="{4E604982-FE1D-4293-B776-416BCDF7EBAB}">
      <dsp:nvSpPr>
        <dsp:cNvPr id="0" name=""/>
        <dsp:cNvSpPr/>
      </dsp:nvSpPr>
      <dsp:spPr>
        <a:xfrm>
          <a:off x="325467" y="241895"/>
          <a:ext cx="2310305" cy="2310305"/>
        </a:xfrm>
        <a:prstGeom prst="circularArrow">
          <a:avLst>
            <a:gd name="adj1" fmla="val 9483"/>
            <a:gd name="adj2" fmla="val 684942"/>
            <a:gd name="adj3" fmla="val 18650838"/>
            <a:gd name="adj4" fmla="val 13064219"/>
            <a:gd name="adj5" fmla="val 11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9318F-A11E-4632-BF99-F8A6CDC302CB}" type="datetimeFigureOut">
              <a:rPr lang="en-CA" smtClean="0"/>
              <a:t>2016-09-03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571CC-CB47-453F-9882-C6D2B0397E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190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Focus of this presentation is </a:t>
            </a:r>
            <a:r>
              <a:rPr lang="en-CA" b="1" dirty="0"/>
              <a:t>brokered messaging</a:t>
            </a:r>
            <a:r>
              <a:rPr lang="en-CA" dirty="0"/>
              <a:t>, not relayed messaging</a:t>
            </a:r>
            <a:r>
              <a:rPr lang="en-CA" baseline="0" dirty="0"/>
              <a:t> (Relays) or </a:t>
            </a:r>
            <a:r>
              <a:rPr lang="en-CA" baseline="0" dirty="0" err="1"/>
              <a:t>EventHubs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571CC-CB47-453F-9882-C6D2B0397ED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8614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571CC-CB47-453F-9882-C6D2B0397ED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365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13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18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729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530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50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2016-09-03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86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2016-09-03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65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2016-09-03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181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2016-09-03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757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2016-09-03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340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2016-09-03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131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17509-A3DD-4616-9315-DE1FA9D0E286}" type="datetimeFigureOut">
              <a:rPr lang="en-CA" smtClean="0"/>
              <a:t>2016-09-03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069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file:///C:\tools\Service%20Bus%20Explorer\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Sean\OneDrive\Tools\LINQPad\LINQPad.exe%20%22C:\Users\Sean\Desktop\snippets\01.QueueDescription.linq%22" TargetMode="External"/><Relationship Id="rId2" Type="http://schemas.openxmlformats.org/officeDocument/2006/relationships/hyperlink" Target="file:///C:\Users\Sean\OneDrive\Tools\LINQPad\LINQPad.exe%20%22C:\Users\Sean\Desktop\snippets\00.NamespaceManager.linq%2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file:///C:\Users\Sean\OneDrive\Tools\LINQPad\LINQPad.exe%20%22C:\Users\Sean\Desktop\snippets\03.SubscriptionDescription.linq%22" TargetMode="External"/><Relationship Id="rId4" Type="http://schemas.openxmlformats.org/officeDocument/2006/relationships/hyperlink" Target="file:///C:\Users\Sean\OneDrive\Tools\LINQPad\LINQPad.exe%20%22C:\Users\Sean\Desktop\snippets\02.TopicDescription.linq%22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file:///C:\tools\Service%20Bus%20Explorer\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diagramLayout" Target="../diagrams/layout2.xml"/><Relationship Id="rId3" Type="http://schemas.openxmlformats.org/officeDocument/2006/relationships/hyperlink" Target="file:///C:\Users\Sean\OneDrive\Tools\LINQPad\LINQPad.exe%20%22C:\Users\Sean\Desktop\snippets\05.QueueClient.linq%22" TargetMode="External"/><Relationship Id="rId7" Type="http://schemas.openxmlformats.org/officeDocument/2006/relationships/diagramData" Target="../diagrams/data1.xml"/><Relationship Id="rId12" Type="http://schemas.openxmlformats.org/officeDocument/2006/relationships/diagramData" Target="../diagrams/data2.xml"/><Relationship Id="rId2" Type="http://schemas.openxmlformats.org/officeDocument/2006/relationships/hyperlink" Target="file:///C:\Users\Sean\OneDrive\Tools\LINQPad\LINQPad.exe%20%22C:\Users\Sean\Desktop\snippets\04.BrokeredMessage.linq%22" TargetMode="External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Users\Sean\OneDrive\Tools\LINQPad\LINQPad.exe%20%22C:\Users\Sean\Desktop\snippets\08.MessageSender.MessageReceiver.linq%22" TargetMode="External"/><Relationship Id="rId11" Type="http://schemas.microsoft.com/office/2007/relationships/diagramDrawing" Target="../diagrams/drawing1.xml"/><Relationship Id="rId5" Type="http://schemas.openxmlformats.org/officeDocument/2006/relationships/hyperlink" Target="file:///C:\Users\Sean\OneDrive\Tools\LINQPad\LINQPad.exe%20%22C:\Users\Sean\Desktop\snippets\07.SubscriptionClient.linq%22" TargetMode="External"/><Relationship Id="rId15" Type="http://schemas.openxmlformats.org/officeDocument/2006/relationships/diagramColors" Target="../diagrams/colors2.xml"/><Relationship Id="rId10" Type="http://schemas.openxmlformats.org/officeDocument/2006/relationships/diagramColors" Target="../diagrams/colors1.xml"/><Relationship Id="rId4" Type="http://schemas.openxmlformats.org/officeDocument/2006/relationships/hyperlink" Target="file:///C:\Users\Sean\OneDrive\Tools\LINQPad\LINQPad.exe%20%22C:\Users\Sean\Desktop\snippets\06.TopicClient.linq%22" TargetMode="External"/><Relationship Id="rId9" Type="http://schemas.openxmlformats.org/officeDocument/2006/relationships/diagramQuickStyle" Target="../diagrams/quickStyle1.xml"/><Relationship Id="rId1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3.xml"/><Relationship Id="rId7" Type="http://schemas.openxmlformats.org/officeDocument/2006/relationships/hyperlink" Target="file:///C:\Users\Sean\OneDrive\Tools\LINQPad\LINQPad.exe%20%22C:\Users\Sean\Desktop\snippets\09.OnMessage.linq%22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file:///C:\Users\Sean\OneDrive\Tools\LINQPad\LINQPad.exe%20%22C:\Users\Sean\Desktop\snippets\10.PubSub.linq%22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olosalvatori/ServiceBusExplorer/" TargetMode="External"/><Relationship Id="rId2" Type="http://schemas.openxmlformats.org/officeDocument/2006/relationships/hyperlink" Target="https://cloud.google.com/tools/visual-studio/do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app.servicebus360.com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hyperlink" Target="sfeldman" TargetMode="External"/><Relationship Id="rId7" Type="http://schemas.openxmlformats.org/officeDocument/2006/relationships/hyperlink" Target="https://www.linqpad.net/" TargetMode="External"/><Relationship Id="rId2" Type="http://schemas.openxmlformats.org/officeDocument/2006/relationships/hyperlink" Target="https://github.com/SeanFeldman/ASB-DotNet-YY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aolosalvatori/ServiceBusExplorer" TargetMode="External"/><Relationship Id="rId5" Type="http://schemas.openxmlformats.org/officeDocument/2006/relationships/hyperlink" Target="https://weblogs.asp.net/sfeldman" TargetMode="External"/><Relationship Id="rId4" Type="http://schemas.openxmlformats.org/officeDocument/2006/relationships/hyperlink" Target="mailto:feldman.sean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38110" y="5950434"/>
            <a:ext cx="7027126" cy="1256393"/>
          </a:xfrm>
        </p:spPr>
        <p:txBody>
          <a:bodyPr/>
          <a:lstStyle/>
          <a:p>
            <a:r>
              <a:rPr lang="en-CA" dirty="0"/>
              <a:t>Sean Feldman</a:t>
            </a:r>
          </a:p>
        </p:txBody>
      </p:sp>
      <p:pic>
        <p:nvPicPr>
          <p:cNvPr id="1026" name="Picture 2" descr="http://www.softwebiot.com/wp-content/uploads/2015/09/azure.jpg?id=31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0" y="-203199"/>
            <a:ext cx="12192000" cy="716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8053" y="4029121"/>
            <a:ext cx="8815895" cy="2387600"/>
          </a:xfrm>
          <a:solidFill>
            <a:srgbClr val="01BAF2"/>
          </a:solidFill>
        </p:spPr>
        <p:txBody>
          <a:bodyPr>
            <a:normAutofit fontScale="90000"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Azure Service Bus - The good, the Bad and the Awesome</a:t>
            </a:r>
            <a:br>
              <a:rPr lang="en-CA" b="1" dirty="0">
                <a:solidFill>
                  <a:schemeClr val="bg1"/>
                </a:solidFill>
              </a:rPr>
            </a:br>
            <a:r>
              <a:rPr lang="en-CA" sz="2800" b="1" dirty="0">
                <a:solidFill>
                  <a:schemeClr val="bg1"/>
                </a:solidFill>
              </a:rPr>
              <a:t>Sean Feldman, Azure Advisor &amp; MVP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503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Entity Properties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795977"/>
              </p:ext>
            </p:extLst>
          </p:nvPr>
        </p:nvGraphicFramePr>
        <p:xfrm>
          <a:off x="237672" y="1487109"/>
          <a:ext cx="11752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699504934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92080481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3452756205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111647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Subscription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74390"/>
                  </a:ext>
                </a:extLst>
              </a:tr>
            </a:tbl>
          </a:graphicData>
        </a:graphic>
      </p:graphicFrame>
      <p:graphicFrame>
        <p:nvGraphicFramePr>
          <p:cNvPr id="3" name="pat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96479"/>
              </p:ext>
            </p:extLst>
          </p:nvPr>
        </p:nvGraphicFramePr>
        <p:xfrm>
          <a:off x="237672" y="1857949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3207723062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658324364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970386946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383583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305022"/>
                  </a:ext>
                </a:extLst>
              </a:tr>
            </a:tbl>
          </a:graphicData>
        </a:graphic>
      </p:graphicFrame>
      <p:graphicFrame>
        <p:nvGraphicFramePr>
          <p:cNvPr id="4" name="nam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504228"/>
              </p:ext>
            </p:extLst>
          </p:nvPr>
        </p:nvGraphicFramePr>
        <p:xfrm>
          <a:off x="237672" y="2226007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091211104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150722414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3208288810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589935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Name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8" name="TTL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695344"/>
              </p:ext>
            </p:extLst>
          </p:nvPr>
        </p:nvGraphicFramePr>
        <p:xfrm>
          <a:off x="237672" y="260229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091211104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150722414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3208288810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589935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DefaultMessageTimeToLive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10" name="dedup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221575"/>
              </p:ext>
            </p:extLst>
          </p:nvPr>
        </p:nvGraphicFramePr>
        <p:xfrm>
          <a:off x="237672" y="297313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3104330619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4204515562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415215335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175264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RequiredDuplicateDetection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435020"/>
                  </a:ext>
                </a:extLst>
              </a:tr>
            </a:tbl>
          </a:graphicData>
        </a:graphic>
      </p:graphicFrame>
      <p:graphicFrame>
        <p:nvGraphicFramePr>
          <p:cNvPr id="11" name="dedup-tim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962497"/>
              </p:ext>
            </p:extLst>
          </p:nvPr>
        </p:nvGraphicFramePr>
        <p:xfrm>
          <a:off x="237672" y="334397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123113153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2824964704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304887084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401786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DuplicateDetectionTimeHistoryWindows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662402"/>
                  </a:ext>
                </a:extLst>
              </a:tr>
            </a:tbl>
          </a:graphicData>
        </a:graphic>
      </p:graphicFrame>
      <p:graphicFrame>
        <p:nvGraphicFramePr>
          <p:cNvPr id="12" name="siz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887089"/>
              </p:ext>
            </p:extLst>
          </p:nvPr>
        </p:nvGraphicFramePr>
        <p:xfrm>
          <a:off x="237672" y="371481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3199696017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3539112866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809230224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2935120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MaxSizeInMegabytes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9606"/>
                  </a:ext>
                </a:extLst>
              </a:tr>
            </a:tbl>
          </a:graphicData>
        </a:graphic>
      </p:graphicFrame>
      <p:graphicFrame>
        <p:nvGraphicFramePr>
          <p:cNvPr id="13" name="dlq-expired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469468"/>
              </p:ext>
            </p:extLst>
          </p:nvPr>
        </p:nvGraphicFramePr>
        <p:xfrm>
          <a:off x="237672" y="408565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2208886143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00303231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805567231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3843977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EnableDeadLetteringOnMessageExpiration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92646"/>
                  </a:ext>
                </a:extLst>
              </a:tr>
            </a:tbl>
          </a:graphicData>
        </a:graphic>
      </p:graphicFrame>
      <p:graphicFrame>
        <p:nvGraphicFramePr>
          <p:cNvPr id="14" name="lockduration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630808"/>
              </p:ext>
            </p:extLst>
          </p:nvPr>
        </p:nvGraphicFramePr>
        <p:xfrm>
          <a:off x="237671" y="445649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2980040838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617856318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179201724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668206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LockDuration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610462"/>
                  </a:ext>
                </a:extLst>
              </a:tr>
            </a:tbl>
          </a:graphicData>
        </a:graphic>
      </p:graphicFrame>
      <p:graphicFrame>
        <p:nvGraphicFramePr>
          <p:cNvPr id="15" name="deliverycoun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875615"/>
              </p:ext>
            </p:extLst>
          </p:nvPr>
        </p:nvGraphicFramePr>
        <p:xfrm>
          <a:off x="237671" y="4832773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231489733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544777589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3530947747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2125865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MaxDeliveryCount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824249"/>
                  </a:ext>
                </a:extLst>
              </a:tr>
            </a:tbl>
          </a:graphicData>
        </a:graphic>
      </p:graphicFrame>
      <p:graphicFrame>
        <p:nvGraphicFramePr>
          <p:cNvPr id="16" name="session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563178"/>
              </p:ext>
            </p:extLst>
          </p:nvPr>
        </p:nvGraphicFramePr>
        <p:xfrm>
          <a:off x="237671" y="5216433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2153522444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268939235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617046073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656986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RequiresSession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00341"/>
                  </a:ext>
                </a:extLst>
              </a:tr>
            </a:tbl>
          </a:graphicData>
        </a:graphic>
      </p:graphicFrame>
      <p:graphicFrame>
        <p:nvGraphicFramePr>
          <p:cNvPr id="17" name="dlq-filter-evaluation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191917"/>
              </p:ext>
            </p:extLst>
          </p:nvPr>
        </p:nvGraphicFramePr>
        <p:xfrm>
          <a:off x="237671" y="5587273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3714670035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63196805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1483469417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297283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EnableDeadLetteringOnFilterEvaluationException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74375"/>
                  </a:ext>
                </a:extLst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5553149" y="6041570"/>
            <a:ext cx="1085702" cy="684439"/>
            <a:chOff x="5553149" y="6041570"/>
            <a:chExt cx="1085702" cy="684439"/>
          </a:xfrm>
        </p:grpSpPr>
        <p:pic>
          <p:nvPicPr>
            <p:cNvPr id="18" name="Picture 17">
              <a:hlinkClick r:id="rId2" action="ppaction://program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3149" y="6041570"/>
              <a:ext cx="1085702" cy="684439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671457" y="6237515"/>
              <a:ext cx="849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>
                  <a:hlinkClick r:id="rId2" action="ppaction://program"/>
                </a:rPr>
                <a:t>Demo</a:t>
              </a:r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608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Common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8898" y="1558555"/>
            <a:ext cx="51654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2" action="ppaction://program"/>
              </a:rPr>
              <a:t>NamespaceManager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3" action="ppaction://program"/>
              </a:rPr>
              <a:t>QueueDescription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4" action="ppaction://program"/>
              </a:rPr>
              <a:t>TopicDescription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5" action="ppaction://program"/>
              </a:rPr>
              <a:t>SubscriptionDescription</a:t>
            </a:r>
            <a:endParaRPr lang="en-CA" sz="32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5943601" y="1558555"/>
            <a:ext cx="5817507" cy="3740891"/>
            <a:chOff x="5943601" y="1558555"/>
            <a:chExt cx="5817507" cy="3740891"/>
          </a:xfrm>
        </p:grpSpPr>
        <p:pic>
          <p:nvPicPr>
            <p:cNvPr id="1028" name="Picture 4" descr="https://www.wpclipart.com/signs_symbol/safety_signs/safety_signs_3/warning_sig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1" y="1558555"/>
              <a:ext cx="5817507" cy="3740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166757" y="3733799"/>
              <a:ext cx="531767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/>
                <a:t>Using </a:t>
              </a:r>
              <a:r>
                <a:rPr lang="en-CA" sz="3200" b="1" dirty="0" err="1">
                  <a:solidFill>
                    <a:schemeClr val="accent1">
                      <a:lumMod val="50000"/>
                    </a:schemeClr>
                  </a:solidFill>
                </a:rPr>
                <a:t>async</a:t>
              </a:r>
              <a:r>
                <a:rPr lang="en-CA" sz="3200" b="1" dirty="0"/>
                <a:t>/</a:t>
              </a:r>
              <a:r>
                <a:rPr lang="en-CA" sz="3200" b="1" dirty="0">
                  <a:solidFill>
                    <a:schemeClr val="accent1">
                      <a:lumMod val="50000"/>
                    </a:schemeClr>
                  </a:solidFill>
                </a:rPr>
                <a:t>await</a:t>
              </a:r>
              <a:r>
                <a:rPr lang="en-CA" sz="3200" b="1" dirty="0"/>
                <a:t> along with </a:t>
              </a:r>
              <a:r>
                <a:rPr lang="en-CA" sz="3200" b="1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  <a:r>
                <a:rPr lang="en-CA" sz="3200" b="1" dirty="0" err="1">
                  <a:solidFill>
                    <a:schemeClr val="accent1">
                      <a:lumMod val="50000"/>
                    </a:schemeClr>
                  </a:solidFill>
                </a:rPr>
                <a:t>ConfigureAwait</a:t>
              </a:r>
              <a:r>
                <a:rPr lang="en-CA" sz="3200" b="1" dirty="0">
                  <a:solidFill>
                    <a:schemeClr val="accent1">
                      <a:lumMod val="50000"/>
                    </a:schemeClr>
                  </a:solidFill>
                </a:rPr>
                <a:t>(false)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93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Brokered Message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075289" y="2506134"/>
            <a:ext cx="4007556" cy="2957689"/>
            <a:chOff x="4075289" y="2506134"/>
            <a:chExt cx="4007556" cy="2957689"/>
          </a:xfrm>
        </p:grpSpPr>
        <p:sp>
          <p:nvSpPr>
            <p:cNvPr id="6" name="Rectangle 5"/>
            <p:cNvSpPr/>
            <p:nvPr/>
          </p:nvSpPr>
          <p:spPr>
            <a:xfrm>
              <a:off x="4080934" y="2523067"/>
              <a:ext cx="4001911" cy="2940756"/>
            </a:xfrm>
            <a:prstGeom prst="rect">
              <a:avLst/>
            </a:prstGeom>
            <a:ln w="57150">
              <a:solidFill>
                <a:srgbClr val="0F273D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075289" y="2506134"/>
              <a:ext cx="2060222" cy="1433689"/>
            </a:xfrm>
            <a:prstGeom prst="line">
              <a:avLst/>
            </a:prstGeom>
            <a:ln w="57150">
              <a:solidFill>
                <a:srgbClr val="0F27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6135511" y="2523067"/>
              <a:ext cx="1947334" cy="1416756"/>
            </a:xfrm>
            <a:prstGeom prst="line">
              <a:avLst/>
            </a:prstGeom>
            <a:ln w="57150">
              <a:solidFill>
                <a:srgbClr val="0F27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4306713" y="2658533"/>
              <a:ext cx="3612445" cy="1027289"/>
            </a:xfrm>
            <a:prstGeom prst="rect">
              <a:avLst/>
            </a:prstGeom>
            <a:solidFill>
              <a:schemeClr val="accent1">
                <a:alpha val="45882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Headers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4306712" y="3849511"/>
              <a:ext cx="3612445" cy="1495778"/>
            </a:xfrm>
            <a:prstGeom prst="rect">
              <a:avLst/>
            </a:prstGeom>
            <a:solidFill>
              <a:schemeClr val="accent1">
                <a:alpha val="45882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Body</a:t>
              </a:r>
            </a:p>
          </p:txBody>
        </p:sp>
      </p:grpSp>
      <p:sp>
        <p:nvSpPr>
          <p:cNvPr id="13" name="Right Brace 12"/>
          <p:cNvSpPr/>
          <p:nvPr/>
        </p:nvSpPr>
        <p:spPr>
          <a:xfrm>
            <a:off x="9127979" y="2506134"/>
            <a:ext cx="227180" cy="29576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9405256" y="3653554"/>
            <a:ext cx="1984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256 KB (Standard)</a:t>
            </a:r>
          </a:p>
          <a:p>
            <a:r>
              <a:rPr lang="en-US" dirty="0"/>
              <a:t>1 MB    (Premium)</a:t>
            </a:r>
            <a:endParaRPr lang="en-CA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927" y="2523067"/>
            <a:ext cx="1038330" cy="1282201"/>
            <a:chOff x="8366927" y="2523067"/>
            <a:chExt cx="1038330" cy="1282201"/>
          </a:xfrm>
        </p:grpSpPr>
        <p:sp>
          <p:nvSpPr>
            <p:cNvPr id="16" name="Right Brace 15"/>
            <p:cNvSpPr/>
            <p:nvPr/>
          </p:nvSpPr>
          <p:spPr>
            <a:xfrm>
              <a:off x="8366927" y="2523067"/>
              <a:ext cx="140970" cy="128220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30613" y="2987511"/>
              <a:ext cx="87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64 KB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5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Brokered Message Properties</a:t>
            </a:r>
          </a:p>
        </p:txBody>
      </p:sp>
      <p:pic>
        <p:nvPicPr>
          <p:cNvPr id="3" name="Picture 2">
            <a:hlinkClick r:id="rId2" action="ppaction://program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41" y="1704622"/>
            <a:ext cx="11492638" cy="487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37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411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Send/Receive Messages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343619"/>
              </p:ext>
            </p:extLst>
          </p:nvPr>
        </p:nvGraphicFramePr>
        <p:xfrm>
          <a:off x="310986" y="1956514"/>
          <a:ext cx="3770615" cy="265994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70615">
                  <a:extLst>
                    <a:ext uri="{9D8B030D-6E8A-4147-A177-3AD203B41FA5}">
                      <a16:colId xmlns:a16="http://schemas.microsoft.com/office/drawing/2014/main" val="1869795355"/>
                    </a:ext>
                  </a:extLst>
                </a:gridCol>
              </a:tblGrid>
              <a:tr h="370159"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Receive and 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763218"/>
                  </a:ext>
                </a:extLst>
              </a:tr>
              <a:tr h="2289789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Message received and deleted in one</a:t>
                      </a:r>
                      <a:r>
                        <a:rPr lang="en-CA" baseline="0" dirty="0"/>
                        <a:t> </a:t>
                      </a:r>
                      <a:r>
                        <a:rPr lang="en-CA" dirty="0"/>
                        <a:t>operation (</a:t>
                      </a:r>
                      <a:r>
                        <a:rPr lang="en-CA" dirty="0">
                          <a:solidFill>
                            <a:srgbClr val="C00000"/>
                          </a:solidFill>
                        </a:rPr>
                        <a:t>possible message loss</a:t>
                      </a:r>
                      <a:r>
                        <a:rPr lang="en-CA" dirty="0"/>
                        <a:t>)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Message can’t be abandon, deferred,</a:t>
                      </a:r>
                      <a:r>
                        <a:rPr lang="en-CA" baseline="0" dirty="0"/>
                        <a:t> or dead lettered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i="1" dirty="0"/>
                        <a:t>At-most-once</a:t>
                      </a:r>
                      <a:r>
                        <a:rPr lang="en-CA" dirty="0"/>
                        <a:t> delivery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23021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894327"/>
              </p:ext>
            </p:extLst>
          </p:nvPr>
        </p:nvGraphicFramePr>
        <p:xfrm>
          <a:off x="4081601" y="1959622"/>
          <a:ext cx="3770615" cy="2656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70615">
                  <a:extLst>
                    <a:ext uri="{9D8B030D-6E8A-4147-A177-3AD203B41FA5}">
                      <a16:colId xmlns:a16="http://schemas.microsoft.com/office/drawing/2014/main" val="2343213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Peek 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8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Two-phased</a:t>
                      </a:r>
                      <a:r>
                        <a:rPr lang="en-CA" baseline="0" dirty="0"/>
                        <a:t> receive (</a:t>
                      </a:r>
                      <a:r>
                        <a:rPr lang="en-CA" baseline="0" dirty="0">
                          <a:solidFill>
                            <a:srgbClr val="C00000"/>
                          </a:solidFill>
                        </a:rPr>
                        <a:t>possible message duplication</a:t>
                      </a:r>
                      <a:r>
                        <a:rPr lang="en-CA" baseline="0" dirty="0"/>
                        <a:t>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Message</a:t>
                      </a:r>
                      <a:r>
                        <a:rPr lang="en-CA" baseline="0" dirty="0"/>
                        <a:t> can be abandoned, deferred, or dead lettered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Receiver is responsible for completion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i="1" dirty="0"/>
                        <a:t>At-least-once</a:t>
                      </a:r>
                      <a:r>
                        <a:rPr lang="en-CA" dirty="0"/>
                        <a:t> delivery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34748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720278"/>
              </p:ext>
            </p:extLst>
          </p:nvPr>
        </p:nvGraphicFramePr>
        <p:xfrm>
          <a:off x="7852216" y="1959622"/>
          <a:ext cx="3770615" cy="2656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70615">
                  <a:extLst>
                    <a:ext uri="{9D8B030D-6E8A-4147-A177-3AD203B41FA5}">
                      <a16:colId xmlns:a16="http://schemas.microsoft.com/office/drawing/2014/main" val="698248285"/>
                    </a:ext>
                  </a:extLst>
                </a:gridCol>
              </a:tblGrid>
              <a:tr h="370407">
                <a:tc>
                  <a:txBody>
                    <a:bodyPr/>
                    <a:lstStyle/>
                    <a:p>
                      <a:pPr algn="l"/>
                      <a:r>
                        <a:rPr lang="en-CA" dirty="0" err="1"/>
                        <a:t>OnMessage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639083"/>
                  </a:ext>
                </a:extLst>
              </a:tr>
              <a:tr h="2286433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Multi-threaded message pump with controlled concurrency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baseline="0" dirty="0"/>
                        <a:t>Messages can be auto-completed or completed manually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baseline="0" dirty="0"/>
                        <a:t>Auto renew of timeouts</a:t>
                      </a:r>
                      <a:endParaRPr lang="en-CA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14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51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 err="1">
                <a:solidFill>
                  <a:schemeClr val="bg1"/>
                </a:solidFill>
              </a:rPr>
              <a:t>BrokeredMessage</a:t>
            </a:r>
            <a:r>
              <a:rPr lang="en-CA" b="1" dirty="0">
                <a:solidFill>
                  <a:schemeClr val="bg1"/>
                </a:solidFill>
              </a:rPr>
              <a:t> &amp; Client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8898" y="1558555"/>
            <a:ext cx="51654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2" action="ppaction://program"/>
              </a:rPr>
              <a:t>BrokeredMessage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 err="1">
                <a:hlinkClick r:id="rId3" action="ppaction://program"/>
              </a:rPr>
              <a:t>QueueClient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4" action="ppaction://program"/>
              </a:rPr>
              <a:t>TopicClient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5" action="ppaction://program"/>
              </a:rPr>
              <a:t>SubscriptionClient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 err="1">
                <a:hlinkClick r:id="rId6" action="ppaction://program"/>
              </a:rPr>
              <a:t>MessageSender</a:t>
            </a:r>
            <a:endParaRPr lang="en-CA" sz="3200" b="1" dirty="0">
              <a:hlinkClick r:id="rId6" action="ppaction://progr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 err="1">
                <a:hlinkClick r:id="rId6" action="ppaction://program"/>
              </a:rPr>
              <a:t>MessageReceiver</a:t>
            </a:r>
            <a:endParaRPr lang="en-CA" sz="3200" b="1" dirty="0"/>
          </a:p>
        </p:txBody>
      </p:sp>
      <p:cxnSp>
        <p:nvCxnSpPr>
          <p:cNvPr id="18" name="Straight Arrow Connector 17"/>
          <p:cNvCxnSpPr>
            <a:endCxn id="8" idx="1"/>
          </p:cNvCxnSpPr>
          <p:nvPr/>
        </p:nvCxnSpPr>
        <p:spPr>
          <a:xfrm>
            <a:off x="7393883" y="3969586"/>
            <a:ext cx="502852" cy="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</p:cNvCxnSpPr>
          <p:nvPr/>
        </p:nvCxnSpPr>
        <p:spPr>
          <a:xfrm flipV="1">
            <a:off x="8413989" y="3972409"/>
            <a:ext cx="465076" cy="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048728" y="1812989"/>
            <a:ext cx="3870021" cy="4207254"/>
            <a:chOff x="4048728" y="1812989"/>
            <a:chExt cx="3870021" cy="4207254"/>
          </a:xfrm>
        </p:grpSpPr>
        <p:graphicFrame>
          <p:nvGraphicFramePr>
            <p:cNvPr id="23" name="Diagram 22"/>
            <p:cNvGraphicFramePr/>
            <p:nvPr>
              <p:extLst>
                <p:ext uri="{D42A27DB-BD31-4B8C-83A1-F6EECF244321}">
                  <p14:modId xmlns:p14="http://schemas.microsoft.com/office/powerpoint/2010/main" val="4031109415"/>
                </p:ext>
              </p:extLst>
            </p:nvPr>
          </p:nvGraphicFramePr>
          <p:xfrm>
            <a:off x="4048728" y="1812989"/>
            <a:ext cx="3870021" cy="420725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24" name="TextBox 23"/>
            <p:cNvSpPr txBox="1"/>
            <p:nvPr/>
          </p:nvSpPr>
          <p:spPr>
            <a:xfrm>
              <a:off x="5301403" y="2061366"/>
              <a:ext cx="136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QueueClient</a:t>
              </a:r>
              <a:endParaRPr lang="en-CA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01403" y="5327835"/>
              <a:ext cx="136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TopicClient</a:t>
              </a:r>
              <a:endParaRPr lang="en-CA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430229" y="1865959"/>
            <a:ext cx="3870021" cy="4207254"/>
            <a:chOff x="8430229" y="1865959"/>
            <a:chExt cx="3870021" cy="4207254"/>
          </a:xfrm>
        </p:grpSpPr>
        <p:graphicFrame>
          <p:nvGraphicFramePr>
            <p:cNvPr id="26" name="Diagram 25"/>
            <p:cNvGraphicFramePr/>
            <p:nvPr>
              <p:extLst>
                <p:ext uri="{D42A27DB-BD31-4B8C-83A1-F6EECF244321}">
                  <p14:modId xmlns:p14="http://schemas.microsoft.com/office/powerpoint/2010/main" val="1015061485"/>
                </p:ext>
              </p:extLst>
            </p:nvPr>
          </p:nvGraphicFramePr>
          <p:xfrm>
            <a:off x="8430229" y="1865959"/>
            <a:ext cx="3870021" cy="420725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sp>
          <p:nvSpPr>
            <p:cNvPr id="27" name="TextBox 26"/>
            <p:cNvSpPr txBox="1"/>
            <p:nvPr/>
          </p:nvSpPr>
          <p:spPr>
            <a:xfrm>
              <a:off x="9682904" y="2114336"/>
              <a:ext cx="136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QueueClient</a:t>
              </a:r>
              <a:endParaRPr lang="en-CA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85555" y="5333278"/>
              <a:ext cx="1959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SubscriptionClient</a:t>
              </a:r>
              <a:endParaRPr lang="en-CA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625686" y="3808878"/>
            <a:ext cx="1033899" cy="793204"/>
            <a:chOff x="7625686" y="3808878"/>
            <a:chExt cx="1033899" cy="793204"/>
          </a:xfrm>
        </p:grpSpPr>
        <p:grpSp>
          <p:nvGrpSpPr>
            <p:cNvPr id="7" name="Group 6"/>
            <p:cNvGrpSpPr/>
            <p:nvPr/>
          </p:nvGrpSpPr>
          <p:grpSpPr>
            <a:xfrm>
              <a:off x="7896005" y="3808878"/>
              <a:ext cx="517984" cy="331539"/>
              <a:chOff x="5667022" y="2020711"/>
              <a:chExt cx="4007556" cy="295768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672667" y="2037644"/>
                <a:ext cx="4001911" cy="2940756"/>
              </a:xfrm>
              <a:prstGeom prst="rect">
                <a:avLst/>
              </a:prstGeom>
              <a:ln w="38100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67022" y="2020711"/>
                <a:ext cx="2060222" cy="143368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7727244" y="2037644"/>
                <a:ext cx="1947334" cy="14167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7625686" y="4140417"/>
              <a:ext cx="10338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Brokered</a:t>
              </a:r>
            </a:p>
            <a:p>
              <a:pPr algn="ctr"/>
              <a:r>
                <a:rPr lang="en-CA" sz="1200" dirty="0"/>
                <a:t>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11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Peek Lock</a:t>
            </a:r>
          </a:p>
        </p:txBody>
      </p:sp>
      <p:sp>
        <p:nvSpPr>
          <p:cNvPr id="4" name="Rectangle 3"/>
          <p:cNvSpPr/>
          <p:nvPr/>
        </p:nvSpPr>
        <p:spPr>
          <a:xfrm>
            <a:off x="4814728" y="1767156"/>
            <a:ext cx="2193532" cy="8887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Receive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2025" y="3513759"/>
            <a:ext cx="1910138" cy="8887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Complete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4225" y="3513759"/>
            <a:ext cx="1910138" cy="8887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Abandon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6424" y="3513759"/>
            <a:ext cx="1910138" cy="8887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Defer</a:t>
            </a:r>
          </a:p>
        </p:txBody>
      </p:sp>
      <p:sp>
        <p:nvSpPr>
          <p:cNvPr id="8" name="Rectangle 7"/>
          <p:cNvSpPr/>
          <p:nvPr/>
        </p:nvSpPr>
        <p:spPr>
          <a:xfrm>
            <a:off x="7318625" y="3513759"/>
            <a:ext cx="1910138" cy="8887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Deadletter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9680824" y="3513759"/>
            <a:ext cx="1910138" cy="88871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CA" dirty="0"/>
              <a:t>Lock timeout expired X </a:t>
            </a:r>
            <a:r>
              <a:rPr lang="en-CA" dirty="0" err="1"/>
              <a:t>MaxDeliveryCout</a:t>
            </a:r>
            <a:endParaRPr lang="en-CA" dirty="0"/>
          </a:p>
        </p:txBody>
      </p:sp>
      <p:cxnSp>
        <p:nvCxnSpPr>
          <p:cNvPr id="10" name="Elbow Connector 9"/>
          <p:cNvCxnSpPr>
            <a:stCxn id="4" idx="1"/>
            <a:endCxn id="5" idx="0"/>
          </p:cNvCxnSpPr>
          <p:nvPr/>
        </p:nvCxnSpPr>
        <p:spPr>
          <a:xfrm rot="10800000" flipV="1">
            <a:off x="1187094" y="2211513"/>
            <a:ext cx="3627634" cy="1302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1"/>
            <a:endCxn id="6" idx="0"/>
          </p:cNvCxnSpPr>
          <p:nvPr/>
        </p:nvCxnSpPr>
        <p:spPr>
          <a:xfrm rot="10800000" flipV="1">
            <a:off x="3549294" y="2211513"/>
            <a:ext cx="1265434" cy="1302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2"/>
            <a:endCxn id="7" idx="0"/>
          </p:cNvCxnSpPr>
          <p:nvPr/>
        </p:nvCxnSpPr>
        <p:spPr>
          <a:xfrm rot="5400000">
            <a:off x="5482550" y="3084814"/>
            <a:ext cx="85788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3"/>
            <a:endCxn id="8" idx="0"/>
          </p:cNvCxnSpPr>
          <p:nvPr/>
        </p:nvCxnSpPr>
        <p:spPr>
          <a:xfrm>
            <a:off x="7008260" y="2211513"/>
            <a:ext cx="1265434" cy="1302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3"/>
            <a:endCxn id="9" idx="0"/>
          </p:cNvCxnSpPr>
          <p:nvPr/>
        </p:nvCxnSpPr>
        <p:spPr>
          <a:xfrm>
            <a:off x="7008260" y="2211513"/>
            <a:ext cx="3627633" cy="1302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2025" y="4582571"/>
            <a:ext cx="1910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Message marked as completed and removed from the queue.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95741" y="4522554"/>
            <a:ext cx="1910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Message becomes visible on the queue and can be received again.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56424" y="4522554"/>
            <a:ext cx="1910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Message remains on the queue and will be received later.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18625" y="4522554"/>
            <a:ext cx="1910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Message is moved to </a:t>
            </a:r>
            <a:r>
              <a:rPr lang="en-CA" dirty="0" err="1"/>
              <a:t>deadletter</a:t>
            </a:r>
            <a:r>
              <a:rPr lang="en-CA" dirty="0"/>
              <a:t> sub-queue  and can be received from that queue.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80824" y="4522554"/>
            <a:ext cx="1910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Message is moved to </a:t>
            </a:r>
            <a:r>
              <a:rPr lang="en-CA" dirty="0" err="1"/>
              <a:t>deadletter</a:t>
            </a:r>
            <a:r>
              <a:rPr lang="en-CA" dirty="0"/>
              <a:t> sub-queue  and can be received from that queue.</a:t>
            </a:r>
          </a:p>
        </p:txBody>
      </p:sp>
    </p:spTree>
    <p:extLst>
      <p:ext uri="{BB962C8B-B14F-4D97-AF65-F5344CB8AC3E}">
        <p14:creationId xmlns:p14="http://schemas.microsoft.com/office/powerpoint/2010/main" val="2066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0" grpId="0"/>
      <p:bldP spid="21" grpId="0"/>
      <p:bldP spid="22" grpId="0"/>
      <p:bldP spid="2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412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 err="1">
                <a:solidFill>
                  <a:schemeClr val="bg1"/>
                </a:solidFill>
              </a:rPr>
              <a:t>OnMessage</a:t>
            </a:r>
            <a:r>
              <a:rPr lang="en-CA" b="1" dirty="0">
                <a:solidFill>
                  <a:schemeClr val="bg1"/>
                </a:solidFill>
              </a:rPr>
              <a:t> API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85492059"/>
              </p:ext>
            </p:extLst>
          </p:nvPr>
        </p:nvGraphicFramePr>
        <p:xfrm>
          <a:off x="506288" y="2646071"/>
          <a:ext cx="2961240" cy="27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474396" y="3187915"/>
            <a:ext cx="6879403" cy="171040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err="1"/>
              <a:t>OnMessageOptions</a:t>
            </a:r>
            <a:r>
              <a:rPr lang="en-CA" dirty="0"/>
              <a:t> (AutoComplete , </a:t>
            </a:r>
            <a:r>
              <a:rPr lang="en-CA" dirty="0" err="1"/>
              <a:t>AutoRenewTimeout</a:t>
            </a:r>
            <a:r>
              <a:rPr lang="en-CA" dirty="0"/>
              <a:t>, </a:t>
            </a:r>
            <a:r>
              <a:rPr lang="en-CA" dirty="0" err="1"/>
              <a:t>MaxConcurrentCalls</a:t>
            </a:r>
            <a:r>
              <a:rPr lang="en-CA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err="1"/>
              <a:t>OnMessageOptions.</a:t>
            </a:r>
            <a:r>
              <a:rPr lang="en-CA" b="1" dirty="0" err="1"/>
              <a:t>ExceptionReceived</a:t>
            </a: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 err="1"/>
              <a:t>MessageReceivier</a:t>
            </a:r>
            <a:r>
              <a:rPr lang="en-CA" dirty="0"/>
              <a:t>/</a:t>
            </a:r>
            <a:r>
              <a:rPr lang="en-CA" dirty="0" err="1"/>
              <a:t>client.</a:t>
            </a:r>
            <a:r>
              <a:rPr lang="en-CA" b="1" dirty="0" err="1"/>
              <a:t>OnMessageAsync</a:t>
            </a:r>
            <a:endParaRPr lang="en-CA" b="1" dirty="0"/>
          </a:p>
        </p:txBody>
      </p:sp>
      <p:pic>
        <p:nvPicPr>
          <p:cNvPr id="1026" name="Picture 2" descr="https://www.linqpad.net/images/maincodescratchpad.png">
            <a:hlinkClick r:id="rId7" action="ppaction://program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563" y="5691884"/>
            <a:ext cx="1609615" cy="93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34464" y="6165855"/>
            <a:ext cx="1082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solidFill>
                  <a:schemeClr val="accent5">
                    <a:lumMod val="75000"/>
                  </a:schemeClr>
                </a:solidFill>
                <a:hlinkClick r:id="rId7" action="ppaction://program"/>
              </a:rPr>
              <a:t>Demo</a:t>
            </a:r>
            <a:endParaRPr lang="en-CA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6494" y="4925771"/>
            <a:ext cx="4404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Bonus: Batched completion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65491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Pub/Sub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8231" y="1678106"/>
            <a:ext cx="1596236" cy="3752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Topic: </a:t>
            </a:r>
            <a:r>
              <a:rPr lang="en-CA" dirty="0" err="1"/>
              <a:t>mytopic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2780200" y="2308197"/>
            <a:ext cx="22146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Subscription: mysub1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22730" y="2932346"/>
            <a:ext cx="8721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Rules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94845" y="3593493"/>
            <a:ext cx="15698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HighPriority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4994844" y="5432724"/>
            <a:ext cx="15698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NormalPriority</a:t>
            </a:r>
            <a:endParaRPr lang="en-CA" dirty="0"/>
          </a:p>
        </p:txBody>
      </p:sp>
      <p:cxnSp>
        <p:nvCxnSpPr>
          <p:cNvPr id="12" name="Elbow Connector 11"/>
          <p:cNvCxnSpPr>
            <a:endCxn id="9" idx="1"/>
          </p:cNvCxnSpPr>
          <p:nvPr/>
        </p:nvCxnSpPr>
        <p:spPr>
          <a:xfrm rot="16200000" flipH="1">
            <a:off x="4550468" y="3333781"/>
            <a:ext cx="476481" cy="412273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1"/>
            <a:endCxn id="6" idx="2"/>
          </p:cNvCxnSpPr>
          <p:nvPr/>
        </p:nvCxnSpPr>
        <p:spPr>
          <a:xfrm rot="10800000">
            <a:off x="3887522" y="2677530"/>
            <a:ext cx="235208" cy="439483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76071" y="3408827"/>
            <a:ext cx="7822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Filter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76071" y="3831734"/>
            <a:ext cx="7822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Action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76071" y="5258172"/>
            <a:ext cx="7822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Filter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76071" y="5681079"/>
            <a:ext cx="7822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Action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564651" y="3588356"/>
            <a:ext cx="211420" cy="422908"/>
            <a:chOff x="6908214" y="4241179"/>
            <a:chExt cx="211420" cy="422908"/>
          </a:xfrm>
        </p:grpSpPr>
        <p:cxnSp>
          <p:nvCxnSpPr>
            <p:cNvPr id="31" name="Elbow Connector 30"/>
            <p:cNvCxnSpPr>
              <a:stCxn id="26" idx="1"/>
              <a:endCxn id="9" idx="3"/>
            </p:cNvCxnSpPr>
            <p:nvPr/>
          </p:nvCxnSpPr>
          <p:spPr>
            <a:xfrm rot="10800000" flipV="1">
              <a:off x="6908214" y="4241179"/>
              <a:ext cx="211420" cy="1846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27" idx="1"/>
              <a:endCxn id="9" idx="3"/>
            </p:cNvCxnSpPr>
            <p:nvPr/>
          </p:nvCxnSpPr>
          <p:spPr>
            <a:xfrm rot="10800000">
              <a:off x="6908214" y="4425846"/>
              <a:ext cx="211420" cy="23824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6564650" y="5416050"/>
            <a:ext cx="211421" cy="422908"/>
            <a:chOff x="6908214" y="4246316"/>
            <a:chExt cx="211421" cy="422908"/>
          </a:xfrm>
        </p:grpSpPr>
        <p:cxnSp>
          <p:nvCxnSpPr>
            <p:cNvPr id="39" name="Elbow Connector 38"/>
            <p:cNvCxnSpPr/>
            <p:nvPr/>
          </p:nvCxnSpPr>
          <p:spPr>
            <a:xfrm rot="10800000" flipV="1">
              <a:off x="6908214" y="4246316"/>
              <a:ext cx="211421" cy="1846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/>
            <p:nvPr/>
          </p:nvCxnSpPr>
          <p:spPr>
            <a:xfrm rot="10800000">
              <a:off x="6908214" y="4430983"/>
              <a:ext cx="211421" cy="23824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ular Callout 40"/>
          <p:cNvSpPr/>
          <p:nvPr/>
        </p:nvSpPr>
        <p:spPr>
          <a:xfrm>
            <a:off x="8018176" y="2350482"/>
            <a:ext cx="3192471" cy="951196"/>
          </a:xfrm>
          <a:prstGeom prst="wedgeRoundRectCallout">
            <a:avLst>
              <a:gd name="adj1" fmla="val -63051"/>
              <a:gd name="adj2" fmla="val 8079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sys.Label</a:t>
            </a:r>
            <a:r>
              <a:rPr lang="en-CA" dirty="0"/>
              <a:t> LIKE ‘%rush%’ OR Amount &gt;= 100</a:t>
            </a:r>
          </a:p>
        </p:txBody>
      </p:sp>
      <p:sp>
        <p:nvSpPr>
          <p:cNvPr id="43" name="Rounded Rectangular Callout 42"/>
          <p:cNvSpPr/>
          <p:nvPr/>
        </p:nvSpPr>
        <p:spPr>
          <a:xfrm>
            <a:off x="8018176" y="4727177"/>
            <a:ext cx="3192471" cy="688873"/>
          </a:xfrm>
          <a:prstGeom prst="wedgeRoundRectCallout">
            <a:avLst>
              <a:gd name="adj1" fmla="val -62587"/>
              <a:gd name="adj2" fmla="val 5756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(Amount &lt; 100) AND (</a:t>
            </a:r>
            <a:r>
              <a:rPr lang="en-CA" dirty="0" err="1"/>
              <a:t>sys.Label</a:t>
            </a:r>
            <a:r>
              <a:rPr lang="en-CA" dirty="0"/>
              <a:t> NOT LIKE '%rush%')</a:t>
            </a:r>
          </a:p>
        </p:txBody>
      </p:sp>
      <p:sp>
        <p:nvSpPr>
          <p:cNvPr id="44" name="Rounded Rectangular Callout 43"/>
          <p:cNvSpPr/>
          <p:nvPr/>
        </p:nvSpPr>
        <p:spPr>
          <a:xfrm>
            <a:off x="8018176" y="3666376"/>
            <a:ext cx="3192471" cy="529173"/>
          </a:xfrm>
          <a:prstGeom prst="wedgeRoundRectCallout">
            <a:avLst>
              <a:gd name="adj1" fmla="val -62224"/>
              <a:gd name="adj2" fmla="val 2385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SET Priority=‘high’</a:t>
            </a:r>
          </a:p>
        </p:txBody>
      </p:sp>
      <p:sp>
        <p:nvSpPr>
          <p:cNvPr id="45" name="Rounded Rectangular Callout 44"/>
          <p:cNvSpPr/>
          <p:nvPr/>
        </p:nvSpPr>
        <p:spPr>
          <a:xfrm>
            <a:off x="8018176" y="5873052"/>
            <a:ext cx="3192471" cy="529173"/>
          </a:xfrm>
          <a:prstGeom prst="wedgeRoundRectCallout">
            <a:avLst>
              <a:gd name="adj1" fmla="val -62943"/>
              <a:gd name="adj2" fmla="val -5787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SET Priority=‘normal’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5222832" y="6022612"/>
            <a:ext cx="1113830" cy="752665"/>
            <a:chOff x="5222832" y="6022612"/>
            <a:chExt cx="1113830" cy="752665"/>
          </a:xfrm>
        </p:grpSpPr>
        <p:pic>
          <p:nvPicPr>
            <p:cNvPr id="74" name="Picture 73">
              <a:hlinkClick r:id="rId2" action="ppaction://program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2832" y="6022612"/>
              <a:ext cx="1113830" cy="752665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5364832" y="6273947"/>
              <a:ext cx="845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>
                  <a:hlinkClick r:id="rId2" action="ppaction://program"/>
                </a:rPr>
                <a:t>Demo</a:t>
              </a:r>
              <a:endParaRPr lang="en-CA" b="1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780200" y="4193270"/>
            <a:ext cx="22146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Subscription: mysub1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122730" y="4817419"/>
            <a:ext cx="8721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Rules</a:t>
            </a:r>
          </a:p>
        </p:txBody>
      </p:sp>
      <p:cxnSp>
        <p:nvCxnSpPr>
          <p:cNvPr id="47" name="Elbow Connector 46"/>
          <p:cNvCxnSpPr/>
          <p:nvPr/>
        </p:nvCxnSpPr>
        <p:spPr>
          <a:xfrm rot="16200000" flipH="1">
            <a:off x="4550468" y="5218854"/>
            <a:ext cx="476481" cy="412273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6" idx="1"/>
            <a:endCxn id="42" idx="2"/>
          </p:cNvCxnSpPr>
          <p:nvPr/>
        </p:nvCxnSpPr>
        <p:spPr>
          <a:xfrm rot="10800000">
            <a:off x="3887522" y="4562603"/>
            <a:ext cx="235208" cy="439483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2234473" y="2052682"/>
            <a:ext cx="545727" cy="2335529"/>
            <a:chOff x="2234473" y="2042408"/>
            <a:chExt cx="545727" cy="2335529"/>
          </a:xfrm>
        </p:grpSpPr>
        <p:cxnSp>
          <p:nvCxnSpPr>
            <p:cNvPr id="16" name="Elbow Connector 15"/>
            <p:cNvCxnSpPr>
              <a:stCxn id="42" idx="1"/>
            </p:cNvCxnSpPr>
            <p:nvPr/>
          </p:nvCxnSpPr>
          <p:spPr>
            <a:xfrm rot="10800000">
              <a:off x="2234474" y="2350624"/>
              <a:ext cx="545726" cy="2027312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42" idx="1"/>
            </p:cNvCxnSpPr>
            <p:nvPr/>
          </p:nvCxnSpPr>
          <p:spPr>
            <a:xfrm rot="10800000">
              <a:off x="2237112" y="2042408"/>
              <a:ext cx="543088" cy="2335529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endCxn id="6" idx="1"/>
            </p:cNvCxnSpPr>
            <p:nvPr/>
          </p:nvCxnSpPr>
          <p:spPr>
            <a:xfrm>
              <a:off x="2234473" y="2069956"/>
              <a:ext cx="545727" cy="422907"/>
            </a:xfrm>
            <a:prstGeom prst="bentConnector3">
              <a:avLst>
                <a:gd name="adj1" fmla="val 11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919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26" grpId="0" animBg="1"/>
      <p:bldP spid="27" grpId="0" animBg="1"/>
      <p:bldP spid="29" grpId="0" animBg="1"/>
      <p:bldP spid="30" grpId="0" animBg="1"/>
      <p:bldP spid="41" grpId="0" animBg="1"/>
      <p:bldP spid="43" grpId="0" animBg="1"/>
      <p:bldP spid="44" grpId="0" animBg="1"/>
      <p:bldP spid="45" grpId="0" animBg="1"/>
      <p:bldP spid="42" grpId="0" animBg="1"/>
      <p:bldP spid="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More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209" y="1618180"/>
            <a:ext cx="85583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Transaction (+ Send-Via)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Batched completion (by 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PairedNamespaces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SBMP vs AMQP</a:t>
            </a:r>
          </a:p>
        </p:txBody>
      </p:sp>
    </p:spTree>
    <p:extLst>
      <p:ext uri="{BB962C8B-B14F-4D97-AF65-F5344CB8AC3E}">
        <p14:creationId xmlns:p14="http://schemas.microsoft.com/office/powerpoint/2010/main" val="143766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Relays connector"/>
          <p:cNvCxnSpPr>
            <a:stCxn id="4" idx="2"/>
          </p:cNvCxnSpPr>
          <p:nvPr/>
        </p:nvCxnSpPr>
        <p:spPr>
          <a:xfrm rot="16200000" flipH="1">
            <a:off x="7646565" y="710298"/>
            <a:ext cx="801084" cy="38438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ventHubs connector"/>
          <p:cNvCxnSpPr/>
          <p:nvPr/>
        </p:nvCxnSpPr>
        <p:spPr>
          <a:xfrm rot="16200000" flipH="1">
            <a:off x="6410434" y="1946433"/>
            <a:ext cx="801084" cy="13716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Topics connector"/>
          <p:cNvCxnSpPr>
            <a:stCxn id="11" idx="2"/>
            <a:endCxn id="37" idx="0"/>
          </p:cNvCxnSpPr>
          <p:nvPr/>
        </p:nvCxnSpPr>
        <p:spPr>
          <a:xfrm rot="16200000" flipH="1">
            <a:off x="4221181" y="3462761"/>
            <a:ext cx="547289" cy="11904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Queues connector"/>
          <p:cNvCxnSpPr>
            <a:stCxn id="11" idx="2"/>
            <a:endCxn id="35" idx="0"/>
          </p:cNvCxnSpPr>
          <p:nvPr/>
        </p:nvCxnSpPr>
        <p:spPr>
          <a:xfrm rot="5400000">
            <a:off x="2972912" y="3404946"/>
            <a:ext cx="547290" cy="13060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Service provided by ASB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029" y="1451400"/>
            <a:ext cx="780290" cy="7802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44558" y="5055152"/>
            <a:ext cx="117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Queues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57969" y="5055152"/>
            <a:ext cx="1571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Topics &amp; Subscriptions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80497" y="3710324"/>
            <a:ext cx="117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EventHubs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9452764" y="3710324"/>
            <a:ext cx="117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Relays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912" y="3003537"/>
            <a:ext cx="838764" cy="8387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639" y="3032516"/>
            <a:ext cx="780806" cy="7808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196" y="3003537"/>
            <a:ext cx="780806" cy="780806"/>
          </a:xfrm>
          <a:prstGeom prst="rect">
            <a:avLst/>
          </a:prstGeom>
        </p:spPr>
      </p:pic>
      <p:cxnSp>
        <p:nvCxnSpPr>
          <p:cNvPr id="31" name="EventHubs connector"/>
          <p:cNvCxnSpPr>
            <a:stCxn id="4" idx="2"/>
            <a:endCxn id="11" idx="0"/>
          </p:cNvCxnSpPr>
          <p:nvPr/>
        </p:nvCxnSpPr>
        <p:spPr>
          <a:xfrm rot="5400000">
            <a:off x="4626464" y="1504826"/>
            <a:ext cx="771847" cy="2225575"/>
          </a:xfrm>
          <a:prstGeom prst="bentConnector3">
            <a:avLst>
              <a:gd name="adj1" fmla="val 519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183" y="4331633"/>
            <a:ext cx="738664" cy="73866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19" y="4331632"/>
            <a:ext cx="738664" cy="73866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882017" y="3710324"/>
            <a:ext cx="217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Brokered Messaging</a:t>
            </a:r>
          </a:p>
        </p:txBody>
      </p:sp>
    </p:spTree>
    <p:extLst>
      <p:ext uri="{BB962C8B-B14F-4D97-AF65-F5344CB8AC3E}">
        <p14:creationId xmlns:p14="http://schemas.microsoft.com/office/powerpoint/2010/main" val="322233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7" grpId="0"/>
      <p:bldP spid="19" grpId="0"/>
      <p:bldP spid="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???Batching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209" y="1618180"/>
            <a:ext cx="855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Batching</a:t>
            </a:r>
          </a:p>
        </p:txBody>
      </p:sp>
    </p:spTree>
    <p:extLst>
      <p:ext uri="{BB962C8B-B14F-4D97-AF65-F5344CB8AC3E}">
        <p14:creationId xmlns:p14="http://schemas.microsoft.com/office/powerpoint/2010/main" val="4085379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???Transactions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209" y="1618180"/>
            <a:ext cx="855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Transaction (+ Send-Via)</a:t>
            </a:r>
          </a:p>
        </p:txBody>
      </p:sp>
    </p:spTree>
    <p:extLst>
      <p:ext uri="{BB962C8B-B14F-4D97-AF65-F5344CB8AC3E}">
        <p14:creationId xmlns:p14="http://schemas.microsoft.com/office/powerpoint/2010/main" val="1775724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???Forwarding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209" y="1618180"/>
            <a:ext cx="855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Forwarding - Centralized DLQ</a:t>
            </a:r>
          </a:p>
        </p:txBody>
      </p:sp>
    </p:spTree>
    <p:extLst>
      <p:ext uri="{BB962C8B-B14F-4D97-AF65-F5344CB8AC3E}">
        <p14:creationId xmlns:p14="http://schemas.microsoft.com/office/powerpoint/2010/main" val="2456852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???Exception Handling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209" y="1618180"/>
            <a:ext cx="8558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RetryPolicy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IsTransient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30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???HA and DR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209" y="1618180"/>
            <a:ext cx="8558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PairedNamespaces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Active-Active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Active-Passive</a:t>
            </a:r>
          </a:p>
        </p:txBody>
      </p:sp>
    </p:spTree>
    <p:extLst>
      <p:ext uri="{BB962C8B-B14F-4D97-AF65-F5344CB8AC3E}">
        <p14:creationId xmlns:p14="http://schemas.microsoft.com/office/powerpoint/2010/main" val="391183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Word About Premium Tier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5209" y="1672286"/>
            <a:ext cx="1149179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Isolated and dedicated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Per day billing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New data store engine (Storage based, not 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1 MB Message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No noisy neighbors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Low and predictable latency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High and predictable throughput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Express entities not supported (since there’s no need)</a:t>
            </a:r>
          </a:p>
        </p:txBody>
      </p:sp>
    </p:spTree>
    <p:extLst>
      <p:ext uri="{BB962C8B-B14F-4D97-AF65-F5344CB8AC3E}">
        <p14:creationId xmlns:p14="http://schemas.microsoft.com/office/powerpoint/2010/main" val="768284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5209" y="1618180"/>
            <a:ext cx="85583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Cloud Tools for Visual Studio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Service Bus Explorer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hlinkClick r:id="rId4" action="ppaction://hlinkfile"/>
              </a:rPr>
              <a:t>ServiceBus</a:t>
            </a:r>
            <a:r>
              <a:rPr lang="en-US" sz="3200" dirty="0">
                <a:hlinkClick r:id="rId4" action="ppaction://hlinkfile"/>
              </a:rPr>
              <a:t> 360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9669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3" name="Rectangle 2"/>
          <p:cNvSpPr/>
          <p:nvPr/>
        </p:nvSpPr>
        <p:spPr>
          <a:xfrm>
            <a:off x="256449" y="1708347"/>
            <a:ext cx="112762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/>
              <a:t>Slides &amp; code </a:t>
            </a:r>
            <a:r>
              <a:rPr lang="en-CA" sz="2400" b="1" dirty="0">
                <a:hlinkClick r:id="rId2"/>
              </a:rPr>
              <a:t>https://github.com/SeanFeldman/ASB-DotNet-YYC</a:t>
            </a:r>
            <a:endParaRPr lang="en-CA" sz="2400" b="1" dirty="0"/>
          </a:p>
          <a:p>
            <a:r>
              <a:rPr lang="en-CA" sz="2400" b="1" dirty="0"/>
              <a:t>Connect </a:t>
            </a:r>
            <a:r>
              <a:rPr lang="en-CA" sz="2400" b="1" dirty="0">
                <a:hlinkClick r:id="rId3" action="ppaction://hlinkfile"/>
              </a:rPr>
              <a:t>@</a:t>
            </a:r>
            <a:r>
              <a:rPr lang="en-CA" sz="2400" b="1" dirty="0" err="1">
                <a:hlinkClick r:id="rId3" action="ppaction://hlinkfile"/>
              </a:rPr>
              <a:t>sfeldman</a:t>
            </a:r>
            <a:endParaRPr lang="en-CA" sz="2400" b="1" dirty="0"/>
          </a:p>
          <a:p>
            <a:r>
              <a:rPr lang="en-CA" sz="2400" b="1" dirty="0"/>
              <a:t>Send your feedback to </a:t>
            </a:r>
            <a:r>
              <a:rPr lang="en-CA" sz="2400" b="1" dirty="0">
                <a:hlinkClick r:id="rId4"/>
              </a:rPr>
              <a:t>feldman.sean@gmail.com</a:t>
            </a:r>
            <a:endParaRPr lang="en-CA" sz="2400" b="1" dirty="0"/>
          </a:p>
          <a:p>
            <a:r>
              <a:rPr lang="en-CA" sz="2400" b="1" dirty="0"/>
              <a:t>Feel up your RSS feed with </a:t>
            </a:r>
            <a:r>
              <a:rPr lang="en-CA" sz="2400" b="1" dirty="0">
                <a:hlinkClick r:id="rId5"/>
              </a:rPr>
              <a:t>https://weblogs.asp.net/sfeldman</a:t>
            </a:r>
            <a:r>
              <a:rPr lang="en-CA" sz="2400" b="1" dirty="0"/>
              <a:t> </a:t>
            </a:r>
          </a:p>
          <a:p>
            <a:endParaRPr lang="en-CA" sz="2400" b="1" dirty="0"/>
          </a:p>
          <a:p>
            <a:r>
              <a:rPr lang="en-CA" sz="2400" b="1" dirty="0"/>
              <a:t>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Service Bus Explorer </a:t>
            </a:r>
            <a:r>
              <a:rPr lang="en-CA" sz="2400" b="1" dirty="0">
                <a:hlinkClick r:id="rId6"/>
              </a:rPr>
              <a:t>https://github.com/paolosalvatori/ServiceBusExplorer</a:t>
            </a:r>
            <a:r>
              <a:rPr lang="en-CA" sz="2400" b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 err="1"/>
              <a:t>LinqPad</a:t>
            </a:r>
            <a:r>
              <a:rPr lang="en-CA" sz="2400" b="1" dirty="0"/>
              <a:t> </a:t>
            </a:r>
            <a:r>
              <a:rPr lang="en-CA" sz="2400" b="1" dirty="0">
                <a:hlinkClick r:id="rId7"/>
              </a:rPr>
              <a:t>https://www.linqpad.net/</a:t>
            </a:r>
            <a:r>
              <a:rPr lang="en-CA" sz="2400" b="1" dirty="0"/>
              <a:t> </a:t>
            </a:r>
          </a:p>
          <a:p>
            <a:endParaRPr lang="en-CA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738" y="1573065"/>
            <a:ext cx="1905000" cy="1905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2903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ASB Stats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4463" y="1911750"/>
            <a:ext cx="3851052" cy="1923519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&gt;275 </a:t>
            </a:r>
            <a:r>
              <a:rPr lang="en-US" sz="2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Billion</a:t>
            </a: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     </a:t>
            </a: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Message operations on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Azure Service Bus 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Messaging (Standard) 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 month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5631" y="1911750"/>
            <a:ext cx="3851052" cy="1480320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spc="-21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1.5</a:t>
            </a:r>
            <a:r>
              <a:rPr lang="en-US" sz="1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 </a:t>
            </a:r>
            <a:r>
              <a:rPr lang="en-US" sz="2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Million</a:t>
            </a: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Message Queues and 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Topics in Production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60105" y="4338845"/>
            <a:ext cx="3851052" cy="1258721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&gt;250</a:t>
            </a:r>
            <a:r>
              <a:rPr lang="en-US" sz="1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 </a:t>
            </a:r>
            <a:r>
              <a:rPr lang="en-US" sz="2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TB</a:t>
            </a: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Daily Data Volume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27427" y="4338845"/>
            <a:ext cx="3851052" cy="1258721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&gt;12</a:t>
            </a:r>
            <a:r>
              <a:rPr lang="en-US" sz="1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 </a:t>
            </a:r>
            <a:r>
              <a:rPr lang="en-US" sz="2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PB</a:t>
            </a: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Monthly Data Volume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36799" y="1911750"/>
            <a:ext cx="3051888" cy="1480320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&gt;35,000</a:t>
            </a:r>
            <a:endParaRPr lang="en-US" sz="4400" dirty="0">
              <a:solidFill>
                <a:srgbClr val="00188F"/>
              </a:solidFill>
              <a:latin typeface="Segoe UI Light"/>
              <a:cs typeface="Segoe UI Semibold" panose="020B0702040204020203" pitchFamily="34" charset="0"/>
            </a:endParaRP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Daily Active Service Bus Namespaces</a:t>
            </a:r>
          </a:p>
        </p:txBody>
      </p:sp>
      <p:sp>
        <p:nvSpPr>
          <p:cNvPr id="9" name="TextBox 8"/>
          <p:cNvSpPr txBox="1"/>
          <p:nvPr/>
        </p:nvSpPr>
        <p:spPr>
          <a:xfrm rot="20765978">
            <a:off x="1174986" y="2146588"/>
            <a:ext cx="2770006" cy="1043278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5400" b="1" dirty="0">
                <a:solidFill>
                  <a:srgbClr val="FF0000"/>
                </a:solidFill>
                <a:latin typeface="Segoe UI Light"/>
                <a:cs typeface="Segoe UI Semibold" panose="020B0702040204020203" pitchFamily="34" charset="0"/>
              </a:rPr>
              <a:t>440 </a:t>
            </a:r>
            <a:r>
              <a:rPr lang="en-US" sz="3200" b="1" dirty="0">
                <a:solidFill>
                  <a:srgbClr val="FF0000"/>
                </a:solidFill>
                <a:latin typeface="Segoe UI Light"/>
                <a:cs typeface="Segoe UI Semibold" panose="020B0702040204020203" pitchFamily="34" charset="0"/>
              </a:rPr>
              <a:t>Billion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20765978">
            <a:off x="4826153" y="2146588"/>
            <a:ext cx="2770006" cy="1043278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5400" b="1" dirty="0">
                <a:solidFill>
                  <a:srgbClr val="FF0000"/>
                </a:solidFill>
                <a:latin typeface="Segoe UI Light"/>
                <a:cs typeface="Segoe UI Semibold" panose="020B0702040204020203" pitchFamily="34" charset="0"/>
              </a:rPr>
              <a:t>1.8 </a:t>
            </a:r>
            <a:r>
              <a:rPr lang="en-US" sz="3200" b="1" dirty="0">
                <a:solidFill>
                  <a:srgbClr val="FF0000"/>
                </a:solidFill>
                <a:latin typeface="Segoe UI Light"/>
                <a:cs typeface="Segoe UI Semibold" panose="020B0702040204020203" pitchFamily="34" charset="0"/>
              </a:rPr>
              <a:t>Million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20765978">
            <a:off x="6180757" y="4446566"/>
            <a:ext cx="2770006" cy="1043278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5400" b="1" dirty="0">
                <a:solidFill>
                  <a:srgbClr val="FF0000"/>
                </a:solidFill>
                <a:latin typeface="Segoe UI Light"/>
                <a:cs typeface="Segoe UI Semibold" panose="020B0702040204020203" pitchFamily="34" charset="0"/>
              </a:rPr>
              <a:t>28 </a:t>
            </a:r>
            <a:r>
              <a:rPr lang="en-US" sz="3200" b="1" dirty="0">
                <a:solidFill>
                  <a:srgbClr val="FF0000"/>
                </a:solidFill>
                <a:latin typeface="Segoe UI Light"/>
                <a:cs typeface="Segoe UI Semibold" panose="020B0702040204020203" pitchFamily="34" charset="0"/>
              </a:rPr>
              <a:t>PB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0765978">
            <a:off x="8277436" y="2146588"/>
            <a:ext cx="2770006" cy="1043278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5400" b="1" dirty="0">
                <a:solidFill>
                  <a:srgbClr val="FF0000"/>
                </a:solidFill>
                <a:latin typeface="Segoe UI Light"/>
                <a:cs typeface="Segoe UI Semibold" panose="020B0702040204020203" pitchFamily="34" charset="0"/>
              </a:rPr>
              <a:t>&gt;80,000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71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20" grpId="0"/>
      <p:bldP spid="21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ASB Options &amp; Tiers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4642" y="1562100"/>
            <a:ext cx="2828924" cy="4371975"/>
            <a:chOff x="274642" y="1562100"/>
            <a:chExt cx="2828924" cy="4371975"/>
          </a:xfrm>
        </p:grpSpPr>
        <p:sp>
          <p:nvSpPr>
            <p:cNvPr id="8" name="Rechteck 3"/>
            <p:cNvSpPr/>
            <p:nvPr/>
          </p:nvSpPr>
          <p:spPr bwMode="auto">
            <a:xfrm>
              <a:off x="274642" y="1562100"/>
              <a:ext cx="2828924" cy="43719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2800" b="1" dirty="0">
                  <a:solidFill>
                    <a:schemeClr val="bg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On-</a:t>
              </a:r>
              <a:r>
                <a:rPr lang="de-DE" sz="2800" b="1" dirty="0" err="1">
                  <a:solidFill>
                    <a:schemeClr val="bg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Premises</a:t>
              </a:r>
              <a:r>
                <a:rPr lang="de-DE" sz="2800" b="1" dirty="0">
                  <a:solidFill>
                    <a:schemeClr val="bg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 </a:t>
              </a:r>
              <a:r>
                <a:rPr lang="de-DE" sz="2800" b="1" dirty="0" err="1">
                  <a:solidFill>
                    <a:schemeClr val="bg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Infra</a:t>
              </a:r>
              <a:r>
                <a:rPr lang="de-DE" sz="2800" b="1" dirty="0">
                  <a:solidFill>
                    <a:schemeClr val="bg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 </a:t>
              </a:r>
              <a:r>
                <a:rPr lang="de-DE" sz="2800" b="1" dirty="0" err="1">
                  <a:solidFill>
                    <a:schemeClr val="bg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and</a:t>
              </a:r>
              <a:r>
                <a:rPr lang="de-DE" sz="2800" b="1" dirty="0">
                  <a:solidFill>
                    <a:schemeClr val="bg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 </a:t>
              </a:r>
              <a:r>
                <a:rPr lang="de-DE" sz="2800" b="1" dirty="0" err="1">
                  <a:solidFill>
                    <a:schemeClr val="bg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IaaS</a:t>
              </a:r>
              <a:endParaRPr lang="en-US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" name="Picture 218" descr="Service Bus.png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402" y="2925772"/>
              <a:ext cx="987421" cy="987421"/>
            </a:xfrm>
            <a:prstGeom prst="rect">
              <a:avLst/>
            </a:prstGeom>
          </p:spPr>
        </p:pic>
        <p:sp>
          <p:nvSpPr>
            <p:cNvPr id="18" name="Textfeld 15"/>
            <p:cNvSpPr txBox="1"/>
            <p:nvPr/>
          </p:nvSpPr>
          <p:spPr>
            <a:xfrm>
              <a:off x="342745" y="4676781"/>
              <a:ext cx="2692719" cy="914400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de-DE" sz="2000" dirty="0">
                  <a:solidFill>
                    <a:schemeClr val="bg1"/>
                  </a:solidFill>
                </a:rPr>
                <a:t>Service Bus for Windows Server </a:t>
              </a:r>
              <a:br>
                <a:rPr lang="de-DE" sz="2000" dirty="0">
                  <a:solidFill>
                    <a:schemeClr val="bg1"/>
                  </a:solidFill>
                </a:rPr>
              </a:br>
              <a:r>
                <a:rPr lang="de-DE" sz="2000" dirty="0">
                  <a:solidFill>
                    <a:schemeClr val="bg1"/>
                  </a:solidFill>
                </a:rPr>
                <a:t>1.1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Gerader Verbinder 18"/>
            <p:cNvCxnSpPr/>
            <p:nvPr/>
          </p:nvCxnSpPr>
          <p:spPr>
            <a:xfrm>
              <a:off x="427041" y="4371987"/>
              <a:ext cx="2608423" cy="3185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246443" y="1562099"/>
            <a:ext cx="2828924" cy="4371975"/>
            <a:chOff x="3246443" y="1562099"/>
            <a:chExt cx="2828924" cy="4371975"/>
          </a:xfrm>
        </p:grpSpPr>
        <p:sp>
          <p:nvSpPr>
            <p:cNvPr id="10" name="Rechteck 8"/>
            <p:cNvSpPr/>
            <p:nvPr/>
          </p:nvSpPr>
          <p:spPr bwMode="auto">
            <a:xfrm>
              <a:off x="3246443" y="1562099"/>
              <a:ext cx="2828924" cy="43719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2800" b="1" dirty="0">
                  <a:solidFill>
                    <a:schemeClr val="bg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Private </a:t>
              </a:r>
              <a:br>
                <a:rPr lang="de-DE" sz="2800" b="1" dirty="0">
                  <a:solidFill>
                    <a:schemeClr val="bg1"/>
                  </a:solidFill>
                  <a:latin typeface="+mj-lt"/>
                  <a:ea typeface="Segoe UI" pitchFamily="34" charset="0"/>
                  <a:cs typeface="Segoe UI" pitchFamily="34" charset="0"/>
                </a:rPr>
              </a:br>
              <a:r>
                <a:rPr lang="de-DE" sz="2800" b="1" dirty="0">
                  <a:solidFill>
                    <a:schemeClr val="bg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Cloud</a:t>
              </a:r>
              <a:endParaRPr lang="en-US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" name="Picture 218" descr="Service Bus.png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6727" y="2925772"/>
              <a:ext cx="987421" cy="987421"/>
            </a:xfrm>
            <a:prstGeom prst="rect">
              <a:avLst/>
            </a:prstGeom>
          </p:spPr>
        </p:pic>
        <p:sp>
          <p:nvSpPr>
            <p:cNvPr id="22" name="Textfeld 16"/>
            <p:cNvSpPr txBox="1"/>
            <p:nvPr/>
          </p:nvSpPr>
          <p:spPr>
            <a:xfrm>
              <a:off x="3314545" y="4676781"/>
              <a:ext cx="2692719" cy="1076326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de-DE" sz="2000" dirty="0">
                  <a:solidFill>
                    <a:schemeClr val="bg1"/>
                  </a:solidFill>
                </a:rPr>
                <a:t>Windows Azure Pack</a:t>
              </a:r>
              <a:br>
                <a:rPr lang="de-DE" sz="2000" dirty="0">
                  <a:solidFill>
                    <a:schemeClr val="bg1"/>
                  </a:solidFill>
                </a:rPr>
              </a:br>
              <a:r>
                <a:rPr lang="de-DE" sz="2000" dirty="0">
                  <a:solidFill>
                    <a:schemeClr val="bg1"/>
                  </a:solidFill>
                </a:rPr>
                <a:t>Service Bus for Windows Server </a:t>
              </a:r>
              <a:br>
                <a:rPr lang="de-DE" sz="2000" dirty="0">
                  <a:solidFill>
                    <a:schemeClr val="bg1"/>
                  </a:solidFill>
                </a:rPr>
              </a:br>
              <a:r>
                <a:rPr lang="de-DE" sz="2000" dirty="0">
                  <a:solidFill>
                    <a:schemeClr val="bg1"/>
                  </a:solidFill>
                </a:rPr>
                <a:t>1.1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Gerader Verbinder 20"/>
            <p:cNvCxnSpPr/>
            <p:nvPr/>
          </p:nvCxnSpPr>
          <p:spPr>
            <a:xfrm>
              <a:off x="3356692" y="4349759"/>
              <a:ext cx="2608423" cy="3185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218244" y="1562098"/>
            <a:ext cx="2828924" cy="4371975"/>
            <a:chOff x="6218244" y="1562098"/>
            <a:chExt cx="2828924" cy="4371975"/>
          </a:xfrm>
        </p:grpSpPr>
        <p:sp>
          <p:nvSpPr>
            <p:cNvPr id="11" name="Rechteck 9"/>
            <p:cNvSpPr/>
            <p:nvPr/>
          </p:nvSpPr>
          <p:spPr bwMode="auto">
            <a:xfrm>
              <a:off x="6218244" y="1562098"/>
              <a:ext cx="2828924" cy="4371975"/>
            </a:xfrm>
            <a:prstGeom prst="rect">
              <a:avLst/>
            </a:prstGeom>
            <a:solidFill>
              <a:schemeClr val="accent1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2800" b="1" dirty="0">
                  <a:solidFill>
                    <a:schemeClr val="accent1">
                      <a:lumMod val="50000"/>
                    </a:schemeClr>
                  </a:solidFill>
                  <a:latin typeface="+mj-lt"/>
                  <a:ea typeface="Segoe UI" pitchFamily="34" charset="0"/>
                  <a:cs typeface="Segoe UI" pitchFamily="34" charset="0"/>
                </a:rPr>
                <a:t>Public Cloud (Standard)</a:t>
              </a:r>
              <a:endParaRPr lang="en-US" sz="28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4" name="Picture 218" descr="Service Bus.png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052" y="2925772"/>
              <a:ext cx="987421" cy="987421"/>
            </a:xfrm>
            <a:prstGeom prst="rect">
              <a:avLst/>
            </a:prstGeom>
          </p:spPr>
        </p:pic>
        <p:cxnSp>
          <p:nvCxnSpPr>
            <p:cNvPr id="25" name="Gerader Verbinder 21"/>
            <p:cNvCxnSpPr/>
            <p:nvPr/>
          </p:nvCxnSpPr>
          <p:spPr>
            <a:xfrm>
              <a:off x="6328494" y="4330705"/>
              <a:ext cx="2608423" cy="3185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3"/>
            <p:cNvSpPr txBox="1"/>
            <p:nvPr/>
          </p:nvSpPr>
          <p:spPr>
            <a:xfrm>
              <a:off x="6286347" y="4676781"/>
              <a:ext cx="2692719" cy="914400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de-DE" sz="2000" dirty="0">
                  <a:solidFill>
                    <a:schemeClr val="accent1">
                      <a:lumMod val="50000"/>
                    </a:schemeClr>
                  </a:solidFill>
                </a:rPr>
                <a:t>Microsoft Azure Service Bus</a:t>
              </a:r>
              <a:br>
                <a:rPr lang="de-DE" sz="2000" dirty="0">
                  <a:solidFill>
                    <a:schemeClr val="accent1">
                      <a:lumMod val="50000"/>
                    </a:schemeClr>
                  </a:solidFill>
                </a:rPr>
              </a:br>
              <a:r>
                <a:rPr lang="de-DE" sz="2000" dirty="0">
                  <a:solidFill>
                    <a:schemeClr val="accent1">
                      <a:lumMod val="50000"/>
                    </a:schemeClr>
                  </a:solidFill>
                </a:rPr>
                <a:t>(</a:t>
              </a:r>
              <a:r>
                <a:rPr lang="de-DE" sz="2000" dirty="0" err="1">
                  <a:solidFill>
                    <a:schemeClr val="accent1">
                      <a:lumMod val="50000"/>
                    </a:schemeClr>
                  </a:solidFill>
                </a:rPr>
                <a:t>PaaS</a:t>
              </a:r>
              <a:r>
                <a:rPr lang="de-DE" sz="2000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  <a:endParaRPr lang="en-US" sz="2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190046" y="1562098"/>
            <a:ext cx="2828924" cy="4371975"/>
            <a:chOff x="9190046" y="1562098"/>
            <a:chExt cx="2828924" cy="4371975"/>
          </a:xfrm>
        </p:grpSpPr>
        <p:sp>
          <p:nvSpPr>
            <p:cNvPr id="9" name="Rechteck 7"/>
            <p:cNvSpPr/>
            <p:nvPr/>
          </p:nvSpPr>
          <p:spPr bwMode="auto">
            <a:xfrm>
              <a:off x="9190046" y="1562098"/>
              <a:ext cx="2828924" cy="4371975"/>
            </a:xfrm>
            <a:prstGeom prst="rect">
              <a:avLst/>
            </a:prstGeom>
            <a:solidFill>
              <a:srgbClr val="44B0FF"/>
            </a:solidFill>
            <a:ln w="28575"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2800" b="1" dirty="0">
                  <a:solidFill>
                    <a:schemeClr val="accent1">
                      <a:lumMod val="50000"/>
                    </a:schemeClr>
                  </a:solidFill>
                  <a:latin typeface="+mj-lt"/>
                  <a:ea typeface="Segoe UI" pitchFamily="34" charset="0"/>
                  <a:cs typeface="Segoe UI" pitchFamily="34" charset="0"/>
                </a:rPr>
                <a:t>Public Cloud (Premium)</a:t>
              </a:r>
              <a:endParaRPr lang="en-US" sz="28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6" name="Picture 218" descr="Service Bus.png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9377" y="2925772"/>
              <a:ext cx="987421" cy="987421"/>
            </a:xfrm>
            <a:prstGeom prst="rect">
              <a:avLst/>
            </a:prstGeom>
          </p:spPr>
        </p:pic>
        <p:cxnSp>
          <p:nvCxnSpPr>
            <p:cNvPr id="26" name="Gerader Verbinder 22"/>
            <p:cNvCxnSpPr/>
            <p:nvPr/>
          </p:nvCxnSpPr>
          <p:spPr>
            <a:xfrm>
              <a:off x="9300296" y="4324346"/>
              <a:ext cx="2608423" cy="3185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4"/>
            <p:cNvSpPr txBox="1"/>
            <p:nvPr/>
          </p:nvSpPr>
          <p:spPr>
            <a:xfrm>
              <a:off x="9258147" y="4676781"/>
              <a:ext cx="2692719" cy="914400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de-DE" sz="2000" dirty="0">
                  <a:solidFill>
                    <a:schemeClr val="accent1">
                      <a:lumMod val="50000"/>
                    </a:schemeClr>
                  </a:solidFill>
                </a:rPr>
                <a:t>Microsoft Azure Service Bus </a:t>
              </a:r>
              <a:br>
                <a:rPr lang="de-DE" sz="2000" dirty="0">
                  <a:solidFill>
                    <a:schemeClr val="accent1">
                      <a:lumMod val="50000"/>
                    </a:schemeClr>
                  </a:solidFill>
                </a:rPr>
              </a:br>
              <a:r>
                <a:rPr lang="de-DE" sz="2000" dirty="0">
                  <a:solidFill>
                    <a:schemeClr val="accent1">
                      <a:lumMod val="50000"/>
                    </a:schemeClr>
                  </a:solidFill>
                </a:rPr>
                <a:t>(</a:t>
              </a:r>
              <a:r>
                <a:rPr lang="de-DE" sz="2000" dirty="0" err="1">
                  <a:solidFill>
                    <a:schemeClr val="accent1">
                      <a:lumMod val="50000"/>
                    </a:schemeClr>
                  </a:solidFill>
                </a:rPr>
                <a:t>PaaS</a:t>
              </a:r>
              <a:r>
                <a:rPr lang="de-DE" sz="2000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  <a:endParaRPr lang="en-US" sz="2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Pfeil nach links und rechts 2"/>
          <p:cNvSpPr/>
          <p:nvPr/>
        </p:nvSpPr>
        <p:spPr bwMode="auto">
          <a:xfrm>
            <a:off x="6218244" y="5996214"/>
            <a:ext cx="5800726" cy="445653"/>
          </a:xfrm>
          <a:prstGeom prst="leftRightArrow">
            <a:avLst>
              <a:gd name="adj1" fmla="val 67099"/>
              <a:gd name="adj2" fmla="val 50000"/>
            </a:avLst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Consistent</a:t>
            </a:r>
            <a:r>
              <a:rPr lang="de-DE" sz="20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 </a:t>
            </a:r>
            <a:r>
              <a:rPr lang="de-DE" sz="20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Capabilities</a:t>
            </a:r>
            <a:endParaRPr lang="en-US" sz="20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Pfeil nach links und rechts 25"/>
          <p:cNvSpPr/>
          <p:nvPr/>
        </p:nvSpPr>
        <p:spPr bwMode="auto">
          <a:xfrm>
            <a:off x="274642" y="6401826"/>
            <a:ext cx="5800725" cy="445653"/>
          </a:xfrm>
          <a:prstGeom prst="leftRightArrow">
            <a:avLst>
              <a:gd name="adj1" fmla="val 67099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Azure Pack / Windows Server Update Cycle</a:t>
            </a:r>
            <a:endParaRPr lang="en-US" sz="20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Pfeil nach links und rechts 26"/>
          <p:cNvSpPr/>
          <p:nvPr/>
        </p:nvSpPr>
        <p:spPr bwMode="auto">
          <a:xfrm>
            <a:off x="6218244" y="6401825"/>
            <a:ext cx="5800725" cy="445653"/>
          </a:xfrm>
          <a:prstGeom prst="leftRightArrow">
            <a:avLst>
              <a:gd name="adj1" fmla="val 67099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Azure Update Cycle</a:t>
            </a:r>
            <a:endParaRPr lang="en-US" sz="20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51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Capability Set</a:t>
            </a:r>
          </a:p>
        </p:txBody>
      </p:sp>
      <p:graphicFrame>
        <p:nvGraphicFramePr>
          <p:cNvPr id="4" name="batching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987321"/>
              </p:ext>
            </p:extLst>
          </p:nvPr>
        </p:nvGraphicFramePr>
        <p:xfrm>
          <a:off x="491686" y="1371600"/>
          <a:ext cx="11265424" cy="36576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1828902982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4115054902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Batching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Send or receive a batch of multiple independent</a:t>
                      </a:r>
                      <a:r>
                        <a:rPr lang="en-US" sz="1800" baseline="0" dirty="0">
                          <a:latin typeface="+mn-lt"/>
                        </a:rPr>
                        <a:t> messages in a single transfer gesture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299132"/>
                  </a:ext>
                </a:extLst>
              </a:tr>
            </a:tbl>
          </a:graphicData>
        </a:graphic>
      </p:graphicFrame>
      <p:graphicFrame>
        <p:nvGraphicFramePr>
          <p:cNvPr id="5" name="deadlettering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877868"/>
              </p:ext>
            </p:extLst>
          </p:nvPr>
        </p:nvGraphicFramePr>
        <p:xfrm>
          <a:off x="491686" y="1734451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1765640785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1228090905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 err="1">
                          <a:effectLst/>
                          <a:latin typeface="+mn-lt"/>
                        </a:rPr>
                        <a:t>Deadlettering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Expired or undelivered messages (exceeding maximum delivery count) can</a:t>
                      </a:r>
                      <a:r>
                        <a:rPr lang="en-US" sz="1800" baseline="0" dirty="0">
                          <a:latin typeface="+mn-lt"/>
                        </a:rPr>
                        <a:t> be placed into this special queue for retrieval and inspection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162887"/>
                  </a:ext>
                </a:extLst>
              </a:tr>
            </a:tbl>
          </a:graphicData>
        </a:graphic>
      </p:graphicFrame>
      <p:graphicFrame>
        <p:nvGraphicFramePr>
          <p:cNvPr id="6" name="dedup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968297"/>
              </p:ext>
            </p:extLst>
          </p:nvPr>
        </p:nvGraphicFramePr>
        <p:xfrm>
          <a:off x="491686" y="237744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3831955426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2042085128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Duplicate Detection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Duplicates of already received messages (same message-id)</a:t>
                      </a:r>
                      <a:r>
                        <a:rPr lang="en-US" sz="1800" baseline="0" dirty="0">
                          <a:latin typeface="+mn-lt"/>
                        </a:rPr>
                        <a:t> are suppressed and not accepted into the entity within a defined time window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863054"/>
                  </a:ext>
                </a:extLst>
              </a:tr>
            </a:tbl>
          </a:graphicData>
        </a:graphic>
      </p:graphicFrame>
      <p:graphicFrame>
        <p:nvGraphicFramePr>
          <p:cNvPr id="7" name="entity TTL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939227"/>
              </p:ext>
            </p:extLst>
          </p:nvPr>
        </p:nvGraphicFramePr>
        <p:xfrm>
          <a:off x="491686" y="301752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727873475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317984194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Ephemeral Entities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Queues,</a:t>
                      </a:r>
                      <a:r>
                        <a:rPr lang="en-US" sz="1800" baseline="0" dirty="0">
                          <a:latin typeface="+mn-lt"/>
                        </a:rPr>
                        <a:t> Topics, and Subscriptions created for temporary use can be automatically deleted after having been idle (unused) for defined time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611523"/>
                  </a:ext>
                </a:extLst>
              </a:tr>
            </a:tbl>
          </a:graphicData>
        </a:graphic>
      </p:graphicFrame>
      <p:graphicFrame>
        <p:nvGraphicFramePr>
          <p:cNvPr id="8" name="message TTL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207532"/>
              </p:ext>
            </p:extLst>
          </p:nvPr>
        </p:nvGraphicFramePr>
        <p:xfrm>
          <a:off x="491686" y="365760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2341952753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3632375279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Message Expiration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Messages can be</a:t>
                      </a:r>
                      <a:r>
                        <a:rPr lang="en-US" sz="1800" baseline="0" dirty="0">
                          <a:latin typeface="+mn-lt"/>
                        </a:rPr>
                        <a:t> set to expire after a defined period. If the message has not been delivered at the deadline, the message is removed (or </a:t>
                      </a:r>
                      <a:r>
                        <a:rPr lang="en-US" sz="1800" baseline="0" dirty="0" err="1">
                          <a:latin typeface="+mn-lt"/>
                        </a:rPr>
                        <a:t>deadlettered</a:t>
                      </a:r>
                      <a:r>
                        <a:rPr lang="en-US" sz="1800" baseline="0" dirty="0">
                          <a:latin typeface="+mn-lt"/>
                        </a:rPr>
                        <a:t>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681171"/>
                  </a:ext>
                </a:extLst>
              </a:tr>
            </a:tbl>
          </a:graphicData>
        </a:graphic>
      </p:graphicFrame>
      <p:graphicFrame>
        <p:nvGraphicFramePr>
          <p:cNvPr id="9" name="session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86312"/>
              </p:ext>
            </p:extLst>
          </p:nvPr>
        </p:nvGraphicFramePr>
        <p:xfrm>
          <a:off x="491686" y="429768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1298425596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295949675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Multiplexing and </a:t>
                      </a:r>
                      <a:br>
                        <a:rPr lang="en-US" sz="1800" b="1" u="none" strike="noStrike" dirty="0">
                          <a:effectLst/>
                          <a:latin typeface="+mn-lt"/>
                        </a:rPr>
                      </a:br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Order Preservation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Sessions allow separate flow</a:t>
                      </a:r>
                      <a:r>
                        <a:rPr lang="en-US" sz="1800" baseline="0" dirty="0">
                          <a:latin typeface="+mn-lt"/>
                        </a:rPr>
                        <a:t> of multiple, concurrent ordered sequences through a single entity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204251"/>
                  </a:ext>
                </a:extLst>
              </a:tr>
            </a:tbl>
          </a:graphicData>
        </a:graphic>
      </p:graphicFrame>
      <p:graphicFrame>
        <p:nvGraphicFramePr>
          <p:cNvPr id="10" name="scheduling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815076"/>
              </p:ext>
            </p:extLst>
          </p:nvPr>
        </p:nvGraphicFramePr>
        <p:xfrm>
          <a:off x="491686" y="493776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1991077073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332938676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Scheduling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Scheduling permits placing</a:t>
                      </a:r>
                      <a:r>
                        <a:rPr lang="en-US" sz="1800" baseline="0" dirty="0">
                          <a:latin typeface="+mn-lt"/>
                        </a:rPr>
                        <a:t> a message into the queue and make it available for retrieval later, starting at a specified time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208831"/>
                  </a:ext>
                </a:extLst>
              </a:tr>
            </a:tbl>
          </a:graphicData>
        </a:graphic>
      </p:graphicFrame>
      <p:graphicFrame>
        <p:nvGraphicFramePr>
          <p:cNvPr id="11" name="transaction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831196"/>
              </p:ext>
            </p:extLst>
          </p:nvPr>
        </p:nvGraphicFramePr>
        <p:xfrm>
          <a:off x="491686" y="557784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998517978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53058938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Transactions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Multiple operations on multiple distinct entities can be enveloped in a transaction and will either be executed or aborted</a:t>
                      </a:r>
                      <a:r>
                        <a:rPr lang="en-US" sz="1800" baseline="0" dirty="0">
                          <a:latin typeface="+mn-lt"/>
                        </a:rPr>
                        <a:t> together.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01800"/>
                  </a:ext>
                </a:extLst>
              </a:tr>
            </a:tbl>
          </a:graphicData>
        </a:graphic>
      </p:graphicFrame>
      <p:graphicFrame>
        <p:nvGraphicFramePr>
          <p:cNvPr id="12" name="forwarding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385790"/>
              </p:ext>
            </p:extLst>
          </p:nvPr>
        </p:nvGraphicFramePr>
        <p:xfrm>
          <a:off x="491686" y="621792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3093430669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173369710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Auto-Forward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Native </a:t>
                      </a: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chaining of a queue or subscription to another queue or topic</a:t>
                      </a:r>
                      <a:r>
                        <a:rPr lang="en-CA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within the same namespace.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702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05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Queues</a:t>
            </a:r>
          </a:p>
        </p:txBody>
      </p:sp>
      <p:pic>
        <p:nvPicPr>
          <p:cNvPr id="5122" name="Picture 2" descr="https://acom.azurecomcdn.net/80C57D/cdn/mediahandler/docarticles/dpsmedia-prod/azure.microsoft.com/en-us/documentation/articles/service-bus-fundamentals-hybrid-solutions/20160310055828/svcbus_02_queu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227" y="1521995"/>
            <a:ext cx="7882906" cy="531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14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Topics and Subscriptions</a:t>
            </a:r>
          </a:p>
        </p:txBody>
      </p:sp>
      <p:pic>
        <p:nvPicPr>
          <p:cNvPr id="4100" name="Picture 4" descr="https://acom.azurecomcdn.net/80C57D/cdn/mediahandler/docarticles/dpsmedia-prod/azure.microsoft.com/en-us/documentation/articles/service-bus-fundamentals-hybrid-solutions/20160310055828/svcbus_03_topicsandsubscrip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941" y="1392149"/>
            <a:ext cx="9494118" cy="548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2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Entities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205" y="1656615"/>
            <a:ext cx="4631590" cy="46705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205" y="1656615"/>
            <a:ext cx="4631590" cy="46705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009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 err="1">
                <a:solidFill>
                  <a:schemeClr val="bg1"/>
                </a:solidFill>
              </a:rPr>
              <a:t>ServiceBus</a:t>
            </a:r>
            <a:r>
              <a:rPr lang="en-CA" b="1" dirty="0">
                <a:solidFill>
                  <a:schemeClr val="bg1"/>
                </a:solidFill>
              </a:rPr>
              <a:t> Explorer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430" y="1465062"/>
            <a:ext cx="8429140" cy="519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7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4841</TotalTime>
  <Words>784</Words>
  <Application>Microsoft Office PowerPoint</Application>
  <PresentationFormat>Widescreen</PresentationFormat>
  <Paragraphs>218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Office Theme</vt:lpstr>
      <vt:lpstr>Azure Service Bus - The good, the Bad and the Awesome Sean Feldman, Azure Advisor &amp; MVP</vt:lpstr>
      <vt:lpstr>Service provided by ASB</vt:lpstr>
      <vt:lpstr>ASB Stats</vt:lpstr>
      <vt:lpstr>ASB Options &amp; Tiers</vt:lpstr>
      <vt:lpstr>Capability Set</vt:lpstr>
      <vt:lpstr>Queues</vt:lpstr>
      <vt:lpstr>Topics and Subscriptions</vt:lpstr>
      <vt:lpstr>Entities</vt:lpstr>
      <vt:lpstr>ServiceBus Explorer</vt:lpstr>
      <vt:lpstr>Entity Properties</vt:lpstr>
      <vt:lpstr>Common Types</vt:lpstr>
      <vt:lpstr>Brokered Message</vt:lpstr>
      <vt:lpstr>Brokered Message Properties</vt:lpstr>
      <vt:lpstr>Send/Receive Messages</vt:lpstr>
      <vt:lpstr>BrokeredMessage &amp; Client Types</vt:lpstr>
      <vt:lpstr>Peek Lock</vt:lpstr>
      <vt:lpstr>OnMessage API</vt:lpstr>
      <vt:lpstr>Pub/Sub</vt:lpstr>
      <vt:lpstr>More</vt:lpstr>
      <vt:lpstr>???Batching</vt:lpstr>
      <vt:lpstr>???Transactions</vt:lpstr>
      <vt:lpstr>???Forwarding</vt:lpstr>
      <vt:lpstr>???Exception Handling</vt:lpstr>
      <vt:lpstr>???HA and DR</vt:lpstr>
      <vt:lpstr>A Word About Premium Tier</vt:lpstr>
      <vt:lpstr>Tools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Messaging in the cloud - Azure Service Bus Sean Feldman</dc:title>
  <dc:creator>Sean Feldman</dc:creator>
  <cp:lastModifiedBy>Sean Feldman</cp:lastModifiedBy>
  <cp:revision>101</cp:revision>
  <dcterms:created xsi:type="dcterms:W3CDTF">2016-03-20T05:54:07Z</dcterms:created>
  <dcterms:modified xsi:type="dcterms:W3CDTF">2016-09-06T05:07:54Z</dcterms:modified>
</cp:coreProperties>
</file>