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webextensions/webextension2.xml" ContentType="application/vnd.ms-office.webextension+xml"/>
  <Override PartName="/ppt/webextensions/webextension3.xml" ContentType="application/vnd.ms-office.webextension+xml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95" r:id="rId4"/>
    <p:sldId id="296" r:id="rId5"/>
    <p:sldId id="259" r:id="rId6"/>
    <p:sldId id="260" r:id="rId7"/>
    <p:sldId id="261" r:id="rId8"/>
    <p:sldId id="278" r:id="rId9"/>
    <p:sldId id="279" r:id="rId10"/>
    <p:sldId id="265" r:id="rId11"/>
    <p:sldId id="281" r:id="rId12"/>
    <p:sldId id="266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93" r:id="rId22"/>
    <p:sldId id="292" r:id="rId23"/>
    <p:sldId id="291" r:id="rId24"/>
    <p:sldId id="290" r:id="rId25"/>
    <p:sldId id="294" r:id="rId26"/>
    <p:sldId id="288" r:id="rId27"/>
    <p:sldId id="28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73D"/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  <dgm:t>
        <a:bodyPr/>
        <a:lstStyle/>
        <a:p>
          <a:endParaRPr lang="en-CA"/>
        </a:p>
      </dgm:t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  <dgm:t>
        <a:bodyPr/>
        <a:lstStyle/>
        <a:p>
          <a:endParaRPr lang="en-CA"/>
        </a:p>
      </dgm:t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  <dgm:t>
        <a:bodyPr/>
        <a:lstStyle/>
        <a:p>
          <a:endParaRPr lang="en-CA"/>
        </a:p>
      </dgm:t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04982-FE1D-4293-B776-416BCDF7EBAB}" type="pres">
      <dgm:prSet presAssocID="{C18FAA80-5DFF-4C9F-9F32-BA278B351EE2}" presName="sibTrans" presStyleLbl="node1" presStyleIdx="1" presStyleCnt="2"/>
      <dgm:spPr/>
      <dgm:t>
        <a:bodyPr/>
        <a:lstStyle/>
        <a:p>
          <a:endParaRPr lang="en-CA"/>
        </a:p>
      </dgm:t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61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86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sean\SkyDrive\Tools\ServiceBusExplorer\ServiceBusExplorer.ex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SkyDrive\Tools\LINQPad\LINQPad.exe%20%22C:\Users\Sean\Desktop\ASB-AustinAzure\snippets\01.QueueDescription.linq%22" TargetMode="External"/><Relationship Id="rId2" Type="http://schemas.openxmlformats.org/officeDocument/2006/relationships/hyperlink" Target="file:///C:\Users\Sean\SkyDrive\Tools\LINQPad\LINQPad.exe%20%22C:\Users\Sean\Desktop\ASB-AustinAzure\snippets\00.NamespaceManager.linq%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Sean\SkyDrive\Tools\LINQPad\LINQPad.exe%20%22C:\Users\Sean\Desktop\ASB-AustinAzure\snippets\03.SubscriptionDescription.linq%22" TargetMode="External"/><Relationship Id="rId4" Type="http://schemas.openxmlformats.org/officeDocument/2006/relationships/hyperlink" Target="file:///C:\Users\Sean\SkyDrive\Tools\LINQPad\LINQPad.exe%20%22C:\Users\Sean\Desktop\ASB-AustinAzure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C:\Users\sean\SkyDrive\Tools\ServiceBusExplorer\ServiceBusExplorer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SkyDrive\Tools\LINQPad\LINQPad.exe%20%22C:\Users\Sean\Desktop\ASB-AustinAzure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SkyDrive\Tools\LINQPad\LINQPad.exe%20%22C:\Users\Sean\Desktop\ASB-AustinAzure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SkyDrive\Tools\LINQPad\LINQPad.exe%20%22C:\Users\sean\Desktop\ASB-AustinAzure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SkyDrive\Tools\LINQPad\LINQPad.exe%20%22C:\Users\Sean\Desktop\ASB-AustinAzure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SkyDrive\Tools\LINQPad\LINQPad.exe%20%22C:\Users\Sean\Desktop\ASB-AustinAzure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hyperlink" Target="file:///C:\Users\Sean\OneDrive\Tools\LINQPad\LINQPad.exe%20%22C:\Users\Sean\Desktop\snippets\09.OnMessage.linq%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file:///C:\Users\Sean\SkyDrive\Tools\LINQPad\LINQPad.exe%20%22C:\Users\Sean\Desktop\ASB-AustinAzure\snippets\09.OnMessage.linq%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Sean\SkyDrive\Tools\LINQPad\LINQPad.exe%20%22C:\Users\Sean\Desktop\ASB-AustinAzure\snippets\10.PubSub.linq%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/" TargetMode="External"/><Relationship Id="rId2" Type="http://schemas.openxmlformats.org/officeDocument/2006/relationships/hyperlink" Target="https://cloud.google.com/tools/visual-stud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pp.servicebus360.co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qpad.net/" TargetMode="External"/><Relationship Id="rId3" Type="http://schemas.openxmlformats.org/officeDocument/2006/relationships/hyperlink" Target="http://usergroup.tv/?cat=498" TargetMode="External"/><Relationship Id="rId7" Type="http://schemas.openxmlformats.org/officeDocument/2006/relationships/hyperlink" Target="https://github.com/paolosalvatori/ServiceBusExplorer" TargetMode="External"/><Relationship Id="rId2" Type="http://schemas.openxmlformats.org/officeDocument/2006/relationships/hyperlink" Target="https://github.com/SeanFeldman/ASB-Austin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sfeldman" TargetMode="External"/><Relationship Id="rId5" Type="http://schemas.openxmlformats.org/officeDocument/2006/relationships/hyperlink" Target="mailto:feldman.sean@gmail.com" TargetMode="External"/><Relationship Id="rId10" Type="http://schemas.openxmlformats.org/officeDocument/2006/relationships/image" Target="../media/image21.JPG"/><Relationship Id="rId4" Type="http://schemas.openxmlformats.org/officeDocument/2006/relationships/hyperlink" Target="sfeldman" TargetMode="External"/><Relationship Id="rId9" Type="http://schemas.openxmlformats.org/officeDocument/2006/relationships/hyperlink" Target="http://app.servicebus360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entimet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030549"/>
                  </p:ext>
                </p:extLst>
              </p:nvPr>
            </p:nvGraphicFramePr>
            <p:xfrm>
              <a:off x="179238" y="190516"/>
              <a:ext cx="5674088" cy="63209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Mentimet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38" y="190516"/>
                <a:ext cx="5674088" cy="632094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5853326" y="179708"/>
            <a:ext cx="5923214" cy="63317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ClearMeasure</a:t>
            </a:r>
            <a:endParaRPr lang="en-US" dirty="0" smtClean="0"/>
          </a:p>
          <a:p>
            <a:pPr algn="ctr"/>
            <a:r>
              <a:rPr lang="en-US" dirty="0" smtClean="0"/>
              <a:t>Microsoft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30" y="1465062"/>
            <a:ext cx="8429140" cy="51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pat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479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na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04228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534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21575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dedup-ti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2497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siz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87089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dlq-expire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69468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lockdu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30808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deliverycou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75615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ses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63178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dlq-filter-evalu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1917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=""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=""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=""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=""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4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75289" y="2506134"/>
            <a:ext cx="4007556" cy="2957689"/>
            <a:chOff x="4075289" y="2506134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4080934" y="2523067"/>
              <a:ext cx="4001911" cy="2940756"/>
            </a:xfrm>
            <a:prstGeom prst="rect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75289" y="2506134"/>
              <a:ext cx="2060222" cy="1433689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135511" y="2523067"/>
              <a:ext cx="1947334" cy="1416756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306713" y="2658533"/>
              <a:ext cx="3612445" cy="1027289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Headers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06712" y="3849511"/>
              <a:ext cx="3612445" cy="1495778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Body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9127979" y="2506134"/>
            <a:ext cx="227180" cy="29576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405256" y="3653554"/>
            <a:ext cx="198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256 KB (Standard)</a:t>
            </a:r>
          </a:p>
          <a:p>
            <a:r>
              <a:rPr lang="en-US" dirty="0"/>
              <a:t>1 MB    (Premium)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47627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=""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</a:t>
                      </a:r>
                      <a:r>
                        <a:rPr lang="en-CA" dirty="0" smtClean="0"/>
                        <a:t>abandoned, </a:t>
                      </a:r>
                      <a:r>
                        <a:rPr lang="en-CA" dirty="0"/>
                        <a:t>deferred,</a:t>
                      </a:r>
                      <a:r>
                        <a:rPr lang="en-CA" baseline="0" dirty="0"/>
                        <a:t> or </a:t>
                      </a:r>
                      <a:r>
                        <a:rPr lang="en-CA" baseline="0" dirty="0" smtClean="0"/>
                        <a:t>dead-lettered</a:t>
                      </a:r>
                      <a:endParaRPr lang="en-CA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7164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=""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</a:t>
                      </a:r>
                      <a:r>
                        <a:rPr lang="en-CA" baseline="0" dirty="0" smtClean="0">
                          <a:solidFill>
                            <a:srgbClr val="C00000"/>
                          </a:solidFill>
                        </a:rPr>
                        <a:t>repeated message processing</a:t>
                      </a:r>
                      <a:r>
                        <a:rPr lang="en-CA" baseline="0" dirty="0" smtClean="0"/>
                        <a:t>)</a:t>
                      </a:r>
                      <a:endParaRPr lang="en-CA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3905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=""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</a:t>
                      </a:r>
                      <a:r>
                        <a:rPr lang="en-CA" baseline="0" dirty="0" smtClean="0"/>
                        <a:t>renewal </a:t>
                      </a:r>
                      <a:r>
                        <a:rPr lang="en-CA" baseline="0" dirty="0"/>
                        <a:t>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MaxDeliveryCout</a:t>
            </a:r>
            <a:endParaRPr lang="en-CA" dirty="0"/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r>
              <a:rPr lang="en-CA" dirty="0"/>
              <a:t> (AutoComplete , </a:t>
            </a:r>
            <a:r>
              <a:rPr lang="en-CA" dirty="0" err="1"/>
              <a:t>AutoRenewTimeout</a:t>
            </a:r>
            <a:r>
              <a:rPr lang="en-CA" dirty="0"/>
              <a:t>, </a:t>
            </a:r>
            <a:r>
              <a:rPr lang="en-CA" dirty="0" err="1"/>
              <a:t>MaxConcurrentCalls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  <p:pic>
        <p:nvPicPr>
          <p:cNvPr id="1026" name="Picture 2" descr="https://www.linqpad.net/images/maincodescratchpad.png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63" y="5691884"/>
            <a:ext cx="1609615" cy="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4464" y="6165855"/>
            <a:ext cx="108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hlinkClick r:id="rId9" action="ppaction://program"/>
              </a:rPr>
              <a:t>Demo</a:t>
            </a:r>
            <a:endParaRPr lang="en-C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053" y="4029121"/>
            <a:ext cx="8815895" cy="2387600"/>
          </a:xfrm>
          <a:solidFill>
            <a:srgbClr val="01BAF2"/>
          </a:solidFill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Azure Service Bus - The good, the Bad and the Awesome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Feldman, Azure Advisor &amp; MVP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678106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308197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2932346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593493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5432724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 rot="16200000" flipH="1">
            <a:off x="4550468" y="3333781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677530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6071" y="3408827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3831734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525817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681079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588356"/>
            <a:ext cx="211420" cy="422908"/>
            <a:chOff x="6908214" y="4241179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1179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25846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5416050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350482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727177"/>
            <a:ext cx="3192471" cy="688873"/>
          </a:xfrm>
          <a:prstGeom prst="wedgeRoundRectCallout">
            <a:avLst>
              <a:gd name="adj1" fmla="val -62587"/>
              <a:gd name="adj2" fmla="val 575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666376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873052"/>
            <a:ext cx="3192471" cy="529173"/>
          </a:xfrm>
          <a:prstGeom prst="wedgeRoundRectCallout">
            <a:avLst>
              <a:gd name="adj1" fmla="val -62943"/>
              <a:gd name="adj2" fmla="val -578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hlinkClick r:id="rId4" action="ppaction://program"/>
                </a:rPr>
                <a:t>Demo</a:t>
              </a:r>
              <a:endParaRPr lang="en-CA" sz="200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80200" y="4193270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2730" y="4817419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4550468" y="5218854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1"/>
            <a:endCxn id="42" idx="2"/>
          </p:cNvCxnSpPr>
          <p:nvPr/>
        </p:nvCxnSpPr>
        <p:spPr>
          <a:xfrm rot="10800000">
            <a:off x="3887522" y="4562603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234473" y="2052682"/>
            <a:ext cx="545727" cy="2335529"/>
            <a:chOff x="2234473" y="2042408"/>
            <a:chExt cx="545727" cy="2335529"/>
          </a:xfrm>
        </p:grpSpPr>
        <p:cxnSp>
          <p:nvCxnSpPr>
            <p:cNvPr id="16" name="Elbow Connector 15"/>
            <p:cNvCxnSpPr>
              <a:stCxn id="42" idx="1"/>
            </p:cNvCxnSpPr>
            <p:nvPr/>
          </p:nvCxnSpPr>
          <p:spPr>
            <a:xfrm rot="10800000">
              <a:off x="2234474" y="2350624"/>
              <a:ext cx="545726" cy="202731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2" idx="1"/>
            </p:cNvCxnSpPr>
            <p:nvPr/>
          </p:nvCxnSpPr>
          <p:spPr>
            <a:xfrm rot="10800000">
              <a:off x="2237112" y="2042408"/>
              <a:ext cx="543088" cy="233552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endCxn id="6" idx="1"/>
            </p:cNvCxnSpPr>
            <p:nvPr/>
          </p:nvCxnSpPr>
          <p:spPr>
            <a:xfrm>
              <a:off x="2234473" y="2069956"/>
              <a:ext cx="545727" cy="422907"/>
            </a:xfrm>
            <a:prstGeom prst="bentConnector3">
              <a:avLst>
                <a:gd name="adj1" fmla="val 1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  <p:bldP spid="42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Batching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178396"/>
                  </p:ext>
                </p:extLst>
              </p:nvPr>
            </p:nvGraphicFramePr>
            <p:xfrm>
              <a:off x="1576639" y="1358387"/>
              <a:ext cx="9327452" cy="5494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639" y="1358387"/>
                <a:ext cx="9327452" cy="5494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Transactions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00959"/>
                  </p:ext>
                </p:extLst>
              </p:nvPr>
            </p:nvGraphicFramePr>
            <p:xfrm>
              <a:off x="1576639" y="1358387"/>
              <a:ext cx="9327452" cy="5494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639" y="1358387"/>
                <a:ext cx="9327452" cy="5494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Forwarding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 </a:t>
            </a:r>
            <a:r>
              <a:rPr lang="en-US" dirty="0"/>
              <a:t>DLQ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property “</a:t>
            </a:r>
            <a:r>
              <a:rPr lang="en-US" dirty="0" err="1"/>
              <a:t>DeadLetterSource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Exception </a:t>
            </a:r>
            <a:r>
              <a:rPr lang="en-CA" b="1" dirty="0">
                <a:solidFill>
                  <a:schemeClr val="bg1"/>
                </a:solidFill>
              </a:rPr>
              <a:t>Handling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RetryPolicy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exception.IsTransient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smtClean="0">
                <a:solidFill>
                  <a:schemeClr val="bg1"/>
                </a:solidFill>
              </a:rPr>
              <a:t>HA </a:t>
            </a:r>
            <a:r>
              <a:rPr lang="en-CA" b="1" dirty="0">
                <a:solidFill>
                  <a:schemeClr val="bg1"/>
                </a:solidFill>
              </a:rPr>
              <a:t>and DR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PairedNamespaces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Active-Passive</a:t>
            </a:r>
          </a:p>
        </p:txBody>
      </p:sp>
    </p:spTree>
    <p:extLst>
      <p:ext uri="{BB962C8B-B14F-4D97-AF65-F5344CB8AC3E}">
        <p14:creationId xmlns:p14="http://schemas.microsoft.com/office/powerpoint/2010/main" val="3911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Word About Premium Tier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72286"/>
            <a:ext cx="114917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Isolated and dedicated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 day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data store engine (Storage based, not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 MB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noisy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Low and predictable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 and predictable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Express entities not supported (since there’s no need)</a:t>
            </a:r>
          </a:p>
        </p:txBody>
      </p:sp>
    </p:spTree>
    <p:extLst>
      <p:ext uri="{BB962C8B-B14F-4D97-AF65-F5344CB8AC3E}">
        <p14:creationId xmlns:p14="http://schemas.microsoft.com/office/powerpoint/2010/main" val="76828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Cloud Tools for Visual Studio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Service Bus Explorer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4" action="ppaction://hlinkfile"/>
              </a:rPr>
              <a:t>ServiceBus</a:t>
            </a:r>
            <a:r>
              <a:rPr lang="en-US" sz="3200" dirty="0">
                <a:hlinkClick r:id="rId4" action="ppaction://hlinkfile"/>
              </a:rPr>
              <a:t> 360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66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https://github.com/SeanFeldman/ASB-AustinAzure</a:t>
            </a:r>
            <a:endParaRPr lang="en-CA" sz="2400" b="1" dirty="0"/>
          </a:p>
          <a:p>
            <a:r>
              <a:rPr lang="en-US" sz="2400" b="1" dirty="0" smtClean="0"/>
              <a:t>Recording </a:t>
            </a:r>
            <a:r>
              <a:rPr lang="en-US" sz="2400" b="1" dirty="0" smtClean="0">
                <a:hlinkClick r:id="rId3"/>
              </a:rPr>
              <a:t>http://usergroup.tv/?cat=498</a:t>
            </a:r>
            <a:endParaRPr lang="en-CA" sz="2400" b="1" dirty="0" smtClean="0"/>
          </a:p>
          <a:p>
            <a:r>
              <a:rPr lang="en-CA" sz="2400" b="1" dirty="0" smtClean="0"/>
              <a:t>Connect </a:t>
            </a:r>
            <a:r>
              <a:rPr lang="en-CA" sz="2400" b="1" dirty="0">
                <a:hlinkClick r:id="rId4" action="ppaction://hlinkfile"/>
              </a:rPr>
              <a:t>@</a:t>
            </a:r>
            <a:r>
              <a:rPr lang="en-CA" sz="2400" b="1" dirty="0" err="1">
                <a:hlinkClick r:id="rId4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 smtClean="0"/>
              <a:t>Send </a:t>
            </a:r>
            <a:r>
              <a:rPr lang="en-CA" sz="2400" b="1" dirty="0"/>
              <a:t>your feedback to </a:t>
            </a:r>
            <a:r>
              <a:rPr lang="en-CA" sz="2400" b="1" dirty="0">
                <a:hlinkClick r:id="rId5"/>
              </a:rPr>
              <a:t>feldman.sean@gmail.com</a:t>
            </a:r>
            <a:endParaRPr lang="en-CA" sz="2400" b="1" dirty="0"/>
          </a:p>
          <a:p>
            <a:r>
              <a:rPr lang="en-CA" sz="2400" b="1" dirty="0" smtClean="0"/>
              <a:t>Feel </a:t>
            </a:r>
            <a:r>
              <a:rPr lang="en-CA" sz="2400" b="1" dirty="0"/>
              <a:t>up your RSS feed with </a:t>
            </a:r>
            <a:r>
              <a:rPr lang="en-CA" sz="2400" b="1" dirty="0">
                <a:hlinkClick r:id="rId6"/>
              </a:rPr>
              <a:t>https://weblogs.asp.net/sfeldman</a:t>
            </a:r>
            <a:r>
              <a:rPr lang="en-CA" sz="2400" b="1" dirty="0"/>
              <a:t> </a:t>
            </a:r>
            <a:endParaRPr lang="en-CA" sz="2400" b="1" dirty="0" smtClean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7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8"/>
              </a:rPr>
              <a:t>https://www.linqpad.net/</a:t>
            </a:r>
            <a:r>
              <a:rPr lang="en-CA" sz="2400" b="1" dirty="0"/>
              <a:t> </a:t>
            </a:r>
            <a:endParaRPr lang="en-CA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ServiceBus</a:t>
            </a:r>
            <a:r>
              <a:rPr lang="en-US" sz="2400" b="1" dirty="0"/>
              <a:t> 360 </a:t>
            </a:r>
            <a:r>
              <a:rPr lang="en-US" sz="2400" b="1" dirty="0">
                <a:hlinkClick r:id="rId9"/>
              </a:rPr>
              <a:t>http://app.servicebus360.com</a:t>
            </a:r>
            <a:r>
              <a:rPr lang="en-US" sz="2400" b="1" dirty="0" smtClean="0">
                <a:hlinkClick r:id="rId9"/>
              </a:rPr>
              <a:t>/</a:t>
            </a:r>
            <a:endParaRPr lang="en-CA" sz="2400" b="1" dirty="0"/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Disclaimer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I am not a robo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202686"/>
            <a:ext cx="5867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Topics connector"/>
          <p:cNvCxnSpPr>
            <a:stCxn id="11" idx="2"/>
            <a:endCxn id="37" idx="0"/>
          </p:cNvCxnSpPr>
          <p:nvPr/>
        </p:nvCxnSpPr>
        <p:spPr>
          <a:xfrm rot="16200000" flipH="1">
            <a:off x="3637522" y="3462761"/>
            <a:ext cx="547289" cy="1190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Queues connector"/>
          <p:cNvCxnSpPr>
            <a:stCxn id="11" idx="2"/>
            <a:endCxn id="35" idx="0"/>
          </p:cNvCxnSpPr>
          <p:nvPr/>
        </p:nvCxnSpPr>
        <p:spPr>
          <a:xfrm rot="5400000">
            <a:off x="2389253" y="3404946"/>
            <a:ext cx="547290" cy="130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old ASB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59" y="3134594"/>
            <a:ext cx="872457" cy="872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055851" y="3003537"/>
            <a:ext cx="1176391" cy="1076119"/>
            <a:chOff x="6980497" y="3003537"/>
            <a:chExt cx="1176391" cy="1076119"/>
          </a:xfrm>
        </p:grpSpPr>
        <p:sp>
          <p:nvSpPr>
            <p:cNvPr id="17" name="TextBox 16"/>
            <p:cNvSpPr txBox="1"/>
            <p:nvPr/>
          </p:nvSpPr>
          <p:spPr>
            <a:xfrm>
              <a:off x="6980497" y="3710324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EventHubs</a:t>
              </a:r>
              <a:endParaRPr lang="en-CA" dirty="0"/>
            </a:p>
          </p:txBody>
        </p:sp>
        <p:pic>
          <p:nvPicPr>
            <p:cNvPr id="3" name="event hub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912" y="3003537"/>
              <a:ext cx="838764" cy="83876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10737" y="3032516"/>
            <a:ext cx="1176391" cy="1047140"/>
            <a:chOff x="9394396" y="3032516"/>
            <a:chExt cx="1176391" cy="1047140"/>
          </a:xfrm>
        </p:grpSpPr>
        <p:sp>
          <p:nvSpPr>
            <p:cNvPr id="19" name="TextBox 18"/>
            <p:cNvSpPr txBox="1"/>
            <p:nvPr/>
          </p:nvSpPr>
          <p:spPr>
            <a:xfrm>
              <a:off x="9394396" y="3710324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Relays</a:t>
              </a:r>
            </a:p>
          </p:txBody>
        </p:sp>
        <p:pic>
          <p:nvPicPr>
            <p:cNvPr id="10" name="relay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8639" y="3032516"/>
              <a:ext cx="780806" cy="78080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412259" y="4331633"/>
            <a:ext cx="1176391" cy="1092851"/>
            <a:chOff x="1995918" y="4331633"/>
            <a:chExt cx="1176391" cy="1092851"/>
          </a:xfrm>
        </p:grpSpPr>
        <p:sp>
          <p:nvSpPr>
            <p:cNvPr id="6" name="queues"/>
            <p:cNvSpPr txBox="1"/>
            <p:nvPr/>
          </p:nvSpPr>
          <p:spPr>
            <a:xfrm>
              <a:off x="1995918" y="5055152"/>
              <a:ext cx="117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Queues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183" y="4331633"/>
              <a:ext cx="738664" cy="73866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774310" y="4331632"/>
            <a:ext cx="1571774" cy="1369851"/>
            <a:chOff x="4357969" y="4331632"/>
            <a:chExt cx="1571774" cy="1369851"/>
          </a:xfrm>
        </p:grpSpPr>
        <p:sp>
          <p:nvSpPr>
            <p:cNvPr id="15" name="TextBox 14"/>
            <p:cNvSpPr txBox="1"/>
            <p:nvPr/>
          </p:nvSpPr>
          <p:spPr>
            <a:xfrm>
              <a:off x="4357969" y="5055152"/>
              <a:ext cx="15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Topics &amp; Subscriptions</a:t>
              </a:r>
            </a:p>
          </p:txBody>
        </p:sp>
        <p:pic>
          <p:nvPicPr>
            <p:cNvPr id="37" name="topic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719" y="4331632"/>
              <a:ext cx="738664" cy="73866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98358" y="3003537"/>
            <a:ext cx="2178999" cy="1076119"/>
            <a:chOff x="2882017" y="3003537"/>
            <a:chExt cx="2178999" cy="1076119"/>
          </a:xfrm>
        </p:grpSpPr>
        <p:pic>
          <p:nvPicPr>
            <p:cNvPr id="11" name="brokered messag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6" y="3003537"/>
              <a:ext cx="780806" cy="78080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882017" y="3710324"/>
              <a:ext cx="217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Brokered Messaging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3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  <p:sp>
        <p:nvSpPr>
          <p:cNvPr id="9" name="TextBox 8"/>
          <p:cNvSpPr txBox="1"/>
          <p:nvPr/>
        </p:nvSpPr>
        <p:spPr>
          <a:xfrm rot="20765978">
            <a:off x="117498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440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765978">
            <a:off x="4826153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1.8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65978">
            <a:off x="6180757" y="4446566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28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65978">
            <a:off x="827743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&gt;80,000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642" y="1562100"/>
            <a:ext cx="2828924" cy="4371975"/>
            <a:chOff x="274642" y="1562100"/>
            <a:chExt cx="2828924" cy="4371975"/>
          </a:xfrm>
        </p:grpSpPr>
        <p:sp>
          <p:nvSpPr>
            <p:cNvPr id="8" name="Rechteck 3"/>
            <p:cNvSpPr/>
            <p:nvPr/>
          </p:nvSpPr>
          <p:spPr bwMode="auto">
            <a:xfrm>
              <a:off x="274642" y="1562100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On-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Premises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Infra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and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IaaS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02" y="2925772"/>
              <a:ext cx="987421" cy="987421"/>
            </a:xfrm>
            <a:prstGeom prst="rect">
              <a:avLst/>
            </a:prstGeom>
          </p:spPr>
        </p:pic>
        <p:sp>
          <p:nvSpPr>
            <p:cNvPr id="18" name="Textfeld 15"/>
            <p:cNvSpPr txBox="1"/>
            <p:nvPr/>
          </p:nvSpPr>
          <p:spPr>
            <a:xfrm>
              <a:off x="342745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18"/>
            <p:cNvCxnSpPr/>
            <p:nvPr/>
          </p:nvCxnSpPr>
          <p:spPr>
            <a:xfrm>
              <a:off x="427041" y="4371987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246443" y="1562099"/>
            <a:ext cx="2828924" cy="4371975"/>
            <a:chOff x="3246443" y="1562099"/>
            <a:chExt cx="2828924" cy="4371975"/>
          </a:xfrm>
        </p:grpSpPr>
        <p:sp>
          <p:nvSpPr>
            <p:cNvPr id="10" name="Rechteck 8"/>
            <p:cNvSpPr/>
            <p:nvPr/>
          </p:nvSpPr>
          <p:spPr bwMode="auto">
            <a:xfrm>
              <a:off x="3246443" y="1562099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Private </a:t>
              </a:r>
              <a:b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</a:b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Cloud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727" y="2925772"/>
              <a:ext cx="987421" cy="987421"/>
            </a:xfrm>
            <a:prstGeom prst="rect">
              <a:avLst/>
            </a:prstGeom>
          </p:spPr>
        </p:pic>
        <p:sp>
          <p:nvSpPr>
            <p:cNvPr id="22" name="Textfeld 16"/>
            <p:cNvSpPr txBox="1"/>
            <p:nvPr/>
          </p:nvSpPr>
          <p:spPr>
            <a:xfrm>
              <a:off x="3314545" y="4676781"/>
              <a:ext cx="2692719" cy="107632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Windows Azure Pack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Gerader Verbinder 20"/>
            <p:cNvCxnSpPr/>
            <p:nvPr/>
          </p:nvCxnSpPr>
          <p:spPr>
            <a:xfrm>
              <a:off x="3356692" y="4349759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18244" y="1562098"/>
            <a:ext cx="2828924" cy="4371975"/>
            <a:chOff x="6218244" y="1562098"/>
            <a:chExt cx="2828924" cy="4371975"/>
          </a:xfrm>
        </p:grpSpPr>
        <p:sp>
          <p:nvSpPr>
            <p:cNvPr id="11" name="Rechteck 9"/>
            <p:cNvSpPr/>
            <p:nvPr/>
          </p:nvSpPr>
          <p:spPr bwMode="auto">
            <a:xfrm>
              <a:off x="6218244" y="1562098"/>
              <a:ext cx="2828924" cy="4371975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(Standard)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052" y="2925772"/>
              <a:ext cx="987421" cy="987421"/>
            </a:xfrm>
            <a:prstGeom prst="rect">
              <a:avLst/>
            </a:prstGeom>
          </p:spPr>
        </p:pic>
        <p:cxnSp>
          <p:nvCxnSpPr>
            <p:cNvPr id="25" name="Gerader Verbinder 21"/>
            <p:cNvCxnSpPr/>
            <p:nvPr/>
          </p:nvCxnSpPr>
          <p:spPr>
            <a:xfrm>
              <a:off x="6328494" y="4330705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3"/>
            <p:cNvSpPr txBox="1"/>
            <p:nvPr/>
          </p:nvSpPr>
          <p:spPr>
            <a:xfrm>
              <a:off x="62863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90046" y="1562098"/>
            <a:ext cx="2828924" cy="4371975"/>
            <a:chOff x="9190046" y="1562098"/>
            <a:chExt cx="2828924" cy="4371975"/>
          </a:xfrm>
        </p:grpSpPr>
        <p:sp>
          <p:nvSpPr>
            <p:cNvPr id="9" name="Rechteck 7"/>
            <p:cNvSpPr/>
            <p:nvPr/>
          </p:nvSpPr>
          <p:spPr bwMode="auto">
            <a:xfrm>
              <a:off x="9190046" y="1562098"/>
              <a:ext cx="2828924" cy="4371975"/>
            </a:xfrm>
            <a:prstGeom prst="rect">
              <a:avLst/>
            </a:prstGeom>
            <a:solidFill>
              <a:srgbClr val="44B0FF"/>
            </a:solidFill>
            <a:ln w="28575"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(Premium)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377" y="2925772"/>
              <a:ext cx="987421" cy="987421"/>
            </a:xfrm>
            <a:prstGeom prst="rect">
              <a:avLst/>
            </a:prstGeom>
          </p:spPr>
        </p:pic>
        <p:cxnSp>
          <p:nvCxnSpPr>
            <p:cNvPr id="26" name="Gerader Verbinder 22"/>
            <p:cNvCxnSpPr/>
            <p:nvPr/>
          </p:nvCxnSpPr>
          <p:spPr>
            <a:xfrm>
              <a:off x="9300296" y="4324346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4"/>
            <p:cNvSpPr txBox="1"/>
            <p:nvPr/>
          </p:nvSpPr>
          <p:spPr>
            <a:xfrm>
              <a:off x="92581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 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batch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7321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deadletter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77868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68297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entity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39227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message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07532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sess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312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schedul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15076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ransac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31196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forward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5790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=""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=""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webextension1.xml><?xml version="1.0" encoding="utf-8"?>
<we:webextension xmlns:we="http://schemas.microsoft.com/office/webextensions/webextension/2010/11" id="{C8AC4937-8139-4DB9-997A-B23E9B815561}">
  <we:reference id="wa104379261" version="2.0.0.1" store="en-US" storeType="OMEX"/>
  <we:alternateReferences>
    <we:reference id="WA104379261" version="2.0.0.1" store="WA104379261" storeType="OMEX"/>
  </we:alternateReferences>
  <we:properties>
    <we:property name="mentimeter_ppt_series_id" value="&quot;c5bfa021668e5fa7779a722bef1314d4&quot;"/>
    <we:property name="mentimeter_ppt_question_id" value="&quot;cc4e1e0aea1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0946939-A3ED-4D9F-ABAB-BA21DEC32B35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for (var i = 0; i &lt; 10; i++)\n{\n    batch.Add(new BrokeredMessage($\&quot;Message #{i}\&quot;));\n}\nawait messageSender.SendBatchAsync(batch).ConfigureAwait(false);&quot;,&quot;ctags&quot;:{&quot;false&quot;:[{&quot;linenum&quot;:&quot;5&quot;,&quot;signature&quot;:&quot;await messageSender.SendBatchAsync(batch).ConfigureAwait(false)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865381-7608-4C6B-82BB-130912CBF4F2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Task Transaction() \n{\n    var msg1 = new BrokeredMessage(new string('A', 250*1024));\n    msg1.Properties.Add(\&quot;sender\&quot;, \&quot;SF1\&quot;);\n    var msg2 = new BrokeredMessage(new string('B', 250*1024));\n    msg2.Properties.Add(\&quot;sender\&quot;, \&quot;SF2\&quot;);\n    var msg3 = new BrokeredMessage(new string('C', 250*1024));\n    msg3.Properties.Add(\&quot;sender\&quot;, \&quot;SF3\&quot;);\n    var messages = new List&lt;BrokeredMessage&gt; { msg1, msg2, msg3 };\n\n    var sender = await messagingFactory.CreateMessageSenderAsync(\&quot;test\&quot;).ConfigureAwait(false);\n    using (var transaction = new TransactionScope(TransactionScopeAsyncFlowOption.Enabled))\n    {\n        foreach (var msg in messages)\n        {\n            await sender.SendAsync(msg).ConfigureAwait(false);\n        }\n        transaction.Complete();\n    }\n}\n\npublic async Task AtomicSendsWithReceive()\n{\n    var receiveQueueName = \&quot;sent-via-rcv\&quot;;\n    var dstQueueName = \&quot;sent-via-dst\&quot;;\n    await CreateQueuesAsync(namespaceManager, receiveQueueName, dstQueueName);\n\n    var factory = await MessagingFactory.CreateAsync(namespaceManager.Address, namespaceManager.Settings.TokenProvider).ConfigureAwait(false);\n    var kickoffSender = await factory.CreateMessageSenderAsync(receiveQueueName).ConfigureAwait(false); // to send the original message\n    var receiver = await factory.CreateMessageReceiverAsync(receiveQueueName).ConfigureAwait(false);\n    var sender = await factory.CreateMessageSenderAsync(dstQueueName, receiveQueueName).ConfigureAwait(false);\n\n    await kickoffSender.SendAsync(new BrokeredMessage($\&quot;incoming message {DateTime.UtcNow}\&quot;)).ConfigureAwait(false);\n    var incomingMsg = await receiver.ReceiveAsync().ConfigureAwait(false);\n    \n    using (var scope = new TransactionScope(TransactionScopeAsyncFlowOption.Enabled))\n    {\n        var newMsg = new BrokeredMessage($\&quot;new msg for incoming id: {incomingMsg.MessageId}\&quot;);\n        \n        await incomingMsg.CompleteAsync().ConfigureAwait(false);\n        \n        #region breaking atomic sends-receive\n        //await incomingMsg.AbandonAsync(new Dictionary&lt;string, object&gt;() { {\&quot;reason\&quot;, \&quot;emulating a problem\&quot;}}).ConfigureAwait(false);\n        #endregion\n        \n        await sender.SendAsync(newMsg).ConfigureAwait(false);\n        scope.Complete();\n    }\n}&quot;,&quot;ctags&quot;:{&quot;AtomicSendsWithReceive&quot;:[{&quot;linenum&quot;:&quot;22&quot;,&quot;signature&quot;:&quot;AtomicSendsWithReceive()&quot;}],&quot;Transaction&quot;:[{&quot;linenum&quot;:&quot;1&quot;,&quot;signature&quot;:&quot;Transaction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800</Words>
  <Application>Microsoft Office PowerPoint</Application>
  <PresentationFormat>Widescreen</PresentationFormat>
  <Paragraphs>218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Azure Service Bus - The good, the Bad and the Awesome Sean Feldman, Azure Advisor &amp; MVP</vt:lpstr>
      <vt:lpstr>Disclaimer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Batching</vt:lpstr>
      <vt:lpstr>Transactions</vt:lpstr>
      <vt:lpstr>Forwarding</vt:lpstr>
      <vt:lpstr>Exception Handling</vt:lpstr>
      <vt:lpstr>HA and DR</vt:lpstr>
      <vt:lpstr>A Word About Premium Tier</vt:lpstr>
      <vt:lpstr>Tools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132</cp:revision>
  <dcterms:created xsi:type="dcterms:W3CDTF">2016-03-20T05:54:07Z</dcterms:created>
  <dcterms:modified xsi:type="dcterms:W3CDTF">2016-09-08T20:35:50Z</dcterms:modified>
</cp:coreProperties>
</file>