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78" r:id="rId7"/>
    <p:sldId id="279" r:id="rId8"/>
    <p:sldId id="265" r:id="rId9"/>
    <p:sldId id="281" r:id="rId10"/>
    <p:sldId id="266" r:id="rId11"/>
    <p:sldId id="268" r:id="rId12"/>
    <p:sldId id="282" r:id="rId13"/>
    <p:sldId id="267" r:id="rId14"/>
    <p:sldId id="262" r:id="rId15"/>
    <p:sldId id="263" r:id="rId16"/>
    <p:sldId id="286" r:id="rId17"/>
    <p:sldId id="283" r:id="rId18"/>
    <p:sldId id="272" r:id="rId19"/>
    <p:sldId id="274" r:id="rId20"/>
    <p:sldId id="273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B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50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9318F-A11E-4632-BF99-F8A6CDC302CB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71CC-CB47-453F-9882-C6D2B0397E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19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71CC-CB47-453F-9882-C6D2B0397ED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65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13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1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29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30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5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86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65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81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57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40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31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7509-A3DD-4616-9315-DE1FA9D0E286}" type="datetimeFigureOut">
              <a:rPr lang="en-CA" smtClean="0"/>
              <a:t>2016-03-22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6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OneDrive\Tools\LINQPad\LINQPad.exe%20%22C:\Users\Sean\Desktop\snippets\01.QueueDescription.linq%22" TargetMode="External"/><Relationship Id="rId2" Type="http://schemas.openxmlformats.org/officeDocument/2006/relationships/hyperlink" Target="file:///C:\Users\Sean\OneDrive\Tools\LINQPad\LINQPad.exe%20%22C:\Users\Sean\Desktop\snippets\00.NamespaceManager.linq%2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file:///C:\Users\Sean\OneDrive\Tools\LINQPad\LINQPad.exe%20%22C:\Users\Sean\Desktop\snippets\03.SubscriptionDescription.linq%22" TargetMode="External"/><Relationship Id="rId4" Type="http://schemas.openxmlformats.org/officeDocument/2006/relationships/hyperlink" Target="file:///C:\Users\Sean\OneDrive\Tools\LINQPad\LINQPad.exe%20%22C:\Users\Sean\Desktop\snippets\02.TopicDescription.linq%2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OneDrive\Tools\LINQPad\LINQPad.exe%20%22C:\Users\Sean\Desktop\snippets\05.QueueClient.linq%22" TargetMode="External"/><Relationship Id="rId2" Type="http://schemas.openxmlformats.org/officeDocument/2006/relationships/hyperlink" Target="file:///C:\Users\Sean\OneDrive\Tools\LINQPad\LINQPad.exe%20%22C:\Users\Sean\Desktop\snippets\04.BrokeredMessage.linq%2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Users\Sean\OneDrive\Tools\LINQPad\LINQPad.exe%20%22C:\Users\Sean\Desktop\snippets\07.SubscriptionClient.linq%22" TargetMode="External"/><Relationship Id="rId4" Type="http://schemas.openxmlformats.org/officeDocument/2006/relationships/hyperlink" Target="file:///C:\Users\Sean\OneDrive\Tools\LINQPad\LINQPad.exe%20%22C:\Users\Sean\Desktop\snippets\06.TopicClient.linq%22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sfeldman" TargetMode="External"/><Relationship Id="rId7" Type="http://schemas.openxmlformats.org/officeDocument/2006/relationships/hyperlink" Target="https://www.linqpad.net/" TargetMode="External"/><Relationship Id="rId2" Type="http://schemas.openxmlformats.org/officeDocument/2006/relationships/hyperlink" Target="https://github.com/SeanFeldman/ASB-DotNet-YY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olosalvatori/ServiceBusExplorer" TargetMode="External"/><Relationship Id="rId5" Type="http://schemas.openxmlformats.org/officeDocument/2006/relationships/hyperlink" Target="https://weblogs.asp.net/sfeldman" TargetMode="External"/><Relationship Id="rId4" Type="http://schemas.openxmlformats.org/officeDocument/2006/relationships/hyperlink" Target="mailto:feldman.sean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8110" y="5950434"/>
            <a:ext cx="7027126" cy="1256393"/>
          </a:xfrm>
        </p:spPr>
        <p:txBody>
          <a:bodyPr/>
          <a:lstStyle/>
          <a:p>
            <a:r>
              <a:rPr lang="en-CA" dirty="0"/>
              <a:t>Sean Feldman</a:t>
            </a:r>
          </a:p>
        </p:txBody>
      </p:sp>
      <p:pic>
        <p:nvPicPr>
          <p:cNvPr id="1026" name="Picture 2" descr="http://www.softwebiot.com/wp-content/uploads/2015/09/azure.jpg?id=31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" y="-203199"/>
            <a:ext cx="12192000" cy="716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2866" y="4142137"/>
            <a:ext cx="7332134" cy="2387600"/>
          </a:xfrm>
          <a:solidFill>
            <a:srgbClr val="01BAF2"/>
          </a:solidFill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Messaging in the Cloud - Azure Service Bus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sz="2800" b="1" dirty="0">
                <a:solidFill>
                  <a:schemeClr val="bg1"/>
                </a:solidFill>
              </a:rPr>
              <a:t>Sean Feldman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0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Entity Properties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95977"/>
              </p:ext>
            </p:extLst>
          </p:nvPr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69950493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92080481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452756205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111647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80688"/>
              </p:ext>
            </p:extLst>
          </p:nvPr>
        </p:nvGraphicFramePr>
        <p:xfrm>
          <a:off x="237672" y="1857949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207723062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65832436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970386946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383583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56117"/>
              </p:ext>
            </p:extLst>
          </p:nvPr>
        </p:nvGraphicFramePr>
        <p:xfrm>
          <a:off x="237672" y="2226007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208288810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58993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38424"/>
              </p:ext>
            </p:extLst>
          </p:nvPr>
        </p:nvGraphicFramePr>
        <p:xfrm>
          <a:off x="237672" y="260229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208288810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58993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DefaultMessageTimeToLive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40646"/>
              </p:ext>
            </p:extLst>
          </p:nvPr>
        </p:nvGraphicFramePr>
        <p:xfrm>
          <a:off x="237672" y="297313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104330619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4204515562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415215335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175264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DuplicateDetectionTimeHistoryWindows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502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115869"/>
              </p:ext>
            </p:extLst>
          </p:nvPr>
        </p:nvGraphicFramePr>
        <p:xfrm>
          <a:off x="237672" y="334397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12311315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282496470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30488708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401786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MaxSizeInMegabytes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6624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68424"/>
              </p:ext>
            </p:extLst>
          </p:nvPr>
        </p:nvGraphicFramePr>
        <p:xfrm>
          <a:off x="237672" y="371481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199696017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3539112866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80923022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935120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RequiredDuplicateDetection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960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480770"/>
              </p:ext>
            </p:extLst>
          </p:nvPr>
        </p:nvGraphicFramePr>
        <p:xfrm>
          <a:off x="237672" y="408565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20888614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00303231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805567231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3843977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EnableDeadLetteringOnMessageExpiration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264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9559"/>
              </p:ext>
            </p:extLst>
          </p:nvPr>
        </p:nvGraphicFramePr>
        <p:xfrm>
          <a:off x="237671" y="445649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980040838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617856318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17920172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668206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LockDuration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1046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13284"/>
              </p:ext>
            </p:extLst>
          </p:nvPr>
        </p:nvGraphicFramePr>
        <p:xfrm>
          <a:off x="237671" y="483277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23148973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544777589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530947747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12586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MaxDeliveryCount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2424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46207"/>
              </p:ext>
            </p:extLst>
          </p:nvPr>
        </p:nvGraphicFramePr>
        <p:xfrm>
          <a:off x="237671" y="521643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15352244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268939235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617046073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656986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RequiresSession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0034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151156"/>
              </p:ext>
            </p:extLst>
          </p:nvPr>
        </p:nvGraphicFramePr>
        <p:xfrm>
          <a:off x="237671" y="558727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714670035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63196805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1483469417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9728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EnableDeadLetteringOnFilterEvaluationException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74375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8" name="Picture 17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608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Sending 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70044"/>
              </p:ext>
            </p:extLst>
          </p:nvPr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71">
                  <a:extLst>
                    <a:ext uri="{9D8B030D-6E8A-4147-A177-3AD203B41FA5}">
                      <a16:colId xmlns:a16="http://schemas.microsoft.com/office/drawing/2014/main" val="1699504934"/>
                    </a:ext>
                  </a:extLst>
                </a:gridCol>
                <a:gridCol w="7451270">
                  <a:extLst>
                    <a:ext uri="{9D8B030D-6E8A-4147-A177-3AD203B41FA5}">
                      <a16:colId xmlns:a16="http://schemas.microsoft.com/office/drawing/2014/main" val="92080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57593"/>
              </p:ext>
            </p:extLst>
          </p:nvPr>
        </p:nvGraphicFramePr>
        <p:xfrm>
          <a:off x="237672" y="1857949"/>
          <a:ext cx="11752941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207723062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658324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DefaultMessageTimeToLive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time that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enqueue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messages will be valid for before expiring if not explicitly specified in the message properties.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455702"/>
              </p:ext>
            </p:extLst>
          </p:nvPr>
        </p:nvGraphicFramePr>
        <p:xfrm>
          <a:off x="237672" y="2507221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RequiredDuplicationDetection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if messages sent with the same message ID will be ignored.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122908"/>
              </p:ext>
            </p:extLst>
          </p:nvPr>
        </p:nvGraphicFramePr>
        <p:xfrm>
          <a:off x="237672" y="2888586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12557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038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DuplicateDetectionTimeHistoryWindows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 to store message ID values for duplicate detection.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864297"/>
              </p:ext>
            </p:extLst>
          </p:nvPr>
        </p:nvGraphicFramePr>
        <p:xfrm>
          <a:off x="237671" y="3259426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104330619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420451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MaxSizeInMegabytes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storage capacity of the entity.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5020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0" name="Picture 9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709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Receiving 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71">
                  <a:extLst>
                    <a:ext uri="{9D8B030D-6E8A-4147-A177-3AD203B41FA5}">
                      <a16:colId xmlns:a16="http://schemas.microsoft.com/office/drawing/2014/main" val="1699504934"/>
                    </a:ext>
                  </a:extLst>
                </a:gridCol>
                <a:gridCol w="7451270">
                  <a:extLst>
                    <a:ext uri="{9D8B030D-6E8A-4147-A177-3AD203B41FA5}">
                      <a16:colId xmlns:a16="http://schemas.microsoft.com/office/drawing/2014/main" val="92080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482714"/>
              </p:ext>
            </p:extLst>
          </p:nvPr>
        </p:nvGraphicFramePr>
        <p:xfrm>
          <a:off x="237672" y="1857949"/>
          <a:ext cx="11752941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207723062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658324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EnableDeadLetteringOnMessageExpiration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whether messages will be moved to the dead-letter queue when their time to live expires. 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359989"/>
              </p:ext>
            </p:extLst>
          </p:nvPr>
        </p:nvGraphicFramePr>
        <p:xfrm>
          <a:off x="237672" y="2507221"/>
          <a:ext cx="11752941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LockDuration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time interval a message will remain in the locked state after it has been revived using the peek-lock mode.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98119"/>
              </p:ext>
            </p:extLst>
          </p:nvPr>
        </p:nvGraphicFramePr>
        <p:xfrm>
          <a:off x="237673" y="3147301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12557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038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MaxDeIiveryCount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times a message can be received before being dead-lettered.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59142"/>
              </p:ext>
            </p:extLst>
          </p:nvPr>
        </p:nvGraphicFramePr>
        <p:xfrm>
          <a:off x="237672" y="3518141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104330619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420451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RequiresSession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whether message sessions will be used on the messaging entity.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5020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0" name="Picture 9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105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Common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898" y="1558555"/>
            <a:ext cx="51654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2" action="ppaction://program"/>
              </a:rPr>
              <a:t>NamespaceManager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3" action="ppaction://program"/>
              </a:rPr>
              <a:t>QueueDescription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4" action="ppaction://program"/>
              </a:rPr>
              <a:t>TopicDescription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5" action="ppaction://program"/>
              </a:rPr>
              <a:t>SubscriptionDescription</a:t>
            </a:r>
            <a:endParaRPr lang="en-CA" sz="32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943601" y="1558555"/>
            <a:ext cx="5817507" cy="3740891"/>
            <a:chOff x="5943601" y="1558555"/>
            <a:chExt cx="5817507" cy="3740891"/>
          </a:xfrm>
        </p:grpSpPr>
        <p:pic>
          <p:nvPicPr>
            <p:cNvPr id="1028" name="Picture 4" descr="https://www.wpclipart.com/signs_symbol/safety_signs/safety_signs_3/warning_sig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1" y="1558555"/>
              <a:ext cx="5817507" cy="3740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166757" y="3733799"/>
              <a:ext cx="531767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Using </a:t>
              </a:r>
              <a:r>
                <a:rPr lang="en-CA" sz="3200" b="1" dirty="0" err="1">
                  <a:solidFill>
                    <a:schemeClr val="accent1">
                      <a:lumMod val="50000"/>
                    </a:schemeClr>
                  </a:solidFill>
                </a:rPr>
                <a:t>async</a:t>
              </a:r>
              <a:r>
                <a:rPr lang="en-CA" sz="3200" b="1" dirty="0"/>
                <a:t>/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await</a:t>
              </a:r>
              <a:r>
                <a:rPr lang="en-CA" sz="3200" b="1" dirty="0"/>
                <a:t> along with 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CA" sz="3200" b="1" dirty="0" err="1">
                  <a:solidFill>
                    <a:schemeClr val="accent1">
                      <a:lumMod val="50000"/>
                    </a:schemeClr>
                  </a:solidFill>
                </a:rPr>
                <a:t>ConfigureAwait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(false)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93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Brokered Message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75289" y="2506134"/>
            <a:ext cx="4007556" cy="2957689"/>
            <a:chOff x="5667022" y="2020711"/>
            <a:chExt cx="4007556" cy="2957689"/>
          </a:xfrm>
        </p:grpSpPr>
        <p:sp>
          <p:nvSpPr>
            <p:cNvPr id="6" name="Rectangle 5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667022" y="2020711"/>
              <a:ext cx="2060222" cy="143368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727244" y="2037644"/>
              <a:ext cx="1947334" cy="14167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306713" y="2658533"/>
            <a:ext cx="3612445" cy="1027289"/>
          </a:xfrm>
          <a:prstGeom prst="rect">
            <a:avLst/>
          </a:prstGeom>
          <a:solidFill>
            <a:schemeClr val="accent1">
              <a:alpha val="45882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Headers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6712" y="3849511"/>
            <a:ext cx="3612445" cy="1495778"/>
          </a:xfrm>
          <a:prstGeom prst="rect">
            <a:avLst/>
          </a:prstGeom>
          <a:solidFill>
            <a:schemeClr val="accent1">
              <a:alpha val="45882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Body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27979" y="2506134"/>
            <a:ext cx="1151922" cy="2957689"/>
            <a:chOff x="9127979" y="2506134"/>
            <a:chExt cx="1151922" cy="2957689"/>
          </a:xfrm>
        </p:grpSpPr>
        <p:sp>
          <p:nvSpPr>
            <p:cNvPr id="13" name="Right Brace 12"/>
            <p:cNvSpPr/>
            <p:nvPr/>
          </p:nvSpPr>
          <p:spPr>
            <a:xfrm>
              <a:off x="9127979" y="2506134"/>
              <a:ext cx="227180" cy="295768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05257" y="3849511"/>
              <a:ext cx="87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256 KB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66927" y="2523067"/>
            <a:ext cx="1038330" cy="1282201"/>
            <a:chOff x="8366927" y="2523067"/>
            <a:chExt cx="1038330" cy="1282201"/>
          </a:xfrm>
        </p:grpSpPr>
        <p:sp>
          <p:nvSpPr>
            <p:cNvPr id="16" name="Right Brace 15"/>
            <p:cNvSpPr/>
            <p:nvPr/>
          </p:nvSpPr>
          <p:spPr>
            <a:xfrm>
              <a:off x="8366927" y="2523067"/>
              <a:ext cx="140970" cy="1282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30613" y="2987511"/>
              <a:ext cx="87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64 KB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Brokered Message Properties</a:t>
            </a:r>
          </a:p>
        </p:txBody>
      </p:sp>
      <p:pic>
        <p:nvPicPr>
          <p:cNvPr id="3" name="Picture 2">
            <a:hlinkClick r:id="rId2" action="ppaction://program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41" y="1704622"/>
            <a:ext cx="11492638" cy="48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3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Send/Receive Message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43619"/>
              </p:ext>
            </p:extLst>
          </p:nvPr>
        </p:nvGraphicFramePr>
        <p:xfrm>
          <a:off x="310986" y="1956514"/>
          <a:ext cx="3770615" cy="26599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val="1869795355"/>
                    </a:ext>
                  </a:extLst>
                </a:gridCol>
              </a:tblGrid>
              <a:tr h="370159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Receive and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63218"/>
                  </a:ext>
                </a:extLst>
              </a:tr>
              <a:tr h="228978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 received and deleted in one</a:t>
                      </a:r>
                      <a:r>
                        <a:rPr lang="en-CA" baseline="0" dirty="0"/>
                        <a:t> </a:t>
                      </a:r>
                      <a:r>
                        <a:rPr lang="en-CA" dirty="0"/>
                        <a:t>operation (</a:t>
                      </a:r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possible message loss</a:t>
                      </a:r>
                      <a:r>
                        <a:rPr lang="en-CA" dirty="0"/>
                        <a:t>)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 can’t be abandon, deferred,</a:t>
                      </a:r>
                      <a:r>
                        <a:rPr lang="en-CA" baseline="0" dirty="0"/>
                        <a:t> or dead lettered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i="1" dirty="0"/>
                        <a:t>At-most-once</a:t>
                      </a:r>
                      <a:r>
                        <a:rPr lang="en-CA" dirty="0"/>
                        <a:t>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302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94327"/>
              </p:ext>
            </p:extLst>
          </p:nvPr>
        </p:nvGraphicFramePr>
        <p:xfrm>
          <a:off x="4081601" y="1959622"/>
          <a:ext cx="3770615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val="2343213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Peek 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8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Two-phased</a:t>
                      </a:r>
                      <a:r>
                        <a:rPr lang="en-CA" baseline="0" dirty="0"/>
                        <a:t> receive (</a:t>
                      </a:r>
                      <a:r>
                        <a:rPr lang="en-CA" baseline="0" dirty="0">
                          <a:solidFill>
                            <a:srgbClr val="C00000"/>
                          </a:solidFill>
                        </a:rPr>
                        <a:t>possible message duplication</a:t>
                      </a:r>
                      <a:r>
                        <a:rPr lang="en-CA" baseline="0" dirty="0"/>
                        <a:t>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</a:t>
                      </a:r>
                      <a:r>
                        <a:rPr lang="en-CA" baseline="0" dirty="0"/>
                        <a:t> can be abandoned, deferred, or dead lettered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Receiver is responsible for completion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i="1" dirty="0"/>
                        <a:t>At-least-once</a:t>
                      </a:r>
                      <a:r>
                        <a:rPr lang="en-CA" dirty="0"/>
                        <a:t> delivery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34748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20278"/>
              </p:ext>
            </p:extLst>
          </p:nvPr>
        </p:nvGraphicFramePr>
        <p:xfrm>
          <a:off x="7852216" y="1959622"/>
          <a:ext cx="3770615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val="698248285"/>
                    </a:ext>
                  </a:extLst>
                </a:gridCol>
              </a:tblGrid>
              <a:tr h="370407">
                <a:tc>
                  <a:txBody>
                    <a:bodyPr/>
                    <a:lstStyle/>
                    <a:p>
                      <a:pPr algn="l"/>
                      <a:r>
                        <a:rPr lang="en-CA" dirty="0" err="1"/>
                        <a:t>OnMessage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39083"/>
                  </a:ext>
                </a:extLst>
              </a:tr>
              <a:tr h="2286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Multi-threaded message pump with controlled concurrency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/>
                        <a:t>Messages can be auto-completed or completed manually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/>
                        <a:t>Auto renew of timeouts</a:t>
                      </a:r>
                      <a:endParaRPr lang="en-CA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4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5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BrokeredMessage</a:t>
            </a:r>
            <a:r>
              <a:rPr lang="en-CA" b="1" dirty="0">
                <a:solidFill>
                  <a:schemeClr val="bg1"/>
                </a:solidFill>
              </a:rPr>
              <a:t> &amp; Client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898" y="1558555"/>
            <a:ext cx="51654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2" action="ppaction://program"/>
              </a:rPr>
              <a:t>BrokeredMessage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3" action="ppaction://program"/>
              </a:rPr>
              <a:t>QueueClient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4" action="ppaction://program"/>
              </a:rPr>
              <a:t>TopicClient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5" action="ppaction://program"/>
              </a:rPr>
              <a:t>SubscriptionClient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/>
              <a:t>MessageSender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/>
              <a:t>MessageReceiver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171116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Peek Lock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594257"/>
            <a:ext cx="9813219" cy="49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OnMessage</a:t>
            </a:r>
            <a:r>
              <a:rPr lang="en-CA" b="1" dirty="0">
                <a:solidFill>
                  <a:schemeClr val="bg1"/>
                </a:solidFill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65491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lay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78" y="3885523"/>
            <a:ext cx="780290" cy="780290"/>
          </a:xfrm>
          <a:prstGeom prst="rect">
            <a:avLst/>
          </a:prstGeom>
        </p:spPr>
      </p:pic>
      <p:cxnSp>
        <p:nvCxnSpPr>
          <p:cNvPr id="14" name="Relays connector"/>
          <p:cNvCxnSpPr>
            <a:stCxn id="4" idx="2"/>
            <a:endCxn id="9" idx="0"/>
          </p:cNvCxnSpPr>
          <p:nvPr/>
        </p:nvCxnSpPr>
        <p:spPr>
          <a:xfrm rot="16200000" flipH="1">
            <a:off x="7713347" y="1563047"/>
            <a:ext cx="801084" cy="38438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ventHub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12" y="3885523"/>
            <a:ext cx="780290" cy="780290"/>
          </a:xfrm>
          <a:prstGeom prst="rect">
            <a:avLst/>
          </a:prstGeom>
        </p:spPr>
      </p:pic>
      <p:cxnSp>
        <p:nvCxnSpPr>
          <p:cNvPr id="18" name="EventHubs connector"/>
          <p:cNvCxnSpPr>
            <a:stCxn id="4" idx="2"/>
            <a:endCxn id="5" idx="0"/>
          </p:cNvCxnSpPr>
          <p:nvPr/>
        </p:nvCxnSpPr>
        <p:spPr>
          <a:xfrm rot="16200000" flipH="1">
            <a:off x="6477214" y="2799180"/>
            <a:ext cx="801084" cy="1371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Topic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145" y="3885523"/>
            <a:ext cx="780290" cy="780290"/>
          </a:xfrm>
          <a:prstGeom prst="rect">
            <a:avLst/>
          </a:prstGeom>
        </p:spPr>
      </p:pic>
      <p:cxnSp>
        <p:nvCxnSpPr>
          <p:cNvPr id="16" name="Topics connector"/>
          <p:cNvCxnSpPr>
            <a:stCxn id="4" idx="2"/>
            <a:endCxn id="8" idx="0"/>
          </p:cNvCxnSpPr>
          <p:nvPr/>
        </p:nvCxnSpPr>
        <p:spPr>
          <a:xfrm rot="5400000">
            <a:off x="5241081" y="2934648"/>
            <a:ext cx="801084" cy="11006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Queue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78" y="3885523"/>
            <a:ext cx="780290" cy="780290"/>
          </a:xfrm>
          <a:prstGeom prst="rect">
            <a:avLst/>
          </a:prstGeom>
        </p:spPr>
      </p:pic>
      <p:cxnSp>
        <p:nvCxnSpPr>
          <p:cNvPr id="12" name="Queues connector"/>
          <p:cNvCxnSpPr>
            <a:stCxn id="4" idx="2"/>
            <a:endCxn id="7" idx="0"/>
          </p:cNvCxnSpPr>
          <p:nvPr/>
        </p:nvCxnSpPr>
        <p:spPr>
          <a:xfrm rot="5400000">
            <a:off x="4004948" y="1698515"/>
            <a:ext cx="801084" cy="35729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Service provided by ASB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11" y="2304149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3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Pub/Sub</a:t>
            </a:r>
          </a:p>
        </p:txBody>
      </p:sp>
    </p:spTree>
    <p:extLst>
      <p:ext uri="{BB962C8B-B14F-4D97-AF65-F5344CB8AC3E}">
        <p14:creationId xmlns:p14="http://schemas.microsoft.com/office/powerpoint/2010/main" val="859199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449" y="1708347"/>
            <a:ext cx="11276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Slides &amp; code </a:t>
            </a:r>
            <a:r>
              <a:rPr lang="en-CA" sz="2400" b="1" dirty="0">
                <a:hlinkClick r:id="rId2"/>
              </a:rPr>
              <a:t>https://github.com/SeanFeldman/ASB-DotNet-YYC</a:t>
            </a:r>
            <a:endParaRPr lang="en-CA" sz="2400" b="1" dirty="0"/>
          </a:p>
          <a:p>
            <a:r>
              <a:rPr lang="en-CA" sz="2400" b="1" dirty="0"/>
              <a:t>Connect </a:t>
            </a:r>
            <a:r>
              <a:rPr lang="en-CA" sz="2400" b="1" dirty="0">
                <a:hlinkClick r:id="rId3" action="ppaction://hlinkfile"/>
              </a:rPr>
              <a:t>@</a:t>
            </a:r>
            <a:r>
              <a:rPr lang="en-CA" sz="2400" b="1" dirty="0" err="1">
                <a:hlinkClick r:id="rId3" action="ppaction://hlinkfile"/>
              </a:rPr>
              <a:t>sfeldman</a:t>
            </a:r>
            <a:endParaRPr lang="en-CA" sz="2400" b="1" dirty="0"/>
          </a:p>
          <a:p>
            <a:r>
              <a:rPr lang="en-CA" sz="2400" b="1" dirty="0"/>
              <a:t>Send your feedback to </a:t>
            </a:r>
            <a:r>
              <a:rPr lang="en-CA" sz="2400" b="1" dirty="0">
                <a:hlinkClick r:id="rId4"/>
              </a:rPr>
              <a:t>feldman.sean@gmail.com</a:t>
            </a:r>
            <a:endParaRPr lang="en-CA" sz="2400" b="1" dirty="0"/>
          </a:p>
          <a:p>
            <a:r>
              <a:rPr lang="en-CA" sz="2400" b="1" dirty="0"/>
              <a:t>Feel up your RSS </a:t>
            </a:r>
            <a:r>
              <a:rPr lang="en-CA" sz="2400" b="1"/>
              <a:t>feed with </a:t>
            </a:r>
            <a:r>
              <a:rPr lang="en-CA" sz="2400" b="1">
                <a:hlinkClick r:id="rId5"/>
              </a:rPr>
              <a:t>https://weblogs.asp.net/sfeldman</a:t>
            </a:r>
            <a:r>
              <a:rPr lang="en-CA" sz="2400" b="1"/>
              <a:t> </a:t>
            </a:r>
            <a:endParaRPr lang="en-CA" sz="2400" b="1" dirty="0"/>
          </a:p>
          <a:p>
            <a:endParaRPr lang="en-CA" sz="2400" b="1" dirty="0"/>
          </a:p>
          <a:p>
            <a:r>
              <a:rPr lang="en-CA" sz="2400" b="1" dirty="0"/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Service Bus Explorer </a:t>
            </a:r>
            <a:r>
              <a:rPr lang="en-CA" sz="2400" b="1" dirty="0">
                <a:hlinkClick r:id="rId6"/>
              </a:rPr>
              <a:t>https://github.com/paolosalvatori/ServiceBusExplorer</a:t>
            </a:r>
            <a:r>
              <a:rPr lang="en-CA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err="1"/>
              <a:t>LinqPad</a:t>
            </a:r>
            <a:r>
              <a:rPr lang="en-CA" sz="2400" b="1" dirty="0"/>
              <a:t> </a:t>
            </a:r>
            <a:r>
              <a:rPr lang="en-CA" sz="2400" b="1" dirty="0">
                <a:hlinkClick r:id="rId7"/>
              </a:rPr>
              <a:t>https://www.linqpad.net/</a:t>
            </a:r>
            <a:r>
              <a:rPr lang="en-CA" sz="2400" b="1" dirty="0"/>
              <a:t> </a:t>
            </a:r>
          </a:p>
          <a:p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12903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 Stats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4463" y="1911750"/>
            <a:ext cx="3851052" cy="192351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&gt;275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Billion</a:t>
            </a: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    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 operations on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Service Bus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Messaging (Standard)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month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5631" y="1911750"/>
            <a:ext cx="3851052" cy="1480320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spc="-21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1.5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Million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 Queues and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Topics in Production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60105" y="4338845"/>
            <a:ext cx="3851052" cy="125872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&gt;250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TB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Daily Data Volume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7427" y="4338845"/>
            <a:ext cx="3851052" cy="125872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&gt;12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PB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Monthly Data Volume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6799" y="1911750"/>
            <a:ext cx="3051888" cy="1480320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&gt;35,000</a:t>
            </a:r>
            <a:endParaRPr lang="en-US" sz="4400" dirty="0">
              <a:solidFill>
                <a:srgbClr val="00188F"/>
              </a:solidFill>
              <a:latin typeface="Segoe UI Light"/>
              <a:cs typeface="Segoe UI Semibold" panose="020B0702040204020203" pitchFamily="34" charset="0"/>
            </a:endParaRP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Daily Active Service Bus Namespaces</a:t>
            </a:r>
          </a:p>
        </p:txBody>
      </p:sp>
    </p:spTree>
    <p:extLst>
      <p:ext uri="{BB962C8B-B14F-4D97-AF65-F5344CB8AC3E}">
        <p14:creationId xmlns:p14="http://schemas.microsoft.com/office/powerpoint/2010/main" val="31757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 Options &amp; Tiers</a:t>
            </a:r>
          </a:p>
        </p:txBody>
      </p:sp>
      <p:sp>
        <p:nvSpPr>
          <p:cNvPr id="8" name="Rechteck 3"/>
          <p:cNvSpPr/>
          <p:nvPr/>
        </p:nvSpPr>
        <p:spPr bwMode="auto">
          <a:xfrm>
            <a:off x="274642" y="1562100"/>
            <a:ext cx="2828924" cy="43719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On-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Premises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Infra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and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IaaS</a:t>
            </a:r>
            <a:endParaRPr lang="en-US" sz="28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hteck 7"/>
          <p:cNvSpPr/>
          <p:nvPr/>
        </p:nvSpPr>
        <p:spPr bwMode="auto">
          <a:xfrm>
            <a:off x="9190046" y="1562098"/>
            <a:ext cx="2828924" cy="4371975"/>
          </a:xfrm>
          <a:prstGeom prst="rect">
            <a:avLst/>
          </a:prstGeom>
          <a:solidFill>
            <a:srgbClr val="44B0FF"/>
          </a:solidFill>
          <a:ln w="28575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Public Cloud (Premium)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hteck 8"/>
          <p:cNvSpPr/>
          <p:nvPr/>
        </p:nvSpPr>
        <p:spPr bwMode="auto">
          <a:xfrm>
            <a:off x="3246443" y="1562099"/>
            <a:ext cx="2828924" cy="43719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Private </a:t>
            </a:r>
            <a:b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</a:b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Cloud</a:t>
            </a:r>
            <a:endParaRPr lang="en-US" sz="28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hteck 9"/>
          <p:cNvSpPr/>
          <p:nvPr/>
        </p:nvSpPr>
        <p:spPr bwMode="auto">
          <a:xfrm>
            <a:off x="6218244" y="1562098"/>
            <a:ext cx="2828924" cy="4371975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Public Cloud (Standard)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02" y="2925772"/>
            <a:ext cx="987421" cy="987421"/>
          </a:xfrm>
          <a:prstGeom prst="rect">
            <a:avLst/>
          </a:prstGeom>
        </p:spPr>
      </p:pic>
      <p:pic>
        <p:nvPicPr>
          <p:cNvPr id="13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27" y="2925772"/>
            <a:ext cx="987421" cy="987421"/>
          </a:xfrm>
          <a:prstGeom prst="rect">
            <a:avLst/>
          </a:prstGeom>
        </p:spPr>
      </p:pic>
      <p:pic>
        <p:nvPicPr>
          <p:cNvPr id="14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52" y="2925772"/>
            <a:ext cx="987421" cy="987421"/>
          </a:xfrm>
          <a:prstGeom prst="rect">
            <a:avLst/>
          </a:prstGeom>
        </p:spPr>
      </p:pic>
      <p:pic>
        <p:nvPicPr>
          <p:cNvPr id="16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77" y="2925772"/>
            <a:ext cx="987421" cy="987421"/>
          </a:xfrm>
          <a:prstGeom prst="rect">
            <a:avLst/>
          </a:prstGeom>
        </p:spPr>
      </p:pic>
      <p:sp>
        <p:nvSpPr>
          <p:cNvPr id="18" name="Textfeld 15"/>
          <p:cNvSpPr txBox="1"/>
          <p:nvPr/>
        </p:nvSpPr>
        <p:spPr>
          <a:xfrm>
            <a:off x="342745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bg1"/>
                </a:solidFill>
              </a:rPr>
              <a:t>Service Bus for Windows Server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1.1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feld 16"/>
          <p:cNvSpPr txBox="1"/>
          <p:nvPr/>
        </p:nvSpPr>
        <p:spPr>
          <a:xfrm>
            <a:off x="3314545" y="4676781"/>
            <a:ext cx="2692719" cy="1076326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bg1"/>
                </a:solidFill>
              </a:rPr>
              <a:t>Windows Azure Pack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Service Bus for Windows Server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1.1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3" name="Gerader Verbinder 18"/>
          <p:cNvCxnSpPr/>
          <p:nvPr/>
        </p:nvCxnSpPr>
        <p:spPr>
          <a:xfrm>
            <a:off x="427041" y="4371987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0"/>
          <p:cNvCxnSpPr/>
          <p:nvPr/>
        </p:nvCxnSpPr>
        <p:spPr>
          <a:xfrm>
            <a:off x="3356692" y="4349759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1"/>
          <p:cNvCxnSpPr/>
          <p:nvPr/>
        </p:nvCxnSpPr>
        <p:spPr>
          <a:xfrm>
            <a:off x="6328494" y="4330705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2"/>
          <p:cNvCxnSpPr/>
          <p:nvPr/>
        </p:nvCxnSpPr>
        <p:spPr>
          <a:xfrm>
            <a:off x="9300296" y="4324346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3"/>
          <p:cNvSpPr txBox="1"/>
          <p:nvPr/>
        </p:nvSpPr>
        <p:spPr>
          <a:xfrm>
            <a:off x="6286347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Microsoft Azure Service Bus</a:t>
            </a:r>
            <a:br>
              <a:rPr lang="de-DE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PaaS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feld 24"/>
          <p:cNvSpPr txBox="1"/>
          <p:nvPr/>
        </p:nvSpPr>
        <p:spPr>
          <a:xfrm>
            <a:off x="9258147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Microsoft Azure Service Bus </a:t>
            </a:r>
            <a:br>
              <a:rPr lang="de-DE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PaaS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Pfeil nach links und rechts 2"/>
          <p:cNvSpPr/>
          <p:nvPr/>
        </p:nvSpPr>
        <p:spPr bwMode="auto">
          <a:xfrm>
            <a:off x="6218244" y="5996214"/>
            <a:ext cx="5800726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Consistent</a:t>
            </a: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0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Capabilities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Pfeil nach links und rechts 25"/>
          <p:cNvSpPr/>
          <p:nvPr/>
        </p:nvSpPr>
        <p:spPr bwMode="auto">
          <a:xfrm>
            <a:off x="274642" y="6401826"/>
            <a:ext cx="5800725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Pack / Windows Server Update Cycle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Pfeil nach links und rechts 26"/>
          <p:cNvSpPr/>
          <p:nvPr/>
        </p:nvSpPr>
        <p:spPr bwMode="auto">
          <a:xfrm>
            <a:off x="6218244" y="6401825"/>
            <a:ext cx="5800725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Update Cycle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1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Capability Set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28414"/>
              </p:ext>
            </p:extLst>
          </p:nvPr>
        </p:nvGraphicFramePr>
        <p:xfrm>
          <a:off x="491686" y="1371600"/>
          <a:ext cx="11265424" cy="3657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828902982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41150549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Batching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Send or receive a batch of multiple independent</a:t>
                      </a:r>
                      <a:r>
                        <a:rPr lang="en-US" sz="1800" baseline="0" dirty="0">
                          <a:latin typeface="+mn-lt"/>
                        </a:rPr>
                        <a:t> messages in a single transfer gesture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9913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97843"/>
              </p:ext>
            </p:extLst>
          </p:nvPr>
        </p:nvGraphicFramePr>
        <p:xfrm>
          <a:off x="491686" y="1734451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765640785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1228090905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 err="1">
                          <a:effectLst/>
                          <a:latin typeface="+mn-lt"/>
                        </a:rPr>
                        <a:t>Deadletter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Expired or undelivered messages (exceeding maximum delivery count) can</a:t>
                      </a:r>
                      <a:r>
                        <a:rPr lang="en-US" sz="1800" baseline="0" dirty="0">
                          <a:latin typeface="+mn-lt"/>
                        </a:rPr>
                        <a:t> be placed into this special queue for retrieval and inspection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162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48433"/>
              </p:ext>
            </p:extLst>
          </p:nvPr>
        </p:nvGraphicFramePr>
        <p:xfrm>
          <a:off x="491686" y="237744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3831955426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2042085128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Duplicate Detection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Duplicates of already received messages (same message-id)</a:t>
                      </a:r>
                      <a:r>
                        <a:rPr lang="en-US" sz="1800" baseline="0" dirty="0">
                          <a:latin typeface="+mn-lt"/>
                        </a:rPr>
                        <a:t> are suppressed and not accepted into the entity within a defined time window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6305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90402"/>
              </p:ext>
            </p:extLst>
          </p:nvPr>
        </p:nvGraphicFramePr>
        <p:xfrm>
          <a:off x="491686" y="301752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727873475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17984194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Ephemeral Entities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Queues,</a:t>
                      </a:r>
                      <a:r>
                        <a:rPr lang="en-US" sz="1800" baseline="0" dirty="0">
                          <a:latin typeface="+mn-lt"/>
                        </a:rPr>
                        <a:t> Topics, and Subscriptions created for temporary use can be automatically deleted after having been idle (unused) for defined time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115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082454"/>
              </p:ext>
            </p:extLst>
          </p:nvPr>
        </p:nvGraphicFramePr>
        <p:xfrm>
          <a:off x="491686" y="365760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2341952753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632375279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Expiration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Messages can be</a:t>
                      </a:r>
                      <a:r>
                        <a:rPr lang="en-US" sz="1800" baseline="0" dirty="0">
                          <a:latin typeface="+mn-lt"/>
                        </a:rPr>
                        <a:t> set to expire after a defined period. If the message has not been delivered at the deadline, the message is removed (or </a:t>
                      </a:r>
                      <a:r>
                        <a:rPr lang="en-US" sz="1800" baseline="0" dirty="0" err="1">
                          <a:latin typeface="+mn-lt"/>
                        </a:rPr>
                        <a:t>deadlettered</a:t>
                      </a:r>
                      <a:r>
                        <a:rPr lang="en-US" sz="1800" baseline="0" dirty="0">
                          <a:latin typeface="+mn-lt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8117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33247"/>
              </p:ext>
            </p:extLst>
          </p:nvPr>
        </p:nvGraphicFramePr>
        <p:xfrm>
          <a:off x="491686" y="429768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298425596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295949675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Multiplexing and </a:t>
                      </a:r>
                      <a:br>
                        <a:rPr lang="en-US" sz="1800" b="1" u="none" strike="noStrike" dirty="0">
                          <a:effectLst/>
                          <a:latin typeface="+mn-lt"/>
                        </a:rPr>
                      </a:br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Order Preservation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Sessions allow separate flow</a:t>
                      </a:r>
                      <a:r>
                        <a:rPr lang="en-US" sz="1800" baseline="0" dirty="0">
                          <a:latin typeface="+mn-lt"/>
                        </a:rPr>
                        <a:t> of multiple, concurrent ordered sequences through a single entity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0425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67200"/>
              </p:ext>
            </p:extLst>
          </p:nvPr>
        </p:nvGraphicFramePr>
        <p:xfrm>
          <a:off x="491686" y="493776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991077073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32938676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Scheduling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Scheduling permits placing</a:t>
                      </a:r>
                      <a:r>
                        <a:rPr lang="en-US" sz="1800" baseline="0" dirty="0">
                          <a:latin typeface="+mn-lt"/>
                        </a:rPr>
                        <a:t> a message into the queue and make it available for retrieval later, starting at a specified time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0883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72780"/>
              </p:ext>
            </p:extLst>
          </p:nvPr>
        </p:nvGraphicFramePr>
        <p:xfrm>
          <a:off x="491686" y="557784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998517978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53058938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Transactions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Multiple operations on multiple distinct entities can be enveloped in a transaction and will either be executed or aborted</a:t>
                      </a:r>
                      <a:r>
                        <a:rPr lang="en-US" sz="1800" baseline="0" dirty="0">
                          <a:latin typeface="+mn-lt"/>
                        </a:rPr>
                        <a:t> together.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018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38114"/>
              </p:ext>
            </p:extLst>
          </p:nvPr>
        </p:nvGraphicFramePr>
        <p:xfrm>
          <a:off x="491686" y="621792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3093430669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173369710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Auto-Forward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Native </a:t>
                      </a: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chaining of a queue or subscription to another queue or topic</a:t>
                      </a:r>
                      <a:r>
                        <a:rPr lang="en-CA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within the same namespace.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0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0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Queues</a:t>
            </a:r>
          </a:p>
        </p:txBody>
      </p:sp>
      <p:pic>
        <p:nvPicPr>
          <p:cNvPr id="5122" name="Picture 2" descr="https://acom.azurecomcdn.net/80C57D/cdn/mediahandler/docarticles/dpsmedia-prod/azure.microsoft.com/en-us/documentation/articles/service-bus-fundamentals-hybrid-solutions/20160310055828/svcbus_02_que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227" y="1521995"/>
            <a:ext cx="7882906" cy="53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14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Topics and Subscriptions</a:t>
            </a:r>
          </a:p>
        </p:txBody>
      </p:sp>
      <p:pic>
        <p:nvPicPr>
          <p:cNvPr id="4100" name="Picture 4" descr="https://acom.azurecomcdn.net/80C57D/cdn/mediahandler/docarticles/dpsmedia-prod/azure.microsoft.com/en-us/documentation/articles/service-bus-fundamentals-hybrid-solutions/20160310055828/svcbus_03_topicsandsubscrip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41" y="1392149"/>
            <a:ext cx="9494118" cy="548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Entities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205" y="1656615"/>
            <a:ext cx="4631590" cy="4670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205" y="1656615"/>
            <a:ext cx="4631590" cy="4670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09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ServiceBus</a:t>
            </a:r>
            <a:r>
              <a:rPr lang="en-CA" b="1" dirty="0">
                <a:solidFill>
                  <a:schemeClr val="bg1"/>
                </a:solidFill>
              </a:rPr>
              <a:t> Explorer</a:t>
            </a:r>
          </a:p>
        </p:txBody>
      </p:sp>
      <p:pic>
        <p:nvPicPr>
          <p:cNvPr id="3" name="Picture 2">
            <a:hlinkClick r:id="rId2" action="ppaction://program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42" y="1459651"/>
            <a:ext cx="8371115" cy="527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7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621</Words>
  <Application>Microsoft Office PowerPoint</Application>
  <PresentationFormat>Widescreen</PresentationFormat>
  <Paragraphs>156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Messaging in the Cloud - Azure Service Bus Sean Feldman</vt:lpstr>
      <vt:lpstr>Service provided by ASB</vt:lpstr>
      <vt:lpstr>ASB Stats</vt:lpstr>
      <vt:lpstr>ASB Options &amp; Tiers</vt:lpstr>
      <vt:lpstr>Capability Set</vt:lpstr>
      <vt:lpstr>Queues</vt:lpstr>
      <vt:lpstr>Topics and Subscriptions</vt:lpstr>
      <vt:lpstr>Entities</vt:lpstr>
      <vt:lpstr>ServiceBus Explorer</vt:lpstr>
      <vt:lpstr>Entity Properties</vt:lpstr>
      <vt:lpstr>Sending Properties</vt:lpstr>
      <vt:lpstr>Receiving Properties</vt:lpstr>
      <vt:lpstr>Common Types</vt:lpstr>
      <vt:lpstr>Brokered Message</vt:lpstr>
      <vt:lpstr>Brokered Message Properties</vt:lpstr>
      <vt:lpstr>Send/Receive Message</vt:lpstr>
      <vt:lpstr>BrokeredMessage &amp; Client Types</vt:lpstr>
      <vt:lpstr>Peek Lock</vt:lpstr>
      <vt:lpstr>OnMessage API</vt:lpstr>
      <vt:lpstr>Pub/Sub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in the cloud - Azure Service Bus Sean Feldman</dc:title>
  <dc:creator>Sean Feldman</dc:creator>
  <cp:lastModifiedBy>Sean Feldman</cp:lastModifiedBy>
  <cp:revision>48</cp:revision>
  <dcterms:created xsi:type="dcterms:W3CDTF">2016-03-20T05:54:07Z</dcterms:created>
  <dcterms:modified xsi:type="dcterms:W3CDTF">2016-03-23T06:06:26Z</dcterms:modified>
</cp:coreProperties>
</file>