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65" r:id="rId9"/>
    <p:sldId id="281" r:id="rId10"/>
    <p:sldId id="266" r:id="rId11"/>
    <p:sldId id="268" r:id="rId12"/>
    <p:sldId id="282" r:id="rId13"/>
    <p:sldId id="267" r:id="rId14"/>
    <p:sldId id="262" r:id="rId15"/>
    <p:sldId id="263" r:id="rId16"/>
    <p:sldId id="286" r:id="rId17"/>
    <p:sldId id="283" r:id="rId18"/>
    <p:sldId id="272" r:id="rId19"/>
    <p:sldId id="274" r:id="rId20"/>
    <p:sldId id="27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20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1.QueueDescription.linq%22" TargetMode="External"/><Relationship Id="rId2" Type="http://schemas.openxmlformats.org/officeDocument/2006/relationships/hyperlink" Target="file:///C:\Users\Sean\OneDrive\Tools\LINQPad\LINQPad.exe%20%22C:\Users\Sean\Desktop\snippets\00.NamespaceManager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file:///C:\Users\Sean\OneDrive\Tools\LINQPad\LINQPad.exe%20%22C:\Users\Sean\Desktop\snippets\03.SubscriptionDescription.linq%22" TargetMode="External"/><Relationship Id="rId4" Type="http://schemas.openxmlformats.org/officeDocument/2006/relationships/hyperlink" Target="file:///C:\Users\Sean\OneDrive\Tools\LINQPad\LINQPad.exe%20%22C:\Users\Sean\Desktop\snippets\02.TopicDescription.linq%2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5.QueueClient.linq%22" TargetMode="External"/><Relationship Id="rId2" Type="http://schemas.openxmlformats.org/officeDocument/2006/relationships/hyperlink" Target="file:///C:\Users\Sean\OneDrive\Tools\LINQPad\LINQPad.exe%20%22C:\Users\Sean\Desktop\snippets\04.BrokeredMessage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Sean\OneDrive\Tools\LINQPad\LINQPad.exe%20%22C:\Users\Sean\Desktop\snippets\08.MessageSender.MessageReceiver.linq%22" TargetMode="External"/><Relationship Id="rId5" Type="http://schemas.openxmlformats.org/officeDocument/2006/relationships/hyperlink" Target="file:///C:\Users\Sean\OneDrive\Tools\LINQPad\LINQPad.exe%20%22C:\Users\Sean\Desktop\snippets\07.SubscriptionClient.linq%22" TargetMode="External"/><Relationship Id="rId4" Type="http://schemas.openxmlformats.org/officeDocument/2006/relationships/hyperlink" Target="file:///C:\Users\Sean\OneDrive\Tools\LINQPad\LINQPad.exe%20%22C:\Users\Sean\Desktop\snippets\06.TopicClient.linq%2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hyperlink" Target="sfeldman" TargetMode="External"/><Relationship Id="rId7" Type="http://schemas.openxmlformats.org/officeDocument/2006/relationships/hyperlink" Target="https://www.linqpad.net/" TargetMode="External"/><Relationship Id="rId2" Type="http://schemas.openxmlformats.org/officeDocument/2006/relationships/hyperlink" Target="https://github.com/SeanFeldman/ASB-DotNet-YY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olosalvatori/ServiceBusExplorer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866" y="4142137"/>
            <a:ext cx="7332134" cy="2387600"/>
          </a:xfrm>
          <a:solidFill>
            <a:srgbClr val="01BAF2"/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Messaging in the Cloud - Azure Service Bus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0688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56117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3842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0646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5869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8424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0770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559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13284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46207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51156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70044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57593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that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messages will be valid for before expiring if not explicitly specified in the message properties.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702"/>
              </p:ext>
            </p:extLst>
          </p:nvPr>
        </p:nvGraphicFramePr>
        <p:xfrm>
          <a:off x="237672" y="250722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RequiredDuplicationDetection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if messages sent with the same message ID will be ignored.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22908"/>
              </p:ext>
            </p:extLst>
          </p:nvPr>
        </p:nvGraphicFramePr>
        <p:xfrm>
          <a:off x="237672" y="288858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 to store message ID values for duplicate detection.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64297"/>
              </p:ext>
            </p:extLst>
          </p:nvPr>
        </p:nvGraphicFramePr>
        <p:xfrm>
          <a:off x="237671" y="325942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storage capacity of the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Receiving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82714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messages will be moved to the dead-letter queue when their time to live expires.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59989"/>
              </p:ext>
            </p:extLst>
          </p:nvPr>
        </p:nvGraphicFramePr>
        <p:xfrm>
          <a:off x="237672" y="2507221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interval a message will remain in the locked state after it has been revived using the peek-lock mode.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98119"/>
              </p:ext>
            </p:extLst>
          </p:nvPr>
        </p:nvGraphicFramePr>
        <p:xfrm>
          <a:off x="237673" y="314730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MaxDeIiveryCount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times a message can be received before being dead-lettered.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9142"/>
              </p:ext>
            </p:extLst>
          </p:nvPr>
        </p:nvGraphicFramePr>
        <p:xfrm>
          <a:off x="237672" y="351814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 sessions will be used on the messaging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1" y="1558555"/>
            <a:ext cx="5817507" cy="3740891"/>
            <a:chOff x="5943601" y="1558555"/>
            <a:chExt cx="5817507" cy="3740891"/>
          </a:xfrm>
        </p:grpSpPr>
        <p:pic>
          <p:nvPicPr>
            <p:cNvPr id="1028" name="Picture 4" descr="https://www.wpclipart.com/signs_symbol/safety_signs/safety_signs_3/warning_sig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1" y="1558555"/>
              <a:ext cx="5817507" cy="37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66757" y="3733799"/>
              <a:ext cx="5317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Using 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async</a:t>
              </a:r>
              <a:r>
                <a:rPr lang="en-CA" sz="3200" b="1" dirty="0"/>
                <a:t>/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await</a:t>
              </a:r>
              <a:r>
                <a:rPr lang="en-CA" sz="3200" b="1" dirty="0"/>
                <a:t> along with 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ConfigureAwait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(false)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75289" y="2506134"/>
            <a:ext cx="4007556" cy="2957689"/>
            <a:chOff x="5667022" y="2020711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667022" y="2020711"/>
              <a:ext cx="2060222" cy="1433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727244" y="2037644"/>
              <a:ext cx="1947334" cy="14167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306713" y="2658533"/>
            <a:ext cx="3612445" cy="1027289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712" y="3849511"/>
            <a:ext cx="3612445" cy="1495778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Body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7979" y="2506134"/>
            <a:ext cx="1151922" cy="2957689"/>
            <a:chOff x="9127979" y="2506134"/>
            <a:chExt cx="1151922" cy="2957689"/>
          </a:xfrm>
        </p:grpSpPr>
        <p:sp>
          <p:nvSpPr>
            <p:cNvPr id="13" name="Right Brace 12"/>
            <p:cNvSpPr/>
            <p:nvPr/>
          </p:nvSpPr>
          <p:spPr>
            <a:xfrm>
              <a:off x="9127979" y="2506134"/>
              <a:ext cx="227180" cy="29576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05257" y="3849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256 KB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3619"/>
              </p:ext>
            </p:extLst>
          </p:nvPr>
        </p:nvGraphicFramePr>
        <p:xfrm>
          <a:off x="310986" y="1956514"/>
          <a:ext cx="3770615" cy="2659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1869795355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Receive and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63218"/>
                  </a:ext>
                </a:extLst>
              </a:tr>
              <a:tr h="22897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received and deleted in one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operation (</a:t>
                      </a:r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possible message loss</a:t>
                      </a:r>
                      <a:r>
                        <a:rPr lang="en-CA" dirty="0"/>
                        <a:t>)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can’t be abandon, deferred,</a:t>
                      </a:r>
                      <a:r>
                        <a:rPr lang="en-CA" baseline="0" dirty="0"/>
                        <a:t>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At-most-once</a:t>
                      </a:r>
                      <a:r>
                        <a:rPr lang="en-CA" dirty="0"/>
                        <a:t>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302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4327"/>
              </p:ext>
            </p:extLst>
          </p:nvPr>
        </p:nvGraphicFramePr>
        <p:xfrm>
          <a:off x="4081601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234321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Peek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Two-phased</a:t>
                      </a:r>
                      <a:r>
                        <a:rPr lang="en-CA" baseline="0" dirty="0"/>
                        <a:t> receive (</a:t>
                      </a:r>
                      <a:r>
                        <a:rPr lang="en-CA" baseline="0" dirty="0">
                          <a:solidFill>
                            <a:srgbClr val="C00000"/>
                          </a:solidFill>
                        </a:rPr>
                        <a:t>possible message duplication</a:t>
                      </a:r>
                      <a:r>
                        <a:rPr lang="en-CA" baseline="0" dirty="0"/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</a:t>
                      </a:r>
                      <a:r>
                        <a:rPr lang="en-CA" baseline="0" dirty="0"/>
                        <a:t> can be abandoned, deferred,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Receiver is responsible for completion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At-least-once</a:t>
                      </a:r>
                      <a:r>
                        <a:rPr lang="en-CA" dirty="0"/>
                        <a:t> delivery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474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0278"/>
              </p:ext>
            </p:extLst>
          </p:nvPr>
        </p:nvGraphicFramePr>
        <p:xfrm>
          <a:off x="7852216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698248285"/>
                    </a:ext>
                  </a:extLst>
                </a:gridCol>
              </a:tblGrid>
              <a:tr h="370407">
                <a:tc>
                  <a:txBody>
                    <a:bodyPr/>
                    <a:lstStyle/>
                    <a:p>
                      <a:pPr algn="l"/>
                      <a:r>
                        <a:rPr lang="en-CA" dirty="0" err="1"/>
                        <a:t>OnMessage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39083"/>
                  </a:ext>
                </a:extLst>
              </a:tr>
              <a:tr h="2286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Multi-threaded message pump with controlled concurrency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Messages can be auto-completed or completed manually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Auto renew of timeouts</a:t>
                      </a:r>
                      <a:endParaRPr lang="en-CA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BrokeredMessage</a:t>
            </a:r>
            <a:r>
              <a:rPr lang="en-CA" b="1" dirty="0">
                <a:solidFill>
                  <a:schemeClr val="bg1"/>
                </a:solidFill>
              </a:rPr>
              <a:t> &amp; Client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3" action="ppaction://program"/>
              </a:rPr>
              <a:t>QueueClient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MessageSender</a:t>
            </a:r>
            <a:endParaRPr lang="en-CA" sz="3200" b="1" dirty="0">
              <a:hlinkClick r:id="rId6" action="ppaction://progr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MessageReceiver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4728" y="1767156"/>
            <a:ext cx="2193532" cy="888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Receive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5" y="3513759"/>
            <a:ext cx="1910138" cy="888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Complete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25" y="3513759"/>
            <a:ext cx="1910138" cy="888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Abandon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6424" y="3513759"/>
            <a:ext cx="1910138" cy="888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Defer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8625" y="3513759"/>
            <a:ext cx="1910138" cy="888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Deadletter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680824" y="3513759"/>
            <a:ext cx="1910138" cy="888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Lock timeout expired</a:t>
            </a:r>
          </a:p>
        </p:txBody>
      </p:sp>
      <p:cxnSp>
        <p:nvCxnSpPr>
          <p:cNvPr id="10" name="Elbow Connector 9"/>
          <p:cNvCxnSpPr>
            <a:stCxn id="4" idx="1"/>
            <a:endCxn id="5" idx="0"/>
          </p:cNvCxnSpPr>
          <p:nvPr/>
        </p:nvCxnSpPr>
        <p:spPr>
          <a:xfrm rot="10800000" flipV="1">
            <a:off x="1187094" y="2211513"/>
            <a:ext cx="36276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1"/>
            <a:endCxn id="6" idx="0"/>
          </p:cNvCxnSpPr>
          <p:nvPr/>
        </p:nvCxnSpPr>
        <p:spPr>
          <a:xfrm rot="10800000" flipV="1">
            <a:off x="3549294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5482550" y="3084814"/>
            <a:ext cx="8578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0"/>
          </p:cNvCxnSpPr>
          <p:nvPr/>
        </p:nvCxnSpPr>
        <p:spPr>
          <a:xfrm>
            <a:off x="7008260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9" idx="0"/>
          </p:cNvCxnSpPr>
          <p:nvPr/>
        </p:nvCxnSpPr>
        <p:spPr>
          <a:xfrm>
            <a:off x="7008260" y="2211513"/>
            <a:ext cx="3627633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025" y="4582571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marked as completed and removed from the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5741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becomes visible on the queue and can be received again.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6424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remains on the queue and can will be received later.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8625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0824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lay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78" y="3885523"/>
            <a:ext cx="780290" cy="780290"/>
          </a:xfrm>
          <a:prstGeom prst="rect">
            <a:avLst/>
          </a:prstGeom>
        </p:spPr>
      </p:pic>
      <p:cxnSp>
        <p:nvCxnSpPr>
          <p:cNvPr id="14" name="Relays connector"/>
          <p:cNvCxnSpPr>
            <a:stCxn id="4" idx="2"/>
            <a:endCxn id="9" idx="0"/>
          </p:cNvCxnSpPr>
          <p:nvPr/>
        </p:nvCxnSpPr>
        <p:spPr>
          <a:xfrm rot="16200000" flipH="1">
            <a:off x="7713347" y="1563047"/>
            <a:ext cx="801084" cy="384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ventHub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2" y="3885523"/>
            <a:ext cx="780290" cy="780290"/>
          </a:xfrm>
          <a:prstGeom prst="rect">
            <a:avLst/>
          </a:prstGeom>
        </p:spPr>
      </p:pic>
      <p:cxnSp>
        <p:nvCxnSpPr>
          <p:cNvPr id="18" name="EventHubs connector"/>
          <p:cNvCxnSpPr>
            <a:stCxn id="4" idx="2"/>
            <a:endCxn id="5" idx="0"/>
          </p:cNvCxnSpPr>
          <p:nvPr/>
        </p:nvCxnSpPr>
        <p:spPr>
          <a:xfrm rot="16200000" flipH="1">
            <a:off x="6477214" y="2799180"/>
            <a:ext cx="801084" cy="1371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opic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45" y="3885523"/>
            <a:ext cx="780290" cy="780290"/>
          </a:xfrm>
          <a:prstGeom prst="rect">
            <a:avLst/>
          </a:prstGeom>
        </p:spPr>
      </p:pic>
      <p:cxnSp>
        <p:nvCxnSpPr>
          <p:cNvPr id="16" name="Topics connector"/>
          <p:cNvCxnSpPr>
            <a:stCxn id="4" idx="2"/>
            <a:endCxn id="8" idx="0"/>
          </p:cNvCxnSpPr>
          <p:nvPr/>
        </p:nvCxnSpPr>
        <p:spPr>
          <a:xfrm rot="5400000">
            <a:off x="5241081" y="2934648"/>
            <a:ext cx="801084" cy="1100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Queu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8" y="3885523"/>
            <a:ext cx="780290" cy="780290"/>
          </a:xfrm>
          <a:prstGeom prst="rect">
            <a:avLst/>
          </a:prstGeom>
        </p:spPr>
      </p:pic>
      <p:cxnSp>
        <p:nvCxnSpPr>
          <p:cNvPr id="12" name="Queues connector"/>
          <p:cNvCxnSpPr>
            <a:stCxn id="4" idx="2"/>
            <a:endCxn id="7" idx="0"/>
          </p:cNvCxnSpPr>
          <p:nvPr/>
        </p:nvCxnSpPr>
        <p:spPr>
          <a:xfrm rot="5400000">
            <a:off x="4004948" y="1698515"/>
            <a:ext cx="801084" cy="3572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1" y="2304149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https://github.com/SeanFeldman/ASB-DotNet-YYC</a:t>
            </a:r>
            <a:endParaRPr lang="en-CA" sz="2400" b="1" dirty="0"/>
          </a:p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</a:t>
            </a:r>
            <a:r>
              <a:rPr lang="en-CA" sz="2400" b="1"/>
              <a:t>feed with </a:t>
            </a:r>
            <a:r>
              <a:rPr lang="en-CA" sz="2400" b="1">
                <a:hlinkClick r:id="rId5"/>
              </a:rPr>
              <a:t>https://weblogs.asp.net/sfeldman</a:t>
            </a:r>
            <a:r>
              <a:rPr lang="en-CA" sz="2400" b="1"/>
              <a:t> 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6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7"/>
              </a:rPr>
              <a:t>https://www.linqpad.net/</a:t>
            </a:r>
            <a:r>
              <a:rPr lang="en-CA" sz="2400" b="1" dirty="0"/>
              <a:t> </a:t>
            </a:r>
          </a:p>
          <a:p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sp>
        <p:nvSpPr>
          <p:cNvPr id="8" name="Rechteck 3"/>
          <p:cNvSpPr/>
          <p:nvPr/>
        </p:nvSpPr>
        <p:spPr bwMode="auto">
          <a:xfrm>
            <a:off x="274642" y="1562100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On-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Premises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Infra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and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IaaS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hteck 7"/>
          <p:cNvSpPr/>
          <p:nvPr/>
        </p:nvSpPr>
        <p:spPr bwMode="auto">
          <a:xfrm>
            <a:off x="9190046" y="1562098"/>
            <a:ext cx="2828924" cy="4371975"/>
          </a:xfrm>
          <a:prstGeom prst="rect">
            <a:avLst/>
          </a:prstGeom>
          <a:solidFill>
            <a:srgbClr val="44B0FF"/>
          </a:solidFill>
          <a:ln w="28575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(Premium)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hteck 8"/>
          <p:cNvSpPr/>
          <p:nvPr/>
        </p:nvSpPr>
        <p:spPr bwMode="auto">
          <a:xfrm>
            <a:off x="3246443" y="1562099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Private </a:t>
            </a:r>
            <a:b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Cloud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hteck 9"/>
          <p:cNvSpPr/>
          <p:nvPr/>
        </p:nvSpPr>
        <p:spPr bwMode="auto">
          <a:xfrm>
            <a:off x="6218244" y="1562098"/>
            <a:ext cx="2828924" cy="437197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(Standard)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2" y="2925772"/>
            <a:ext cx="987421" cy="987421"/>
          </a:xfrm>
          <a:prstGeom prst="rect">
            <a:avLst/>
          </a:prstGeom>
        </p:spPr>
      </p:pic>
      <p:pic>
        <p:nvPicPr>
          <p:cNvPr id="13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27" y="2925772"/>
            <a:ext cx="987421" cy="987421"/>
          </a:xfrm>
          <a:prstGeom prst="rect">
            <a:avLst/>
          </a:prstGeom>
        </p:spPr>
      </p:pic>
      <p:pic>
        <p:nvPicPr>
          <p:cNvPr id="14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52" y="2925772"/>
            <a:ext cx="987421" cy="987421"/>
          </a:xfrm>
          <a:prstGeom prst="rect">
            <a:avLst/>
          </a:prstGeom>
        </p:spPr>
      </p:pic>
      <p:pic>
        <p:nvPicPr>
          <p:cNvPr id="16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77" y="2925772"/>
            <a:ext cx="987421" cy="987421"/>
          </a:xfrm>
          <a:prstGeom prst="rect">
            <a:avLst/>
          </a:prstGeom>
        </p:spPr>
      </p:pic>
      <p:sp>
        <p:nvSpPr>
          <p:cNvPr id="18" name="Textfeld 15"/>
          <p:cNvSpPr txBox="1"/>
          <p:nvPr/>
        </p:nvSpPr>
        <p:spPr>
          <a:xfrm>
            <a:off x="342745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feld 16"/>
          <p:cNvSpPr txBox="1"/>
          <p:nvPr/>
        </p:nvSpPr>
        <p:spPr>
          <a:xfrm>
            <a:off x="3314545" y="4676781"/>
            <a:ext cx="2692719" cy="107632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Windows Azure Pack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Gerader Verbinder 18"/>
          <p:cNvCxnSpPr/>
          <p:nvPr/>
        </p:nvCxnSpPr>
        <p:spPr>
          <a:xfrm>
            <a:off x="427041" y="4371987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0"/>
          <p:cNvCxnSpPr/>
          <p:nvPr/>
        </p:nvCxnSpPr>
        <p:spPr>
          <a:xfrm>
            <a:off x="3356692" y="4349759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1"/>
          <p:cNvCxnSpPr/>
          <p:nvPr/>
        </p:nvCxnSpPr>
        <p:spPr>
          <a:xfrm>
            <a:off x="6328494" y="4330705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2"/>
          <p:cNvCxnSpPr/>
          <p:nvPr/>
        </p:nvCxnSpPr>
        <p:spPr>
          <a:xfrm>
            <a:off x="9300296" y="4324346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3"/>
          <p:cNvSpPr txBox="1"/>
          <p:nvPr/>
        </p:nvSpPr>
        <p:spPr>
          <a:xfrm>
            <a:off x="62863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feld 24"/>
          <p:cNvSpPr txBox="1"/>
          <p:nvPr/>
        </p:nvSpPr>
        <p:spPr>
          <a:xfrm>
            <a:off x="92581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 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8414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7843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8433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0402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82454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3247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7200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72780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8114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2" y="1459651"/>
            <a:ext cx="8371115" cy="52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691</Words>
  <Application>Microsoft Office PowerPoint</Application>
  <PresentationFormat>Widescreen</PresentationFormat>
  <Paragraphs>167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Messaging in the Cloud - Azure Service Bus Sean Feldman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Sending Properties</vt:lpstr>
      <vt:lpstr>Receiving Properties</vt:lpstr>
      <vt:lpstr>Common Types</vt:lpstr>
      <vt:lpstr>Brokered Message</vt:lpstr>
      <vt:lpstr>Brokered Message Properties</vt:lpstr>
      <vt:lpstr>Send/Receive Message</vt:lpstr>
      <vt:lpstr>BrokeredMessage &amp; Client Types</vt:lpstr>
      <vt:lpstr>Peek Lock</vt:lpstr>
      <vt:lpstr>OnMessage API</vt:lpstr>
      <vt:lpstr>Pub/Sub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60</cp:revision>
  <dcterms:created xsi:type="dcterms:W3CDTF">2016-03-20T05:54:07Z</dcterms:created>
  <dcterms:modified xsi:type="dcterms:W3CDTF">2016-03-24T06:06:11Z</dcterms:modified>
</cp:coreProperties>
</file>