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7" r:id="rId3"/>
    <p:sldId id="261" r:id="rId4"/>
    <p:sldId id="262" r:id="rId5"/>
    <p:sldId id="263" r:id="rId6"/>
    <p:sldId id="260" r:id="rId7"/>
    <p:sldId id="267" r:id="rId8"/>
    <p:sldId id="266" r:id="rId9"/>
    <p:sldId id="275" r:id="rId10"/>
    <p:sldId id="276" r:id="rId11"/>
    <p:sldId id="268" r:id="rId12"/>
    <p:sldId id="264" r:id="rId13"/>
    <p:sldId id="269" r:id="rId14"/>
    <p:sldId id="271" r:id="rId15"/>
    <p:sldId id="270" r:id="rId16"/>
    <p:sldId id="272" r:id="rId17"/>
    <p:sldId id="273" r:id="rId18"/>
    <p:sldId id="27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80199-E171-D64D-97FC-98DC54226E17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D025D8-F1B4-E340-8017-A3F96EB4964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FC59775-5D47-7040-B655-569FE15A8A3B}" type="parTrans" cxnId="{BA954C29-6641-1742-9C44-2DAE9AEF48B2}">
      <dgm:prSet/>
      <dgm:spPr/>
      <dgm:t>
        <a:bodyPr/>
        <a:lstStyle/>
        <a:p>
          <a:endParaRPr lang="en-US"/>
        </a:p>
      </dgm:t>
    </dgm:pt>
    <dgm:pt modelId="{FD11F52C-A2D5-734C-8456-3C254DFAA87F}" type="sibTrans" cxnId="{BA954C29-6641-1742-9C44-2DAE9AEF48B2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AB23B465-8C21-E846-8FCC-5DFBD178334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502CBB04-7B0E-7244-9F0F-FE8FDADA0496}" type="parTrans" cxnId="{42F82BBE-3C51-AE40-9201-2E6A93659275}">
      <dgm:prSet/>
      <dgm:spPr/>
      <dgm:t>
        <a:bodyPr/>
        <a:lstStyle/>
        <a:p>
          <a:endParaRPr lang="en-US"/>
        </a:p>
      </dgm:t>
    </dgm:pt>
    <dgm:pt modelId="{E44BEFA8-C88F-7544-AD6C-857B185E495A}" type="sibTrans" cxnId="{42F82BBE-3C51-AE40-9201-2E6A93659275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39872F0B-D76E-AF42-A4CB-32169B00C6BB}" type="pres">
      <dgm:prSet presAssocID="{1BA80199-E171-D64D-97FC-98DC54226E1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E532E6-66D6-C542-B8C3-136424B07555}" type="pres">
      <dgm:prSet presAssocID="{18D025D8-F1B4-E340-8017-A3F96EB4964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CA322-8FF1-034E-BCA3-496EEEFA1B28}" type="pres">
      <dgm:prSet presAssocID="{FD11F52C-A2D5-734C-8456-3C254DFAA87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CBDF54A-8860-7740-AB04-556D1D7774A6}" type="pres">
      <dgm:prSet presAssocID="{FD11F52C-A2D5-734C-8456-3C254DFAA87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F34A553-5877-D14B-B6C4-8484F152709B}" type="pres">
      <dgm:prSet presAssocID="{AB23B465-8C21-E846-8FCC-5DFBD178334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7E740-F8F7-6B41-8142-09025A60FA83}" type="pres">
      <dgm:prSet presAssocID="{E44BEFA8-C88F-7544-AD6C-857B185E495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42A9705-8B08-184E-AE75-417ABD03C1B0}" type="pres">
      <dgm:prSet presAssocID="{E44BEFA8-C88F-7544-AD6C-857B185E495A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BA954C29-6641-1742-9C44-2DAE9AEF48B2}" srcId="{1BA80199-E171-D64D-97FC-98DC54226E17}" destId="{18D025D8-F1B4-E340-8017-A3F96EB49642}" srcOrd="0" destOrd="0" parTransId="{7FC59775-5D47-7040-B655-569FE15A8A3B}" sibTransId="{FD11F52C-A2D5-734C-8456-3C254DFAA87F}"/>
    <dgm:cxn modelId="{2C2D3FE2-E572-434F-8767-7CD7D82D2490}" type="presOf" srcId="{E44BEFA8-C88F-7544-AD6C-857B185E495A}" destId="{E747E740-F8F7-6B41-8142-09025A60FA83}" srcOrd="0" destOrd="0" presId="urn:microsoft.com/office/officeart/2005/8/layout/cycle2"/>
    <dgm:cxn modelId="{7AE1CA04-9E18-44B4-9589-DC785B57E038}" type="presOf" srcId="{18D025D8-F1B4-E340-8017-A3F96EB49642}" destId="{F4E532E6-66D6-C542-B8C3-136424B07555}" srcOrd="0" destOrd="0" presId="urn:microsoft.com/office/officeart/2005/8/layout/cycle2"/>
    <dgm:cxn modelId="{42F82BBE-3C51-AE40-9201-2E6A93659275}" srcId="{1BA80199-E171-D64D-97FC-98DC54226E17}" destId="{AB23B465-8C21-E846-8FCC-5DFBD178334D}" srcOrd="1" destOrd="0" parTransId="{502CBB04-7B0E-7244-9F0F-FE8FDADA0496}" sibTransId="{E44BEFA8-C88F-7544-AD6C-857B185E495A}"/>
    <dgm:cxn modelId="{824A6D53-C13F-4C1A-94BE-1781296FB348}" type="presOf" srcId="{FD11F52C-A2D5-734C-8456-3C254DFAA87F}" destId="{7CBDF54A-8860-7740-AB04-556D1D7774A6}" srcOrd="1" destOrd="0" presId="urn:microsoft.com/office/officeart/2005/8/layout/cycle2"/>
    <dgm:cxn modelId="{76E196EA-F8A9-47C7-8E9C-CA6744500FDC}" type="presOf" srcId="{AB23B465-8C21-E846-8FCC-5DFBD178334D}" destId="{3F34A553-5877-D14B-B6C4-8484F152709B}" srcOrd="0" destOrd="0" presId="urn:microsoft.com/office/officeart/2005/8/layout/cycle2"/>
    <dgm:cxn modelId="{4A2C39D8-9D17-45FC-AF3C-1D213AFDC51E}" type="presOf" srcId="{E44BEFA8-C88F-7544-AD6C-857B185E495A}" destId="{242A9705-8B08-184E-AE75-417ABD03C1B0}" srcOrd="1" destOrd="0" presId="urn:microsoft.com/office/officeart/2005/8/layout/cycle2"/>
    <dgm:cxn modelId="{32D48835-AB61-4F50-876A-14ECE94EF577}" type="presOf" srcId="{FD11F52C-A2D5-734C-8456-3C254DFAA87F}" destId="{4CCCA322-8FF1-034E-BCA3-496EEEFA1B28}" srcOrd="0" destOrd="0" presId="urn:microsoft.com/office/officeart/2005/8/layout/cycle2"/>
    <dgm:cxn modelId="{AAB4733D-E803-4F94-863E-07CF9095B5DE}" type="presOf" srcId="{1BA80199-E171-D64D-97FC-98DC54226E17}" destId="{39872F0B-D76E-AF42-A4CB-32169B00C6BB}" srcOrd="0" destOrd="0" presId="urn:microsoft.com/office/officeart/2005/8/layout/cycle2"/>
    <dgm:cxn modelId="{4F0A72FB-847B-4C59-B652-5BF917F2F219}" type="presParOf" srcId="{39872F0B-D76E-AF42-A4CB-32169B00C6BB}" destId="{F4E532E6-66D6-C542-B8C3-136424B07555}" srcOrd="0" destOrd="0" presId="urn:microsoft.com/office/officeart/2005/8/layout/cycle2"/>
    <dgm:cxn modelId="{404C55CD-8481-48BC-B987-73C6738C670E}" type="presParOf" srcId="{39872F0B-D76E-AF42-A4CB-32169B00C6BB}" destId="{4CCCA322-8FF1-034E-BCA3-496EEEFA1B28}" srcOrd="1" destOrd="0" presId="urn:microsoft.com/office/officeart/2005/8/layout/cycle2"/>
    <dgm:cxn modelId="{A4A7D419-50F1-47FD-8F63-6A148CE96C59}" type="presParOf" srcId="{4CCCA322-8FF1-034E-BCA3-496EEEFA1B28}" destId="{7CBDF54A-8860-7740-AB04-556D1D7774A6}" srcOrd="0" destOrd="0" presId="urn:microsoft.com/office/officeart/2005/8/layout/cycle2"/>
    <dgm:cxn modelId="{DBB0D11E-0930-446F-8570-841D6C8E420A}" type="presParOf" srcId="{39872F0B-D76E-AF42-A4CB-32169B00C6BB}" destId="{3F34A553-5877-D14B-B6C4-8484F152709B}" srcOrd="2" destOrd="0" presId="urn:microsoft.com/office/officeart/2005/8/layout/cycle2"/>
    <dgm:cxn modelId="{9096EFD6-35AD-426F-90D3-7A89883FCDC1}" type="presParOf" srcId="{39872F0B-D76E-AF42-A4CB-32169B00C6BB}" destId="{E747E740-F8F7-6B41-8142-09025A60FA83}" srcOrd="3" destOrd="0" presId="urn:microsoft.com/office/officeart/2005/8/layout/cycle2"/>
    <dgm:cxn modelId="{6CB50835-0F3B-4A2A-A298-9FCC69CCB0E4}" type="presParOf" srcId="{E747E740-F8F7-6B41-8142-09025A60FA83}" destId="{242A9705-8B08-184E-AE75-417ABD03C1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532E6-66D6-C542-B8C3-136424B07555}">
      <dsp:nvSpPr>
        <dsp:cNvPr id="0" name=""/>
        <dsp:cNvSpPr/>
      </dsp:nvSpPr>
      <dsp:spPr>
        <a:xfrm>
          <a:off x="46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 </a:t>
          </a:r>
        </a:p>
      </dsp:txBody>
      <dsp:txXfrm>
        <a:off x="129687" y="633619"/>
        <a:ext cx="623922" cy="623922"/>
      </dsp:txXfrm>
    </dsp:sp>
    <dsp:sp modelId="{4CCCA322-8FF1-034E-BCA3-496EEEFA1B28}">
      <dsp:nvSpPr>
        <dsp:cNvPr id="0" name=""/>
        <dsp:cNvSpPr/>
      </dsp:nvSpPr>
      <dsp:spPr>
        <a:xfrm>
          <a:off x="814035" y="37970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14035" y="439261"/>
        <a:ext cx="460599" cy="178678"/>
      </dsp:txXfrm>
    </dsp:sp>
    <dsp:sp modelId="{3F34A553-5877-D14B-B6C4-8484F152709B}">
      <dsp:nvSpPr>
        <dsp:cNvPr id="0" name=""/>
        <dsp:cNvSpPr/>
      </dsp:nvSpPr>
      <dsp:spPr>
        <a:xfrm>
          <a:off x="1326308" y="504400"/>
          <a:ext cx="882360" cy="882360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 </a:t>
          </a:r>
        </a:p>
      </dsp:txBody>
      <dsp:txXfrm>
        <a:off x="1455527" y="633619"/>
        <a:ext cx="623922" cy="623922"/>
      </dsp:txXfrm>
    </dsp:sp>
    <dsp:sp modelId="{E747E740-F8F7-6B41-8142-09025A60FA83}">
      <dsp:nvSpPr>
        <dsp:cNvPr id="0" name=""/>
        <dsp:cNvSpPr/>
      </dsp:nvSpPr>
      <dsp:spPr>
        <a:xfrm rot="10800000">
          <a:off x="845164" y="1213662"/>
          <a:ext cx="549938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934503" y="1273221"/>
        <a:ext cx="460599" cy="17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73598-C1AF-41DD-9D6A-E21EA6AA4E6A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77E6-84F1-4ABE-8B90-0EE8AE00C7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39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monger.com/2016/10/31/creating-and-debugging-azure-functions-locally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11/23/2016 2:56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4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alibri" panose="020F0502020204030204" pitchFamily="34" charset="0"/>
              </a:rPr>
              <a:t>npm</a:t>
            </a:r>
            <a:r>
              <a:rPr lang="en-US" dirty="0">
                <a:latin typeface="Calibri" panose="020F0502020204030204" pitchFamily="34" charset="0"/>
              </a:rPr>
              <a:t> cli + command line: 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https://shellmonger.com/2016/10/31/creating-and-debugging-azure-functions-locally/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977E6-84F1-4ABE-8B90-0EE8AE00C74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47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977E6-84F1-4ABE-8B90-0EE8AE00C74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80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0A21-6C70-4DBD-9993-01A1989983D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43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8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9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1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0842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01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59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09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02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75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15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4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98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63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1BED-FA34-4EDB-9E83-DA45C78E247E}" type="datetimeFigureOut">
              <a:rPr lang="en-CA" smtClean="0"/>
              <a:t>2016-11-23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D01A-E517-4365-BBD2-B30E2AC96F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49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zure/azure-webjobs-sdk-script/issues/971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eblogs.asp.net/sfeldman/azure-functions-to-make-audit-queue-and-auditors-happy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integration.guru/2016/09/20/use-azure-function-to-deduplicate-messages-on-azure-service-bu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071/api/%3cname%3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Function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azure-functions-cli" TargetMode="External"/><Relationship Id="rId3" Type="http://schemas.openxmlformats.org/officeDocument/2006/relationships/hyperlink" Target="sfeldman" TargetMode="External"/><Relationship Id="rId7" Type="http://schemas.openxmlformats.org/officeDocument/2006/relationships/hyperlink" Target="http://storageexplor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anFeldman/AzureFunctions-DotNet-YYC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Relationship Id="rId9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pricing/details/functions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microsoft.com/office/2011/relationships/webextension" Target="../webextensions/webextension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4330" y="1667046"/>
            <a:ext cx="2258485" cy="19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46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Bindings - Imperative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i="1" dirty="0" err="1"/>
              <a:t>IBinder</a:t>
            </a:r>
            <a:r>
              <a:rPr lang="en-US" sz="3600" dirty="0"/>
              <a:t> or </a:t>
            </a:r>
            <a:r>
              <a:rPr lang="en-US" sz="3600" i="1" dirty="0"/>
              <a:t>Binder</a:t>
            </a:r>
            <a:r>
              <a:rPr lang="en-US" sz="3600" dirty="0"/>
              <a:t> parameter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484610"/>
                  </p:ext>
                </p:extLst>
              </p:nvPr>
            </p:nvGraphicFramePr>
            <p:xfrm>
              <a:off x="283882" y="2180309"/>
              <a:ext cx="11624236" cy="452871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82" y="2180309"/>
                <a:ext cx="11624236" cy="45287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819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Triggers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3077"/>
              </p:ext>
            </p:extLst>
          </p:nvPr>
        </p:nvGraphicFramePr>
        <p:xfrm>
          <a:off x="748747" y="1630131"/>
          <a:ext cx="10694504" cy="4059903"/>
        </p:xfrm>
        <a:graphic>
          <a:graphicData uri="http://schemas.openxmlformats.org/drawingml/2006/table">
            <a:tbl>
              <a:tblPr/>
              <a:tblGrid>
                <a:gridCol w="2715370">
                  <a:extLst>
                    <a:ext uri="{9D8B030D-6E8A-4147-A177-3AD203B41FA5}">
                      <a16:colId xmlns:a16="http://schemas.microsoft.com/office/drawing/2014/main" val="2801653786"/>
                    </a:ext>
                  </a:extLst>
                </a:gridCol>
                <a:gridCol w="2456953">
                  <a:extLst>
                    <a:ext uri="{9D8B030D-6E8A-4147-A177-3AD203B41FA5}">
                      <a16:colId xmlns:a16="http://schemas.microsoft.com/office/drawing/2014/main" val="2366232457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2473155121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3111196963"/>
                    </a:ext>
                  </a:extLst>
                </a:gridCol>
                <a:gridCol w="1840727">
                  <a:extLst>
                    <a:ext uri="{9D8B030D-6E8A-4147-A177-3AD203B41FA5}">
                      <a16:colId xmlns:a16="http://schemas.microsoft.com/office/drawing/2014/main" val="3637077037"/>
                    </a:ext>
                  </a:extLst>
                </a:gridCol>
              </a:tblGrid>
              <a:tr h="26566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Service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Trigger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Input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dirty="0"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marL="30536" marR="30536" marT="22902" marB="22902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05512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Schedule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1681"/>
                  </a:ext>
                </a:extLst>
              </a:tr>
              <a:tr h="298086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HTTP (REST or webhook)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>
                          <a:effectLst/>
                          <a:latin typeface="+mn-lt"/>
                        </a:rPr>
                        <a:t>Azure Functions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✔*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30816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Blob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2425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Events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Event Hubs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16495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Queues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61867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Tables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Storage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56199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Tables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Mobile Apps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42444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No-SQL DB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DocumentDB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1463"/>
                  </a:ext>
                </a:extLst>
              </a:tr>
              <a:tr h="414943"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Push Notifications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Azure Notification Hubs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19982"/>
                  </a:ext>
                </a:extLst>
              </a:tr>
              <a:tr h="375589">
                <a:tc>
                  <a:txBody>
                    <a:bodyPr/>
                    <a:lstStyle/>
                    <a:p>
                      <a:pPr fontAlgn="t"/>
                      <a:r>
                        <a:rPr lang="en-CA" sz="1800" dirty="0" err="1">
                          <a:effectLst/>
                          <a:latin typeface="+mn-lt"/>
                        </a:rPr>
                        <a:t>Twilio</a:t>
                      </a:r>
                      <a:r>
                        <a:rPr lang="en-CA" sz="1800" dirty="0">
                          <a:effectLst/>
                          <a:latin typeface="+mn-lt"/>
                        </a:rPr>
                        <a:t> SMS Text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800">
                          <a:effectLst/>
                          <a:latin typeface="+mn-lt"/>
                        </a:rPr>
                        <a:t>Twilio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1800" dirty="0">
                          <a:effectLst/>
                          <a:latin typeface="+mn-lt"/>
                        </a:rPr>
                        <a:t>✔</a:t>
                      </a:r>
                    </a:p>
                  </a:txBody>
                  <a:tcPr marL="30536" marR="30536" marT="22902" marB="22902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684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8747" y="5780782"/>
            <a:ext cx="11624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</a:t>
            </a:r>
            <a:r>
              <a:rPr lang="en-CA" sz="1400" dirty="0"/>
              <a:t>requires an HTTP trigger</a:t>
            </a:r>
          </a:p>
          <a:p>
            <a:endParaRPr lang="en-US" sz="1400" dirty="0"/>
          </a:p>
          <a:p>
            <a:r>
              <a:rPr lang="en-US" dirty="0"/>
              <a:t>SaaS File (OneDrive, Google Drive, </a:t>
            </a:r>
            <a:r>
              <a:rPr lang="en-US" dirty="0" err="1"/>
              <a:t>DropBox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SaaS Table (</a:t>
            </a:r>
            <a:r>
              <a:rPr lang="en-US" dirty="0" err="1"/>
              <a:t>SalesForce</a:t>
            </a:r>
            <a:r>
              <a:rPr lang="en-US" dirty="0"/>
              <a:t>, Dynamics, Google Sheets,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024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11624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Messaging for cross-function communication (ASQ/ASB)</a:t>
            </a:r>
          </a:p>
          <a:p>
            <a:pPr marL="1028700" lvl="1" indent="-571500">
              <a:buFontTx/>
              <a:buChar char="-"/>
            </a:pPr>
            <a:r>
              <a:rPr lang="en-US" sz="3600" dirty="0"/>
              <a:t>Take advantage of dead letter queues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Use </a:t>
            </a:r>
            <a:r>
              <a:rPr lang="en-US" sz="3600" dirty="0" err="1"/>
              <a:t>async</a:t>
            </a:r>
            <a:r>
              <a:rPr lang="en-US" sz="3600" dirty="0"/>
              <a:t> code. Yes, with </a:t>
            </a:r>
            <a:r>
              <a:rPr lang="en-US" sz="3600" i="1" dirty="0" err="1"/>
              <a:t>ConfigureAwait</a:t>
            </a:r>
            <a:r>
              <a:rPr lang="en-US" sz="3600" i="1" dirty="0"/>
              <a:t>(false)</a:t>
            </a:r>
            <a:endParaRPr lang="en-US" sz="3600" dirty="0"/>
          </a:p>
          <a:p>
            <a:pPr marL="1028700" lvl="1" indent="-571500">
              <a:buFontTx/>
              <a:buChar char="-"/>
            </a:pPr>
            <a:r>
              <a:rPr lang="en-US" sz="3600" dirty="0"/>
              <a:t>Don’t use </a:t>
            </a:r>
            <a:r>
              <a:rPr lang="en-US" sz="3600" dirty="0" err="1"/>
              <a:t>Task.Result</a:t>
            </a: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Ideally stateless</a:t>
            </a:r>
          </a:p>
        </p:txBody>
      </p:sp>
    </p:spTree>
    <p:extLst>
      <p:ext uri="{BB962C8B-B14F-4D97-AF65-F5344CB8AC3E}">
        <p14:creationId xmlns:p14="http://schemas.microsoft.com/office/powerpoint/2010/main" val="2358806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Demo: Monitored Thumbnail Generator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318" y="6492240"/>
            <a:ext cx="1199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GH issue #971: </a:t>
            </a:r>
            <a:r>
              <a:rPr lang="en-US" sz="1200" dirty="0">
                <a:hlinkClick r:id="rId2"/>
              </a:rPr>
              <a:t>Cannot perform runtime binding on a null reference</a:t>
            </a:r>
            <a:endParaRPr lang="en-CA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3" y="1609725"/>
            <a:ext cx="6879774" cy="38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1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ETL (Failure Auditing)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https://weblogs.asp.net/sfeldman/azure-functions-to-make-audit-queue-and-auditors-happy</a:t>
            </a:r>
            <a:endParaRPr lang="en-CA" dirty="0"/>
          </a:p>
        </p:txBody>
      </p:sp>
      <p:pic>
        <p:nvPicPr>
          <p:cNvPr id="3074" name="Picture 2" descr="https://aspblogs.blob.core.windows.net/media/sfeldman/2016/azure-functions-etl/clipboar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00" b="91200" l="641" r="991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0" y="2432424"/>
            <a:ext cx="10263078" cy="205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065028" y="3340880"/>
            <a:ext cx="2048460" cy="102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02194" y="3349725"/>
            <a:ext cx="2323462" cy="11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73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Message Deduplication</a:t>
            </a:r>
            <a:endParaRPr lang="en-CA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microsoftintegration.guru/wp-content/uploads/2016/09/092016_1317_Deduplicat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867" y="1401108"/>
            <a:ext cx="7360267" cy="54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435" y="6400800"/>
            <a:ext cx="118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http://microsoftintegration.guru/2016/09/20/use-azure-function-to-deduplicate-messages-on-azure-service-bus/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2112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case: Updates </a:t>
            </a:r>
            <a:r>
              <a:rPr lang="en-US" b="1" dirty="0" err="1">
                <a:solidFill>
                  <a:schemeClr val="bg1"/>
                </a:solidFill>
              </a:rPr>
              <a:t>Notifier</a:t>
            </a:r>
            <a:endParaRPr lang="en-CA" b="1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44958" y="2763809"/>
            <a:ext cx="1732441" cy="1755897"/>
            <a:chOff x="2200275" y="2709863"/>
            <a:chExt cx="1698626" cy="172162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62200" y="2819400"/>
              <a:ext cx="954088" cy="947738"/>
            </a:xfrm>
            <a:custGeom>
              <a:avLst/>
              <a:gdLst>
                <a:gd name="T0" fmla="*/ 114 w 254"/>
                <a:gd name="T1" fmla="*/ 0 h 251"/>
                <a:gd name="T2" fmla="*/ 30 w 254"/>
                <a:gd name="T3" fmla="*/ 46 h 251"/>
                <a:gd name="T4" fmla="*/ 3 w 254"/>
                <a:gd name="T5" fmla="*/ 137 h 251"/>
                <a:gd name="T6" fmla="*/ 49 w 254"/>
                <a:gd name="T7" fmla="*/ 221 h 251"/>
                <a:gd name="T8" fmla="*/ 140 w 254"/>
                <a:gd name="T9" fmla="*/ 248 h 251"/>
                <a:gd name="T10" fmla="*/ 224 w 254"/>
                <a:gd name="T11" fmla="*/ 202 h 251"/>
                <a:gd name="T12" fmla="*/ 251 w 254"/>
                <a:gd name="T13" fmla="*/ 111 h 251"/>
                <a:gd name="T14" fmla="*/ 204 w 254"/>
                <a:gd name="T15" fmla="*/ 27 h 251"/>
                <a:gd name="T16" fmla="*/ 127 w 254"/>
                <a:gd name="T17" fmla="*/ 0 h 251"/>
                <a:gd name="T18" fmla="*/ 114 w 254"/>
                <a:gd name="T1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251">
                  <a:moveTo>
                    <a:pt x="114" y="0"/>
                  </a:moveTo>
                  <a:cubicBezTo>
                    <a:pt x="80" y="4"/>
                    <a:pt x="50" y="21"/>
                    <a:pt x="30" y="46"/>
                  </a:cubicBezTo>
                  <a:cubicBezTo>
                    <a:pt x="10" y="70"/>
                    <a:pt x="0" y="103"/>
                    <a:pt x="3" y="137"/>
                  </a:cubicBezTo>
                  <a:cubicBezTo>
                    <a:pt x="7" y="171"/>
                    <a:pt x="24" y="201"/>
                    <a:pt x="49" y="221"/>
                  </a:cubicBezTo>
                  <a:cubicBezTo>
                    <a:pt x="74" y="241"/>
                    <a:pt x="106" y="251"/>
                    <a:pt x="140" y="248"/>
                  </a:cubicBezTo>
                  <a:cubicBezTo>
                    <a:pt x="174" y="244"/>
                    <a:pt x="204" y="227"/>
                    <a:pt x="224" y="202"/>
                  </a:cubicBezTo>
                  <a:cubicBezTo>
                    <a:pt x="244" y="178"/>
                    <a:pt x="254" y="145"/>
                    <a:pt x="251" y="111"/>
                  </a:cubicBezTo>
                  <a:cubicBezTo>
                    <a:pt x="247" y="76"/>
                    <a:pt x="230" y="47"/>
                    <a:pt x="204" y="27"/>
                  </a:cubicBezTo>
                  <a:cubicBezTo>
                    <a:pt x="183" y="9"/>
                    <a:pt x="156" y="0"/>
                    <a:pt x="127" y="0"/>
                  </a:cubicBezTo>
                  <a:cubicBezTo>
                    <a:pt x="123" y="0"/>
                    <a:pt x="118" y="0"/>
                    <a:pt x="1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603500" y="2797175"/>
              <a:ext cx="814388" cy="1063625"/>
            </a:xfrm>
            <a:custGeom>
              <a:avLst/>
              <a:gdLst>
                <a:gd name="T0" fmla="*/ 212 w 217"/>
                <a:gd name="T1" fmla="*/ 114 h 282"/>
                <a:gd name="T2" fmla="*/ 157 w 217"/>
                <a:gd name="T3" fmla="*/ 13 h 282"/>
                <a:gd name="T4" fmla="*/ 138 w 217"/>
                <a:gd name="T5" fmla="*/ 0 h 282"/>
                <a:gd name="T6" fmla="*/ 126 w 217"/>
                <a:gd name="T7" fmla="*/ 23 h 282"/>
                <a:gd name="T8" fmla="*/ 140 w 217"/>
                <a:gd name="T9" fmla="*/ 33 h 282"/>
                <a:gd name="T10" fmla="*/ 187 w 217"/>
                <a:gd name="T11" fmla="*/ 117 h 282"/>
                <a:gd name="T12" fmla="*/ 160 w 217"/>
                <a:gd name="T13" fmla="*/ 208 h 282"/>
                <a:gd name="T14" fmla="*/ 76 w 217"/>
                <a:gd name="T15" fmla="*/ 254 h 282"/>
                <a:gd name="T16" fmla="*/ 12 w 217"/>
                <a:gd name="T17" fmla="*/ 243 h 282"/>
                <a:gd name="T18" fmla="*/ 0 w 217"/>
                <a:gd name="T19" fmla="*/ 266 h 282"/>
                <a:gd name="T20" fmla="*/ 79 w 217"/>
                <a:gd name="T21" fmla="*/ 279 h 282"/>
                <a:gd name="T22" fmla="*/ 180 w 217"/>
                <a:gd name="T23" fmla="*/ 224 h 282"/>
                <a:gd name="T24" fmla="*/ 212 w 217"/>
                <a:gd name="T25" fmla="*/ 11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282">
                  <a:moveTo>
                    <a:pt x="212" y="114"/>
                  </a:moveTo>
                  <a:cubicBezTo>
                    <a:pt x="208" y="73"/>
                    <a:pt x="187" y="37"/>
                    <a:pt x="157" y="13"/>
                  </a:cubicBezTo>
                  <a:cubicBezTo>
                    <a:pt x="151" y="8"/>
                    <a:pt x="144" y="4"/>
                    <a:pt x="138" y="0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31" y="26"/>
                    <a:pt x="136" y="29"/>
                    <a:pt x="140" y="33"/>
                  </a:cubicBezTo>
                  <a:cubicBezTo>
                    <a:pt x="166" y="53"/>
                    <a:pt x="183" y="82"/>
                    <a:pt x="187" y="117"/>
                  </a:cubicBezTo>
                  <a:cubicBezTo>
                    <a:pt x="190" y="151"/>
                    <a:pt x="180" y="184"/>
                    <a:pt x="160" y="208"/>
                  </a:cubicBezTo>
                  <a:cubicBezTo>
                    <a:pt x="140" y="233"/>
                    <a:pt x="110" y="250"/>
                    <a:pt x="76" y="254"/>
                  </a:cubicBezTo>
                  <a:cubicBezTo>
                    <a:pt x="53" y="256"/>
                    <a:pt x="31" y="252"/>
                    <a:pt x="12" y="2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4" y="277"/>
                    <a:pt x="51" y="282"/>
                    <a:pt x="79" y="279"/>
                  </a:cubicBezTo>
                  <a:cubicBezTo>
                    <a:pt x="120" y="275"/>
                    <a:pt x="155" y="254"/>
                    <a:pt x="180" y="224"/>
                  </a:cubicBezTo>
                  <a:cubicBezTo>
                    <a:pt x="204" y="195"/>
                    <a:pt x="217" y="155"/>
                    <a:pt x="212" y="114"/>
                  </a:cubicBezTo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265363" y="2709863"/>
              <a:ext cx="855663" cy="1090613"/>
            </a:xfrm>
            <a:custGeom>
              <a:avLst/>
              <a:gdLst>
                <a:gd name="T0" fmla="*/ 75 w 228"/>
                <a:gd name="T1" fmla="*/ 250 h 289"/>
                <a:gd name="T2" fmla="*/ 29 w 228"/>
                <a:gd name="T3" fmla="*/ 166 h 289"/>
                <a:gd name="T4" fmla="*/ 56 w 228"/>
                <a:gd name="T5" fmla="*/ 75 h 289"/>
                <a:gd name="T6" fmla="*/ 140 w 228"/>
                <a:gd name="T7" fmla="*/ 29 h 289"/>
                <a:gd name="T8" fmla="*/ 216 w 228"/>
                <a:gd name="T9" fmla="*/ 46 h 289"/>
                <a:gd name="T10" fmla="*/ 228 w 228"/>
                <a:gd name="T11" fmla="*/ 23 h 289"/>
                <a:gd name="T12" fmla="*/ 137 w 228"/>
                <a:gd name="T13" fmla="*/ 4 h 289"/>
                <a:gd name="T14" fmla="*/ 36 w 228"/>
                <a:gd name="T15" fmla="*/ 59 h 289"/>
                <a:gd name="T16" fmla="*/ 36 w 228"/>
                <a:gd name="T17" fmla="*/ 59 h 289"/>
                <a:gd name="T18" fmla="*/ 4 w 228"/>
                <a:gd name="T19" fmla="*/ 169 h 289"/>
                <a:gd name="T20" fmla="*/ 59 w 228"/>
                <a:gd name="T21" fmla="*/ 270 h 289"/>
                <a:gd name="T22" fmla="*/ 90 w 228"/>
                <a:gd name="T23" fmla="*/ 289 h 289"/>
                <a:gd name="T24" fmla="*/ 102 w 228"/>
                <a:gd name="T25" fmla="*/ 266 h 289"/>
                <a:gd name="T26" fmla="*/ 75 w 228"/>
                <a:gd name="T27" fmla="*/ 25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289">
                  <a:moveTo>
                    <a:pt x="75" y="250"/>
                  </a:moveTo>
                  <a:cubicBezTo>
                    <a:pt x="50" y="230"/>
                    <a:pt x="33" y="200"/>
                    <a:pt x="29" y="166"/>
                  </a:cubicBezTo>
                  <a:cubicBezTo>
                    <a:pt x="26" y="132"/>
                    <a:pt x="36" y="99"/>
                    <a:pt x="56" y="75"/>
                  </a:cubicBezTo>
                  <a:cubicBezTo>
                    <a:pt x="76" y="50"/>
                    <a:pt x="106" y="33"/>
                    <a:pt x="140" y="29"/>
                  </a:cubicBezTo>
                  <a:cubicBezTo>
                    <a:pt x="168" y="26"/>
                    <a:pt x="194" y="33"/>
                    <a:pt x="216" y="46"/>
                  </a:cubicBezTo>
                  <a:cubicBezTo>
                    <a:pt x="228" y="23"/>
                    <a:pt x="228" y="23"/>
                    <a:pt x="228" y="23"/>
                  </a:cubicBezTo>
                  <a:cubicBezTo>
                    <a:pt x="201" y="8"/>
                    <a:pt x="170" y="0"/>
                    <a:pt x="137" y="4"/>
                  </a:cubicBezTo>
                  <a:cubicBezTo>
                    <a:pt x="96" y="8"/>
                    <a:pt x="61" y="2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12" y="88"/>
                    <a:pt x="0" y="128"/>
                    <a:pt x="4" y="169"/>
                  </a:cubicBezTo>
                  <a:cubicBezTo>
                    <a:pt x="8" y="210"/>
                    <a:pt x="29" y="245"/>
                    <a:pt x="59" y="270"/>
                  </a:cubicBezTo>
                  <a:cubicBezTo>
                    <a:pt x="68" y="277"/>
                    <a:pt x="79" y="284"/>
                    <a:pt x="90" y="289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92" y="262"/>
                    <a:pt x="83" y="256"/>
                    <a:pt x="75" y="25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824163" y="3265488"/>
              <a:ext cx="319088" cy="180975"/>
            </a:xfrm>
            <a:custGeom>
              <a:avLst/>
              <a:gdLst>
                <a:gd name="T0" fmla="*/ 67 w 85"/>
                <a:gd name="T1" fmla="*/ 45 h 48"/>
                <a:gd name="T2" fmla="*/ 9 w 85"/>
                <a:gd name="T3" fmla="*/ 25 h 48"/>
                <a:gd name="T4" fmla="*/ 2 w 85"/>
                <a:gd name="T5" fmla="*/ 10 h 48"/>
                <a:gd name="T6" fmla="*/ 17 w 85"/>
                <a:gd name="T7" fmla="*/ 2 h 48"/>
                <a:gd name="T8" fmla="*/ 75 w 85"/>
                <a:gd name="T9" fmla="*/ 23 h 48"/>
                <a:gd name="T10" fmla="*/ 82 w 85"/>
                <a:gd name="T11" fmla="*/ 38 h 48"/>
                <a:gd name="T12" fmla="*/ 67 w 85"/>
                <a:gd name="T13" fmla="*/ 4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8">
                  <a:moveTo>
                    <a:pt x="67" y="4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3" y="23"/>
                    <a:pt x="0" y="16"/>
                    <a:pt x="2" y="10"/>
                  </a:cubicBezTo>
                  <a:cubicBezTo>
                    <a:pt x="4" y="3"/>
                    <a:pt x="11" y="0"/>
                    <a:pt x="17" y="2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81" y="25"/>
                    <a:pt x="85" y="32"/>
                    <a:pt x="82" y="38"/>
                  </a:cubicBezTo>
                  <a:cubicBezTo>
                    <a:pt x="80" y="44"/>
                    <a:pt x="73" y="48"/>
                    <a:pt x="67" y="45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790825" y="2876550"/>
              <a:ext cx="90488" cy="474663"/>
            </a:xfrm>
            <a:custGeom>
              <a:avLst/>
              <a:gdLst>
                <a:gd name="T0" fmla="*/ 12 w 24"/>
                <a:gd name="T1" fmla="*/ 126 h 126"/>
                <a:gd name="T2" fmla="*/ 0 w 24"/>
                <a:gd name="T3" fmla="*/ 114 h 126"/>
                <a:gd name="T4" fmla="*/ 0 w 24"/>
                <a:gd name="T5" fmla="*/ 12 h 126"/>
                <a:gd name="T6" fmla="*/ 12 w 24"/>
                <a:gd name="T7" fmla="*/ 0 h 126"/>
                <a:gd name="T8" fmla="*/ 24 w 24"/>
                <a:gd name="T9" fmla="*/ 12 h 126"/>
                <a:gd name="T10" fmla="*/ 24 w 24"/>
                <a:gd name="T11" fmla="*/ 114 h 126"/>
                <a:gd name="T12" fmla="*/ 12 w 24"/>
                <a:gd name="T1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6">
                  <a:moveTo>
                    <a:pt x="12" y="126"/>
                  </a:moveTo>
                  <a:cubicBezTo>
                    <a:pt x="5" y="126"/>
                    <a:pt x="0" y="120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4" y="120"/>
                    <a:pt x="18" y="126"/>
                    <a:pt x="12" y="126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768600" y="3238500"/>
              <a:ext cx="131763" cy="131763"/>
            </a:xfrm>
            <a:prstGeom prst="ellipse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28925" y="2879725"/>
              <a:ext cx="22225" cy="8255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057525" y="2992438"/>
              <a:ext cx="74613" cy="76200"/>
            </a:xfrm>
            <a:custGeom>
              <a:avLst/>
              <a:gdLst>
                <a:gd name="T0" fmla="*/ 35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6 h 48"/>
                <a:gd name="T8" fmla="*/ 35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5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154363" y="3271838"/>
              <a:ext cx="8413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054350" y="3502025"/>
              <a:ext cx="74613" cy="76200"/>
            </a:xfrm>
            <a:custGeom>
              <a:avLst/>
              <a:gdLst>
                <a:gd name="T0" fmla="*/ 11 w 47"/>
                <a:gd name="T1" fmla="*/ 0 h 48"/>
                <a:gd name="T2" fmla="*/ 47 w 47"/>
                <a:gd name="T3" fmla="*/ 36 h 48"/>
                <a:gd name="T4" fmla="*/ 35 w 47"/>
                <a:gd name="T5" fmla="*/ 48 h 48"/>
                <a:gd name="T6" fmla="*/ 0 w 47"/>
                <a:gd name="T7" fmla="*/ 12 h 48"/>
                <a:gd name="T8" fmla="*/ 11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1" y="0"/>
                  </a:moveTo>
                  <a:lnTo>
                    <a:pt x="47" y="36"/>
                  </a:lnTo>
                  <a:lnTo>
                    <a:pt x="35" y="48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828925" y="3605213"/>
              <a:ext cx="22225" cy="79375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543175" y="2989263"/>
              <a:ext cx="74613" cy="76200"/>
            </a:xfrm>
            <a:custGeom>
              <a:avLst/>
              <a:gdLst>
                <a:gd name="T0" fmla="*/ 12 w 47"/>
                <a:gd name="T1" fmla="*/ 0 h 48"/>
                <a:gd name="T2" fmla="*/ 47 w 47"/>
                <a:gd name="T3" fmla="*/ 36 h 48"/>
                <a:gd name="T4" fmla="*/ 38 w 47"/>
                <a:gd name="T5" fmla="*/ 48 h 48"/>
                <a:gd name="T6" fmla="*/ 0 w 47"/>
                <a:gd name="T7" fmla="*/ 12 h 48"/>
                <a:gd name="T8" fmla="*/ 12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12" y="0"/>
                  </a:moveTo>
                  <a:lnTo>
                    <a:pt x="47" y="36"/>
                  </a:lnTo>
                  <a:lnTo>
                    <a:pt x="38" y="48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546350" y="3502025"/>
              <a:ext cx="74613" cy="76200"/>
            </a:xfrm>
            <a:custGeom>
              <a:avLst/>
              <a:gdLst>
                <a:gd name="T0" fmla="*/ 38 w 47"/>
                <a:gd name="T1" fmla="*/ 0 h 48"/>
                <a:gd name="T2" fmla="*/ 47 w 47"/>
                <a:gd name="T3" fmla="*/ 12 h 48"/>
                <a:gd name="T4" fmla="*/ 12 w 47"/>
                <a:gd name="T5" fmla="*/ 48 h 48"/>
                <a:gd name="T6" fmla="*/ 0 w 47"/>
                <a:gd name="T7" fmla="*/ 38 h 48"/>
                <a:gd name="T8" fmla="*/ 38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38" y="0"/>
                  </a:moveTo>
                  <a:lnTo>
                    <a:pt x="47" y="12"/>
                  </a:lnTo>
                  <a:lnTo>
                    <a:pt x="12" y="48"/>
                  </a:lnTo>
                  <a:lnTo>
                    <a:pt x="0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438400" y="3271838"/>
              <a:ext cx="77788" cy="26988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92"/>
            <p:cNvSpPr>
              <a:spLocks noChangeArrowheads="1"/>
            </p:cNvSpPr>
            <p:nvPr/>
          </p:nvSpPr>
          <p:spPr bwMode="auto">
            <a:xfrm>
              <a:off x="2200275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28" name="Freeform 97"/>
            <p:cNvSpPr>
              <a:spLocks noEditPoints="1"/>
            </p:cNvSpPr>
            <p:nvPr/>
          </p:nvSpPr>
          <p:spPr bwMode="auto">
            <a:xfrm>
              <a:off x="3492500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2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2 w 187"/>
                <a:gd name="T27" fmla="*/ 0 h 19"/>
                <a:gd name="T28" fmla="*/ 112 w 187"/>
                <a:gd name="T29" fmla="*/ 19 h 19"/>
                <a:gd name="T30" fmla="*/ 112 w 187"/>
                <a:gd name="T31" fmla="*/ 19 h 19"/>
                <a:gd name="T32" fmla="*/ 112 w 187"/>
                <a:gd name="T33" fmla="*/ 19 h 19"/>
                <a:gd name="T34" fmla="*/ 112 w 187"/>
                <a:gd name="T35" fmla="*/ 0 h 19"/>
                <a:gd name="T36" fmla="*/ 112 w 187"/>
                <a:gd name="T37" fmla="*/ 0 h 19"/>
                <a:gd name="T38" fmla="*/ 112 w 187"/>
                <a:gd name="T39" fmla="*/ 19 h 19"/>
                <a:gd name="T40" fmla="*/ 57 w 187"/>
                <a:gd name="T41" fmla="*/ 19 h 19"/>
                <a:gd name="T42" fmla="*/ 93 w 187"/>
                <a:gd name="T43" fmla="*/ 19 h 19"/>
                <a:gd name="T44" fmla="*/ 93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2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112" y="19"/>
                  </a:moveTo>
                  <a:lnTo>
                    <a:pt x="112" y="19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2" y="19"/>
                  </a:lnTo>
                  <a:close/>
                  <a:moveTo>
                    <a:pt x="57" y="19"/>
                  </a:moveTo>
                  <a:lnTo>
                    <a:pt x="93" y="19"/>
                  </a:lnTo>
                  <a:lnTo>
                    <a:pt x="93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98"/>
            <p:cNvSpPr>
              <a:spLocks/>
            </p:cNvSpPr>
            <p:nvPr/>
          </p:nvSpPr>
          <p:spPr bwMode="auto">
            <a:xfrm>
              <a:off x="3767138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00450" y="2483704"/>
            <a:ext cx="3615458" cy="1973230"/>
            <a:chOff x="4019550" y="2435225"/>
            <a:chExt cx="3544888" cy="1934714"/>
          </a:xfrm>
        </p:grpSpPr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5367338" y="2986088"/>
              <a:ext cx="1127125" cy="792163"/>
            </a:xfrm>
            <a:custGeom>
              <a:avLst/>
              <a:gdLst>
                <a:gd name="T0" fmla="*/ 0 w 300"/>
                <a:gd name="T1" fmla="*/ 198 h 210"/>
                <a:gd name="T2" fmla="*/ 11 w 300"/>
                <a:gd name="T3" fmla="*/ 210 h 210"/>
                <a:gd name="T4" fmla="*/ 289 w 300"/>
                <a:gd name="T5" fmla="*/ 210 h 210"/>
                <a:gd name="T6" fmla="*/ 300 w 300"/>
                <a:gd name="T7" fmla="*/ 198 h 210"/>
                <a:gd name="T8" fmla="*/ 300 w 300"/>
                <a:gd name="T9" fmla="*/ 0 h 210"/>
                <a:gd name="T10" fmla="*/ 0 w 300"/>
                <a:gd name="T11" fmla="*/ 0 h 210"/>
                <a:gd name="T12" fmla="*/ 0 w 300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10">
                  <a:moveTo>
                    <a:pt x="0" y="198"/>
                  </a:moveTo>
                  <a:cubicBezTo>
                    <a:pt x="0" y="204"/>
                    <a:pt x="4" y="210"/>
                    <a:pt x="11" y="210"/>
                  </a:cubicBezTo>
                  <a:cubicBezTo>
                    <a:pt x="289" y="210"/>
                    <a:pt x="289" y="210"/>
                    <a:pt x="289" y="210"/>
                  </a:cubicBezTo>
                  <a:cubicBezTo>
                    <a:pt x="295" y="210"/>
                    <a:pt x="300" y="205"/>
                    <a:pt x="300" y="198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8"/>
                    <a:pt x="0" y="198"/>
                    <a:pt x="0" y="198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5367338" y="2811463"/>
              <a:ext cx="1127125" cy="174625"/>
            </a:xfrm>
            <a:custGeom>
              <a:avLst/>
              <a:gdLst>
                <a:gd name="T0" fmla="*/ 289 w 300"/>
                <a:gd name="T1" fmla="*/ 0 h 46"/>
                <a:gd name="T2" fmla="*/ 11 w 300"/>
                <a:gd name="T3" fmla="*/ 0 h 46"/>
                <a:gd name="T4" fmla="*/ 0 w 300"/>
                <a:gd name="T5" fmla="*/ 11 h 46"/>
                <a:gd name="T6" fmla="*/ 0 w 300"/>
                <a:gd name="T7" fmla="*/ 46 h 46"/>
                <a:gd name="T8" fmla="*/ 300 w 300"/>
                <a:gd name="T9" fmla="*/ 46 h 46"/>
                <a:gd name="T10" fmla="*/ 300 w 300"/>
                <a:gd name="T11" fmla="*/ 11 h 46"/>
                <a:gd name="T12" fmla="*/ 289 w 30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6">
                  <a:moveTo>
                    <a:pt x="28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00" y="46"/>
                    <a:pt x="300" y="46"/>
                    <a:pt x="300" y="46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0" y="5"/>
                    <a:pt x="296" y="0"/>
                    <a:pt x="289" y="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5791200" y="30575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5791200" y="32908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6129338" y="3290888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6129338" y="3057525"/>
              <a:ext cx="2825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5454650" y="3057525"/>
              <a:ext cx="280988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5454650" y="3290888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5454650" y="3521075"/>
              <a:ext cx="280988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5791200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6129338" y="3521075"/>
              <a:ext cx="282575" cy="174625"/>
            </a:xfrm>
            <a:prstGeom prst="rect">
              <a:avLst/>
            </a:prstGeom>
            <a:solidFill>
              <a:srgbClr val="D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5367338" y="2986088"/>
              <a:ext cx="822325" cy="792163"/>
            </a:xfrm>
            <a:custGeom>
              <a:avLst/>
              <a:gdLst>
                <a:gd name="T0" fmla="*/ 219 w 219"/>
                <a:gd name="T1" fmla="*/ 0 h 210"/>
                <a:gd name="T2" fmla="*/ 49 w 219"/>
                <a:gd name="T3" fmla="*/ 0 h 210"/>
                <a:gd name="T4" fmla="*/ 61 w 219"/>
                <a:gd name="T5" fmla="*/ 15 h 210"/>
                <a:gd name="T6" fmla="*/ 64 w 219"/>
                <a:gd name="T7" fmla="*/ 19 h 210"/>
                <a:gd name="T8" fmla="*/ 98 w 219"/>
                <a:gd name="T9" fmla="*/ 19 h 210"/>
                <a:gd name="T10" fmla="*/ 98 w 219"/>
                <a:gd name="T11" fmla="*/ 65 h 210"/>
                <a:gd name="T12" fmla="*/ 71 w 219"/>
                <a:gd name="T13" fmla="*/ 65 h 210"/>
                <a:gd name="T14" fmla="*/ 70 w 219"/>
                <a:gd name="T15" fmla="*/ 71 h 210"/>
                <a:gd name="T16" fmla="*/ 67 w 219"/>
                <a:gd name="T17" fmla="*/ 81 h 210"/>
                <a:gd name="T18" fmla="*/ 98 w 219"/>
                <a:gd name="T19" fmla="*/ 81 h 210"/>
                <a:gd name="T20" fmla="*/ 98 w 219"/>
                <a:gd name="T21" fmla="*/ 127 h 210"/>
                <a:gd name="T22" fmla="*/ 23 w 219"/>
                <a:gd name="T23" fmla="*/ 127 h 210"/>
                <a:gd name="T24" fmla="*/ 23 w 219"/>
                <a:gd name="T25" fmla="*/ 123 h 210"/>
                <a:gd name="T26" fmla="*/ 0 w 219"/>
                <a:gd name="T27" fmla="*/ 127 h 210"/>
                <a:gd name="T28" fmla="*/ 0 w 219"/>
                <a:gd name="T29" fmla="*/ 198 h 210"/>
                <a:gd name="T30" fmla="*/ 11 w 219"/>
                <a:gd name="T31" fmla="*/ 210 h 210"/>
                <a:gd name="T32" fmla="*/ 24 w 219"/>
                <a:gd name="T33" fmla="*/ 210 h 210"/>
                <a:gd name="T34" fmla="*/ 44 w 219"/>
                <a:gd name="T35" fmla="*/ 188 h 210"/>
                <a:gd name="T36" fmla="*/ 23 w 219"/>
                <a:gd name="T37" fmla="*/ 188 h 210"/>
                <a:gd name="T38" fmla="*/ 23 w 219"/>
                <a:gd name="T39" fmla="*/ 142 h 210"/>
                <a:gd name="T40" fmla="*/ 86 w 219"/>
                <a:gd name="T41" fmla="*/ 142 h 210"/>
                <a:gd name="T42" fmla="*/ 113 w 219"/>
                <a:gd name="T43" fmla="*/ 114 h 210"/>
                <a:gd name="T44" fmla="*/ 113 w 219"/>
                <a:gd name="T45" fmla="*/ 81 h 210"/>
                <a:gd name="T46" fmla="*/ 143 w 219"/>
                <a:gd name="T47" fmla="*/ 81 h 210"/>
                <a:gd name="T48" fmla="*/ 158 w 219"/>
                <a:gd name="T49" fmla="*/ 65 h 210"/>
                <a:gd name="T50" fmla="*/ 113 w 219"/>
                <a:gd name="T51" fmla="*/ 65 h 210"/>
                <a:gd name="T52" fmla="*/ 113 w 219"/>
                <a:gd name="T53" fmla="*/ 19 h 210"/>
                <a:gd name="T54" fmla="*/ 188 w 219"/>
                <a:gd name="T55" fmla="*/ 19 h 210"/>
                <a:gd name="T56" fmla="*/ 188 w 219"/>
                <a:gd name="T57" fmla="*/ 33 h 210"/>
                <a:gd name="T58" fmla="*/ 219 w 219"/>
                <a:gd name="T5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9" h="210">
                  <a:moveTo>
                    <a:pt x="21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3" y="4"/>
                    <a:pt x="58" y="10"/>
                    <a:pt x="61" y="15"/>
                  </a:cubicBezTo>
                  <a:cubicBezTo>
                    <a:pt x="62" y="17"/>
                    <a:pt x="63" y="18"/>
                    <a:pt x="64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7"/>
                    <a:pt x="70" y="69"/>
                    <a:pt x="70" y="71"/>
                  </a:cubicBezTo>
                  <a:cubicBezTo>
                    <a:pt x="69" y="75"/>
                    <a:pt x="68" y="78"/>
                    <a:pt x="67" y="81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16" y="126"/>
                    <a:pt x="8" y="127"/>
                    <a:pt x="0" y="12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4"/>
                    <a:pt x="6" y="210"/>
                    <a:pt x="11" y="210"/>
                  </a:cubicBezTo>
                  <a:cubicBezTo>
                    <a:pt x="24" y="210"/>
                    <a:pt x="24" y="210"/>
                    <a:pt x="24" y="210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3" y="142"/>
                    <a:pt x="23" y="142"/>
                    <a:pt x="23" y="142"/>
                  </a:cubicBezTo>
                  <a:cubicBezTo>
                    <a:pt x="86" y="142"/>
                    <a:pt x="86" y="142"/>
                    <a:pt x="86" y="142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43" y="81"/>
                    <a:pt x="143" y="81"/>
                    <a:pt x="143" y="81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219" y="0"/>
                    <a:pt x="219" y="0"/>
                    <a:pt x="219" y="0"/>
                  </a:cubicBezTo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5367338" y="2811463"/>
              <a:ext cx="984250" cy="174625"/>
            </a:xfrm>
            <a:custGeom>
              <a:avLst/>
              <a:gdLst>
                <a:gd name="T0" fmla="*/ 262 w 262"/>
                <a:gd name="T1" fmla="*/ 0 h 46"/>
                <a:gd name="T2" fmla="*/ 11 w 262"/>
                <a:gd name="T3" fmla="*/ 0 h 46"/>
                <a:gd name="T4" fmla="*/ 11 w 262"/>
                <a:gd name="T5" fmla="*/ 0 h 46"/>
                <a:gd name="T6" fmla="*/ 0 w 262"/>
                <a:gd name="T7" fmla="*/ 11 h 46"/>
                <a:gd name="T8" fmla="*/ 0 w 262"/>
                <a:gd name="T9" fmla="*/ 11 h 46"/>
                <a:gd name="T10" fmla="*/ 0 w 262"/>
                <a:gd name="T11" fmla="*/ 26 h 46"/>
                <a:gd name="T12" fmla="*/ 16 w 262"/>
                <a:gd name="T13" fmla="*/ 28 h 46"/>
                <a:gd name="T14" fmla="*/ 49 w 262"/>
                <a:gd name="T15" fmla="*/ 46 h 46"/>
                <a:gd name="T16" fmla="*/ 219 w 262"/>
                <a:gd name="T17" fmla="*/ 46 h 46"/>
                <a:gd name="T18" fmla="*/ 262 w 262"/>
                <a:gd name="T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46">
                  <a:moveTo>
                    <a:pt x="26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26"/>
                    <a:pt x="11" y="27"/>
                    <a:pt x="16" y="28"/>
                  </a:cubicBezTo>
                  <a:cubicBezTo>
                    <a:pt x="28" y="31"/>
                    <a:pt x="39" y="37"/>
                    <a:pt x="49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62" y="0"/>
                    <a:pt x="262" y="0"/>
                    <a:pt x="262" y="0"/>
                  </a:cubicBezTo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5791200" y="3057525"/>
              <a:ext cx="282575" cy="173038"/>
            </a:xfrm>
            <a:custGeom>
              <a:avLst/>
              <a:gdLst>
                <a:gd name="T0" fmla="*/ 178 w 178"/>
                <a:gd name="T1" fmla="*/ 0 h 109"/>
                <a:gd name="T2" fmla="*/ 0 w 178"/>
                <a:gd name="T3" fmla="*/ 0 h 109"/>
                <a:gd name="T4" fmla="*/ 0 w 178"/>
                <a:gd name="T5" fmla="*/ 109 h 109"/>
                <a:gd name="T6" fmla="*/ 107 w 178"/>
                <a:gd name="T7" fmla="*/ 109 h 109"/>
                <a:gd name="T8" fmla="*/ 178 w 178"/>
                <a:gd name="T9" fmla="*/ 33 h 109"/>
                <a:gd name="T10" fmla="*/ 178 w 178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09">
                  <a:moveTo>
                    <a:pt x="178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07" y="109"/>
                  </a:lnTo>
                  <a:lnTo>
                    <a:pt x="178" y="33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43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5791200" y="3290888"/>
              <a:ext cx="112713" cy="125413"/>
            </a:xfrm>
            <a:custGeom>
              <a:avLst/>
              <a:gdLst>
                <a:gd name="T0" fmla="*/ 71 w 71"/>
                <a:gd name="T1" fmla="*/ 0 h 79"/>
                <a:gd name="T2" fmla="*/ 0 w 71"/>
                <a:gd name="T3" fmla="*/ 0 h 79"/>
                <a:gd name="T4" fmla="*/ 0 w 71"/>
                <a:gd name="T5" fmla="*/ 79 h 79"/>
                <a:gd name="T6" fmla="*/ 71 w 71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9">
                  <a:moveTo>
                    <a:pt x="71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>
              <a:off x="5608638" y="3057525"/>
              <a:ext cx="127000" cy="173038"/>
            </a:xfrm>
            <a:custGeom>
              <a:avLst/>
              <a:gdLst>
                <a:gd name="T0" fmla="*/ 34 w 34"/>
                <a:gd name="T1" fmla="*/ 0 h 46"/>
                <a:gd name="T2" fmla="*/ 0 w 34"/>
                <a:gd name="T3" fmla="*/ 0 h 46"/>
                <a:gd name="T4" fmla="*/ 7 w 34"/>
                <a:gd name="T5" fmla="*/ 46 h 46"/>
                <a:gd name="T6" fmla="*/ 34 w 34"/>
                <a:gd name="T7" fmla="*/ 46 h 46"/>
                <a:gd name="T8" fmla="*/ 34 w 3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4"/>
                    <a:pt x="10" y="30"/>
                    <a:pt x="7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46"/>
            <p:cNvSpPr>
              <a:spLocks/>
            </p:cNvSpPr>
            <p:nvPr/>
          </p:nvSpPr>
          <p:spPr bwMode="auto">
            <a:xfrm>
              <a:off x="5454650" y="3290888"/>
              <a:ext cx="280988" cy="174625"/>
            </a:xfrm>
            <a:custGeom>
              <a:avLst/>
              <a:gdLst>
                <a:gd name="T0" fmla="*/ 75 w 75"/>
                <a:gd name="T1" fmla="*/ 0 h 46"/>
                <a:gd name="T2" fmla="*/ 44 w 75"/>
                <a:gd name="T3" fmla="*/ 0 h 46"/>
                <a:gd name="T4" fmla="*/ 0 w 75"/>
                <a:gd name="T5" fmla="*/ 42 h 46"/>
                <a:gd name="T6" fmla="*/ 0 w 75"/>
                <a:gd name="T7" fmla="*/ 46 h 46"/>
                <a:gd name="T8" fmla="*/ 75 w 75"/>
                <a:gd name="T9" fmla="*/ 46 h 46"/>
                <a:gd name="T10" fmla="*/ 75 w 75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46">
                  <a:moveTo>
                    <a:pt x="7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36" y="20"/>
                    <a:pt x="20" y="35"/>
                    <a:pt x="0" y="4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47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D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5454650" y="3521075"/>
              <a:ext cx="236538" cy="174625"/>
            </a:xfrm>
            <a:custGeom>
              <a:avLst/>
              <a:gdLst>
                <a:gd name="T0" fmla="*/ 149 w 149"/>
                <a:gd name="T1" fmla="*/ 0 h 110"/>
                <a:gd name="T2" fmla="*/ 0 w 149"/>
                <a:gd name="T3" fmla="*/ 0 h 110"/>
                <a:gd name="T4" fmla="*/ 0 w 149"/>
                <a:gd name="T5" fmla="*/ 110 h 110"/>
                <a:gd name="T6" fmla="*/ 49 w 149"/>
                <a:gd name="T7" fmla="*/ 110 h 110"/>
                <a:gd name="T8" fmla="*/ 149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49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49" y="110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>
              <a:off x="4883150" y="2909888"/>
              <a:ext cx="766763" cy="750888"/>
            </a:xfrm>
            <a:custGeom>
              <a:avLst/>
              <a:gdLst>
                <a:gd name="T0" fmla="*/ 190 w 204"/>
                <a:gd name="T1" fmla="*/ 35 h 199"/>
                <a:gd name="T2" fmla="*/ 145 w 204"/>
                <a:gd name="T3" fmla="*/ 2 h 199"/>
                <a:gd name="T4" fmla="*/ 127 w 204"/>
                <a:gd name="T5" fmla="*/ 0 h 199"/>
                <a:gd name="T6" fmla="*/ 56 w 204"/>
                <a:gd name="T7" fmla="*/ 56 h 199"/>
                <a:gd name="T8" fmla="*/ 64 w 204"/>
                <a:gd name="T9" fmla="*/ 110 h 199"/>
                <a:gd name="T10" fmla="*/ 7 w 204"/>
                <a:gd name="T11" fmla="*/ 167 h 199"/>
                <a:gd name="T12" fmla="*/ 8 w 204"/>
                <a:gd name="T13" fmla="*/ 194 h 199"/>
                <a:gd name="T14" fmla="*/ 21 w 204"/>
                <a:gd name="T15" fmla="*/ 199 h 199"/>
                <a:gd name="T16" fmla="*/ 34 w 204"/>
                <a:gd name="T17" fmla="*/ 194 h 199"/>
                <a:gd name="T18" fmla="*/ 90 w 204"/>
                <a:gd name="T19" fmla="*/ 137 h 199"/>
                <a:gd name="T20" fmla="*/ 110 w 204"/>
                <a:gd name="T21" fmla="*/ 145 h 199"/>
                <a:gd name="T22" fmla="*/ 127 w 204"/>
                <a:gd name="T23" fmla="*/ 147 h 199"/>
                <a:gd name="T24" fmla="*/ 199 w 204"/>
                <a:gd name="T25" fmla="*/ 91 h 199"/>
                <a:gd name="T26" fmla="*/ 190 w 204"/>
                <a:gd name="T27" fmla="*/ 3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199">
                  <a:moveTo>
                    <a:pt x="190" y="35"/>
                  </a:moveTo>
                  <a:cubicBezTo>
                    <a:pt x="180" y="19"/>
                    <a:pt x="164" y="7"/>
                    <a:pt x="145" y="2"/>
                  </a:cubicBezTo>
                  <a:cubicBezTo>
                    <a:pt x="139" y="1"/>
                    <a:pt x="133" y="0"/>
                    <a:pt x="127" y="0"/>
                  </a:cubicBezTo>
                  <a:cubicBezTo>
                    <a:pt x="93" y="0"/>
                    <a:pt x="64" y="23"/>
                    <a:pt x="56" y="56"/>
                  </a:cubicBezTo>
                  <a:cubicBezTo>
                    <a:pt x="51" y="74"/>
                    <a:pt x="54" y="94"/>
                    <a:pt x="64" y="110"/>
                  </a:cubicBezTo>
                  <a:cubicBezTo>
                    <a:pt x="7" y="167"/>
                    <a:pt x="7" y="167"/>
                    <a:pt x="7" y="167"/>
                  </a:cubicBezTo>
                  <a:cubicBezTo>
                    <a:pt x="0" y="174"/>
                    <a:pt x="0" y="186"/>
                    <a:pt x="8" y="194"/>
                  </a:cubicBezTo>
                  <a:cubicBezTo>
                    <a:pt x="11" y="197"/>
                    <a:pt x="16" y="199"/>
                    <a:pt x="21" y="199"/>
                  </a:cubicBezTo>
                  <a:cubicBezTo>
                    <a:pt x="26" y="199"/>
                    <a:pt x="31" y="197"/>
                    <a:pt x="34" y="194"/>
                  </a:cubicBezTo>
                  <a:cubicBezTo>
                    <a:pt x="90" y="137"/>
                    <a:pt x="90" y="137"/>
                    <a:pt x="90" y="137"/>
                  </a:cubicBezTo>
                  <a:cubicBezTo>
                    <a:pt x="97" y="141"/>
                    <a:pt x="103" y="143"/>
                    <a:pt x="110" y="145"/>
                  </a:cubicBezTo>
                  <a:cubicBezTo>
                    <a:pt x="116" y="146"/>
                    <a:pt x="121" y="147"/>
                    <a:pt x="127" y="147"/>
                  </a:cubicBezTo>
                  <a:cubicBezTo>
                    <a:pt x="161" y="147"/>
                    <a:pt x="191" y="124"/>
                    <a:pt x="199" y="91"/>
                  </a:cubicBezTo>
                  <a:cubicBezTo>
                    <a:pt x="204" y="72"/>
                    <a:pt x="201" y="52"/>
                    <a:pt x="190" y="35"/>
                  </a:cubicBezTo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5160963" y="2992438"/>
              <a:ext cx="401638" cy="388938"/>
            </a:xfrm>
            <a:custGeom>
              <a:avLst/>
              <a:gdLst>
                <a:gd name="T0" fmla="*/ 103 w 107"/>
                <a:gd name="T1" fmla="*/ 64 h 103"/>
                <a:gd name="T2" fmla="*/ 53 w 107"/>
                <a:gd name="T3" fmla="*/ 103 h 103"/>
                <a:gd name="T4" fmla="*/ 41 w 107"/>
                <a:gd name="T5" fmla="*/ 102 h 103"/>
                <a:gd name="T6" fmla="*/ 24 w 107"/>
                <a:gd name="T7" fmla="*/ 94 h 103"/>
                <a:gd name="T8" fmla="*/ 11 w 107"/>
                <a:gd name="T9" fmla="*/ 81 h 103"/>
                <a:gd name="T10" fmla="*/ 3 w 107"/>
                <a:gd name="T11" fmla="*/ 39 h 103"/>
                <a:gd name="T12" fmla="*/ 53 w 107"/>
                <a:gd name="T13" fmla="*/ 0 h 103"/>
                <a:gd name="T14" fmla="*/ 66 w 107"/>
                <a:gd name="T15" fmla="*/ 1 h 103"/>
                <a:gd name="T16" fmla="*/ 97 w 107"/>
                <a:gd name="T17" fmla="*/ 25 h 103"/>
                <a:gd name="T18" fmla="*/ 103 w 107"/>
                <a:gd name="T19" fmla="*/ 6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3">
                  <a:moveTo>
                    <a:pt x="103" y="64"/>
                  </a:moveTo>
                  <a:cubicBezTo>
                    <a:pt x="98" y="87"/>
                    <a:pt x="77" y="103"/>
                    <a:pt x="53" y="103"/>
                  </a:cubicBezTo>
                  <a:cubicBezTo>
                    <a:pt x="49" y="103"/>
                    <a:pt x="45" y="103"/>
                    <a:pt x="41" y="102"/>
                  </a:cubicBezTo>
                  <a:cubicBezTo>
                    <a:pt x="35" y="100"/>
                    <a:pt x="29" y="97"/>
                    <a:pt x="24" y="94"/>
                  </a:cubicBezTo>
                  <a:cubicBezTo>
                    <a:pt x="19" y="90"/>
                    <a:pt x="14" y="86"/>
                    <a:pt x="11" y="81"/>
                  </a:cubicBezTo>
                  <a:cubicBezTo>
                    <a:pt x="3" y="69"/>
                    <a:pt x="0" y="54"/>
                    <a:pt x="3" y="39"/>
                  </a:cubicBezTo>
                  <a:cubicBezTo>
                    <a:pt x="9" y="16"/>
                    <a:pt x="30" y="0"/>
                    <a:pt x="53" y="0"/>
                  </a:cubicBezTo>
                  <a:cubicBezTo>
                    <a:pt x="57" y="0"/>
                    <a:pt x="62" y="0"/>
                    <a:pt x="66" y="1"/>
                  </a:cubicBezTo>
                  <a:cubicBezTo>
                    <a:pt x="79" y="5"/>
                    <a:pt x="90" y="13"/>
                    <a:pt x="97" y="25"/>
                  </a:cubicBezTo>
                  <a:cubicBezTo>
                    <a:pt x="105" y="37"/>
                    <a:pt x="107" y="51"/>
                    <a:pt x="10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80"/>
            <p:cNvSpPr>
              <a:spLocks noEditPoints="1"/>
            </p:cNvSpPr>
            <p:nvPr/>
          </p:nvSpPr>
          <p:spPr bwMode="auto">
            <a:xfrm>
              <a:off x="5160963" y="2997200"/>
              <a:ext cx="393700" cy="384175"/>
            </a:xfrm>
            <a:custGeom>
              <a:avLst/>
              <a:gdLst>
                <a:gd name="T0" fmla="*/ 3 w 105"/>
                <a:gd name="T1" fmla="*/ 38 h 102"/>
                <a:gd name="T2" fmla="*/ 2 w 105"/>
                <a:gd name="T3" fmla="*/ 50 h 102"/>
                <a:gd name="T4" fmla="*/ 8 w 105"/>
                <a:gd name="T5" fmla="*/ 74 h 102"/>
                <a:gd name="T6" fmla="*/ 3 w 105"/>
                <a:gd name="T7" fmla="*/ 38 h 102"/>
                <a:gd name="T8" fmla="*/ 66 w 105"/>
                <a:gd name="T9" fmla="*/ 0 h 102"/>
                <a:gd name="T10" fmla="*/ 81 w 105"/>
                <a:gd name="T11" fmla="*/ 7 h 102"/>
                <a:gd name="T12" fmla="*/ 16 w 105"/>
                <a:gd name="T13" fmla="*/ 85 h 102"/>
                <a:gd name="T14" fmla="*/ 11 w 105"/>
                <a:gd name="T15" fmla="*/ 80 h 102"/>
                <a:gd name="T16" fmla="*/ 24 w 105"/>
                <a:gd name="T17" fmla="*/ 93 h 102"/>
                <a:gd name="T18" fmla="*/ 41 w 105"/>
                <a:gd name="T19" fmla="*/ 101 h 102"/>
                <a:gd name="T20" fmla="*/ 53 w 105"/>
                <a:gd name="T21" fmla="*/ 102 h 102"/>
                <a:gd name="T22" fmla="*/ 103 w 105"/>
                <a:gd name="T23" fmla="*/ 63 h 102"/>
                <a:gd name="T24" fmla="*/ 105 w 105"/>
                <a:gd name="T25" fmla="*/ 50 h 102"/>
                <a:gd name="T26" fmla="*/ 97 w 105"/>
                <a:gd name="T27" fmla="*/ 24 h 102"/>
                <a:gd name="T28" fmla="*/ 66 w 105"/>
                <a:gd name="T2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02">
                  <a:moveTo>
                    <a:pt x="3" y="38"/>
                  </a:moveTo>
                  <a:cubicBezTo>
                    <a:pt x="2" y="42"/>
                    <a:pt x="2" y="46"/>
                    <a:pt x="2" y="50"/>
                  </a:cubicBezTo>
                  <a:cubicBezTo>
                    <a:pt x="2" y="59"/>
                    <a:pt x="4" y="67"/>
                    <a:pt x="8" y="74"/>
                  </a:cubicBezTo>
                  <a:cubicBezTo>
                    <a:pt x="2" y="64"/>
                    <a:pt x="0" y="51"/>
                    <a:pt x="3" y="38"/>
                  </a:cubicBezTo>
                  <a:moveTo>
                    <a:pt x="66" y="0"/>
                  </a:moveTo>
                  <a:cubicBezTo>
                    <a:pt x="71" y="2"/>
                    <a:pt x="77" y="4"/>
                    <a:pt x="81" y="7"/>
                  </a:cubicBezTo>
                  <a:cubicBezTo>
                    <a:pt x="50" y="24"/>
                    <a:pt x="26" y="52"/>
                    <a:pt x="16" y="85"/>
                  </a:cubicBezTo>
                  <a:cubicBezTo>
                    <a:pt x="14" y="84"/>
                    <a:pt x="13" y="82"/>
                    <a:pt x="11" y="80"/>
                  </a:cubicBezTo>
                  <a:cubicBezTo>
                    <a:pt x="15" y="85"/>
                    <a:pt x="19" y="90"/>
                    <a:pt x="24" y="93"/>
                  </a:cubicBezTo>
                  <a:cubicBezTo>
                    <a:pt x="29" y="96"/>
                    <a:pt x="35" y="99"/>
                    <a:pt x="41" y="101"/>
                  </a:cubicBezTo>
                  <a:cubicBezTo>
                    <a:pt x="45" y="102"/>
                    <a:pt x="49" y="102"/>
                    <a:pt x="53" y="102"/>
                  </a:cubicBezTo>
                  <a:cubicBezTo>
                    <a:pt x="77" y="102"/>
                    <a:pt x="98" y="86"/>
                    <a:pt x="103" y="63"/>
                  </a:cubicBezTo>
                  <a:cubicBezTo>
                    <a:pt x="104" y="59"/>
                    <a:pt x="105" y="55"/>
                    <a:pt x="105" y="50"/>
                  </a:cubicBezTo>
                  <a:cubicBezTo>
                    <a:pt x="105" y="41"/>
                    <a:pt x="102" y="32"/>
                    <a:pt x="97" y="24"/>
                  </a:cubicBezTo>
                  <a:cubicBezTo>
                    <a:pt x="90" y="12"/>
                    <a:pt x="79" y="4"/>
                    <a:pt x="66" y="0"/>
                  </a:cubicBezTo>
                </a:path>
              </a:pathLst>
            </a:custGeom>
            <a:solidFill>
              <a:srgbClr val="EEF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81"/>
            <p:cNvSpPr>
              <a:spLocks noEditPoints="1"/>
            </p:cNvSpPr>
            <p:nvPr/>
          </p:nvSpPr>
          <p:spPr bwMode="auto">
            <a:xfrm>
              <a:off x="5172075" y="2992438"/>
              <a:ext cx="236538" cy="306388"/>
            </a:xfrm>
            <a:custGeom>
              <a:avLst/>
              <a:gdLst>
                <a:gd name="T0" fmla="*/ 5 w 63"/>
                <a:gd name="T1" fmla="*/ 75 h 81"/>
                <a:gd name="T2" fmla="*/ 8 w 63"/>
                <a:gd name="T3" fmla="*/ 81 h 81"/>
                <a:gd name="T4" fmla="*/ 8 w 63"/>
                <a:gd name="T5" fmla="*/ 81 h 81"/>
                <a:gd name="T6" fmla="*/ 8 w 63"/>
                <a:gd name="T7" fmla="*/ 81 h 81"/>
                <a:gd name="T8" fmla="*/ 5 w 63"/>
                <a:gd name="T9" fmla="*/ 75 h 81"/>
                <a:gd name="T10" fmla="*/ 50 w 63"/>
                <a:gd name="T11" fmla="*/ 0 h 81"/>
                <a:gd name="T12" fmla="*/ 0 w 63"/>
                <a:gd name="T13" fmla="*/ 39 h 81"/>
                <a:gd name="T14" fmla="*/ 0 w 63"/>
                <a:gd name="T15" fmla="*/ 39 h 81"/>
                <a:gd name="T16" fmla="*/ 0 w 63"/>
                <a:gd name="T17" fmla="*/ 39 h 81"/>
                <a:gd name="T18" fmla="*/ 50 w 63"/>
                <a:gd name="T19" fmla="*/ 0 h 81"/>
                <a:gd name="T20" fmla="*/ 63 w 63"/>
                <a:gd name="T21" fmla="*/ 1 h 81"/>
                <a:gd name="T22" fmla="*/ 63 w 63"/>
                <a:gd name="T23" fmla="*/ 1 h 81"/>
                <a:gd name="T24" fmla="*/ 63 w 63"/>
                <a:gd name="T25" fmla="*/ 1 h 81"/>
                <a:gd name="T26" fmla="*/ 50 w 63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81">
                  <a:moveTo>
                    <a:pt x="5" y="75"/>
                  </a:moveTo>
                  <a:cubicBezTo>
                    <a:pt x="6" y="77"/>
                    <a:pt x="7" y="79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79"/>
                    <a:pt x="6" y="77"/>
                    <a:pt x="5" y="75"/>
                  </a:cubicBezTo>
                  <a:moveTo>
                    <a:pt x="50" y="0"/>
                  </a:moveTo>
                  <a:cubicBezTo>
                    <a:pt x="27" y="0"/>
                    <a:pt x="6" y="16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16"/>
                    <a:pt x="27" y="0"/>
                    <a:pt x="50" y="0"/>
                  </a:cubicBezTo>
                  <a:cubicBezTo>
                    <a:pt x="54" y="0"/>
                    <a:pt x="59" y="0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9" y="0"/>
                    <a:pt x="54" y="0"/>
                    <a:pt x="50" y="0"/>
                  </a:cubicBezTo>
                </a:path>
              </a:pathLst>
            </a:custGeom>
            <a:solidFill>
              <a:srgbClr val="466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Freeform 82"/>
            <p:cNvSpPr>
              <a:spLocks/>
            </p:cNvSpPr>
            <p:nvPr/>
          </p:nvSpPr>
          <p:spPr bwMode="auto">
            <a:xfrm>
              <a:off x="5160963" y="2992438"/>
              <a:ext cx="304800" cy="325438"/>
            </a:xfrm>
            <a:custGeom>
              <a:avLst/>
              <a:gdLst>
                <a:gd name="T0" fmla="*/ 53 w 81"/>
                <a:gd name="T1" fmla="*/ 0 h 86"/>
                <a:gd name="T2" fmla="*/ 3 w 81"/>
                <a:gd name="T3" fmla="*/ 39 h 86"/>
                <a:gd name="T4" fmla="*/ 3 w 81"/>
                <a:gd name="T5" fmla="*/ 39 h 86"/>
                <a:gd name="T6" fmla="*/ 8 w 81"/>
                <a:gd name="T7" fmla="*/ 75 h 86"/>
                <a:gd name="T8" fmla="*/ 11 w 81"/>
                <a:gd name="T9" fmla="*/ 81 h 86"/>
                <a:gd name="T10" fmla="*/ 11 w 81"/>
                <a:gd name="T11" fmla="*/ 81 h 86"/>
                <a:gd name="T12" fmla="*/ 16 w 81"/>
                <a:gd name="T13" fmla="*/ 86 h 86"/>
                <a:gd name="T14" fmla="*/ 81 w 81"/>
                <a:gd name="T15" fmla="*/ 8 h 86"/>
                <a:gd name="T16" fmla="*/ 66 w 81"/>
                <a:gd name="T17" fmla="*/ 1 h 86"/>
                <a:gd name="T18" fmla="*/ 66 w 81"/>
                <a:gd name="T19" fmla="*/ 1 h 86"/>
                <a:gd name="T20" fmla="*/ 53 w 81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86">
                  <a:moveTo>
                    <a:pt x="53" y="0"/>
                  </a:moveTo>
                  <a:cubicBezTo>
                    <a:pt x="30" y="0"/>
                    <a:pt x="9" y="16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52"/>
                    <a:pt x="2" y="65"/>
                    <a:pt x="8" y="75"/>
                  </a:cubicBezTo>
                  <a:cubicBezTo>
                    <a:pt x="9" y="77"/>
                    <a:pt x="10" y="79"/>
                    <a:pt x="11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3" y="83"/>
                    <a:pt x="14" y="85"/>
                    <a:pt x="16" y="86"/>
                  </a:cubicBezTo>
                  <a:cubicBezTo>
                    <a:pt x="26" y="53"/>
                    <a:pt x="50" y="25"/>
                    <a:pt x="81" y="8"/>
                  </a:cubicBezTo>
                  <a:cubicBezTo>
                    <a:pt x="77" y="5"/>
                    <a:pt x="71" y="3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0"/>
                    <a:pt x="57" y="0"/>
                    <a:pt x="53" y="0"/>
                  </a:cubicBezTo>
                </a:path>
              </a:pathLst>
            </a:custGeom>
            <a:solidFill>
              <a:srgbClr val="C1E3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83"/>
            <p:cNvSpPr>
              <a:spLocks noEditPoints="1"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32 w 32"/>
                <a:gd name="T1" fmla="*/ 27 h 32"/>
                <a:gd name="T2" fmla="*/ 27 w 32"/>
                <a:gd name="T3" fmla="*/ 32 h 32"/>
                <a:gd name="T4" fmla="*/ 27 w 32"/>
                <a:gd name="T5" fmla="*/ 32 h 32"/>
                <a:gd name="T6" fmla="*/ 32 w 32"/>
                <a:gd name="T7" fmla="*/ 27 h 32"/>
                <a:gd name="T8" fmla="*/ 6 w 32"/>
                <a:gd name="T9" fmla="*/ 0 h 32"/>
                <a:gd name="T10" fmla="*/ 0 w 32"/>
                <a:gd name="T11" fmla="*/ 6 h 32"/>
                <a:gd name="T12" fmla="*/ 0 w 32"/>
                <a:gd name="T13" fmla="*/ 6 h 32"/>
                <a:gd name="T14" fmla="*/ 0 w 32"/>
                <a:gd name="T15" fmla="*/ 6 h 32"/>
                <a:gd name="T16" fmla="*/ 6 w 32"/>
                <a:gd name="T17" fmla="*/ 0 h 32"/>
                <a:gd name="T18" fmla="*/ 6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32" y="27"/>
                  </a:move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moveTo>
                    <a:pt x="6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5100638" y="3325813"/>
              <a:ext cx="120650" cy="120650"/>
            </a:xfrm>
            <a:custGeom>
              <a:avLst/>
              <a:gdLst>
                <a:gd name="T0" fmla="*/ 6 w 32"/>
                <a:gd name="T1" fmla="*/ 0 h 32"/>
                <a:gd name="T2" fmla="*/ 6 w 32"/>
                <a:gd name="T3" fmla="*/ 0 h 32"/>
                <a:gd name="T4" fmla="*/ 6 w 32"/>
                <a:gd name="T5" fmla="*/ 0 h 32"/>
                <a:gd name="T6" fmla="*/ 0 w 32"/>
                <a:gd name="T7" fmla="*/ 6 h 32"/>
                <a:gd name="T8" fmla="*/ 2 w 32"/>
                <a:gd name="T9" fmla="*/ 9 h 32"/>
                <a:gd name="T10" fmla="*/ 23 w 32"/>
                <a:gd name="T11" fmla="*/ 31 h 32"/>
                <a:gd name="T12" fmla="*/ 27 w 32"/>
                <a:gd name="T13" fmla="*/ 32 h 32"/>
                <a:gd name="T14" fmla="*/ 32 w 32"/>
                <a:gd name="T15" fmla="*/ 27 h 32"/>
                <a:gd name="T16" fmla="*/ 28 w 32"/>
                <a:gd name="T17" fmla="*/ 24 h 32"/>
                <a:gd name="T18" fmla="*/ 9 w 32"/>
                <a:gd name="T19" fmla="*/ 5 h 32"/>
                <a:gd name="T20" fmla="*/ 6 w 32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8"/>
                    <a:pt x="2" y="9"/>
                  </a:cubicBezTo>
                  <a:cubicBezTo>
                    <a:pt x="8" y="18"/>
                    <a:pt x="15" y="25"/>
                    <a:pt x="23" y="31"/>
                  </a:cubicBezTo>
                  <a:cubicBezTo>
                    <a:pt x="24" y="31"/>
                    <a:pt x="26" y="32"/>
                    <a:pt x="27" y="3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29" y="25"/>
                    <a:pt x="28" y="24"/>
                  </a:cubicBezTo>
                  <a:cubicBezTo>
                    <a:pt x="20" y="19"/>
                    <a:pt x="14" y="13"/>
                    <a:pt x="9" y="5"/>
                  </a:cubicBezTo>
                  <a:cubicBezTo>
                    <a:pt x="8" y="3"/>
                    <a:pt x="7" y="2"/>
                    <a:pt x="6" y="0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4487863" y="2562225"/>
              <a:ext cx="225425" cy="400050"/>
            </a:xfrm>
            <a:custGeom>
              <a:avLst/>
              <a:gdLst>
                <a:gd name="T0" fmla="*/ 58 w 60"/>
                <a:gd name="T1" fmla="*/ 56 h 106"/>
                <a:gd name="T2" fmla="*/ 58 w 60"/>
                <a:gd name="T3" fmla="*/ 49 h 106"/>
                <a:gd name="T4" fmla="*/ 49 w 60"/>
                <a:gd name="T5" fmla="*/ 40 h 106"/>
                <a:gd name="T6" fmla="*/ 9 w 60"/>
                <a:gd name="T7" fmla="*/ 2 h 106"/>
                <a:gd name="T8" fmla="*/ 3 w 60"/>
                <a:gd name="T9" fmla="*/ 2 h 106"/>
                <a:gd name="T10" fmla="*/ 3 w 60"/>
                <a:gd name="T11" fmla="*/ 8 h 106"/>
                <a:gd name="T12" fmla="*/ 45 w 60"/>
                <a:gd name="T13" fmla="*/ 49 h 106"/>
                <a:gd name="T14" fmla="*/ 45 w 60"/>
                <a:gd name="T15" fmla="*/ 56 h 106"/>
                <a:gd name="T16" fmla="*/ 2 w 60"/>
                <a:gd name="T17" fmla="*/ 98 h 106"/>
                <a:gd name="T18" fmla="*/ 2 w 60"/>
                <a:gd name="T19" fmla="*/ 105 h 106"/>
                <a:gd name="T20" fmla="*/ 8 w 60"/>
                <a:gd name="T21" fmla="*/ 105 h 106"/>
                <a:gd name="T22" fmla="*/ 48 w 60"/>
                <a:gd name="T23" fmla="*/ 66 h 106"/>
                <a:gd name="T24" fmla="*/ 48 w 60"/>
                <a:gd name="T25" fmla="*/ 65 h 106"/>
                <a:gd name="T26" fmla="*/ 58 w 60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6">
                  <a:moveTo>
                    <a:pt x="58" y="56"/>
                  </a:moveTo>
                  <a:cubicBezTo>
                    <a:pt x="60" y="54"/>
                    <a:pt x="59" y="51"/>
                    <a:pt x="58" y="49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1" y="4"/>
                    <a:pt x="1" y="7"/>
                    <a:pt x="3" y="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6" y="51"/>
                    <a:pt x="46" y="54"/>
                    <a:pt x="45" y="56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100"/>
                    <a:pt x="0" y="103"/>
                    <a:pt x="2" y="105"/>
                  </a:cubicBezTo>
                  <a:cubicBezTo>
                    <a:pt x="4" y="106"/>
                    <a:pt x="7" y="106"/>
                    <a:pt x="8" y="10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4019550" y="2562225"/>
              <a:ext cx="220663" cy="400050"/>
            </a:xfrm>
            <a:custGeom>
              <a:avLst/>
              <a:gdLst>
                <a:gd name="T0" fmla="*/ 1 w 59"/>
                <a:gd name="T1" fmla="*/ 56 h 106"/>
                <a:gd name="T2" fmla="*/ 1 w 59"/>
                <a:gd name="T3" fmla="*/ 49 h 106"/>
                <a:gd name="T4" fmla="*/ 10 w 59"/>
                <a:gd name="T5" fmla="*/ 40 h 106"/>
                <a:gd name="T6" fmla="*/ 50 w 59"/>
                <a:gd name="T7" fmla="*/ 2 h 106"/>
                <a:gd name="T8" fmla="*/ 56 w 59"/>
                <a:gd name="T9" fmla="*/ 2 h 106"/>
                <a:gd name="T10" fmla="*/ 56 w 59"/>
                <a:gd name="T11" fmla="*/ 8 h 106"/>
                <a:gd name="T12" fmla="*/ 16 w 59"/>
                <a:gd name="T13" fmla="*/ 49 h 106"/>
                <a:gd name="T14" fmla="*/ 16 w 59"/>
                <a:gd name="T15" fmla="*/ 56 h 106"/>
                <a:gd name="T16" fmla="*/ 57 w 59"/>
                <a:gd name="T17" fmla="*/ 98 h 106"/>
                <a:gd name="T18" fmla="*/ 57 w 59"/>
                <a:gd name="T19" fmla="*/ 105 h 106"/>
                <a:gd name="T20" fmla="*/ 51 w 59"/>
                <a:gd name="T21" fmla="*/ 105 h 106"/>
                <a:gd name="T22" fmla="*/ 11 w 59"/>
                <a:gd name="T23" fmla="*/ 66 h 106"/>
                <a:gd name="T24" fmla="*/ 10 w 59"/>
                <a:gd name="T25" fmla="*/ 66 h 106"/>
                <a:gd name="T26" fmla="*/ 1 w 59"/>
                <a:gd name="T27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106">
                  <a:moveTo>
                    <a:pt x="1" y="56"/>
                  </a:moveTo>
                  <a:cubicBezTo>
                    <a:pt x="0" y="54"/>
                    <a:pt x="0" y="51"/>
                    <a:pt x="1" y="49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4" y="0"/>
                    <a:pt x="56" y="2"/>
                  </a:cubicBezTo>
                  <a:cubicBezTo>
                    <a:pt x="58" y="4"/>
                    <a:pt x="59" y="7"/>
                    <a:pt x="56" y="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1"/>
                    <a:pt x="14" y="54"/>
                    <a:pt x="16" y="56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100"/>
                    <a:pt x="59" y="103"/>
                    <a:pt x="57" y="105"/>
                  </a:cubicBezTo>
                  <a:cubicBezTo>
                    <a:pt x="55" y="106"/>
                    <a:pt x="52" y="106"/>
                    <a:pt x="51" y="105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6"/>
                    <a:pt x="10" y="66"/>
                    <a:pt x="10" y="66"/>
                  </a:cubicBezTo>
                  <a:lnTo>
                    <a:pt x="1" y="56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C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4210050" y="2449513"/>
              <a:ext cx="327025" cy="638175"/>
            </a:xfrm>
            <a:custGeom>
              <a:avLst/>
              <a:gdLst>
                <a:gd name="T0" fmla="*/ 204 w 206"/>
                <a:gd name="T1" fmla="*/ 0 h 402"/>
                <a:gd name="T2" fmla="*/ 71 w 206"/>
                <a:gd name="T3" fmla="*/ 0 h 402"/>
                <a:gd name="T4" fmla="*/ 0 w 206"/>
                <a:gd name="T5" fmla="*/ 202 h 402"/>
                <a:gd name="T6" fmla="*/ 88 w 206"/>
                <a:gd name="T7" fmla="*/ 202 h 402"/>
                <a:gd name="T8" fmla="*/ 19 w 206"/>
                <a:gd name="T9" fmla="*/ 402 h 402"/>
                <a:gd name="T10" fmla="*/ 206 w 206"/>
                <a:gd name="T11" fmla="*/ 136 h 402"/>
                <a:gd name="T12" fmla="*/ 116 w 206"/>
                <a:gd name="T13" fmla="*/ 136 h 402"/>
                <a:gd name="T14" fmla="*/ 204 w 206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402">
                  <a:moveTo>
                    <a:pt x="204" y="0"/>
                  </a:moveTo>
                  <a:lnTo>
                    <a:pt x="71" y="0"/>
                  </a:lnTo>
                  <a:lnTo>
                    <a:pt x="0" y="202"/>
                  </a:lnTo>
                  <a:lnTo>
                    <a:pt x="88" y="202"/>
                  </a:lnTo>
                  <a:lnTo>
                    <a:pt x="19" y="402"/>
                  </a:lnTo>
                  <a:lnTo>
                    <a:pt x="206" y="136"/>
                  </a:lnTo>
                  <a:lnTo>
                    <a:pt x="116" y="136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DB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4240213" y="2449513"/>
              <a:ext cx="296863" cy="638175"/>
            </a:xfrm>
            <a:custGeom>
              <a:avLst/>
              <a:gdLst>
                <a:gd name="T0" fmla="*/ 185 w 187"/>
                <a:gd name="T1" fmla="*/ 0 h 402"/>
                <a:gd name="T2" fmla="*/ 116 w 187"/>
                <a:gd name="T3" fmla="*/ 0 h 402"/>
                <a:gd name="T4" fmla="*/ 43 w 187"/>
                <a:gd name="T5" fmla="*/ 169 h 402"/>
                <a:gd name="T6" fmla="*/ 128 w 187"/>
                <a:gd name="T7" fmla="*/ 169 h 402"/>
                <a:gd name="T8" fmla="*/ 0 w 187"/>
                <a:gd name="T9" fmla="*/ 402 h 402"/>
                <a:gd name="T10" fmla="*/ 187 w 187"/>
                <a:gd name="T11" fmla="*/ 136 h 402"/>
                <a:gd name="T12" fmla="*/ 97 w 187"/>
                <a:gd name="T13" fmla="*/ 136 h 402"/>
                <a:gd name="T14" fmla="*/ 185 w 187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" h="402">
                  <a:moveTo>
                    <a:pt x="185" y="0"/>
                  </a:moveTo>
                  <a:lnTo>
                    <a:pt x="116" y="0"/>
                  </a:lnTo>
                  <a:lnTo>
                    <a:pt x="43" y="169"/>
                  </a:lnTo>
                  <a:lnTo>
                    <a:pt x="128" y="169"/>
                  </a:lnTo>
                  <a:lnTo>
                    <a:pt x="0" y="402"/>
                  </a:lnTo>
                  <a:lnTo>
                    <a:pt x="187" y="136"/>
                  </a:lnTo>
                  <a:lnTo>
                    <a:pt x="97" y="136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4800600" y="4154488"/>
              <a:ext cx="1233796" cy="215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r>
                <a:rPr lang="en-US" altLang="en-US" sz="1428" kern="0" dirty="0" err="1">
                  <a:solidFill>
                    <a:srgbClr val="00ABEC"/>
                  </a:solidFill>
                  <a:latin typeface="Segoe UI Light" panose="020B0502040204020203" pitchFamily="34" charset="0"/>
                </a:rPr>
                <a:t>NuGet</a:t>
              </a:r>
              <a:r>
                <a:rPr lang="en-US" altLang="en-US" sz="1428" kern="0" dirty="0">
                  <a:solidFill>
                    <a:srgbClr val="00ABEC"/>
                  </a:solidFill>
                  <a:latin typeface="Segoe UI Light" panose="020B0502040204020203" pitchFamily="34" charset="0"/>
                </a:rPr>
                <a:t> packages</a:t>
              </a:r>
              <a:endParaRPr lang="en-US" altLang="en-US" sz="1836" kern="0" dirty="0"/>
            </a:p>
          </p:txBody>
        </p:sp>
        <p:sp>
          <p:nvSpPr>
            <p:cNvPr id="71" name="Freeform 101"/>
            <p:cNvSpPr>
              <a:spLocks noEditPoints="1"/>
            </p:cNvSpPr>
            <p:nvPr/>
          </p:nvSpPr>
          <p:spPr bwMode="auto">
            <a:xfrm>
              <a:off x="4041775" y="2435225"/>
              <a:ext cx="3522663" cy="1660525"/>
            </a:xfrm>
            <a:custGeom>
              <a:avLst/>
              <a:gdLst>
                <a:gd name="T0" fmla="*/ 177 w 938"/>
                <a:gd name="T1" fmla="*/ 11 h 440"/>
                <a:gd name="T2" fmla="*/ 214 w 938"/>
                <a:gd name="T3" fmla="*/ 8 h 440"/>
                <a:gd name="T4" fmla="*/ 245 w 938"/>
                <a:gd name="T5" fmla="*/ 0 h 440"/>
                <a:gd name="T6" fmla="*/ 283 w 938"/>
                <a:gd name="T7" fmla="*/ 0 h 440"/>
                <a:gd name="T8" fmla="*/ 313 w 938"/>
                <a:gd name="T9" fmla="*/ 8 h 440"/>
                <a:gd name="T10" fmla="*/ 374 w 938"/>
                <a:gd name="T11" fmla="*/ 0 h 440"/>
                <a:gd name="T12" fmla="*/ 397 w 938"/>
                <a:gd name="T13" fmla="*/ 8 h 440"/>
                <a:gd name="T14" fmla="*/ 428 w 938"/>
                <a:gd name="T15" fmla="*/ 0 h 440"/>
                <a:gd name="T16" fmla="*/ 466 w 938"/>
                <a:gd name="T17" fmla="*/ 0 h 440"/>
                <a:gd name="T18" fmla="*/ 496 w 938"/>
                <a:gd name="T19" fmla="*/ 8 h 440"/>
                <a:gd name="T20" fmla="*/ 557 w 938"/>
                <a:gd name="T21" fmla="*/ 0 h 440"/>
                <a:gd name="T22" fmla="*/ 580 w 938"/>
                <a:gd name="T23" fmla="*/ 8 h 440"/>
                <a:gd name="T24" fmla="*/ 610 w 938"/>
                <a:gd name="T25" fmla="*/ 0 h 440"/>
                <a:gd name="T26" fmla="*/ 648 w 938"/>
                <a:gd name="T27" fmla="*/ 0 h 440"/>
                <a:gd name="T28" fmla="*/ 679 w 938"/>
                <a:gd name="T29" fmla="*/ 8 h 440"/>
                <a:gd name="T30" fmla="*/ 740 w 938"/>
                <a:gd name="T31" fmla="*/ 1 h 440"/>
                <a:gd name="T32" fmla="*/ 761 w 938"/>
                <a:gd name="T33" fmla="*/ 11 h 440"/>
                <a:gd name="T34" fmla="*/ 793 w 938"/>
                <a:gd name="T35" fmla="*/ 12 h 440"/>
                <a:gd name="T36" fmla="*/ 828 w 938"/>
                <a:gd name="T37" fmla="*/ 27 h 440"/>
                <a:gd name="T38" fmla="*/ 849 w 938"/>
                <a:gd name="T39" fmla="*/ 50 h 440"/>
                <a:gd name="T40" fmla="*/ 897 w 938"/>
                <a:gd name="T41" fmla="*/ 89 h 440"/>
                <a:gd name="T42" fmla="*/ 903 w 938"/>
                <a:gd name="T43" fmla="*/ 112 h 440"/>
                <a:gd name="T44" fmla="*/ 923 w 938"/>
                <a:gd name="T45" fmla="*/ 136 h 440"/>
                <a:gd name="T46" fmla="*/ 934 w 938"/>
                <a:gd name="T47" fmla="*/ 173 h 440"/>
                <a:gd name="T48" fmla="*/ 938 w 938"/>
                <a:gd name="T49" fmla="*/ 204 h 440"/>
                <a:gd name="T50" fmla="*/ 930 w 938"/>
                <a:gd name="T51" fmla="*/ 242 h 440"/>
                <a:gd name="T52" fmla="*/ 933 w 938"/>
                <a:gd name="T53" fmla="*/ 273 h 440"/>
                <a:gd name="T54" fmla="*/ 921 w 938"/>
                <a:gd name="T55" fmla="*/ 310 h 440"/>
                <a:gd name="T56" fmla="*/ 900 w 938"/>
                <a:gd name="T57" fmla="*/ 333 h 440"/>
                <a:gd name="T58" fmla="*/ 867 w 938"/>
                <a:gd name="T59" fmla="*/ 385 h 440"/>
                <a:gd name="T60" fmla="*/ 844 w 938"/>
                <a:gd name="T61" fmla="*/ 393 h 440"/>
                <a:gd name="T62" fmla="*/ 823 w 938"/>
                <a:gd name="T63" fmla="*/ 416 h 440"/>
                <a:gd name="T64" fmla="*/ 787 w 938"/>
                <a:gd name="T65" fmla="*/ 430 h 440"/>
                <a:gd name="T66" fmla="*/ 755 w 938"/>
                <a:gd name="T67" fmla="*/ 430 h 440"/>
                <a:gd name="T68" fmla="*/ 718 w 938"/>
                <a:gd name="T69" fmla="*/ 432 h 440"/>
                <a:gd name="T70" fmla="*/ 688 w 938"/>
                <a:gd name="T71" fmla="*/ 440 h 440"/>
                <a:gd name="T72" fmla="*/ 650 w 938"/>
                <a:gd name="T73" fmla="*/ 440 h 440"/>
                <a:gd name="T74" fmla="*/ 619 w 938"/>
                <a:gd name="T75" fmla="*/ 432 h 440"/>
                <a:gd name="T76" fmla="*/ 558 w 938"/>
                <a:gd name="T77" fmla="*/ 440 h 440"/>
                <a:gd name="T78" fmla="*/ 535 w 938"/>
                <a:gd name="T79" fmla="*/ 432 h 440"/>
                <a:gd name="T80" fmla="*/ 505 w 938"/>
                <a:gd name="T81" fmla="*/ 440 h 440"/>
                <a:gd name="T82" fmla="*/ 467 w 938"/>
                <a:gd name="T83" fmla="*/ 440 h 440"/>
                <a:gd name="T84" fmla="*/ 437 w 938"/>
                <a:gd name="T85" fmla="*/ 432 h 440"/>
                <a:gd name="T86" fmla="*/ 376 w 938"/>
                <a:gd name="T87" fmla="*/ 440 h 440"/>
                <a:gd name="T88" fmla="*/ 353 w 938"/>
                <a:gd name="T89" fmla="*/ 432 h 440"/>
                <a:gd name="T90" fmla="*/ 322 w 938"/>
                <a:gd name="T91" fmla="*/ 440 h 440"/>
                <a:gd name="T92" fmla="*/ 284 w 938"/>
                <a:gd name="T93" fmla="*/ 440 h 440"/>
                <a:gd name="T94" fmla="*/ 254 w 938"/>
                <a:gd name="T95" fmla="*/ 432 h 440"/>
                <a:gd name="T96" fmla="*/ 193 w 938"/>
                <a:gd name="T97" fmla="*/ 439 h 440"/>
                <a:gd name="T98" fmla="*/ 171 w 938"/>
                <a:gd name="T99" fmla="*/ 428 h 440"/>
                <a:gd name="T100" fmla="*/ 140 w 938"/>
                <a:gd name="T101" fmla="*/ 427 h 440"/>
                <a:gd name="T102" fmla="*/ 105 w 938"/>
                <a:gd name="T103" fmla="*/ 410 h 440"/>
                <a:gd name="T104" fmla="*/ 85 w 938"/>
                <a:gd name="T105" fmla="*/ 386 h 440"/>
                <a:gd name="T106" fmla="*/ 38 w 938"/>
                <a:gd name="T107" fmla="*/ 347 h 440"/>
                <a:gd name="T108" fmla="*/ 33 w 938"/>
                <a:gd name="T109" fmla="*/ 323 h 440"/>
                <a:gd name="T110" fmla="*/ 13 w 938"/>
                <a:gd name="T111" fmla="*/ 299 h 440"/>
                <a:gd name="T112" fmla="*/ 3 w 938"/>
                <a:gd name="T113" fmla="*/ 261 h 440"/>
                <a:gd name="T114" fmla="*/ 0 w 938"/>
                <a:gd name="T115" fmla="*/ 231 h 440"/>
                <a:gd name="T116" fmla="*/ 9 w 938"/>
                <a:gd name="T117" fmla="*/ 193 h 440"/>
                <a:gd name="T118" fmla="*/ 7 w 938"/>
                <a:gd name="T119" fmla="*/ 16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8" h="440">
                  <a:moveTo>
                    <a:pt x="168" y="5"/>
                  </a:moveTo>
                  <a:cubicBezTo>
                    <a:pt x="163" y="6"/>
                    <a:pt x="158" y="8"/>
                    <a:pt x="153" y="9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60" y="15"/>
                    <a:pt x="165" y="14"/>
                    <a:pt x="170" y="13"/>
                  </a:cubicBezTo>
                  <a:cubicBezTo>
                    <a:pt x="168" y="5"/>
                    <a:pt x="168" y="5"/>
                    <a:pt x="168" y="5"/>
                  </a:cubicBezTo>
                  <a:close/>
                  <a:moveTo>
                    <a:pt x="191" y="1"/>
                  </a:moveTo>
                  <a:cubicBezTo>
                    <a:pt x="186" y="2"/>
                    <a:pt x="181" y="3"/>
                    <a:pt x="176" y="4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82" y="10"/>
                    <a:pt x="187" y="10"/>
                    <a:pt x="192" y="9"/>
                  </a:cubicBezTo>
                  <a:cubicBezTo>
                    <a:pt x="191" y="1"/>
                    <a:pt x="191" y="1"/>
                    <a:pt x="191" y="1"/>
                  </a:cubicBezTo>
                  <a:close/>
                  <a:moveTo>
                    <a:pt x="214" y="0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09" y="0"/>
                    <a:pt x="204" y="0"/>
                    <a:pt x="199" y="1"/>
                  </a:cubicBezTo>
                  <a:cubicBezTo>
                    <a:pt x="200" y="8"/>
                    <a:pt x="200" y="8"/>
                    <a:pt x="200" y="8"/>
                  </a:cubicBezTo>
                  <a:cubicBezTo>
                    <a:pt x="204" y="8"/>
                    <a:pt x="209" y="8"/>
                    <a:pt x="214" y="8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4" y="0"/>
                    <a:pt x="214" y="0"/>
                    <a:pt x="214" y="0"/>
                  </a:cubicBezTo>
                  <a:close/>
                  <a:moveTo>
                    <a:pt x="237" y="0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37" y="8"/>
                    <a:pt x="237" y="8"/>
                    <a:pt x="237" y="8"/>
                  </a:cubicBezTo>
                  <a:lnTo>
                    <a:pt x="237" y="0"/>
                  </a:lnTo>
                  <a:close/>
                  <a:moveTo>
                    <a:pt x="260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60" y="8"/>
                    <a:pt x="260" y="8"/>
                    <a:pt x="260" y="8"/>
                  </a:cubicBezTo>
                  <a:lnTo>
                    <a:pt x="260" y="0"/>
                  </a:lnTo>
                  <a:close/>
                  <a:moveTo>
                    <a:pt x="283" y="0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68" y="8"/>
                    <a:pt x="268" y="8"/>
                    <a:pt x="268" y="8"/>
                  </a:cubicBezTo>
                  <a:cubicBezTo>
                    <a:pt x="283" y="8"/>
                    <a:pt x="283" y="8"/>
                    <a:pt x="283" y="8"/>
                  </a:cubicBezTo>
                  <a:lnTo>
                    <a:pt x="283" y="0"/>
                  </a:lnTo>
                  <a:close/>
                  <a:moveTo>
                    <a:pt x="306" y="0"/>
                  </a:moveTo>
                  <a:cubicBezTo>
                    <a:pt x="291" y="0"/>
                    <a:pt x="291" y="0"/>
                    <a:pt x="291" y="0"/>
                  </a:cubicBezTo>
                  <a:cubicBezTo>
                    <a:pt x="291" y="8"/>
                    <a:pt x="291" y="8"/>
                    <a:pt x="291" y="8"/>
                  </a:cubicBezTo>
                  <a:cubicBezTo>
                    <a:pt x="306" y="8"/>
                    <a:pt x="306" y="8"/>
                    <a:pt x="306" y="8"/>
                  </a:cubicBezTo>
                  <a:lnTo>
                    <a:pt x="306" y="0"/>
                  </a:lnTo>
                  <a:close/>
                  <a:moveTo>
                    <a:pt x="329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13" y="8"/>
                    <a:pt x="313" y="8"/>
                    <a:pt x="313" y="8"/>
                  </a:cubicBezTo>
                  <a:cubicBezTo>
                    <a:pt x="329" y="8"/>
                    <a:pt x="329" y="8"/>
                    <a:pt x="329" y="8"/>
                  </a:cubicBezTo>
                  <a:lnTo>
                    <a:pt x="329" y="0"/>
                  </a:lnTo>
                  <a:close/>
                  <a:moveTo>
                    <a:pt x="351" y="0"/>
                  </a:moveTo>
                  <a:cubicBezTo>
                    <a:pt x="336" y="0"/>
                    <a:pt x="336" y="0"/>
                    <a:pt x="336" y="0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51" y="8"/>
                    <a:pt x="351" y="8"/>
                    <a:pt x="351" y="8"/>
                  </a:cubicBezTo>
                  <a:lnTo>
                    <a:pt x="351" y="0"/>
                  </a:lnTo>
                  <a:close/>
                  <a:moveTo>
                    <a:pt x="374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8"/>
                    <a:pt x="359" y="8"/>
                    <a:pt x="359" y="8"/>
                  </a:cubicBezTo>
                  <a:cubicBezTo>
                    <a:pt x="374" y="8"/>
                    <a:pt x="374" y="8"/>
                    <a:pt x="374" y="8"/>
                  </a:cubicBezTo>
                  <a:lnTo>
                    <a:pt x="374" y="0"/>
                  </a:lnTo>
                  <a:close/>
                  <a:moveTo>
                    <a:pt x="397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8"/>
                    <a:pt x="382" y="8"/>
                    <a:pt x="382" y="8"/>
                  </a:cubicBezTo>
                  <a:cubicBezTo>
                    <a:pt x="397" y="8"/>
                    <a:pt x="397" y="8"/>
                    <a:pt x="397" y="8"/>
                  </a:cubicBezTo>
                  <a:lnTo>
                    <a:pt x="397" y="0"/>
                  </a:lnTo>
                  <a:close/>
                  <a:moveTo>
                    <a:pt x="420" y="0"/>
                  </a:moveTo>
                  <a:cubicBezTo>
                    <a:pt x="405" y="0"/>
                    <a:pt x="405" y="0"/>
                    <a:pt x="405" y="0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20" y="8"/>
                    <a:pt x="420" y="8"/>
                    <a:pt x="420" y="8"/>
                  </a:cubicBezTo>
                  <a:lnTo>
                    <a:pt x="420" y="0"/>
                  </a:lnTo>
                  <a:close/>
                  <a:moveTo>
                    <a:pt x="443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43" y="8"/>
                    <a:pt x="443" y="8"/>
                    <a:pt x="443" y="8"/>
                  </a:cubicBezTo>
                  <a:lnTo>
                    <a:pt x="443" y="0"/>
                  </a:lnTo>
                  <a:close/>
                  <a:moveTo>
                    <a:pt x="466" y="0"/>
                  </a:moveTo>
                  <a:cubicBezTo>
                    <a:pt x="450" y="0"/>
                    <a:pt x="450" y="0"/>
                    <a:pt x="450" y="0"/>
                  </a:cubicBezTo>
                  <a:cubicBezTo>
                    <a:pt x="450" y="8"/>
                    <a:pt x="450" y="8"/>
                    <a:pt x="450" y="8"/>
                  </a:cubicBezTo>
                  <a:cubicBezTo>
                    <a:pt x="466" y="8"/>
                    <a:pt x="466" y="8"/>
                    <a:pt x="466" y="8"/>
                  </a:cubicBezTo>
                  <a:lnTo>
                    <a:pt x="466" y="0"/>
                  </a:lnTo>
                  <a:close/>
                  <a:moveTo>
                    <a:pt x="488" y="0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88" y="8"/>
                    <a:pt x="488" y="8"/>
                    <a:pt x="488" y="8"/>
                  </a:cubicBezTo>
                  <a:lnTo>
                    <a:pt x="488" y="0"/>
                  </a:lnTo>
                  <a:close/>
                  <a:moveTo>
                    <a:pt x="511" y="0"/>
                  </a:moveTo>
                  <a:cubicBezTo>
                    <a:pt x="496" y="0"/>
                    <a:pt x="496" y="0"/>
                    <a:pt x="496" y="0"/>
                  </a:cubicBezTo>
                  <a:cubicBezTo>
                    <a:pt x="496" y="8"/>
                    <a:pt x="496" y="8"/>
                    <a:pt x="496" y="8"/>
                  </a:cubicBezTo>
                  <a:cubicBezTo>
                    <a:pt x="511" y="8"/>
                    <a:pt x="511" y="8"/>
                    <a:pt x="511" y="8"/>
                  </a:cubicBezTo>
                  <a:lnTo>
                    <a:pt x="511" y="0"/>
                  </a:lnTo>
                  <a:close/>
                  <a:moveTo>
                    <a:pt x="534" y="0"/>
                  </a:moveTo>
                  <a:cubicBezTo>
                    <a:pt x="519" y="0"/>
                    <a:pt x="519" y="0"/>
                    <a:pt x="519" y="0"/>
                  </a:cubicBezTo>
                  <a:cubicBezTo>
                    <a:pt x="519" y="8"/>
                    <a:pt x="519" y="8"/>
                    <a:pt x="519" y="8"/>
                  </a:cubicBezTo>
                  <a:cubicBezTo>
                    <a:pt x="534" y="8"/>
                    <a:pt x="534" y="8"/>
                    <a:pt x="534" y="8"/>
                  </a:cubicBezTo>
                  <a:lnTo>
                    <a:pt x="534" y="0"/>
                  </a:lnTo>
                  <a:close/>
                  <a:moveTo>
                    <a:pt x="557" y="0"/>
                  </a:moveTo>
                  <a:cubicBezTo>
                    <a:pt x="542" y="0"/>
                    <a:pt x="542" y="0"/>
                    <a:pt x="542" y="0"/>
                  </a:cubicBezTo>
                  <a:cubicBezTo>
                    <a:pt x="542" y="8"/>
                    <a:pt x="542" y="8"/>
                    <a:pt x="542" y="8"/>
                  </a:cubicBezTo>
                  <a:cubicBezTo>
                    <a:pt x="557" y="8"/>
                    <a:pt x="557" y="8"/>
                    <a:pt x="557" y="8"/>
                  </a:cubicBezTo>
                  <a:lnTo>
                    <a:pt x="557" y="0"/>
                  </a:lnTo>
                  <a:close/>
                  <a:moveTo>
                    <a:pt x="580" y="0"/>
                  </a:moveTo>
                  <a:cubicBezTo>
                    <a:pt x="564" y="0"/>
                    <a:pt x="564" y="0"/>
                    <a:pt x="564" y="0"/>
                  </a:cubicBezTo>
                  <a:cubicBezTo>
                    <a:pt x="564" y="8"/>
                    <a:pt x="564" y="8"/>
                    <a:pt x="564" y="8"/>
                  </a:cubicBezTo>
                  <a:cubicBezTo>
                    <a:pt x="580" y="8"/>
                    <a:pt x="580" y="8"/>
                    <a:pt x="580" y="8"/>
                  </a:cubicBezTo>
                  <a:lnTo>
                    <a:pt x="580" y="0"/>
                  </a:lnTo>
                  <a:close/>
                  <a:moveTo>
                    <a:pt x="603" y="0"/>
                  </a:moveTo>
                  <a:cubicBezTo>
                    <a:pt x="587" y="0"/>
                    <a:pt x="587" y="0"/>
                    <a:pt x="587" y="0"/>
                  </a:cubicBezTo>
                  <a:cubicBezTo>
                    <a:pt x="587" y="8"/>
                    <a:pt x="587" y="8"/>
                    <a:pt x="587" y="8"/>
                  </a:cubicBezTo>
                  <a:cubicBezTo>
                    <a:pt x="603" y="8"/>
                    <a:pt x="603" y="8"/>
                    <a:pt x="603" y="8"/>
                  </a:cubicBezTo>
                  <a:lnTo>
                    <a:pt x="603" y="0"/>
                  </a:lnTo>
                  <a:close/>
                  <a:moveTo>
                    <a:pt x="625" y="0"/>
                  </a:moveTo>
                  <a:cubicBezTo>
                    <a:pt x="610" y="0"/>
                    <a:pt x="610" y="0"/>
                    <a:pt x="610" y="0"/>
                  </a:cubicBezTo>
                  <a:cubicBezTo>
                    <a:pt x="610" y="8"/>
                    <a:pt x="610" y="8"/>
                    <a:pt x="610" y="8"/>
                  </a:cubicBezTo>
                  <a:cubicBezTo>
                    <a:pt x="625" y="8"/>
                    <a:pt x="625" y="8"/>
                    <a:pt x="625" y="8"/>
                  </a:cubicBezTo>
                  <a:lnTo>
                    <a:pt x="625" y="0"/>
                  </a:lnTo>
                  <a:close/>
                  <a:moveTo>
                    <a:pt x="648" y="0"/>
                  </a:moveTo>
                  <a:cubicBezTo>
                    <a:pt x="633" y="0"/>
                    <a:pt x="633" y="0"/>
                    <a:pt x="633" y="0"/>
                  </a:cubicBezTo>
                  <a:cubicBezTo>
                    <a:pt x="633" y="8"/>
                    <a:pt x="633" y="8"/>
                    <a:pt x="633" y="8"/>
                  </a:cubicBezTo>
                  <a:cubicBezTo>
                    <a:pt x="648" y="8"/>
                    <a:pt x="648" y="8"/>
                    <a:pt x="648" y="8"/>
                  </a:cubicBezTo>
                  <a:lnTo>
                    <a:pt x="648" y="0"/>
                  </a:lnTo>
                  <a:close/>
                  <a:moveTo>
                    <a:pt x="671" y="0"/>
                  </a:moveTo>
                  <a:cubicBezTo>
                    <a:pt x="656" y="0"/>
                    <a:pt x="656" y="0"/>
                    <a:pt x="656" y="0"/>
                  </a:cubicBezTo>
                  <a:cubicBezTo>
                    <a:pt x="656" y="8"/>
                    <a:pt x="656" y="8"/>
                    <a:pt x="656" y="8"/>
                  </a:cubicBezTo>
                  <a:cubicBezTo>
                    <a:pt x="671" y="8"/>
                    <a:pt x="671" y="8"/>
                    <a:pt x="671" y="8"/>
                  </a:cubicBezTo>
                  <a:lnTo>
                    <a:pt x="671" y="0"/>
                  </a:lnTo>
                  <a:close/>
                  <a:moveTo>
                    <a:pt x="694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8"/>
                    <a:pt x="679" y="8"/>
                    <a:pt x="679" y="8"/>
                  </a:cubicBezTo>
                  <a:cubicBezTo>
                    <a:pt x="694" y="8"/>
                    <a:pt x="694" y="8"/>
                    <a:pt x="694" y="8"/>
                  </a:cubicBezTo>
                  <a:lnTo>
                    <a:pt x="694" y="0"/>
                  </a:lnTo>
                  <a:close/>
                  <a:moveTo>
                    <a:pt x="717" y="0"/>
                  </a:moveTo>
                  <a:cubicBezTo>
                    <a:pt x="701" y="0"/>
                    <a:pt x="701" y="0"/>
                    <a:pt x="701" y="0"/>
                  </a:cubicBezTo>
                  <a:cubicBezTo>
                    <a:pt x="701" y="8"/>
                    <a:pt x="701" y="8"/>
                    <a:pt x="701" y="8"/>
                  </a:cubicBezTo>
                  <a:cubicBezTo>
                    <a:pt x="717" y="8"/>
                    <a:pt x="717" y="8"/>
                    <a:pt x="717" y="8"/>
                  </a:cubicBezTo>
                  <a:lnTo>
                    <a:pt x="717" y="0"/>
                  </a:lnTo>
                  <a:close/>
                  <a:moveTo>
                    <a:pt x="740" y="1"/>
                  </a:moveTo>
                  <a:cubicBezTo>
                    <a:pt x="735" y="0"/>
                    <a:pt x="729" y="0"/>
                    <a:pt x="724" y="0"/>
                  </a:cubicBezTo>
                  <a:cubicBezTo>
                    <a:pt x="724" y="8"/>
                    <a:pt x="724" y="8"/>
                    <a:pt x="724" y="8"/>
                  </a:cubicBezTo>
                  <a:cubicBezTo>
                    <a:pt x="729" y="8"/>
                    <a:pt x="734" y="8"/>
                    <a:pt x="739" y="8"/>
                  </a:cubicBezTo>
                  <a:cubicBezTo>
                    <a:pt x="740" y="1"/>
                    <a:pt x="740" y="1"/>
                    <a:pt x="740" y="1"/>
                  </a:cubicBezTo>
                  <a:close/>
                  <a:moveTo>
                    <a:pt x="763" y="4"/>
                  </a:moveTo>
                  <a:cubicBezTo>
                    <a:pt x="758" y="3"/>
                    <a:pt x="753" y="2"/>
                    <a:pt x="747" y="1"/>
                  </a:cubicBezTo>
                  <a:cubicBezTo>
                    <a:pt x="747" y="9"/>
                    <a:pt x="747" y="9"/>
                    <a:pt x="747" y="9"/>
                  </a:cubicBezTo>
                  <a:cubicBezTo>
                    <a:pt x="752" y="10"/>
                    <a:pt x="757" y="10"/>
                    <a:pt x="761" y="11"/>
                  </a:cubicBezTo>
                  <a:cubicBezTo>
                    <a:pt x="763" y="4"/>
                    <a:pt x="763" y="4"/>
                    <a:pt x="763" y="4"/>
                  </a:cubicBezTo>
                  <a:close/>
                  <a:moveTo>
                    <a:pt x="785" y="9"/>
                  </a:moveTo>
                  <a:cubicBezTo>
                    <a:pt x="780" y="8"/>
                    <a:pt x="775" y="6"/>
                    <a:pt x="770" y="5"/>
                  </a:cubicBezTo>
                  <a:cubicBezTo>
                    <a:pt x="769" y="13"/>
                    <a:pt x="769" y="13"/>
                    <a:pt x="769" y="13"/>
                  </a:cubicBezTo>
                  <a:cubicBezTo>
                    <a:pt x="774" y="14"/>
                    <a:pt x="778" y="15"/>
                    <a:pt x="783" y="17"/>
                  </a:cubicBezTo>
                  <a:cubicBezTo>
                    <a:pt x="785" y="9"/>
                    <a:pt x="785" y="9"/>
                    <a:pt x="785" y="9"/>
                  </a:cubicBezTo>
                  <a:close/>
                  <a:moveTo>
                    <a:pt x="807" y="17"/>
                  </a:moveTo>
                  <a:cubicBezTo>
                    <a:pt x="802" y="15"/>
                    <a:pt x="798" y="13"/>
                    <a:pt x="793" y="12"/>
                  </a:cubicBezTo>
                  <a:cubicBezTo>
                    <a:pt x="790" y="19"/>
                    <a:pt x="790" y="19"/>
                    <a:pt x="790" y="19"/>
                  </a:cubicBezTo>
                  <a:cubicBezTo>
                    <a:pt x="795" y="20"/>
                    <a:pt x="800" y="22"/>
                    <a:pt x="804" y="24"/>
                  </a:cubicBezTo>
                  <a:cubicBezTo>
                    <a:pt x="807" y="17"/>
                    <a:pt x="807" y="17"/>
                    <a:pt x="807" y="17"/>
                  </a:cubicBezTo>
                  <a:close/>
                  <a:moveTo>
                    <a:pt x="828" y="27"/>
                  </a:moveTo>
                  <a:cubicBezTo>
                    <a:pt x="824" y="25"/>
                    <a:pt x="819" y="22"/>
                    <a:pt x="814" y="20"/>
                  </a:cubicBezTo>
                  <a:cubicBezTo>
                    <a:pt x="811" y="27"/>
                    <a:pt x="811" y="27"/>
                    <a:pt x="811" y="27"/>
                  </a:cubicBezTo>
                  <a:cubicBezTo>
                    <a:pt x="815" y="29"/>
                    <a:pt x="820" y="32"/>
                    <a:pt x="824" y="34"/>
                  </a:cubicBezTo>
                  <a:cubicBezTo>
                    <a:pt x="828" y="27"/>
                    <a:pt x="828" y="27"/>
                    <a:pt x="828" y="27"/>
                  </a:cubicBezTo>
                  <a:close/>
                  <a:moveTo>
                    <a:pt x="848" y="40"/>
                  </a:moveTo>
                  <a:cubicBezTo>
                    <a:pt x="843" y="37"/>
                    <a:pt x="839" y="34"/>
                    <a:pt x="835" y="31"/>
                  </a:cubicBezTo>
                  <a:cubicBezTo>
                    <a:pt x="831" y="38"/>
                    <a:pt x="831" y="38"/>
                    <a:pt x="831" y="38"/>
                  </a:cubicBezTo>
                  <a:cubicBezTo>
                    <a:pt x="835" y="40"/>
                    <a:pt x="839" y="43"/>
                    <a:pt x="843" y="46"/>
                  </a:cubicBezTo>
                  <a:cubicBezTo>
                    <a:pt x="848" y="40"/>
                    <a:pt x="848" y="40"/>
                    <a:pt x="848" y="40"/>
                  </a:cubicBezTo>
                  <a:close/>
                  <a:moveTo>
                    <a:pt x="866" y="54"/>
                  </a:moveTo>
                  <a:cubicBezTo>
                    <a:pt x="862" y="51"/>
                    <a:pt x="858" y="47"/>
                    <a:pt x="854" y="44"/>
                  </a:cubicBezTo>
                  <a:cubicBezTo>
                    <a:pt x="849" y="50"/>
                    <a:pt x="849" y="50"/>
                    <a:pt x="849" y="50"/>
                  </a:cubicBezTo>
                  <a:cubicBezTo>
                    <a:pt x="853" y="54"/>
                    <a:pt x="857" y="57"/>
                    <a:pt x="861" y="60"/>
                  </a:cubicBezTo>
                  <a:cubicBezTo>
                    <a:pt x="866" y="54"/>
                    <a:pt x="866" y="54"/>
                    <a:pt x="866" y="54"/>
                  </a:cubicBezTo>
                  <a:close/>
                  <a:moveTo>
                    <a:pt x="882" y="71"/>
                  </a:moveTo>
                  <a:cubicBezTo>
                    <a:pt x="879" y="67"/>
                    <a:pt x="875" y="63"/>
                    <a:pt x="871" y="59"/>
                  </a:cubicBezTo>
                  <a:cubicBezTo>
                    <a:pt x="866" y="65"/>
                    <a:pt x="866" y="65"/>
                    <a:pt x="866" y="65"/>
                  </a:cubicBezTo>
                  <a:cubicBezTo>
                    <a:pt x="870" y="68"/>
                    <a:pt x="873" y="72"/>
                    <a:pt x="877" y="76"/>
                  </a:cubicBezTo>
                  <a:cubicBezTo>
                    <a:pt x="882" y="71"/>
                    <a:pt x="882" y="71"/>
                    <a:pt x="882" y="71"/>
                  </a:cubicBezTo>
                  <a:close/>
                  <a:moveTo>
                    <a:pt x="897" y="89"/>
                  </a:moveTo>
                  <a:cubicBezTo>
                    <a:pt x="894" y="84"/>
                    <a:pt x="891" y="80"/>
                    <a:pt x="887" y="76"/>
                  </a:cubicBezTo>
                  <a:cubicBezTo>
                    <a:pt x="881" y="81"/>
                    <a:pt x="881" y="81"/>
                    <a:pt x="881" y="81"/>
                  </a:cubicBezTo>
                  <a:cubicBezTo>
                    <a:pt x="885" y="85"/>
                    <a:pt x="888" y="89"/>
                    <a:pt x="891" y="93"/>
                  </a:cubicBezTo>
                  <a:cubicBezTo>
                    <a:pt x="897" y="89"/>
                    <a:pt x="897" y="89"/>
                    <a:pt x="897" y="89"/>
                  </a:cubicBezTo>
                  <a:close/>
                  <a:moveTo>
                    <a:pt x="910" y="108"/>
                  </a:moveTo>
                  <a:cubicBezTo>
                    <a:pt x="907" y="104"/>
                    <a:pt x="904" y="99"/>
                    <a:pt x="901" y="95"/>
                  </a:cubicBezTo>
                  <a:cubicBezTo>
                    <a:pt x="895" y="99"/>
                    <a:pt x="895" y="99"/>
                    <a:pt x="895" y="99"/>
                  </a:cubicBezTo>
                  <a:cubicBezTo>
                    <a:pt x="898" y="103"/>
                    <a:pt x="900" y="108"/>
                    <a:pt x="903" y="112"/>
                  </a:cubicBezTo>
                  <a:cubicBezTo>
                    <a:pt x="910" y="108"/>
                    <a:pt x="910" y="108"/>
                    <a:pt x="910" y="108"/>
                  </a:cubicBezTo>
                  <a:close/>
                  <a:moveTo>
                    <a:pt x="920" y="129"/>
                  </a:moveTo>
                  <a:cubicBezTo>
                    <a:pt x="918" y="124"/>
                    <a:pt x="916" y="119"/>
                    <a:pt x="913" y="115"/>
                  </a:cubicBezTo>
                  <a:cubicBezTo>
                    <a:pt x="906" y="118"/>
                    <a:pt x="906" y="118"/>
                    <a:pt x="906" y="118"/>
                  </a:cubicBezTo>
                  <a:cubicBezTo>
                    <a:pt x="909" y="123"/>
                    <a:pt x="911" y="127"/>
                    <a:pt x="913" y="132"/>
                  </a:cubicBezTo>
                  <a:lnTo>
                    <a:pt x="920" y="129"/>
                  </a:lnTo>
                  <a:close/>
                  <a:moveTo>
                    <a:pt x="928" y="151"/>
                  </a:moveTo>
                  <a:cubicBezTo>
                    <a:pt x="927" y="146"/>
                    <a:pt x="925" y="141"/>
                    <a:pt x="923" y="136"/>
                  </a:cubicBezTo>
                  <a:cubicBezTo>
                    <a:pt x="916" y="139"/>
                    <a:pt x="916" y="139"/>
                    <a:pt x="916" y="139"/>
                  </a:cubicBezTo>
                  <a:cubicBezTo>
                    <a:pt x="918" y="143"/>
                    <a:pt x="919" y="148"/>
                    <a:pt x="921" y="153"/>
                  </a:cubicBezTo>
                  <a:cubicBezTo>
                    <a:pt x="928" y="151"/>
                    <a:pt x="928" y="151"/>
                    <a:pt x="928" y="151"/>
                  </a:cubicBezTo>
                  <a:close/>
                  <a:moveTo>
                    <a:pt x="934" y="173"/>
                  </a:moveTo>
                  <a:cubicBezTo>
                    <a:pt x="933" y="168"/>
                    <a:pt x="932" y="163"/>
                    <a:pt x="930" y="158"/>
                  </a:cubicBezTo>
                  <a:cubicBezTo>
                    <a:pt x="923" y="160"/>
                    <a:pt x="923" y="160"/>
                    <a:pt x="923" y="160"/>
                  </a:cubicBezTo>
                  <a:cubicBezTo>
                    <a:pt x="924" y="165"/>
                    <a:pt x="925" y="170"/>
                    <a:pt x="926" y="175"/>
                  </a:cubicBezTo>
                  <a:cubicBezTo>
                    <a:pt x="934" y="173"/>
                    <a:pt x="934" y="173"/>
                    <a:pt x="934" y="173"/>
                  </a:cubicBezTo>
                  <a:close/>
                  <a:moveTo>
                    <a:pt x="937" y="196"/>
                  </a:moveTo>
                  <a:cubicBezTo>
                    <a:pt x="937" y="191"/>
                    <a:pt x="936" y="186"/>
                    <a:pt x="935" y="181"/>
                  </a:cubicBezTo>
                  <a:cubicBezTo>
                    <a:pt x="928" y="182"/>
                    <a:pt x="928" y="182"/>
                    <a:pt x="928" y="182"/>
                  </a:cubicBezTo>
                  <a:cubicBezTo>
                    <a:pt x="928" y="187"/>
                    <a:pt x="929" y="192"/>
                    <a:pt x="929" y="197"/>
                  </a:cubicBezTo>
                  <a:lnTo>
                    <a:pt x="937" y="196"/>
                  </a:lnTo>
                  <a:close/>
                  <a:moveTo>
                    <a:pt x="938" y="219"/>
                  </a:moveTo>
                  <a:cubicBezTo>
                    <a:pt x="938" y="214"/>
                    <a:pt x="938" y="214"/>
                    <a:pt x="938" y="214"/>
                  </a:cubicBezTo>
                  <a:cubicBezTo>
                    <a:pt x="938" y="211"/>
                    <a:pt x="938" y="207"/>
                    <a:pt x="938" y="204"/>
                  </a:cubicBezTo>
                  <a:cubicBezTo>
                    <a:pt x="930" y="204"/>
                    <a:pt x="930" y="204"/>
                    <a:pt x="930" y="204"/>
                  </a:cubicBezTo>
                  <a:cubicBezTo>
                    <a:pt x="930" y="207"/>
                    <a:pt x="930" y="211"/>
                    <a:pt x="930" y="214"/>
                  </a:cubicBezTo>
                  <a:cubicBezTo>
                    <a:pt x="930" y="219"/>
                    <a:pt x="930" y="219"/>
                    <a:pt x="930" y="219"/>
                  </a:cubicBezTo>
                  <a:cubicBezTo>
                    <a:pt x="938" y="219"/>
                    <a:pt x="938" y="219"/>
                    <a:pt x="938" y="219"/>
                  </a:cubicBezTo>
                  <a:close/>
                  <a:moveTo>
                    <a:pt x="937" y="242"/>
                  </a:moveTo>
                  <a:cubicBezTo>
                    <a:pt x="938" y="237"/>
                    <a:pt x="938" y="232"/>
                    <a:pt x="938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2"/>
                    <a:pt x="930" y="237"/>
                    <a:pt x="930" y="242"/>
                  </a:cubicBezTo>
                  <a:cubicBezTo>
                    <a:pt x="937" y="242"/>
                    <a:pt x="937" y="242"/>
                    <a:pt x="937" y="242"/>
                  </a:cubicBezTo>
                  <a:close/>
                  <a:moveTo>
                    <a:pt x="934" y="265"/>
                  </a:moveTo>
                  <a:cubicBezTo>
                    <a:pt x="935" y="260"/>
                    <a:pt x="936" y="255"/>
                    <a:pt x="937" y="250"/>
                  </a:cubicBezTo>
                  <a:cubicBezTo>
                    <a:pt x="929" y="249"/>
                    <a:pt x="929" y="249"/>
                    <a:pt x="929" y="249"/>
                  </a:cubicBezTo>
                  <a:cubicBezTo>
                    <a:pt x="928" y="254"/>
                    <a:pt x="928" y="259"/>
                    <a:pt x="927" y="264"/>
                  </a:cubicBezTo>
                  <a:cubicBezTo>
                    <a:pt x="934" y="265"/>
                    <a:pt x="934" y="265"/>
                    <a:pt x="934" y="265"/>
                  </a:cubicBezTo>
                  <a:close/>
                  <a:moveTo>
                    <a:pt x="929" y="288"/>
                  </a:moveTo>
                  <a:cubicBezTo>
                    <a:pt x="930" y="283"/>
                    <a:pt x="931" y="278"/>
                    <a:pt x="933" y="273"/>
                  </a:cubicBezTo>
                  <a:cubicBezTo>
                    <a:pt x="925" y="271"/>
                    <a:pt x="925" y="271"/>
                    <a:pt x="925" y="271"/>
                  </a:cubicBezTo>
                  <a:cubicBezTo>
                    <a:pt x="924" y="276"/>
                    <a:pt x="923" y="281"/>
                    <a:pt x="921" y="286"/>
                  </a:cubicBezTo>
                  <a:cubicBezTo>
                    <a:pt x="929" y="288"/>
                    <a:pt x="929" y="288"/>
                    <a:pt x="929" y="288"/>
                  </a:cubicBezTo>
                  <a:close/>
                  <a:moveTo>
                    <a:pt x="921" y="310"/>
                  </a:moveTo>
                  <a:cubicBezTo>
                    <a:pt x="923" y="305"/>
                    <a:pt x="925" y="300"/>
                    <a:pt x="926" y="295"/>
                  </a:cubicBezTo>
                  <a:cubicBezTo>
                    <a:pt x="919" y="293"/>
                    <a:pt x="919" y="293"/>
                    <a:pt x="919" y="293"/>
                  </a:cubicBezTo>
                  <a:cubicBezTo>
                    <a:pt x="917" y="298"/>
                    <a:pt x="916" y="302"/>
                    <a:pt x="914" y="307"/>
                  </a:cubicBezTo>
                  <a:cubicBezTo>
                    <a:pt x="921" y="310"/>
                    <a:pt x="921" y="310"/>
                    <a:pt x="921" y="310"/>
                  </a:cubicBezTo>
                  <a:close/>
                  <a:moveTo>
                    <a:pt x="910" y="331"/>
                  </a:moveTo>
                  <a:cubicBezTo>
                    <a:pt x="913" y="326"/>
                    <a:pt x="915" y="321"/>
                    <a:pt x="918" y="317"/>
                  </a:cubicBezTo>
                  <a:cubicBezTo>
                    <a:pt x="911" y="314"/>
                    <a:pt x="911" y="314"/>
                    <a:pt x="911" y="314"/>
                  </a:cubicBezTo>
                  <a:cubicBezTo>
                    <a:pt x="908" y="318"/>
                    <a:pt x="906" y="322"/>
                    <a:pt x="904" y="327"/>
                  </a:cubicBezTo>
                  <a:cubicBezTo>
                    <a:pt x="910" y="331"/>
                    <a:pt x="910" y="331"/>
                    <a:pt x="910" y="331"/>
                  </a:cubicBezTo>
                  <a:close/>
                  <a:moveTo>
                    <a:pt x="898" y="350"/>
                  </a:moveTo>
                  <a:cubicBezTo>
                    <a:pt x="901" y="346"/>
                    <a:pt x="904" y="342"/>
                    <a:pt x="906" y="337"/>
                  </a:cubicBezTo>
                  <a:cubicBezTo>
                    <a:pt x="900" y="333"/>
                    <a:pt x="900" y="333"/>
                    <a:pt x="900" y="333"/>
                  </a:cubicBezTo>
                  <a:cubicBezTo>
                    <a:pt x="897" y="337"/>
                    <a:pt x="895" y="342"/>
                    <a:pt x="892" y="346"/>
                  </a:cubicBezTo>
                  <a:cubicBezTo>
                    <a:pt x="898" y="350"/>
                    <a:pt x="898" y="350"/>
                    <a:pt x="898" y="350"/>
                  </a:cubicBezTo>
                  <a:close/>
                  <a:moveTo>
                    <a:pt x="883" y="368"/>
                  </a:moveTo>
                  <a:cubicBezTo>
                    <a:pt x="887" y="364"/>
                    <a:pt x="890" y="360"/>
                    <a:pt x="893" y="356"/>
                  </a:cubicBezTo>
                  <a:cubicBezTo>
                    <a:pt x="887" y="352"/>
                    <a:pt x="887" y="352"/>
                    <a:pt x="887" y="352"/>
                  </a:cubicBezTo>
                  <a:cubicBezTo>
                    <a:pt x="884" y="356"/>
                    <a:pt x="881" y="359"/>
                    <a:pt x="878" y="363"/>
                  </a:cubicBezTo>
                  <a:cubicBezTo>
                    <a:pt x="883" y="368"/>
                    <a:pt x="883" y="368"/>
                    <a:pt x="883" y="368"/>
                  </a:cubicBezTo>
                  <a:close/>
                  <a:moveTo>
                    <a:pt x="867" y="385"/>
                  </a:moveTo>
                  <a:cubicBezTo>
                    <a:pt x="871" y="381"/>
                    <a:pt x="875" y="378"/>
                    <a:pt x="878" y="374"/>
                  </a:cubicBezTo>
                  <a:cubicBezTo>
                    <a:pt x="873" y="369"/>
                    <a:pt x="873" y="369"/>
                    <a:pt x="873" y="369"/>
                  </a:cubicBezTo>
                  <a:cubicBezTo>
                    <a:pt x="869" y="372"/>
                    <a:pt x="866" y="376"/>
                    <a:pt x="862" y="379"/>
                  </a:cubicBezTo>
                  <a:cubicBezTo>
                    <a:pt x="867" y="385"/>
                    <a:pt x="867" y="385"/>
                    <a:pt x="867" y="385"/>
                  </a:cubicBezTo>
                  <a:close/>
                  <a:moveTo>
                    <a:pt x="849" y="399"/>
                  </a:moveTo>
                  <a:cubicBezTo>
                    <a:pt x="853" y="396"/>
                    <a:pt x="857" y="393"/>
                    <a:pt x="861" y="390"/>
                  </a:cubicBezTo>
                  <a:cubicBezTo>
                    <a:pt x="856" y="384"/>
                    <a:pt x="856" y="384"/>
                    <a:pt x="856" y="384"/>
                  </a:cubicBezTo>
                  <a:cubicBezTo>
                    <a:pt x="852" y="387"/>
                    <a:pt x="848" y="390"/>
                    <a:pt x="844" y="393"/>
                  </a:cubicBezTo>
                  <a:lnTo>
                    <a:pt x="849" y="399"/>
                  </a:lnTo>
                  <a:close/>
                  <a:moveTo>
                    <a:pt x="829" y="412"/>
                  </a:moveTo>
                  <a:cubicBezTo>
                    <a:pt x="834" y="409"/>
                    <a:pt x="838" y="407"/>
                    <a:pt x="843" y="404"/>
                  </a:cubicBezTo>
                  <a:cubicBezTo>
                    <a:pt x="838" y="397"/>
                    <a:pt x="838" y="397"/>
                    <a:pt x="838" y="397"/>
                  </a:cubicBezTo>
                  <a:cubicBezTo>
                    <a:pt x="834" y="400"/>
                    <a:pt x="830" y="403"/>
                    <a:pt x="826" y="405"/>
                  </a:cubicBezTo>
                  <a:lnTo>
                    <a:pt x="829" y="412"/>
                  </a:lnTo>
                  <a:close/>
                  <a:moveTo>
                    <a:pt x="809" y="422"/>
                  </a:moveTo>
                  <a:cubicBezTo>
                    <a:pt x="813" y="420"/>
                    <a:pt x="818" y="418"/>
                    <a:pt x="823" y="416"/>
                  </a:cubicBezTo>
                  <a:cubicBezTo>
                    <a:pt x="819" y="409"/>
                    <a:pt x="819" y="409"/>
                    <a:pt x="819" y="409"/>
                  </a:cubicBezTo>
                  <a:cubicBezTo>
                    <a:pt x="815" y="411"/>
                    <a:pt x="810" y="413"/>
                    <a:pt x="806" y="415"/>
                  </a:cubicBezTo>
                  <a:lnTo>
                    <a:pt x="809" y="422"/>
                  </a:lnTo>
                  <a:close/>
                  <a:moveTo>
                    <a:pt x="787" y="430"/>
                  </a:moveTo>
                  <a:cubicBezTo>
                    <a:pt x="792" y="429"/>
                    <a:pt x="797" y="427"/>
                    <a:pt x="801" y="425"/>
                  </a:cubicBezTo>
                  <a:cubicBezTo>
                    <a:pt x="799" y="418"/>
                    <a:pt x="799" y="418"/>
                    <a:pt x="799" y="418"/>
                  </a:cubicBezTo>
                  <a:cubicBezTo>
                    <a:pt x="794" y="420"/>
                    <a:pt x="789" y="422"/>
                    <a:pt x="785" y="423"/>
                  </a:cubicBezTo>
                  <a:lnTo>
                    <a:pt x="787" y="430"/>
                  </a:lnTo>
                  <a:close/>
                  <a:moveTo>
                    <a:pt x="764" y="436"/>
                  </a:moveTo>
                  <a:cubicBezTo>
                    <a:pt x="769" y="435"/>
                    <a:pt x="774" y="434"/>
                    <a:pt x="779" y="433"/>
                  </a:cubicBezTo>
                  <a:cubicBezTo>
                    <a:pt x="777" y="425"/>
                    <a:pt x="777" y="425"/>
                    <a:pt x="777" y="425"/>
                  </a:cubicBezTo>
                  <a:cubicBezTo>
                    <a:pt x="773" y="426"/>
                    <a:pt x="768" y="427"/>
                    <a:pt x="763" y="428"/>
                  </a:cubicBezTo>
                  <a:lnTo>
                    <a:pt x="764" y="436"/>
                  </a:lnTo>
                  <a:close/>
                  <a:moveTo>
                    <a:pt x="741" y="439"/>
                  </a:moveTo>
                  <a:cubicBezTo>
                    <a:pt x="746" y="439"/>
                    <a:pt x="752" y="438"/>
                    <a:pt x="757" y="437"/>
                  </a:cubicBezTo>
                  <a:cubicBezTo>
                    <a:pt x="755" y="430"/>
                    <a:pt x="755" y="430"/>
                    <a:pt x="755" y="430"/>
                  </a:cubicBezTo>
                  <a:cubicBezTo>
                    <a:pt x="751" y="430"/>
                    <a:pt x="746" y="431"/>
                    <a:pt x="741" y="431"/>
                  </a:cubicBezTo>
                  <a:lnTo>
                    <a:pt x="741" y="439"/>
                  </a:lnTo>
                  <a:close/>
                  <a:moveTo>
                    <a:pt x="718" y="440"/>
                  </a:moveTo>
                  <a:cubicBezTo>
                    <a:pt x="724" y="440"/>
                    <a:pt x="724" y="440"/>
                    <a:pt x="724" y="440"/>
                  </a:cubicBezTo>
                  <a:cubicBezTo>
                    <a:pt x="727" y="440"/>
                    <a:pt x="730" y="440"/>
                    <a:pt x="733" y="440"/>
                  </a:cubicBezTo>
                  <a:cubicBezTo>
                    <a:pt x="733" y="432"/>
                    <a:pt x="733" y="432"/>
                    <a:pt x="733" y="432"/>
                  </a:cubicBezTo>
                  <a:cubicBezTo>
                    <a:pt x="730" y="432"/>
                    <a:pt x="727" y="432"/>
                    <a:pt x="724" y="432"/>
                  </a:cubicBezTo>
                  <a:cubicBezTo>
                    <a:pt x="718" y="432"/>
                    <a:pt x="718" y="432"/>
                    <a:pt x="718" y="432"/>
                  </a:cubicBezTo>
                  <a:cubicBezTo>
                    <a:pt x="718" y="440"/>
                    <a:pt x="718" y="440"/>
                    <a:pt x="718" y="440"/>
                  </a:cubicBezTo>
                  <a:close/>
                  <a:moveTo>
                    <a:pt x="695" y="440"/>
                  </a:moveTo>
                  <a:cubicBezTo>
                    <a:pt x="710" y="440"/>
                    <a:pt x="710" y="440"/>
                    <a:pt x="710" y="440"/>
                  </a:cubicBezTo>
                  <a:cubicBezTo>
                    <a:pt x="710" y="432"/>
                    <a:pt x="710" y="432"/>
                    <a:pt x="710" y="432"/>
                  </a:cubicBezTo>
                  <a:cubicBezTo>
                    <a:pt x="695" y="432"/>
                    <a:pt x="695" y="432"/>
                    <a:pt x="695" y="432"/>
                  </a:cubicBezTo>
                  <a:lnTo>
                    <a:pt x="695" y="440"/>
                  </a:lnTo>
                  <a:close/>
                  <a:moveTo>
                    <a:pt x="672" y="440"/>
                  </a:moveTo>
                  <a:cubicBezTo>
                    <a:pt x="688" y="440"/>
                    <a:pt x="688" y="440"/>
                    <a:pt x="688" y="440"/>
                  </a:cubicBezTo>
                  <a:cubicBezTo>
                    <a:pt x="688" y="432"/>
                    <a:pt x="688" y="432"/>
                    <a:pt x="688" y="432"/>
                  </a:cubicBezTo>
                  <a:cubicBezTo>
                    <a:pt x="672" y="432"/>
                    <a:pt x="672" y="432"/>
                    <a:pt x="672" y="432"/>
                  </a:cubicBezTo>
                  <a:lnTo>
                    <a:pt x="672" y="440"/>
                  </a:lnTo>
                  <a:close/>
                  <a:moveTo>
                    <a:pt x="650" y="440"/>
                  </a:moveTo>
                  <a:cubicBezTo>
                    <a:pt x="665" y="440"/>
                    <a:pt x="665" y="440"/>
                    <a:pt x="665" y="440"/>
                  </a:cubicBezTo>
                  <a:cubicBezTo>
                    <a:pt x="665" y="432"/>
                    <a:pt x="665" y="432"/>
                    <a:pt x="665" y="432"/>
                  </a:cubicBezTo>
                  <a:cubicBezTo>
                    <a:pt x="650" y="432"/>
                    <a:pt x="650" y="432"/>
                    <a:pt x="650" y="432"/>
                  </a:cubicBezTo>
                  <a:lnTo>
                    <a:pt x="650" y="440"/>
                  </a:lnTo>
                  <a:close/>
                  <a:moveTo>
                    <a:pt x="627" y="440"/>
                  </a:moveTo>
                  <a:cubicBezTo>
                    <a:pt x="642" y="440"/>
                    <a:pt x="642" y="440"/>
                    <a:pt x="642" y="440"/>
                  </a:cubicBezTo>
                  <a:cubicBezTo>
                    <a:pt x="642" y="432"/>
                    <a:pt x="642" y="432"/>
                    <a:pt x="642" y="432"/>
                  </a:cubicBezTo>
                  <a:cubicBezTo>
                    <a:pt x="627" y="432"/>
                    <a:pt x="627" y="432"/>
                    <a:pt x="627" y="432"/>
                  </a:cubicBezTo>
                  <a:lnTo>
                    <a:pt x="627" y="440"/>
                  </a:lnTo>
                  <a:close/>
                  <a:moveTo>
                    <a:pt x="604" y="440"/>
                  </a:moveTo>
                  <a:cubicBezTo>
                    <a:pt x="619" y="440"/>
                    <a:pt x="619" y="440"/>
                    <a:pt x="619" y="440"/>
                  </a:cubicBezTo>
                  <a:cubicBezTo>
                    <a:pt x="619" y="432"/>
                    <a:pt x="619" y="432"/>
                    <a:pt x="619" y="432"/>
                  </a:cubicBezTo>
                  <a:cubicBezTo>
                    <a:pt x="604" y="432"/>
                    <a:pt x="604" y="432"/>
                    <a:pt x="604" y="432"/>
                  </a:cubicBezTo>
                  <a:lnTo>
                    <a:pt x="604" y="440"/>
                  </a:lnTo>
                  <a:close/>
                  <a:moveTo>
                    <a:pt x="581" y="440"/>
                  </a:moveTo>
                  <a:cubicBezTo>
                    <a:pt x="596" y="440"/>
                    <a:pt x="596" y="440"/>
                    <a:pt x="596" y="440"/>
                  </a:cubicBezTo>
                  <a:cubicBezTo>
                    <a:pt x="596" y="432"/>
                    <a:pt x="596" y="432"/>
                    <a:pt x="596" y="432"/>
                  </a:cubicBezTo>
                  <a:cubicBezTo>
                    <a:pt x="581" y="432"/>
                    <a:pt x="581" y="432"/>
                    <a:pt x="581" y="432"/>
                  </a:cubicBezTo>
                  <a:lnTo>
                    <a:pt x="581" y="440"/>
                  </a:lnTo>
                  <a:close/>
                  <a:moveTo>
                    <a:pt x="558" y="440"/>
                  </a:moveTo>
                  <a:cubicBezTo>
                    <a:pt x="574" y="440"/>
                    <a:pt x="574" y="440"/>
                    <a:pt x="574" y="440"/>
                  </a:cubicBezTo>
                  <a:cubicBezTo>
                    <a:pt x="574" y="432"/>
                    <a:pt x="574" y="432"/>
                    <a:pt x="574" y="432"/>
                  </a:cubicBezTo>
                  <a:cubicBezTo>
                    <a:pt x="558" y="432"/>
                    <a:pt x="558" y="432"/>
                    <a:pt x="558" y="432"/>
                  </a:cubicBezTo>
                  <a:lnTo>
                    <a:pt x="558" y="440"/>
                  </a:lnTo>
                  <a:close/>
                  <a:moveTo>
                    <a:pt x="535" y="440"/>
                  </a:moveTo>
                  <a:cubicBezTo>
                    <a:pt x="551" y="440"/>
                    <a:pt x="551" y="440"/>
                    <a:pt x="551" y="440"/>
                  </a:cubicBezTo>
                  <a:cubicBezTo>
                    <a:pt x="551" y="432"/>
                    <a:pt x="551" y="432"/>
                    <a:pt x="551" y="432"/>
                  </a:cubicBezTo>
                  <a:cubicBezTo>
                    <a:pt x="535" y="432"/>
                    <a:pt x="535" y="432"/>
                    <a:pt x="535" y="432"/>
                  </a:cubicBezTo>
                  <a:lnTo>
                    <a:pt x="535" y="440"/>
                  </a:lnTo>
                  <a:close/>
                  <a:moveTo>
                    <a:pt x="513" y="440"/>
                  </a:moveTo>
                  <a:cubicBezTo>
                    <a:pt x="528" y="440"/>
                    <a:pt x="528" y="440"/>
                    <a:pt x="528" y="440"/>
                  </a:cubicBezTo>
                  <a:cubicBezTo>
                    <a:pt x="528" y="432"/>
                    <a:pt x="528" y="432"/>
                    <a:pt x="528" y="432"/>
                  </a:cubicBezTo>
                  <a:cubicBezTo>
                    <a:pt x="513" y="432"/>
                    <a:pt x="513" y="432"/>
                    <a:pt x="513" y="432"/>
                  </a:cubicBezTo>
                  <a:lnTo>
                    <a:pt x="513" y="440"/>
                  </a:lnTo>
                  <a:close/>
                  <a:moveTo>
                    <a:pt x="490" y="440"/>
                  </a:moveTo>
                  <a:cubicBezTo>
                    <a:pt x="505" y="440"/>
                    <a:pt x="505" y="440"/>
                    <a:pt x="505" y="440"/>
                  </a:cubicBezTo>
                  <a:cubicBezTo>
                    <a:pt x="505" y="432"/>
                    <a:pt x="505" y="432"/>
                    <a:pt x="505" y="432"/>
                  </a:cubicBezTo>
                  <a:cubicBezTo>
                    <a:pt x="490" y="432"/>
                    <a:pt x="490" y="432"/>
                    <a:pt x="490" y="432"/>
                  </a:cubicBezTo>
                  <a:lnTo>
                    <a:pt x="490" y="440"/>
                  </a:lnTo>
                  <a:close/>
                  <a:moveTo>
                    <a:pt x="467" y="440"/>
                  </a:moveTo>
                  <a:cubicBezTo>
                    <a:pt x="482" y="440"/>
                    <a:pt x="482" y="440"/>
                    <a:pt x="482" y="440"/>
                  </a:cubicBezTo>
                  <a:cubicBezTo>
                    <a:pt x="482" y="432"/>
                    <a:pt x="482" y="432"/>
                    <a:pt x="482" y="432"/>
                  </a:cubicBezTo>
                  <a:cubicBezTo>
                    <a:pt x="467" y="432"/>
                    <a:pt x="467" y="432"/>
                    <a:pt x="467" y="432"/>
                  </a:cubicBezTo>
                  <a:lnTo>
                    <a:pt x="467" y="440"/>
                  </a:lnTo>
                  <a:close/>
                  <a:moveTo>
                    <a:pt x="444" y="440"/>
                  </a:moveTo>
                  <a:cubicBezTo>
                    <a:pt x="459" y="440"/>
                    <a:pt x="459" y="440"/>
                    <a:pt x="459" y="440"/>
                  </a:cubicBezTo>
                  <a:cubicBezTo>
                    <a:pt x="459" y="432"/>
                    <a:pt x="459" y="432"/>
                    <a:pt x="459" y="432"/>
                  </a:cubicBezTo>
                  <a:cubicBezTo>
                    <a:pt x="444" y="432"/>
                    <a:pt x="444" y="432"/>
                    <a:pt x="444" y="432"/>
                  </a:cubicBezTo>
                  <a:lnTo>
                    <a:pt x="444" y="440"/>
                  </a:lnTo>
                  <a:close/>
                  <a:moveTo>
                    <a:pt x="421" y="440"/>
                  </a:moveTo>
                  <a:cubicBezTo>
                    <a:pt x="437" y="440"/>
                    <a:pt x="437" y="440"/>
                    <a:pt x="437" y="440"/>
                  </a:cubicBezTo>
                  <a:cubicBezTo>
                    <a:pt x="437" y="432"/>
                    <a:pt x="437" y="432"/>
                    <a:pt x="437" y="432"/>
                  </a:cubicBezTo>
                  <a:cubicBezTo>
                    <a:pt x="421" y="432"/>
                    <a:pt x="421" y="432"/>
                    <a:pt x="421" y="432"/>
                  </a:cubicBezTo>
                  <a:lnTo>
                    <a:pt x="421" y="440"/>
                  </a:lnTo>
                  <a:close/>
                  <a:moveTo>
                    <a:pt x="399" y="440"/>
                  </a:moveTo>
                  <a:cubicBezTo>
                    <a:pt x="414" y="440"/>
                    <a:pt x="414" y="440"/>
                    <a:pt x="414" y="440"/>
                  </a:cubicBezTo>
                  <a:cubicBezTo>
                    <a:pt x="414" y="432"/>
                    <a:pt x="414" y="432"/>
                    <a:pt x="414" y="432"/>
                  </a:cubicBezTo>
                  <a:cubicBezTo>
                    <a:pt x="399" y="432"/>
                    <a:pt x="399" y="432"/>
                    <a:pt x="399" y="432"/>
                  </a:cubicBezTo>
                  <a:lnTo>
                    <a:pt x="399" y="440"/>
                  </a:lnTo>
                  <a:close/>
                  <a:moveTo>
                    <a:pt x="376" y="440"/>
                  </a:moveTo>
                  <a:cubicBezTo>
                    <a:pt x="391" y="440"/>
                    <a:pt x="391" y="440"/>
                    <a:pt x="391" y="440"/>
                  </a:cubicBezTo>
                  <a:cubicBezTo>
                    <a:pt x="391" y="432"/>
                    <a:pt x="391" y="432"/>
                    <a:pt x="391" y="432"/>
                  </a:cubicBezTo>
                  <a:cubicBezTo>
                    <a:pt x="376" y="432"/>
                    <a:pt x="376" y="432"/>
                    <a:pt x="376" y="432"/>
                  </a:cubicBezTo>
                  <a:lnTo>
                    <a:pt x="376" y="440"/>
                  </a:lnTo>
                  <a:close/>
                  <a:moveTo>
                    <a:pt x="353" y="440"/>
                  </a:moveTo>
                  <a:cubicBezTo>
                    <a:pt x="368" y="440"/>
                    <a:pt x="368" y="440"/>
                    <a:pt x="368" y="440"/>
                  </a:cubicBezTo>
                  <a:cubicBezTo>
                    <a:pt x="368" y="432"/>
                    <a:pt x="368" y="432"/>
                    <a:pt x="368" y="432"/>
                  </a:cubicBezTo>
                  <a:cubicBezTo>
                    <a:pt x="353" y="432"/>
                    <a:pt x="353" y="432"/>
                    <a:pt x="353" y="432"/>
                  </a:cubicBezTo>
                  <a:lnTo>
                    <a:pt x="353" y="440"/>
                  </a:lnTo>
                  <a:close/>
                  <a:moveTo>
                    <a:pt x="330" y="440"/>
                  </a:moveTo>
                  <a:cubicBezTo>
                    <a:pt x="345" y="440"/>
                    <a:pt x="345" y="440"/>
                    <a:pt x="345" y="440"/>
                  </a:cubicBezTo>
                  <a:cubicBezTo>
                    <a:pt x="345" y="432"/>
                    <a:pt x="345" y="432"/>
                    <a:pt x="345" y="432"/>
                  </a:cubicBezTo>
                  <a:cubicBezTo>
                    <a:pt x="330" y="432"/>
                    <a:pt x="330" y="432"/>
                    <a:pt x="330" y="432"/>
                  </a:cubicBezTo>
                  <a:lnTo>
                    <a:pt x="330" y="440"/>
                  </a:lnTo>
                  <a:close/>
                  <a:moveTo>
                    <a:pt x="307" y="440"/>
                  </a:moveTo>
                  <a:cubicBezTo>
                    <a:pt x="322" y="440"/>
                    <a:pt x="322" y="440"/>
                    <a:pt x="322" y="440"/>
                  </a:cubicBezTo>
                  <a:cubicBezTo>
                    <a:pt x="322" y="432"/>
                    <a:pt x="322" y="432"/>
                    <a:pt x="322" y="432"/>
                  </a:cubicBezTo>
                  <a:cubicBezTo>
                    <a:pt x="307" y="432"/>
                    <a:pt x="307" y="432"/>
                    <a:pt x="307" y="432"/>
                  </a:cubicBezTo>
                  <a:lnTo>
                    <a:pt x="307" y="440"/>
                  </a:lnTo>
                  <a:close/>
                  <a:moveTo>
                    <a:pt x="284" y="440"/>
                  </a:moveTo>
                  <a:cubicBezTo>
                    <a:pt x="300" y="440"/>
                    <a:pt x="300" y="440"/>
                    <a:pt x="300" y="440"/>
                  </a:cubicBezTo>
                  <a:cubicBezTo>
                    <a:pt x="300" y="432"/>
                    <a:pt x="300" y="432"/>
                    <a:pt x="300" y="432"/>
                  </a:cubicBezTo>
                  <a:cubicBezTo>
                    <a:pt x="284" y="432"/>
                    <a:pt x="284" y="432"/>
                    <a:pt x="284" y="432"/>
                  </a:cubicBezTo>
                  <a:lnTo>
                    <a:pt x="284" y="440"/>
                  </a:lnTo>
                  <a:close/>
                  <a:moveTo>
                    <a:pt x="262" y="440"/>
                  </a:moveTo>
                  <a:cubicBezTo>
                    <a:pt x="277" y="440"/>
                    <a:pt x="277" y="440"/>
                    <a:pt x="277" y="440"/>
                  </a:cubicBezTo>
                  <a:cubicBezTo>
                    <a:pt x="277" y="432"/>
                    <a:pt x="277" y="432"/>
                    <a:pt x="277" y="432"/>
                  </a:cubicBezTo>
                  <a:cubicBezTo>
                    <a:pt x="262" y="432"/>
                    <a:pt x="262" y="432"/>
                    <a:pt x="262" y="432"/>
                  </a:cubicBezTo>
                  <a:lnTo>
                    <a:pt x="262" y="440"/>
                  </a:lnTo>
                  <a:close/>
                  <a:moveTo>
                    <a:pt x="239" y="440"/>
                  </a:moveTo>
                  <a:cubicBezTo>
                    <a:pt x="254" y="440"/>
                    <a:pt x="254" y="440"/>
                    <a:pt x="254" y="440"/>
                  </a:cubicBezTo>
                  <a:cubicBezTo>
                    <a:pt x="254" y="432"/>
                    <a:pt x="254" y="432"/>
                    <a:pt x="254" y="432"/>
                  </a:cubicBezTo>
                  <a:cubicBezTo>
                    <a:pt x="239" y="432"/>
                    <a:pt x="239" y="432"/>
                    <a:pt x="239" y="432"/>
                  </a:cubicBezTo>
                  <a:lnTo>
                    <a:pt x="239" y="440"/>
                  </a:lnTo>
                  <a:close/>
                  <a:moveTo>
                    <a:pt x="216" y="440"/>
                  </a:moveTo>
                  <a:cubicBezTo>
                    <a:pt x="231" y="440"/>
                    <a:pt x="231" y="440"/>
                    <a:pt x="231" y="440"/>
                  </a:cubicBezTo>
                  <a:cubicBezTo>
                    <a:pt x="231" y="432"/>
                    <a:pt x="231" y="432"/>
                    <a:pt x="231" y="432"/>
                  </a:cubicBezTo>
                  <a:cubicBezTo>
                    <a:pt x="216" y="432"/>
                    <a:pt x="216" y="432"/>
                    <a:pt x="216" y="432"/>
                  </a:cubicBezTo>
                  <a:lnTo>
                    <a:pt x="216" y="440"/>
                  </a:lnTo>
                  <a:close/>
                  <a:moveTo>
                    <a:pt x="193" y="439"/>
                  </a:moveTo>
                  <a:cubicBezTo>
                    <a:pt x="198" y="439"/>
                    <a:pt x="203" y="440"/>
                    <a:pt x="208" y="440"/>
                  </a:cubicBezTo>
                  <a:cubicBezTo>
                    <a:pt x="208" y="432"/>
                    <a:pt x="208" y="432"/>
                    <a:pt x="208" y="432"/>
                  </a:cubicBezTo>
                  <a:cubicBezTo>
                    <a:pt x="203" y="432"/>
                    <a:pt x="198" y="432"/>
                    <a:pt x="194" y="431"/>
                  </a:cubicBezTo>
                  <a:cubicBezTo>
                    <a:pt x="193" y="439"/>
                    <a:pt x="193" y="439"/>
                    <a:pt x="193" y="439"/>
                  </a:cubicBezTo>
                  <a:close/>
                  <a:moveTo>
                    <a:pt x="170" y="435"/>
                  </a:moveTo>
                  <a:cubicBezTo>
                    <a:pt x="175" y="436"/>
                    <a:pt x="180" y="437"/>
                    <a:pt x="185" y="438"/>
                  </a:cubicBezTo>
                  <a:cubicBezTo>
                    <a:pt x="186" y="430"/>
                    <a:pt x="186" y="430"/>
                    <a:pt x="186" y="430"/>
                  </a:cubicBezTo>
                  <a:cubicBezTo>
                    <a:pt x="181" y="430"/>
                    <a:pt x="176" y="429"/>
                    <a:pt x="171" y="428"/>
                  </a:cubicBezTo>
                  <a:cubicBezTo>
                    <a:pt x="170" y="435"/>
                    <a:pt x="170" y="435"/>
                    <a:pt x="170" y="435"/>
                  </a:cubicBezTo>
                  <a:close/>
                  <a:moveTo>
                    <a:pt x="147" y="429"/>
                  </a:moveTo>
                  <a:cubicBezTo>
                    <a:pt x="152" y="431"/>
                    <a:pt x="157" y="432"/>
                    <a:pt x="162" y="434"/>
                  </a:cubicBezTo>
                  <a:cubicBezTo>
                    <a:pt x="164" y="426"/>
                    <a:pt x="164" y="426"/>
                    <a:pt x="164" y="426"/>
                  </a:cubicBezTo>
                  <a:cubicBezTo>
                    <a:pt x="159" y="425"/>
                    <a:pt x="155" y="423"/>
                    <a:pt x="150" y="422"/>
                  </a:cubicBezTo>
                  <a:cubicBezTo>
                    <a:pt x="147" y="429"/>
                    <a:pt x="147" y="429"/>
                    <a:pt x="147" y="429"/>
                  </a:cubicBezTo>
                  <a:close/>
                  <a:moveTo>
                    <a:pt x="126" y="421"/>
                  </a:moveTo>
                  <a:cubicBezTo>
                    <a:pt x="130" y="423"/>
                    <a:pt x="135" y="425"/>
                    <a:pt x="140" y="427"/>
                  </a:cubicBezTo>
                  <a:cubicBezTo>
                    <a:pt x="143" y="419"/>
                    <a:pt x="143" y="419"/>
                    <a:pt x="143" y="419"/>
                  </a:cubicBezTo>
                  <a:cubicBezTo>
                    <a:pt x="138" y="418"/>
                    <a:pt x="133" y="416"/>
                    <a:pt x="129" y="414"/>
                  </a:cubicBezTo>
                  <a:cubicBezTo>
                    <a:pt x="126" y="421"/>
                    <a:pt x="126" y="421"/>
                    <a:pt x="126" y="421"/>
                  </a:cubicBezTo>
                  <a:close/>
                  <a:moveTo>
                    <a:pt x="105" y="410"/>
                  </a:moveTo>
                  <a:cubicBezTo>
                    <a:pt x="110" y="413"/>
                    <a:pt x="114" y="415"/>
                    <a:pt x="119" y="417"/>
                  </a:cubicBezTo>
                  <a:cubicBezTo>
                    <a:pt x="122" y="410"/>
                    <a:pt x="122" y="410"/>
                    <a:pt x="122" y="410"/>
                  </a:cubicBezTo>
                  <a:cubicBezTo>
                    <a:pt x="118" y="408"/>
                    <a:pt x="113" y="406"/>
                    <a:pt x="109" y="403"/>
                  </a:cubicBezTo>
                  <a:cubicBezTo>
                    <a:pt x="105" y="410"/>
                    <a:pt x="105" y="410"/>
                    <a:pt x="105" y="410"/>
                  </a:cubicBezTo>
                  <a:close/>
                  <a:moveTo>
                    <a:pt x="86" y="397"/>
                  </a:moveTo>
                  <a:cubicBezTo>
                    <a:pt x="90" y="400"/>
                    <a:pt x="94" y="403"/>
                    <a:pt x="99" y="406"/>
                  </a:cubicBezTo>
                  <a:cubicBezTo>
                    <a:pt x="103" y="399"/>
                    <a:pt x="103" y="399"/>
                    <a:pt x="103" y="399"/>
                  </a:cubicBezTo>
                  <a:cubicBezTo>
                    <a:pt x="99" y="397"/>
                    <a:pt x="95" y="394"/>
                    <a:pt x="91" y="391"/>
                  </a:cubicBezTo>
                  <a:lnTo>
                    <a:pt x="86" y="397"/>
                  </a:lnTo>
                  <a:close/>
                  <a:moveTo>
                    <a:pt x="68" y="382"/>
                  </a:moveTo>
                  <a:cubicBezTo>
                    <a:pt x="72" y="386"/>
                    <a:pt x="76" y="389"/>
                    <a:pt x="80" y="392"/>
                  </a:cubicBezTo>
                  <a:cubicBezTo>
                    <a:pt x="85" y="386"/>
                    <a:pt x="85" y="386"/>
                    <a:pt x="85" y="386"/>
                  </a:cubicBezTo>
                  <a:cubicBezTo>
                    <a:pt x="81" y="383"/>
                    <a:pt x="77" y="380"/>
                    <a:pt x="73" y="376"/>
                  </a:cubicBezTo>
                  <a:cubicBezTo>
                    <a:pt x="68" y="382"/>
                    <a:pt x="68" y="382"/>
                    <a:pt x="68" y="382"/>
                  </a:cubicBezTo>
                  <a:close/>
                  <a:moveTo>
                    <a:pt x="52" y="365"/>
                  </a:moveTo>
                  <a:cubicBezTo>
                    <a:pt x="55" y="369"/>
                    <a:pt x="59" y="373"/>
                    <a:pt x="63" y="377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65" y="368"/>
                    <a:pt x="61" y="364"/>
                    <a:pt x="58" y="360"/>
                  </a:cubicBezTo>
                  <a:cubicBezTo>
                    <a:pt x="52" y="365"/>
                    <a:pt x="52" y="365"/>
                    <a:pt x="52" y="365"/>
                  </a:cubicBezTo>
                  <a:close/>
                  <a:moveTo>
                    <a:pt x="38" y="347"/>
                  </a:moveTo>
                  <a:cubicBezTo>
                    <a:pt x="41" y="351"/>
                    <a:pt x="44" y="355"/>
                    <a:pt x="47" y="359"/>
                  </a:cubicBezTo>
                  <a:cubicBezTo>
                    <a:pt x="53" y="355"/>
                    <a:pt x="53" y="355"/>
                    <a:pt x="53" y="355"/>
                  </a:cubicBezTo>
                  <a:cubicBezTo>
                    <a:pt x="50" y="351"/>
                    <a:pt x="47" y="347"/>
                    <a:pt x="44" y="343"/>
                  </a:cubicBezTo>
                  <a:cubicBezTo>
                    <a:pt x="38" y="347"/>
                    <a:pt x="38" y="347"/>
                    <a:pt x="38" y="347"/>
                  </a:cubicBezTo>
                  <a:close/>
                  <a:moveTo>
                    <a:pt x="26" y="327"/>
                  </a:moveTo>
                  <a:cubicBezTo>
                    <a:pt x="28" y="332"/>
                    <a:pt x="31" y="336"/>
                    <a:pt x="34" y="340"/>
                  </a:cubicBezTo>
                  <a:cubicBezTo>
                    <a:pt x="40" y="336"/>
                    <a:pt x="40" y="336"/>
                    <a:pt x="40" y="336"/>
                  </a:cubicBezTo>
                  <a:cubicBezTo>
                    <a:pt x="37" y="332"/>
                    <a:pt x="35" y="328"/>
                    <a:pt x="33" y="323"/>
                  </a:cubicBezTo>
                  <a:cubicBezTo>
                    <a:pt x="26" y="327"/>
                    <a:pt x="26" y="327"/>
                    <a:pt x="26" y="327"/>
                  </a:cubicBezTo>
                  <a:close/>
                  <a:moveTo>
                    <a:pt x="16" y="306"/>
                  </a:moveTo>
                  <a:cubicBezTo>
                    <a:pt x="18" y="311"/>
                    <a:pt x="20" y="316"/>
                    <a:pt x="22" y="320"/>
                  </a:cubicBezTo>
                  <a:cubicBezTo>
                    <a:pt x="29" y="317"/>
                    <a:pt x="29" y="317"/>
                    <a:pt x="29" y="317"/>
                  </a:cubicBezTo>
                  <a:cubicBezTo>
                    <a:pt x="27" y="312"/>
                    <a:pt x="25" y="308"/>
                    <a:pt x="23" y="303"/>
                  </a:cubicBezTo>
                  <a:cubicBezTo>
                    <a:pt x="16" y="306"/>
                    <a:pt x="16" y="306"/>
                    <a:pt x="16" y="306"/>
                  </a:cubicBezTo>
                  <a:close/>
                  <a:moveTo>
                    <a:pt x="8" y="284"/>
                  </a:moveTo>
                  <a:cubicBezTo>
                    <a:pt x="10" y="289"/>
                    <a:pt x="11" y="294"/>
                    <a:pt x="13" y="299"/>
                  </a:cubicBezTo>
                  <a:cubicBezTo>
                    <a:pt x="20" y="296"/>
                    <a:pt x="20" y="296"/>
                    <a:pt x="20" y="296"/>
                  </a:cubicBezTo>
                  <a:cubicBezTo>
                    <a:pt x="19" y="292"/>
                    <a:pt x="17" y="287"/>
                    <a:pt x="16" y="282"/>
                  </a:cubicBezTo>
                  <a:cubicBezTo>
                    <a:pt x="8" y="284"/>
                    <a:pt x="8" y="284"/>
                    <a:pt x="8" y="284"/>
                  </a:cubicBezTo>
                  <a:close/>
                  <a:moveTo>
                    <a:pt x="3" y="261"/>
                  </a:moveTo>
                  <a:cubicBezTo>
                    <a:pt x="4" y="267"/>
                    <a:pt x="5" y="272"/>
                    <a:pt x="6" y="277"/>
                  </a:cubicBezTo>
                  <a:cubicBezTo>
                    <a:pt x="14" y="275"/>
                    <a:pt x="14" y="275"/>
                    <a:pt x="14" y="275"/>
                  </a:cubicBezTo>
                  <a:cubicBezTo>
                    <a:pt x="13" y="270"/>
                    <a:pt x="12" y="265"/>
                    <a:pt x="11" y="260"/>
                  </a:cubicBezTo>
                  <a:cubicBezTo>
                    <a:pt x="3" y="261"/>
                    <a:pt x="3" y="261"/>
                    <a:pt x="3" y="261"/>
                  </a:cubicBezTo>
                  <a:close/>
                  <a:moveTo>
                    <a:pt x="0" y="238"/>
                  </a:moveTo>
                  <a:cubicBezTo>
                    <a:pt x="1" y="244"/>
                    <a:pt x="1" y="249"/>
                    <a:pt x="2" y="254"/>
                  </a:cubicBezTo>
                  <a:cubicBezTo>
                    <a:pt x="10" y="253"/>
                    <a:pt x="10" y="253"/>
                    <a:pt x="10" y="253"/>
                  </a:cubicBezTo>
                  <a:cubicBezTo>
                    <a:pt x="9" y="248"/>
                    <a:pt x="9" y="243"/>
                    <a:pt x="8" y="238"/>
                  </a:cubicBezTo>
                  <a:cubicBezTo>
                    <a:pt x="0" y="238"/>
                    <a:pt x="0" y="238"/>
                    <a:pt x="0" y="238"/>
                  </a:cubicBezTo>
                  <a:close/>
                  <a:moveTo>
                    <a:pt x="0" y="215"/>
                  </a:moveTo>
                  <a:cubicBezTo>
                    <a:pt x="0" y="226"/>
                    <a:pt x="0" y="226"/>
                    <a:pt x="0" y="226"/>
                  </a:cubicBezTo>
                  <a:cubicBezTo>
                    <a:pt x="0" y="228"/>
                    <a:pt x="0" y="229"/>
                    <a:pt x="0" y="231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8" y="229"/>
                    <a:pt x="8" y="227"/>
                    <a:pt x="8" y="226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0" y="215"/>
                    <a:pt x="0" y="215"/>
                    <a:pt x="0" y="215"/>
                  </a:cubicBezTo>
                  <a:close/>
                  <a:moveTo>
                    <a:pt x="1" y="192"/>
                  </a:moveTo>
                  <a:cubicBezTo>
                    <a:pt x="1" y="197"/>
                    <a:pt x="0" y="202"/>
                    <a:pt x="0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8" y="203"/>
                    <a:pt x="8" y="198"/>
                    <a:pt x="9" y="193"/>
                  </a:cubicBezTo>
                  <a:cubicBezTo>
                    <a:pt x="1" y="192"/>
                    <a:pt x="1" y="192"/>
                    <a:pt x="1" y="192"/>
                  </a:cubicBezTo>
                  <a:close/>
                  <a:moveTo>
                    <a:pt x="5" y="169"/>
                  </a:moveTo>
                  <a:cubicBezTo>
                    <a:pt x="4" y="174"/>
                    <a:pt x="3" y="179"/>
                    <a:pt x="2" y="184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1" y="181"/>
                    <a:pt x="11" y="176"/>
                    <a:pt x="13" y="171"/>
                  </a:cubicBezTo>
                  <a:cubicBezTo>
                    <a:pt x="5" y="169"/>
                    <a:pt x="5" y="169"/>
                    <a:pt x="5" y="169"/>
                  </a:cubicBezTo>
                  <a:close/>
                  <a:moveTo>
                    <a:pt x="11" y="147"/>
                  </a:moveTo>
                  <a:cubicBezTo>
                    <a:pt x="9" y="152"/>
                    <a:pt x="8" y="157"/>
                    <a:pt x="7" y="162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5" y="159"/>
                    <a:pt x="17" y="154"/>
                    <a:pt x="18" y="149"/>
                  </a:cubicBezTo>
                  <a:cubicBezTo>
                    <a:pt x="11" y="147"/>
                    <a:pt x="11" y="147"/>
                    <a:pt x="11" y="147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976586" y="3060279"/>
            <a:ext cx="1870065" cy="1448268"/>
            <a:chOff x="7820025" y="3011488"/>
            <a:chExt cx="1833563" cy="1419999"/>
          </a:xfrm>
        </p:grpSpPr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9032875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54"/>
            <p:cNvSpPr>
              <a:spLocks noChangeArrowheads="1"/>
            </p:cNvSpPr>
            <p:nvPr/>
          </p:nvSpPr>
          <p:spPr bwMode="auto">
            <a:xfrm>
              <a:off x="9032875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9371013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8694738" y="3476625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69"/>
            <p:cNvSpPr>
              <a:spLocks/>
            </p:cNvSpPr>
            <p:nvPr/>
          </p:nvSpPr>
          <p:spPr bwMode="auto">
            <a:xfrm>
              <a:off x="9032875" y="3011488"/>
              <a:ext cx="282575" cy="174625"/>
            </a:xfrm>
            <a:custGeom>
              <a:avLst/>
              <a:gdLst>
                <a:gd name="T0" fmla="*/ 178 w 178"/>
                <a:gd name="T1" fmla="*/ 0 h 110"/>
                <a:gd name="T2" fmla="*/ 0 w 178"/>
                <a:gd name="T3" fmla="*/ 0 h 110"/>
                <a:gd name="T4" fmla="*/ 0 w 178"/>
                <a:gd name="T5" fmla="*/ 110 h 110"/>
                <a:gd name="T6" fmla="*/ 107 w 178"/>
                <a:gd name="T7" fmla="*/ 110 h 110"/>
                <a:gd name="T8" fmla="*/ 178 w 178"/>
                <a:gd name="T9" fmla="*/ 34 h 110"/>
                <a:gd name="T10" fmla="*/ 178 w 178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10">
                  <a:moveTo>
                    <a:pt x="178" y="0"/>
                  </a:moveTo>
                  <a:lnTo>
                    <a:pt x="0" y="0"/>
                  </a:lnTo>
                  <a:lnTo>
                    <a:pt x="0" y="110"/>
                  </a:lnTo>
                  <a:lnTo>
                    <a:pt x="107" y="110"/>
                  </a:lnTo>
                  <a:lnTo>
                    <a:pt x="178" y="34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73"/>
            <p:cNvSpPr>
              <a:spLocks noChangeArrowheads="1"/>
            </p:cNvSpPr>
            <p:nvPr/>
          </p:nvSpPr>
          <p:spPr bwMode="auto">
            <a:xfrm>
              <a:off x="8694738" y="3011488"/>
              <a:ext cx="282575" cy="17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75"/>
            <p:cNvSpPr>
              <a:spLocks noChangeArrowheads="1"/>
            </p:cNvSpPr>
            <p:nvPr/>
          </p:nvSpPr>
          <p:spPr bwMode="auto">
            <a:xfrm>
              <a:off x="8694738" y="3246438"/>
              <a:ext cx="282575" cy="17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8694738" y="3476625"/>
              <a:ext cx="238125" cy="173038"/>
            </a:xfrm>
            <a:custGeom>
              <a:avLst/>
              <a:gdLst>
                <a:gd name="T0" fmla="*/ 150 w 150"/>
                <a:gd name="T1" fmla="*/ 0 h 109"/>
                <a:gd name="T2" fmla="*/ 0 w 150"/>
                <a:gd name="T3" fmla="*/ 0 h 109"/>
                <a:gd name="T4" fmla="*/ 0 w 150"/>
                <a:gd name="T5" fmla="*/ 109 h 109"/>
                <a:gd name="T6" fmla="*/ 50 w 150"/>
                <a:gd name="T7" fmla="*/ 109 h 109"/>
                <a:gd name="T8" fmla="*/ 150 w 150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9">
                  <a:moveTo>
                    <a:pt x="150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50" y="109"/>
                  </a:lnTo>
                  <a:lnTo>
                    <a:pt x="1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96"/>
            <p:cNvSpPr>
              <a:spLocks noChangeArrowheads="1"/>
            </p:cNvSpPr>
            <p:nvPr/>
          </p:nvSpPr>
          <p:spPr bwMode="auto">
            <a:xfrm>
              <a:off x="8751888" y="4154488"/>
              <a:ext cx="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32597">
                <a:defRPr/>
              </a:pPr>
              <a:endParaRPr lang="en-US" altLang="en-US" sz="1836" kern="0" dirty="0"/>
            </a:p>
          </p:txBody>
        </p:sp>
        <p:sp>
          <p:nvSpPr>
            <p:cNvPr id="104" name="Freeform 99"/>
            <p:cNvSpPr>
              <a:spLocks noEditPoints="1"/>
            </p:cNvSpPr>
            <p:nvPr/>
          </p:nvSpPr>
          <p:spPr bwMode="auto">
            <a:xfrm>
              <a:off x="7820025" y="3265488"/>
              <a:ext cx="296863" cy="30163"/>
            </a:xfrm>
            <a:custGeom>
              <a:avLst/>
              <a:gdLst>
                <a:gd name="T0" fmla="*/ 168 w 187"/>
                <a:gd name="T1" fmla="*/ 19 h 19"/>
                <a:gd name="T2" fmla="*/ 187 w 187"/>
                <a:gd name="T3" fmla="*/ 19 h 19"/>
                <a:gd name="T4" fmla="*/ 187 w 187"/>
                <a:gd name="T5" fmla="*/ 0 h 19"/>
                <a:gd name="T6" fmla="*/ 168 w 187"/>
                <a:gd name="T7" fmla="*/ 0 h 19"/>
                <a:gd name="T8" fmla="*/ 168 w 187"/>
                <a:gd name="T9" fmla="*/ 19 h 19"/>
                <a:gd name="T10" fmla="*/ 168 w 187"/>
                <a:gd name="T11" fmla="*/ 19 h 19"/>
                <a:gd name="T12" fmla="*/ 168 w 187"/>
                <a:gd name="T13" fmla="*/ 19 h 19"/>
                <a:gd name="T14" fmla="*/ 168 w 187"/>
                <a:gd name="T15" fmla="*/ 0 h 19"/>
                <a:gd name="T16" fmla="*/ 168 w 187"/>
                <a:gd name="T17" fmla="*/ 0 h 19"/>
                <a:gd name="T18" fmla="*/ 168 w 187"/>
                <a:gd name="T19" fmla="*/ 19 h 19"/>
                <a:gd name="T20" fmla="*/ 111 w 187"/>
                <a:gd name="T21" fmla="*/ 19 h 19"/>
                <a:gd name="T22" fmla="*/ 149 w 187"/>
                <a:gd name="T23" fmla="*/ 19 h 19"/>
                <a:gd name="T24" fmla="*/ 149 w 187"/>
                <a:gd name="T25" fmla="*/ 0 h 19"/>
                <a:gd name="T26" fmla="*/ 111 w 187"/>
                <a:gd name="T27" fmla="*/ 0 h 19"/>
                <a:gd name="T28" fmla="*/ 111 w 187"/>
                <a:gd name="T29" fmla="*/ 19 h 19"/>
                <a:gd name="T30" fmla="*/ 111 w 187"/>
                <a:gd name="T31" fmla="*/ 19 h 19"/>
                <a:gd name="T32" fmla="*/ 111 w 187"/>
                <a:gd name="T33" fmla="*/ 19 h 19"/>
                <a:gd name="T34" fmla="*/ 111 w 187"/>
                <a:gd name="T35" fmla="*/ 0 h 19"/>
                <a:gd name="T36" fmla="*/ 111 w 187"/>
                <a:gd name="T37" fmla="*/ 0 h 19"/>
                <a:gd name="T38" fmla="*/ 111 w 187"/>
                <a:gd name="T39" fmla="*/ 19 h 19"/>
                <a:gd name="T40" fmla="*/ 57 w 187"/>
                <a:gd name="T41" fmla="*/ 19 h 19"/>
                <a:gd name="T42" fmla="*/ 92 w 187"/>
                <a:gd name="T43" fmla="*/ 19 h 19"/>
                <a:gd name="T44" fmla="*/ 92 w 187"/>
                <a:gd name="T45" fmla="*/ 0 h 19"/>
                <a:gd name="T46" fmla="*/ 57 w 187"/>
                <a:gd name="T47" fmla="*/ 0 h 19"/>
                <a:gd name="T48" fmla="*/ 57 w 187"/>
                <a:gd name="T49" fmla="*/ 19 h 19"/>
                <a:gd name="T50" fmla="*/ 57 w 187"/>
                <a:gd name="T51" fmla="*/ 19 h 19"/>
                <a:gd name="T52" fmla="*/ 57 w 187"/>
                <a:gd name="T53" fmla="*/ 19 h 19"/>
                <a:gd name="T54" fmla="*/ 57 w 187"/>
                <a:gd name="T55" fmla="*/ 0 h 19"/>
                <a:gd name="T56" fmla="*/ 57 w 187"/>
                <a:gd name="T57" fmla="*/ 0 h 19"/>
                <a:gd name="T58" fmla="*/ 57 w 187"/>
                <a:gd name="T59" fmla="*/ 19 h 19"/>
                <a:gd name="T60" fmla="*/ 0 w 187"/>
                <a:gd name="T61" fmla="*/ 19 h 19"/>
                <a:gd name="T62" fmla="*/ 38 w 187"/>
                <a:gd name="T63" fmla="*/ 19 h 19"/>
                <a:gd name="T64" fmla="*/ 38 w 187"/>
                <a:gd name="T65" fmla="*/ 0 h 19"/>
                <a:gd name="T66" fmla="*/ 0 w 187"/>
                <a:gd name="T67" fmla="*/ 0 h 19"/>
                <a:gd name="T68" fmla="*/ 0 w 187"/>
                <a:gd name="T6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" h="19">
                  <a:moveTo>
                    <a:pt x="168" y="19"/>
                  </a:moveTo>
                  <a:lnTo>
                    <a:pt x="187" y="19"/>
                  </a:lnTo>
                  <a:lnTo>
                    <a:pt x="187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68" y="19"/>
                  </a:moveTo>
                  <a:lnTo>
                    <a:pt x="168" y="19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19"/>
                  </a:lnTo>
                  <a:close/>
                  <a:moveTo>
                    <a:pt x="111" y="19"/>
                  </a:moveTo>
                  <a:lnTo>
                    <a:pt x="149" y="19"/>
                  </a:lnTo>
                  <a:lnTo>
                    <a:pt x="149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111" y="19"/>
                  </a:moveTo>
                  <a:lnTo>
                    <a:pt x="111" y="19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1" y="19"/>
                  </a:lnTo>
                  <a:close/>
                  <a:moveTo>
                    <a:pt x="57" y="19"/>
                  </a:moveTo>
                  <a:lnTo>
                    <a:pt x="92" y="19"/>
                  </a:lnTo>
                  <a:lnTo>
                    <a:pt x="92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57" y="19"/>
                  </a:moveTo>
                  <a:lnTo>
                    <a:pt x="57" y="19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19"/>
                  </a:lnTo>
                  <a:close/>
                  <a:moveTo>
                    <a:pt x="0" y="19"/>
                  </a:moveTo>
                  <a:lnTo>
                    <a:pt x="38" y="19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8094663" y="3205163"/>
              <a:ext cx="131763" cy="150813"/>
            </a:xfrm>
            <a:custGeom>
              <a:avLst/>
              <a:gdLst>
                <a:gd name="T0" fmla="*/ 0 w 83"/>
                <a:gd name="T1" fmla="*/ 95 h 95"/>
                <a:gd name="T2" fmla="*/ 83 w 83"/>
                <a:gd name="T3" fmla="*/ 47 h 95"/>
                <a:gd name="T4" fmla="*/ 0 w 83"/>
                <a:gd name="T5" fmla="*/ 0 h 95"/>
                <a:gd name="T6" fmla="*/ 0 w 83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5">
                  <a:moveTo>
                    <a:pt x="0" y="95"/>
                  </a:moveTo>
                  <a:lnTo>
                    <a:pt x="83" y="4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>
                <a:defRPr/>
              </a:pPr>
              <a:endParaRPr lang="en-US" sz="1836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8819" y="2490580"/>
            <a:ext cx="1747832" cy="17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5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Developing &amp; Debugging Locally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10" y="1673263"/>
            <a:ext cx="110031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NPM cli</a:t>
            </a:r>
          </a:p>
          <a:p>
            <a:pPr marL="342900" fontAlgn="ctr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CA" sz="2800" dirty="0" err="1">
                <a:latin typeface="Calibri" panose="020F0502020204030204" pitchFamily="34" charset="0"/>
              </a:rPr>
              <a:t>npm</a:t>
            </a:r>
            <a:r>
              <a:rPr lang="en-CA" sz="2800" dirty="0">
                <a:latin typeface="Calibri" panose="020F0502020204030204" pitchFamily="34" charset="0"/>
              </a:rPr>
              <a:t> install -g </a:t>
            </a:r>
            <a:r>
              <a:rPr lang="en-CA" sz="2800" dirty="0" err="1">
                <a:latin typeface="Calibri" panose="020F0502020204030204" pitchFamily="34" charset="0"/>
              </a:rPr>
              <a:t>yo</a:t>
            </a:r>
            <a:r>
              <a:rPr lang="en-CA" sz="2800" dirty="0">
                <a:latin typeface="Calibri" panose="020F0502020204030204" pitchFamily="34" charset="0"/>
              </a:rPr>
              <a:t> generator-</a:t>
            </a:r>
            <a:r>
              <a:rPr lang="en-CA" sz="2800" dirty="0" err="1">
                <a:latin typeface="Calibri" panose="020F0502020204030204" pitchFamily="34" charset="0"/>
              </a:rPr>
              <a:t>azurefunctions</a:t>
            </a:r>
            <a:r>
              <a:rPr lang="en-CA" sz="2800" dirty="0">
                <a:latin typeface="Calibri" panose="020F0502020204030204" pitchFamily="34" charset="0"/>
              </a:rPr>
              <a:t> azure-functions-cli</a:t>
            </a: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</a:rPr>
              <a:t>init</a:t>
            </a:r>
            <a:endParaRPr lang="en-US" sz="28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function create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 err="1">
                <a:latin typeface="Calibri" panose="020F0502020204030204" pitchFamily="34" charset="0"/>
              </a:rPr>
              <a:t>func</a:t>
            </a:r>
            <a:r>
              <a:rPr lang="en-US" sz="2800" dirty="0">
                <a:latin typeface="Calibri" panose="020F0502020204030204" pitchFamily="34" charset="0"/>
              </a:rPr>
              <a:t> run &lt;name&gt; --debug</a:t>
            </a:r>
          </a:p>
          <a:p>
            <a:pPr marL="342900" fontAlgn="ctr">
              <a:buFont typeface="+mj-lt"/>
              <a:buAutoNum type="arabicPeriod"/>
            </a:pPr>
            <a:r>
              <a:rPr lang="en-US" sz="2800" dirty="0">
                <a:hlinkClick r:id="rId3"/>
              </a:rPr>
              <a:t>http://localhost:7071/api/&lt;name&gt;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409" y="5129506"/>
            <a:ext cx="1077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OR</a:t>
            </a:r>
            <a:r>
              <a:rPr lang="en-US" sz="2800" dirty="0" smtClean="0">
                <a:latin typeface="Calibri" panose="020F0502020204030204" pitchFamily="34" charset="0"/>
              </a:rPr>
              <a:t>… Exclusive For Calgary .NET </a:t>
            </a:r>
            <a:r>
              <a:rPr lang="en-US" sz="2800" dirty="0" err="1" smtClean="0">
                <a:latin typeface="Calibri" panose="020F0502020204030204" pitchFamily="34" charset="0"/>
              </a:rPr>
              <a:t>usergroup</a:t>
            </a:r>
            <a:r>
              <a:rPr lang="en-US" sz="2800" dirty="0" smtClean="0">
                <a:latin typeface="Calibri" panose="020F0502020204030204" pitchFamily="34" charset="0"/>
              </a:rPr>
              <a:t> - Visual </a:t>
            </a:r>
            <a:r>
              <a:rPr lang="en-US" sz="2800" dirty="0">
                <a:latin typeface="Calibri" panose="020F0502020204030204" pitchFamily="34" charset="0"/>
              </a:rPr>
              <a:t>Studio!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241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Q&amp;A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410" y="1673263"/>
            <a:ext cx="110123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Ask away</a:t>
            </a:r>
            <a:r>
              <a:rPr lang="en-US" sz="2800" dirty="0" smtClean="0">
                <a:latin typeface="Calibri" panose="020F0502020204030204" pitchFamily="34" charset="0"/>
              </a:rPr>
              <a:t>!</a:t>
            </a:r>
          </a:p>
          <a:p>
            <a:pPr marL="342900" fontAlgn="ctr"/>
            <a:endParaRPr lang="en-US" sz="2800" dirty="0">
              <a:latin typeface="Calibri" panose="020F0502020204030204" pitchFamily="34" charset="0"/>
            </a:endParaRPr>
          </a:p>
          <a:p>
            <a:pPr marL="342900" fontAlgn="ctr"/>
            <a:r>
              <a:rPr lang="en-US" sz="2800" dirty="0" smtClean="0">
                <a:latin typeface="Calibri" panose="020F0502020204030204" pitchFamily="34" charset="0"/>
              </a:rPr>
              <a:t>Q: Where can I find Azure materials?</a:t>
            </a:r>
          </a:p>
          <a:p>
            <a:pPr marL="342900" fontAlgn="ctr"/>
            <a:r>
              <a:rPr lang="en-US" sz="2800" dirty="0">
                <a:latin typeface="Calibri" panose="020F0502020204030204" pitchFamily="34" charset="0"/>
              </a:rPr>
              <a:t>A: </a:t>
            </a:r>
            <a:r>
              <a:rPr lang="en-US" sz="2800" dirty="0">
                <a:latin typeface="Calibri" panose="020F0502020204030204" pitchFamily="34" charset="0"/>
                <a:hlinkClick r:id="rId3"/>
              </a:rPr>
              <a:t>https://github.com/Azure/Azure-Functions/</a:t>
            </a:r>
            <a:endParaRPr lang="en-US" sz="4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44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 smtClean="0">
                <a:hlinkClick r:id="rId3" action="ppaction://hlinkfile"/>
              </a:rPr>
              <a:t>sfeldman</a:t>
            </a:r>
            <a:r>
              <a:rPr lang="en-CA" sz="2400" b="1" dirty="0" smtClean="0"/>
              <a:t> / </a:t>
            </a:r>
            <a:r>
              <a:rPr lang="en-CA" sz="2400" b="1" dirty="0" smtClean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 smtClean="0"/>
              <a:t>Blog </a:t>
            </a:r>
            <a:r>
              <a:rPr lang="en-CA" sz="2400" b="1" dirty="0">
                <a:hlinkClick r:id="rId5"/>
              </a:rPr>
              <a:t>https://weblogs.asp.net/sfeldman</a:t>
            </a:r>
            <a:r>
              <a:rPr lang="en-CA" sz="2400" b="1" dirty="0"/>
              <a:t> </a:t>
            </a:r>
          </a:p>
          <a:p>
            <a:r>
              <a:rPr lang="en-CA" sz="2400" b="1" dirty="0"/>
              <a:t>Presentation </a:t>
            </a:r>
            <a:r>
              <a:rPr lang="en-CA" sz="2400" b="1" dirty="0">
                <a:hlinkClick r:id="rId6"/>
              </a:rPr>
              <a:t>https://github.com/SeanFeldman/AzureFunctions-DotNet-YYC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</a:t>
            </a:r>
            <a:r>
              <a:rPr lang="en-CA" sz="2400" b="1" dirty="0" smtClean="0"/>
              <a:t>Portal</a:t>
            </a: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Azure Storage Explorer </a:t>
            </a:r>
            <a:r>
              <a:rPr lang="en-CA" sz="2400" b="1" dirty="0">
                <a:hlinkClick r:id="rId7"/>
              </a:rPr>
              <a:t>http://storageexplorer.com</a:t>
            </a:r>
            <a:endParaRPr lang="en-CA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npm</a:t>
            </a:r>
            <a:r>
              <a:rPr lang="en-US" sz="2400" b="1" dirty="0"/>
              <a:t> azure-functions-cli </a:t>
            </a:r>
            <a:r>
              <a:rPr lang="en-US" sz="2400" b="1" dirty="0">
                <a:hlinkClick r:id="rId8"/>
              </a:rPr>
              <a:t>https://www.npmjs.com/package/azure-functions-cli</a:t>
            </a:r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50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6187" y="2828611"/>
            <a:ext cx="2200589" cy="783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VM</a:t>
            </a:r>
            <a:endParaRPr lang="en-CA" sz="2400" dirty="0"/>
          </a:p>
        </p:txBody>
      </p:sp>
      <p:sp>
        <p:nvSpPr>
          <p:cNvPr id="7" name="Rectangle 6"/>
          <p:cNvSpPr/>
          <p:nvPr/>
        </p:nvSpPr>
        <p:spPr>
          <a:xfrm>
            <a:off x="8968152" y="2828611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9" name="Rectangle 8"/>
          <p:cNvSpPr/>
          <p:nvPr/>
        </p:nvSpPr>
        <p:spPr>
          <a:xfrm>
            <a:off x="3858984" y="2828611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6431781" y="2828611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1" name="Rectangle 10"/>
          <p:cNvSpPr/>
          <p:nvPr/>
        </p:nvSpPr>
        <p:spPr>
          <a:xfrm>
            <a:off x="3858983" y="4049485"/>
            <a:ext cx="2200589" cy="7837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Cloud Services</a:t>
            </a:r>
            <a:endParaRPr lang="en-C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604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IaaS</a:t>
            </a:r>
            <a:endParaRPr lang="en-CA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68741" y="1979526"/>
            <a:ext cx="842090" cy="373798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600" dirty="0"/>
              <a:t>PaaS</a:t>
            </a:r>
            <a:endParaRPr lang="en-CA" sz="36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Why Functions?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86187" y="5270359"/>
            <a:ext cx="4773385" cy="78377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Service Fabric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8337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What Functions Promise?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200552" y="2724166"/>
            <a:ext cx="2367083" cy="2241841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b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Fast </a:t>
            </a:r>
            <a:r>
              <a:rPr lang="en-US" sz="2000" dirty="0" smtClean="0"/>
              <a:t>development</a:t>
            </a:r>
            <a:endParaRPr lang="en-CA" sz="20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4831007" y="2724168"/>
            <a:ext cx="2367083" cy="2241841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b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Simper Ops</a:t>
            </a:r>
            <a:endParaRPr lang="en-CA" sz="20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1714375" y="2953155"/>
            <a:ext cx="1492922" cy="1450983"/>
            <a:chOff x="1714375" y="2953155"/>
            <a:chExt cx="1492922" cy="1450983"/>
          </a:xfrm>
        </p:grpSpPr>
        <p:sp>
          <p:nvSpPr>
            <p:cNvPr id="37" name="Oval 36"/>
            <p:cNvSpPr/>
            <p:nvPr/>
          </p:nvSpPr>
          <p:spPr bwMode="auto">
            <a:xfrm>
              <a:off x="1714375" y="2953155"/>
              <a:ext cx="1492922" cy="145098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442887" y="3149561"/>
              <a:ext cx="343780" cy="56032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442888" y="3680651"/>
              <a:ext cx="457015" cy="2923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 bwMode="auto">
            <a:xfrm>
              <a:off x="2339041" y="3565856"/>
              <a:ext cx="206129" cy="229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61461" y="2724167"/>
            <a:ext cx="2367083" cy="2241841"/>
            <a:chOff x="8461461" y="2724167"/>
            <a:chExt cx="2367083" cy="2241841"/>
          </a:xfrm>
        </p:grpSpPr>
        <p:sp>
          <p:nvSpPr>
            <p:cNvPr id="23" name="Rectangle 22"/>
            <p:cNvSpPr/>
            <p:nvPr/>
          </p:nvSpPr>
          <p:spPr bwMode="auto">
            <a:xfrm>
              <a:off x="8461461" y="2724167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Focus on logic</a:t>
              </a:r>
              <a:endParaRPr lang="en-CA" sz="20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9109826" y="3109256"/>
              <a:ext cx="1260185" cy="1591723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 bwMode="auto">
            <a:xfrm>
              <a:off x="8634911" y="4414439"/>
              <a:ext cx="2020182" cy="245676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07006" y="3109257"/>
            <a:ext cx="2020182" cy="1489562"/>
            <a:chOff x="5107006" y="3109257"/>
            <a:chExt cx="2020182" cy="14895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5514011" y="3109257"/>
              <a:ext cx="983850" cy="1425288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 bwMode="auto">
            <a:xfrm>
              <a:off x="5107006" y="4353143"/>
              <a:ext cx="2020182" cy="245676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CA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9210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79784" y="4519952"/>
            <a:ext cx="220058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WebApps</a:t>
            </a:r>
            <a:endParaRPr lang="en-CA" sz="2400" dirty="0"/>
          </a:p>
        </p:txBody>
      </p:sp>
      <p:sp>
        <p:nvSpPr>
          <p:cNvPr id="10" name="Rectangle 9"/>
          <p:cNvSpPr/>
          <p:nvPr/>
        </p:nvSpPr>
        <p:spPr>
          <a:xfrm>
            <a:off x="5179784" y="3426258"/>
            <a:ext cx="2200589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WebJobs</a:t>
            </a:r>
            <a:endParaRPr lang="en-CA" sz="24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8753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smtClean="0">
                <a:solidFill>
                  <a:schemeClr val="bg1"/>
                </a:solidFill>
              </a:rPr>
              <a:t>Where Functions Live?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9784" y="2332564"/>
            <a:ext cx="2200589" cy="783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Functions</a:t>
            </a:r>
            <a:endParaRPr lang="en-CA" sz="2400" dirty="0"/>
          </a:p>
        </p:txBody>
      </p:sp>
      <p:sp>
        <p:nvSpPr>
          <p:cNvPr id="2" name="Rectangle 1"/>
          <p:cNvSpPr/>
          <p:nvPr/>
        </p:nvSpPr>
        <p:spPr>
          <a:xfrm>
            <a:off x="4972424" y="2133600"/>
            <a:ext cx="2653552" cy="3424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4371504" y="1528976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 Service Hosting Plan</a:t>
            </a:r>
            <a:endParaRPr lang="en-CA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230584" y="2091765"/>
            <a:ext cx="385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Dedicated Hosting Plan</a:t>
            </a:r>
            <a:endParaRPr lang="en-CA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871579" y="2089807"/>
            <a:ext cx="425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Consumption Hosting </a:t>
            </a:r>
            <a:r>
              <a:rPr lang="en-US" sz="2800" dirty="0"/>
              <a:t>Plan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50681" y="2549096"/>
            <a:ext cx="337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Basic, Standard, Premium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Pay based on # of reserved VMs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You’re responsible for scale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301885" y="2549096"/>
            <a:ext cx="337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Pay on number of executions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Platform responsible for scale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168" y="6502969"/>
            <a:ext cx="54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*Consumption Plan used to be called “Dynamic Tier”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244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2" grpId="0" animBg="1"/>
      <p:bldP spid="3" grpId="0"/>
      <p:bldP spid="17" grpId="0"/>
      <p:bldP spid="18" grpId="0"/>
      <p:bldP spid="4" grpId="0"/>
      <p:bldP spid="1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Dynamic Tier </a:t>
            </a:r>
            <a:r>
              <a:rPr lang="en-CA" b="1" dirty="0" smtClean="0">
                <a:solidFill>
                  <a:schemeClr val="bg1"/>
                </a:solidFill>
              </a:rPr>
              <a:t>Pricing (Consumption Plan)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964" y="1618147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Pay per execution, 2 meters, 3 units</a:t>
            </a:r>
            <a:endParaRPr lang="en-CA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2964" y="2317394"/>
            <a:ext cx="857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Number of executions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964" y="3016641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Execution duration (sec) X reserved memory (GB)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964" y="3715888"/>
            <a:ext cx="1017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Monthly 1 Million executions + 400,000GB-sec FREE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964" y="4415135"/>
            <a:ext cx="1157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 After that $0.000016 GB-sec &amp; $0.20 per Million Executions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964" y="5114382"/>
            <a:ext cx="1157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hlinkClick r:id="rId2"/>
              </a:rPr>
              <a:t>https://azure.microsoft.com/en-us/pricing/details/functions/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9619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5" grpId="0"/>
      <p:bldP spid="20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05615" y="5476583"/>
            <a:ext cx="10835374" cy="79948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 Dynamic Runtime</a:t>
            </a: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Hosting, CI</a:t>
            </a: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Deployment Slots, Remote Debugging,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5614" y="4607948"/>
            <a:ext cx="6323705" cy="762431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Core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Programming model, common abstractions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105507" y="4609752"/>
            <a:ext cx="4409454" cy="760627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Extensions</a:t>
            </a:r>
          </a:p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Triggers, input and output bindings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5614" y="3737002"/>
            <a:ext cx="10835374" cy="7647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WebJobs Script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Functions Host – Dynamic Compilation, Language abstractions,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5613" y="1993903"/>
            <a:ext cx="5376046" cy="76026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62667" y="1996700"/>
            <a:ext cx="5378321" cy="75467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Config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5614" y="2864253"/>
            <a:ext cx="10835374" cy="76474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Python, PowerShell, Bash, etc.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Azure Functions </a:t>
            </a:r>
            <a:r>
              <a:rPr lang="en-CA" b="1" dirty="0" smtClean="0">
                <a:solidFill>
                  <a:schemeClr val="bg1"/>
                </a:solidFill>
              </a:rPr>
              <a:t>Architecture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70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0065" y="1566552"/>
            <a:ext cx="11651870" cy="2092584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“do one thing”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be idempotent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tx1"/>
                </a:solidFill>
              </a:rPr>
              <a:t>Functions </a:t>
            </a:r>
            <a:r>
              <a:rPr lang="en-US" sz="3600" i="1" dirty="0">
                <a:solidFill>
                  <a:schemeClr val="tx1"/>
                </a:solidFill>
              </a:rPr>
              <a:t>should</a:t>
            </a:r>
            <a:r>
              <a:rPr lang="en-US" sz="3600" dirty="0">
                <a:solidFill>
                  <a:schemeClr val="tx1"/>
                </a:solidFill>
              </a:rPr>
              <a:t> finish as quickly as possible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7951" y="3822469"/>
            <a:ext cx="2367083" cy="2279922"/>
            <a:chOff x="1077951" y="3822469"/>
            <a:chExt cx="2367083" cy="227992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77951" y="3822469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7125" y="3857864"/>
              <a:ext cx="1928735" cy="2244527"/>
            </a:xfrm>
            <a:prstGeom prst="rect">
              <a:avLst/>
            </a:prstGeom>
            <a:noFill/>
          </p:spPr>
          <p:txBody>
            <a:bodyPr wrap="square" lIns="182854" tIns="146284" rIns="182854" bIns="14628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3798">
                  <a:solidFill>
                    <a:schemeClr val="bg2"/>
                  </a:solidFill>
                </a:rPr>
                <a:t>1</a:t>
              </a:r>
              <a:endParaRPr lang="en-US" sz="13798" dirty="0" err="1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12266" y="3822471"/>
            <a:ext cx="2367083" cy="2241841"/>
            <a:chOff x="4812266" y="3822471"/>
            <a:chExt cx="2367083" cy="2241841"/>
          </a:xfrm>
        </p:grpSpPr>
        <p:sp>
          <p:nvSpPr>
            <p:cNvPr id="5" name="Rectangle 4"/>
            <p:cNvSpPr/>
            <p:nvPr/>
          </p:nvSpPr>
          <p:spPr bwMode="auto">
            <a:xfrm>
              <a:off x="4812266" y="3822471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541317583"/>
                </p:ext>
              </p:extLst>
            </p:nvPr>
          </p:nvGraphicFramePr>
          <p:xfrm>
            <a:off x="4880452" y="3995722"/>
            <a:ext cx="2209138" cy="18911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8546580" y="3822470"/>
            <a:ext cx="2367083" cy="2241841"/>
            <a:chOff x="8546580" y="3822470"/>
            <a:chExt cx="2367083" cy="2241841"/>
          </a:xfrm>
        </p:grpSpPr>
        <p:sp>
          <p:nvSpPr>
            <p:cNvPr id="6" name="Rectangle 5"/>
            <p:cNvSpPr/>
            <p:nvPr/>
          </p:nvSpPr>
          <p:spPr bwMode="auto">
            <a:xfrm>
              <a:off x="8546580" y="3822470"/>
              <a:ext cx="2367083" cy="2241841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801239" y="4038515"/>
              <a:ext cx="1857765" cy="1805577"/>
            </a:xfrm>
            <a:prstGeom prst="ellipse">
              <a:avLst/>
            </a:prstGeom>
            <a:noFill/>
            <a:ln w="762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730120" y="4120964"/>
              <a:ext cx="0" cy="225438"/>
            </a:xfrm>
            <a:prstGeom prst="line">
              <a:avLst/>
            </a:prstGeom>
            <a:ln w="1905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730120" y="4233683"/>
              <a:ext cx="415387" cy="707620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730121" y="4889160"/>
              <a:ext cx="503058" cy="52143"/>
            </a:xfrm>
            <a:prstGeom prst="straightConnector1">
              <a:avLst/>
            </a:prstGeom>
            <a:ln w="762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9626274" y="4797274"/>
              <a:ext cx="206129" cy="22959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>
                <a:solidFill>
                  <a:schemeClr val="bg1"/>
                </a:solidFill>
              </a:rPr>
              <a:t>What Functions </a:t>
            </a:r>
            <a:r>
              <a:rPr lang="en-CA" b="1" i="1" dirty="0">
                <a:solidFill>
                  <a:schemeClr val="bg1"/>
                </a:solidFill>
              </a:rPr>
              <a:t>Should</a:t>
            </a:r>
            <a:r>
              <a:rPr lang="en-CA" b="1" dirty="0">
                <a:solidFill>
                  <a:schemeClr val="bg1"/>
                </a:solidFill>
              </a:rPr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1200477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Functions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Input trigger(s)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Body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Optional return value(s)</a:t>
            </a:r>
            <a:endParaRPr lang="en-CA" sz="36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8219015"/>
                  </p:ext>
                </p:extLst>
              </p:nvPr>
            </p:nvGraphicFramePr>
            <p:xfrm>
              <a:off x="592572" y="3540106"/>
              <a:ext cx="11315546" cy="31671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72" y="3540106"/>
                <a:ext cx="11315546" cy="31671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9765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Bindings - Declarative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882" y="1533977"/>
            <a:ext cx="116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Using </a:t>
            </a:r>
            <a:r>
              <a:rPr lang="en-US" sz="3600" i="1" dirty="0" err="1"/>
              <a:t>function.json</a:t>
            </a:r>
            <a:endParaRPr lang="en-US" sz="3600" i="1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772933"/>
                  </p:ext>
                </p:extLst>
              </p:nvPr>
            </p:nvGraphicFramePr>
            <p:xfrm>
              <a:off x="283882" y="2388721"/>
              <a:ext cx="11624236" cy="13870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82" y="2388721"/>
                <a:ext cx="11624236" cy="1387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50246"/>
                  </p:ext>
                </p:extLst>
              </p:nvPr>
            </p:nvGraphicFramePr>
            <p:xfrm>
              <a:off x="283882" y="4042880"/>
              <a:ext cx="11624236" cy="20599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882" y="4042880"/>
                <a:ext cx="11624236" cy="20599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234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54FB4948-F243-4018-9AED-2768274E0B8A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public static void Run(string myQueueItem, out string myQueue, TraceWriter log)\n{\n    myQueue = myQueueItem + \&quot;(next step)\&quot;;\n}\n\npublic static void Run(string myQueueItem, ICollector&lt;string&gt; myQueue, TraceWriter log)\n{\n    myQueue.Add(myQueueItem + \&quot;(step 1)\&quot;);\n    myQueue.Add(myQueueItem + \&quot;(step 2)\&quot;);\n}\n\npublic static async Task&lt;HttpResponseMessage&gt; Run(HttpRequestMessage req, TraceWriter log)\n{\n    return req.CreateResponse(HttpStatusCode.BadRequest, \&quot;No one's home. Go away!\&quot;);\n}&quot;,&quot;ctags&quot;:{&quot;Run&quot;:[{&quot;linenum&quot;:&quot;12&quot;,&quot;signature&quot;:&quot;Run(HttpRequestMessage req, TraceWriter log)&quot;},{&quot;linenum&quot;:&quot;1&quot;,&quot;signature&quot;:&quot;Run(string myQueueItem, out string myQueue, TraceWriter log)&quot;},{&quot;linenum&quot;:&quot;6&quot;,&quot;signature&quot;:&quot;Run(string myQueueItem, ICollector&lt;string&gt; myQueue, TraceWriter log)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3768801-2D51-4CFF-9F9F-B5BB97A492F1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public static async Task Run(string queueItem, TraceWriter log)\n{\n    // queueItem will be bound to a message\n    // from input-queue Storage queue\n    // at account with connection string assigned to the setting with the key StorageAccount\n}&quot;,&quot;ctags&quot;:{&quot;Run&quot;:[{&quot;linenum&quot;:&quot;1&quot;,&quot;signature&quot;:&quot;Run(string queueItem, TraceWriter log)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44726CC-33F0-44EC-B1E0-EF7A11DC71FE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\&quot;bindings\&quot;: [\n    {\n      \&quot;name\&quot;: \&quot;queueItem\&quot;,\n      \&quot;type\&quot;: \&quot;queueTrigger\&quot;,\n      \&quot;direction\&quot;: \&quot;in\&quot;,\n      \&quot;queueName\&quot;: \&quot;input-queue\&quot;,\n      \&quot;connection\&quot;: \&quot;StorageAccount\&quot;\n    }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E3768801-2D51-4CFF-9F9F-B5BB97A492F1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using Microsoft.Azure.WebJobs;\nusing Microsoft.Azure.WebJobs.Host.Bindings.Runtime;\n\npublic static async Task WriteToBlobInDefaultStorageAccount(string input, Binder binder)\n{\n    using (var writer = await binder.BindAsync&lt;TextWriter&gt;(new BlobAttribute(\&quot;samples-output/path\&quot;)))\n    {\n            writer.Write(\&quot;Hello World!!\&quot;);\n    }\n}\n\npublic static async Task WriteToBlobInDiffernetStorageAccount(string input, Binder binder)\n{\n    var attributes = new Attribute[]\n    {\n        new BlobAttribute(\&quot;samples-output/path\&quot;),\n        new StorageAccountAttribute(\&quot;AnotherStorageAccount\&quot;)\n    };\n    using (var writer = await binder.BindAsync&lt;TextWriter&gt;(attributes))\n    {\n        writer.Write(\&quot;Hello World!\&quot;);\n    }\n}&quot;,&quot;ctags&quot;:{&quot;WriteToBlobInDefaultStorageAccount&quot;:[{&quot;linenum&quot;:&quot;4&quot;,&quot;signature&quot;:&quot;WriteToBlobInDefaultStorageAccount(string input, Binder binder)&quot;}],&quot;WriteToBlobInDiffernetStorageAccount&quot;:[{&quot;linenum&quot;:&quot;12&quot;,&quot;signature&quot;:&quot;WriteToBlobInDiffernetStorageAccount(string input, Binder binder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1535</TotalTime>
  <Words>522</Words>
  <Application>Microsoft Office PowerPoint</Application>
  <PresentationFormat>Widescreen</PresentationFormat>
  <Paragraphs>151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Office Theme</vt:lpstr>
      <vt:lpstr>Azure Functions</vt:lpstr>
      <vt:lpstr>Why Functions?</vt:lpstr>
      <vt:lpstr>What Functions Promise?</vt:lpstr>
      <vt:lpstr>Where Functions Live?</vt:lpstr>
      <vt:lpstr>Dynamic Tier Pricing (Consumption Plan)</vt:lpstr>
      <vt:lpstr>PowerPoint Presentation</vt:lpstr>
      <vt:lpstr>PowerPoint Presentation</vt:lpstr>
      <vt:lpstr>Functions Basics</vt:lpstr>
      <vt:lpstr>Bindings - Declarative</vt:lpstr>
      <vt:lpstr>Bindings - Imperative</vt:lpstr>
      <vt:lpstr>Triggers</vt:lpstr>
      <vt:lpstr>Best Practices</vt:lpstr>
      <vt:lpstr>Demo: Monitored Thumbnail Generator</vt:lpstr>
      <vt:lpstr>Use case: ETL (Failure Auditing)</vt:lpstr>
      <vt:lpstr>Use case: Message Deduplication</vt:lpstr>
      <vt:lpstr>Use case: Updates Notifier</vt:lpstr>
      <vt:lpstr>Developing &amp; Debugging Locally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Feldman</dc:creator>
  <cp:lastModifiedBy>Sean Feldman</cp:lastModifiedBy>
  <cp:revision>63</cp:revision>
  <dcterms:created xsi:type="dcterms:W3CDTF">2016-11-22T04:19:15Z</dcterms:created>
  <dcterms:modified xsi:type="dcterms:W3CDTF">2016-11-23T23:06:57Z</dcterms:modified>
</cp:coreProperties>
</file>