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0" r:id="rId5"/>
    <p:sldId id="261" r:id="rId6"/>
    <p:sldId id="257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327" autoAdjust="0"/>
  </p:normalViewPr>
  <p:slideViewPr>
    <p:cSldViewPr snapToGrid="0">
      <p:cViewPr varScale="1">
        <p:scale>
          <a:sx n="109" d="100"/>
          <a:sy n="109" d="100"/>
        </p:scale>
        <p:origin x="43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AA326-EE99-456C-8AE0-599EDAE998F2}" type="datetimeFigureOut">
              <a:rPr lang="en-US" smtClean="0"/>
              <a:t>16/04/15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3D061-40F0-46AF-AFDA-C8F9375E2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501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AA326-EE99-456C-8AE0-599EDAE998F2}" type="datetimeFigureOut">
              <a:rPr lang="en-US" smtClean="0"/>
              <a:t>16/04/15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3D061-40F0-46AF-AFDA-C8F9375E2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386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AA326-EE99-456C-8AE0-599EDAE998F2}" type="datetimeFigureOut">
              <a:rPr lang="en-US" smtClean="0"/>
              <a:t>16/04/15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3D061-40F0-46AF-AFDA-C8F9375E2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702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AA326-EE99-456C-8AE0-599EDAE998F2}" type="datetimeFigureOut">
              <a:rPr lang="en-US" smtClean="0"/>
              <a:t>16/04/15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3D061-40F0-46AF-AFDA-C8F9375E2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431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AA326-EE99-456C-8AE0-599EDAE998F2}" type="datetimeFigureOut">
              <a:rPr lang="en-US" smtClean="0"/>
              <a:t>16/04/15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3D061-40F0-46AF-AFDA-C8F9375E2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220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AA326-EE99-456C-8AE0-599EDAE998F2}" type="datetimeFigureOut">
              <a:rPr lang="en-US" smtClean="0"/>
              <a:t>16/04/15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3D061-40F0-46AF-AFDA-C8F9375E2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316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AA326-EE99-456C-8AE0-599EDAE998F2}" type="datetimeFigureOut">
              <a:rPr lang="en-US" smtClean="0"/>
              <a:t>16/04/15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3D061-40F0-46AF-AFDA-C8F9375E2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326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AA326-EE99-456C-8AE0-599EDAE998F2}" type="datetimeFigureOut">
              <a:rPr lang="en-US" smtClean="0"/>
              <a:t>16/04/15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3D061-40F0-46AF-AFDA-C8F9375E2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649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AA326-EE99-456C-8AE0-599EDAE998F2}" type="datetimeFigureOut">
              <a:rPr lang="en-US" smtClean="0"/>
              <a:t>16/04/15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3D061-40F0-46AF-AFDA-C8F9375E2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172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AA326-EE99-456C-8AE0-599EDAE998F2}" type="datetimeFigureOut">
              <a:rPr lang="en-US" smtClean="0"/>
              <a:t>16/04/15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3D061-40F0-46AF-AFDA-C8F9375E2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376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AA326-EE99-456C-8AE0-599EDAE998F2}" type="datetimeFigureOut">
              <a:rPr lang="en-US" smtClean="0"/>
              <a:t>16/04/15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3D061-40F0-46AF-AFDA-C8F9375E2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389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AA326-EE99-456C-8AE0-599EDAE998F2}" type="datetimeFigureOut">
              <a:rPr lang="en-US" smtClean="0"/>
              <a:t>16/04/15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3D061-40F0-46AF-AFDA-C8F9375E2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826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emf"/><Relationship Id="rId4" Type="http://schemas.openxmlformats.org/officeDocument/2006/relationships/image" Target="../media/image3.png"/><Relationship Id="rId9" Type="http://schemas.openxmlformats.org/officeDocument/2006/relationships/image" Target="../media/image8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4.png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Picture 1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3885" y="-415633"/>
            <a:ext cx="5152418" cy="5152418"/>
          </a:xfrm>
          <a:prstGeom prst="rect">
            <a:avLst/>
          </a:prstGeom>
        </p:spPr>
      </p:pic>
      <p:sp>
        <p:nvSpPr>
          <p:cNvPr id="15" name="Oval 14"/>
          <p:cNvSpPr/>
          <p:nvPr/>
        </p:nvSpPr>
        <p:spPr>
          <a:xfrm>
            <a:off x="3937904" y="2622983"/>
            <a:ext cx="468086" cy="468086"/>
          </a:xfrm>
          <a:prstGeom prst="ellipse">
            <a:avLst/>
          </a:prstGeom>
          <a:ln>
            <a:solidFill>
              <a:srgbClr val="00CC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8864933" y="1809122"/>
            <a:ext cx="468086" cy="468086"/>
          </a:xfrm>
          <a:prstGeom prst="ellipse">
            <a:avLst/>
          </a:prstGeom>
          <a:ln>
            <a:solidFill>
              <a:srgbClr val="00CC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8903186" y="3099220"/>
            <a:ext cx="468086" cy="468086"/>
          </a:xfrm>
          <a:prstGeom prst="ellipse">
            <a:avLst/>
          </a:prstGeom>
          <a:ln>
            <a:solidFill>
              <a:srgbClr val="00CC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/>
          <p:cNvCxnSpPr>
            <a:stCxn id="72" idx="6"/>
            <a:endCxn id="18" idx="2"/>
          </p:cNvCxnSpPr>
          <p:nvPr/>
        </p:nvCxnSpPr>
        <p:spPr>
          <a:xfrm>
            <a:off x="8072146" y="2865745"/>
            <a:ext cx="831040" cy="4675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8964776" y="2417782"/>
            <a:ext cx="468086" cy="468086"/>
          </a:xfrm>
          <a:prstGeom prst="ellipse">
            <a:avLst/>
          </a:prstGeom>
          <a:ln>
            <a:solidFill>
              <a:srgbClr val="00CC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Arrow Connector 87"/>
          <p:cNvCxnSpPr>
            <a:stCxn id="72" idx="6"/>
            <a:endCxn id="17" idx="3"/>
          </p:cNvCxnSpPr>
          <p:nvPr/>
        </p:nvCxnSpPr>
        <p:spPr>
          <a:xfrm flipV="1">
            <a:off x="8072146" y="2208658"/>
            <a:ext cx="861337" cy="6570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72" idx="6"/>
            <a:endCxn id="52" idx="2"/>
          </p:cNvCxnSpPr>
          <p:nvPr/>
        </p:nvCxnSpPr>
        <p:spPr>
          <a:xfrm flipV="1">
            <a:off x="8072146" y="2651825"/>
            <a:ext cx="892630" cy="2139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2629972" y="2622983"/>
            <a:ext cx="468086" cy="468086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1114937" y="3109469"/>
            <a:ext cx="468086" cy="468086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Arrow Connector 54"/>
          <p:cNvCxnSpPr>
            <a:stCxn id="54" idx="6"/>
            <a:endCxn id="49" idx="2"/>
          </p:cNvCxnSpPr>
          <p:nvPr/>
        </p:nvCxnSpPr>
        <p:spPr>
          <a:xfrm flipV="1">
            <a:off x="1583023" y="2857026"/>
            <a:ext cx="1046949" cy="4864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1140733" y="2292363"/>
            <a:ext cx="468086" cy="468086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Arrow Connector 58"/>
          <p:cNvCxnSpPr>
            <a:stCxn id="56" idx="6"/>
            <a:endCxn id="49" idx="2"/>
          </p:cNvCxnSpPr>
          <p:nvPr/>
        </p:nvCxnSpPr>
        <p:spPr>
          <a:xfrm>
            <a:off x="1608819" y="2526406"/>
            <a:ext cx="1021153" cy="3306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10392309" y="1809122"/>
            <a:ext cx="468086" cy="468086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10392309" y="2434721"/>
            <a:ext cx="468086" cy="468086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10392309" y="3136849"/>
            <a:ext cx="468086" cy="468086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5145481" y="2607477"/>
            <a:ext cx="468086" cy="468086"/>
          </a:xfrm>
          <a:prstGeom prst="ellipse">
            <a:avLst/>
          </a:prstGeom>
          <a:solidFill>
            <a:srgbClr val="00CCFF"/>
          </a:solidFill>
          <a:ln>
            <a:solidFill>
              <a:srgbClr val="00CCFF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6507711" y="3191838"/>
            <a:ext cx="468086" cy="468086"/>
          </a:xfrm>
          <a:prstGeom prst="ellipse">
            <a:avLst/>
          </a:prstGeom>
          <a:solidFill>
            <a:srgbClr val="00CCFF"/>
          </a:solidFill>
          <a:ln>
            <a:solidFill>
              <a:srgbClr val="00CCFF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6486583" y="2043165"/>
            <a:ext cx="468086" cy="468086"/>
          </a:xfrm>
          <a:prstGeom prst="ellipse">
            <a:avLst/>
          </a:prstGeom>
          <a:solidFill>
            <a:srgbClr val="00CCFF"/>
          </a:solidFill>
          <a:ln>
            <a:solidFill>
              <a:srgbClr val="00CCFF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7604060" y="2631702"/>
            <a:ext cx="468086" cy="468086"/>
          </a:xfrm>
          <a:prstGeom prst="ellipse">
            <a:avLst/>
          </a:prstGeom>
          <a:solidFill>
            <a:srgbClr val="00CCFF"/>
          </a:solidFill>
          <a:ln>
            <a:solidFill>
              <a:srgbClr val="00CCFF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Arrow Connector 72"/>
          <p:cNvCxnSpPr>
            <a:stCxn id="49" idx="6"/>
            <a:endCxn id="15" idx="2"/>
          </p:cNvCxnSpPr>
          <p:nvPr/>
        </p:nvCxnSpPr>
        <p:spPr>
          <a:xfrm>
            <a:off x="3098058" y="2857026"/>
            <a:ext cx="83984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15" idx="6"/>
            <a:endCxn id="68" idx="2"/>
          </p:cNvCxnSpPr>
          <p:nvPr/>
        </p:nvCxnSpPr>
        <p:spPr>
          <a:xfrm flipV="1">
            <a:off x="4405990" y="2841520"/>
            <a:ext cx="739491" cy="155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68" idx="7"/>
            <a:endCxn id="70" idx="2"/>
          </p:cNvCxnSpPr>
          <p:nvPr/>
        </p:nvCxnSpPr>
        <p:spPr>
          <a:xfrm flipV="1">
            <a:off x="5545017" y="2277208"/>
            <a:ext cx="941566" cy="3988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68" idx="5"/>
            <a:endCxn id="69" idx="2"/>
          </p:cNvCxnSpPr>
          <p:nvPr/>
        </p:nvCxnSpPr>
        <p:spPr>
          <a:xfrm>
            <a:off x="5545017" y="3007013"/>
            <a:ext cx="962694" cy="4188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69" idx="6"/>
            <a:endCxn id="72" idx="2"/>
          </p:cNvCxnSpPr>
          <p:nvPr/>
        </p:nvCxnSpPr>
        <p:spPr>
          <a:xfrm flipV="1">
            <a:off x="6975797" y="2865745"/>
            <a:ext cx="628263" cy="5601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70" idx="6"/>
            <a:endCxn id="72" idx="1"/>
          </p:cNvCxnSpPr>
          <p:nvPr/>
        </p:nvCxnSpPr>
        <p:spPr>
          <a:xfrm>
            <a:off x="6954669" y="2277208"/>
            <a:ext cx="717941" cy="4230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17" idx="6"/>
            <a:endCxn id="60" idx="2"/>
          </p:cNvCxnSpPr>
          <p:nvPr/>
        </p:nvCxnSpPr>
        <p:spPr>
          <a:xfrm>
            <a:off x="9333019" y="2043165"/>
            <a:ext cx="105929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52" idx="6"/>
            <a:endCxn id="66" idx="2"/>
          </p:cNvCxnSpPr>
          <p:nvPr/>
        </p:nvCxnSpPr>
        <p:spPr>
          <a:xfrm>
            <a:off x="9432862" y="2651825"/>
            <a:ext cx="959447" cy="169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18" idx="6"/>
            <a:endCxn id="67" idx="2"/>
          </p:cNvCxnSpPr>
          <p:nvPr/>
        </p:nvCxnSpPr>
        <p:spPr>
          <a:xfrm>
            <a:off x="9371272" y="3333263"/>
            <a:ext cx="1021037" cy="376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749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Picture 1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3885" y="-415633"/>
            <a:ext cx="5152418" cy="5152418"/>
          </a:xfrm>
          <a:prstGeom prst="rect">
            <a:avLst/>
          </a:prstGeom>
        </p:spPr>
      </p:pic>
      <p:sp>
        <p:nvSpPr>
          <p:cNvPr id="15" name="Oval 14"/>
          <p:cNvSpPr/>
          <p:nvPr/>
        </p:nvSpPr>
        <p:spPr>
          <a:xfrm>
            <a:off x="3937904" y="2622983"/>
            <a:ext cx="468086" cy="468086"/>
          </a:xfrm>
          <a:prstGeom prst="ellipse">
            <a:avLst/>
          </a:prstGeom>
          <a:ln>
            <a:solidFill>
              <a:srgbClr val="00CC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8864933" y="1809122"/>
            <a:ext cx="468086" cy="468086"/>
          </a:xfrm>
          <a:prstGeom prst="ellipse">
            <a:avLst/>
          </a:prstGeom>
          <a:ln>
            <a:solidFill>
              <a:srgbClr val="00CC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8903186" y="3099220"/>
            <a:ext cx="468086" cy="468086"/>
          </a:xfrm>
          <a:prstGeom prst="ellipse">
            <a:avLst/>
          </a:prstGeom>
          <a:ln>
            <a:solidFill>
              <a:srgbClr val="00CC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/>
          <p:cNvCxnSpPr>
            <a:stCxn id="72" idx="6"/>
            <a:endCxn id="18" idx="2"/>
          </p:cNvCxnSpPr>
          <p:nvPr/>
        </p:nvCxnSpPr>
        <p:spPr>
          <a:xfrm>
            <a:off x="8072146" y="2865745"/>
            <a:ext cx="831040" cy="4675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8964776" y="2417782"/>
            <a:ext cx="468086" cy="468086"/>
          </a:xfrm>
          <a:prstGeom prst="ellipse">
            <a:avLst/>
          </a:prstGeom>
          <a:ln>
            <a:solidFill>
              <a:srgbClr val="00CC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Arrow Connector 87"/>
          <p:cNvCxnSpPr>
            <a:stCxn id="72" idx="6"/>
            <a:endCxn id="17" idx="3"/>
          </p:cNvCxnSpPr>
          <p:nvPr/>
        </p:nvCxnSpPr>
        <p:spPr>
          <a:xfrm flipV="1">
            <a:off x="8072146" y="2208658"/>
            <a:ext cx="861337" cy="6570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72" idx="6"/>
            <a:endCxn id="52" idx="2"/>
          </p:cNvCxnSpPr>
          <p:nvPr/>
        </p:nvCxnSpPr>
        <p:spPr>
          <a:xfrm flipV="1">
            <a:off x="8072146" y="2651825"/>
            <a:ext cx="892630" cy="2139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2629972" y="2622983"/>
            <a:ext cx="468086" cy="468086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1114937" y="3109469"/>
            <a:ext cx="468086" cy="468086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Arrow Connector 54"/>
          <p:cNvCxnSpPr>
            <a:stCxn id="54" idx="6"/>
            <a:endCxn id="49" idx="2"/>
          </p:cNvCxnSpPr>
          <p:nvPr/>
        </p:nvCxnSpPr>
        <p:spPr>
          <a:xfrm flipV="1">
            <a:off x="1583023" y="2857026"/>
            <a:ext cx="1046949" cy="4864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1140733" y="2292363"/>
            <a:ext cx="468086" cy="468086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Arrow Connector 58"/>
          <p:cNvCxnSpPr>
            <a:stCxn id="56" idx="6"/>
            <a:endCxn id="49" idx="2"/>
          </p:cNvCxnSpPr>
          <p:nvPr/>
        </p:nvCxnSpPr>
        <p:spPr>
          <a:xfrm>
            <a:off x="1608819" y="2526406"/>
            <a:ext cx="1021153" cy="3306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10392309" y="1809122"/>
            <a:ext cx="468086" cy="468086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10392309" y="2434721"/>
            <a:ext cx="468086" cy="468086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10392309" y="3136849"/>
            <a:ext cx="468086" cy="468086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5145481" y="2607477"/>
            <a:ext cx="468086" cy="468086"/>
          </a:xfrm>
          <a:prstGeom prst="ellipse">
            <a:avLst/>
          </a:prstGeom>
          <a:solidFill>
            <a:srgbClr val="00CCFF"/>
          </a:solidFill>
          <a:ln>
            <a:solidFill>
              <a:srgbClr val="00CCFF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6507711" y="3155978"/>
            <a:ext cx="468086" cy="468086"/>
          </a:xfrm>
          <a:prstGeom prst="ellipse">
            <a:avLst/>
          </a:prstGeom>
          <a:solidFill>
            <a:srgbClr val="00CCFF"/>
          </a:solidFill>
          <a:ln>
            <a:solidFill>
              <a:srgbClr val="00CCFF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7604060" y="2631702"/>
            <a:ext cx="468086" cy="468086"/>
          </a:xfrm>
          <a:prstGeom prst="ellipse">
            <a:avLst/>
          </a:prstGeom>
          <a:solidFill>
            <a:srgbClr val="00CCFF"/>
          </a:solidFill>
          <a:ln>
            <a:solidFill>
              <a:srgbClr val="00CCFF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Arrow Connector 72"/>
          <p:cNvCxnSpPr>
            <a:stCxn id="49" idx="6"/>
            <a:endCxn id="15" idx="2"/>
          </p:cNvCxnSpPr>
          <p:nvPr/>
        </p:nvCxnSpPr>
        <p:spPr>
          <a:xfrm>
            <a:off x="3098058" y="2857026"/>
            <a:ext cx="83984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15" idx="6"/>
            <a:endCxn id="68" idx="2"/>
          </p:cNvCxnSpPr>
          <p:nvPr/>
        </p:nvCxnSpPr>
        <p:spPr>
          <a:xfrm flipV="1">
            <a:off x="4405990" y="2841520"/>
            <a:ext cx="739491" cy="155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6001695" y="3577555"/>
            <a:ext cx="621104" cy="10205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69" idx="6"/>
            <a:endCxn id="72" idx="2"/>
          </p:cNvCxnSpPr>
          <p:nvPr/>
        </p:nvCxnSpPr>
        <p:spPr>
          <a:xfrm flipV="1">
            <a:off x="6975797" y="2865745"/>
            <a:ext cx="628263" cy="5242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17" idx="6"/>
            <a:endCxn id="60" idx="2"/>
          </p:cNvCxnSpPr>
          <p:nvPr/>
        </p:nvCxnSpPr>
        <p:spPr>
          <a:xfrm>
            <a:off x="9333019" y="2043165"/>
            <a:ext cx="105929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52" idx="6"/>
            <a:endCxn id="66" idx="2"/>
          </p:cNvCxnSpPr>
          <p:nvPr/>
        </p:nvCxnSpPr>
        <p:spPr>
          <a:xfrm>
            <a:off x="9432862" y="2651825"/>
            <a:ext cx="959447" cy="169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18" idx="6"/>
            <a:endCxn id="67" idx="2"/>
          </p:cNvCxnSpPr>
          <p:nvPr/>
        </p:nvCxnSpPr>
        <p:spPr>
          <a:xfrm>
            <a:off x="9371272" y="3333263"/>
            <a:ext cx="1021037" cy="376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28578" y="870275"/>
            <a:ext cx="1388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Environment</a:t>
            </a:r>
            <a:endParaRPr lang="en-US" dirty="0"/>
          </a:p>
        </p:txBody>
      </p:sp>
      <p:sp>
        <p:nvSpPr>
          <p:cNvPr id="32" name="Freeform 31"/>
          <p:cNvSpPr/>
          <p:nvPr/>
        </p:nvSpPr>
        <p:spPr>
          <a:xfrm flipH="1" flipV="1">
            <a:off x="7883230" y="3220210"/>
            <a:ext cx="1013286" cy="934753"/>
          </a:xfrm>
          <a:custGeom>
            <a:avLst/>
            <a:gdLst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60661"/>
              <a:gd name="connsiteY0" fmla="*/ 0 h 719328"/>
              <a:gd name="connsiteX1" fmla="*/ 1158240 w 1160661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58240" h="719328">
                <a:moveTo>
                  <a:pt x="0" y="0"/>
                </a:moveTo>
                <a:cubicBezTo>
                  <a:pt x="568960" y="56896"/>
                  <a:pt x="894080" y="52832"/>
                  <a:pt x="1158240" y="719328"/>
                </a:cubicBezTo>
              </a:path>
            </a:pathLst>
          </a:custGeom>
          <a:noFill/>
          <a:ln w="22225">
            <a:solidFill>
              <a:srgbClr val="00CCFF"/>
            </a:solidFill>
            <a:prstDash val="dash"/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/>
          <p:cNvSpPr txBox="1"/>
          <p:nvPr/>
        </p:nvSpPr>
        <p:spPr>
          <a:xfrm>
            <a:off x="8896516" y="3939753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Handler</a:t>
            </a:r>
            <a:endParaRPr lang="en-US" dirty="0"/>
          </a:p>
        </p:txBody>
      </p:sp>
      <p:sp>
        <p:nvSpPr>
          <p:cNvPr id="34" name="Freeform 33"/>
          <p:cNvSpPr/>
          <p:nvPr/>
        </p:nvSpPr>
        <p:spPr>
          <a:xfrm rot="11800446" flipH="1" flipV="1">
            <a:off x="3296499" y="2018084"/>
            <a:ext cx="922769" cy="400114"/>
          </a:xfrm>
          <a:custGeom>
            <a:avLst/>
            <a:gdLst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60661"/>
              <a:gd name="connsiteY0" fmla="*/ 0 h 719328"/>
              <a:gd name="connsiteX1" fmla="*/ 1158240 w 1160661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58240" h="719328">
                <a:moveTo>
                  <a:pt x="0" y="0"/>
                </a:moveTo>
                <a:cubicBezTo>
                  <a:pt x="568960" y="56896"/>
                  <a:pt x="894080" y="52832"/>
                  <a:pt x="1158240" y="719328"/>
                </a:cubicBezTo>
              </a:path>
            </a:pathLst>
          </a:custGeom>
          <a:noFill/>
          <a:ln w="22225">
            <a:solidFill>
              <a:srgbClr val="00CCFF"/>
            </a:solidFill>
            <a:prstDash val="dash"/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TextBox 34"/>
          <p:cNvSpPr txBox="1"/>
          <p:nvPr/>
        </p:nvSpPr>
        <p:spPr>
          <a:xfrm>
            <a:off x="2593004" y="1524780"/>
            <a:ext cx="1033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Endpoint</a:t>
            </a:r>
            <a:endParaRPr lang="en-US" dirty="0"/>
          </a:p>
        </p:txBody>
      </p:sp>
      <p:sp>
        <p:nvSpPr>
          <p:cNvPr id="37" name="Oval 36"/>
          <p:cNvSpPr/>
          <p:nvPr/>
        </p:nvSpPr>
        <p:spPr>
          <a:xfrm>
            <a:off x="6486583" y="2043165"/>
            <a:ext cx="468086" cy="468086"/>
          </a:xfrm>
          <a:prstGeom prst="ellipse">
            <a:avLst/>
          </a:prstGeom>
          <a:solidFill>
            <a:srgbClr val="00CCFF"/>
          </a:solidFill>
          <a:ln>
            <a:solidFill>
              <a:srgbClr val="00CCFF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/>
          <p:cNvCxnSpPr>
            <a:endCxn id="37" idx="2"/>
          </p:cNvCxnSpPr>
          <p:nvPr/>
        </p:nvCxnSpPr>
        <p:spPr>
          <a:xfrm flipV="1">
            <a:off x="5545017" y="2277208"/>
            <a:ext cx="941566" cy="3988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7" idx="6"/>
          </p:cNvCxnSpPr>
          <p:nvPr/>
        </p:nvCxnSpPr>
        <p:spPr>
          <a:xfrm>
            <a:off x="6954669" y="2277208"/>
            <a:ext cx="717941" cy="4230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4679030" y="2229383"/>
            <a:ext cx="4073281" cy="119141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BE" dirty="0" smtClean="0"/>
              <a:t>Channel</a:t>
            </a:r>
            <a:endParaRPr lang="en-US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7588" y="4224534"/>
            <a:ext cx="1396260" cy="1396260"/>
          </a:xfrm>
          <a:prstGeom prst="rect">
            <a:avLst/>
          </a:prstGeom>
        </p:spPr>
      </p:pic>
      <p:sp>
        <p:nvSpPr>
          <p:cNvPr id="46" name="Freeform 45"/>
          <p:cNvSpPr/>
          <p:nvPr/>
        </p:nvSpPr>
        <p:spPr>
          <a:xfrm flipH="1" flipV="1">
            <a:off x="6775006" y="3815514"/>
            <a:ext cx="1013286" cy="934753"/>
          </a:xfrm>
          <a:custGeom>
            <a:avLst/>
            <a:gdLst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60661"/>
              <a:gd name="connsiteY0" fmla="*/ 0 h 719328"/>
              <a:gd name="connsiteX1" fmla="*/ 1158240 w 1160661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58240" h="719328">
                <a:moveTo>
                  <a:pt x="0" y="0"/>
                </a:moveTo>
                <a:cubicBezTo>
                  <a:pt x="568960" y="56896"/>
                  <a:pt x="894080" y="52832"/>
                  <a:pt x="1158240" y="719328"/>
                </a:cubicBezTo>
              </a:path>
            </a:pathLst>
          </a:custGeom>
          <a:noFill/>
          <a:ln w="22225">
            <a:solidFill>
              <a:srgbClr val="00CCFF"/>
            </a:solidFill>
            <a:prstDash val="dash"/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TextBox 46"/>
          <p:cNvSpPr txBox="1"/>
          <p:nvPr/>
        </p:nvSpPr>
        <p:spPr>
          <a:xfrm>
            <a:off x="7788292" y="4535057"/>
            <a:ext cx="854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Stream</a:t>
            </a:r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5796398" y="4600587"/>
            <a:ext cx="234043" cy="234043"/>
          </a:xfrm>
          <a:prstGeom prst="ellipse">
            <a:avLst/>
          </a:prstGeom>
          <a:ln>
            <a:solidFill>
              <a:srgbClr val="00CC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 40"/>
          <p:cNvSpPr/>
          <p:nvPr/>
        </p:nvSpPr>
        <p:spPr>
          <a:xfrm flipH="1" flipV="1">
            <a:off x="1362191" y="3815514"/>
            <a:ext cx="1013286" cy="934753"/>
          </a:xfrm>
          <a:custGeom>
            <a:avLst/>
            <a:gdLst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60661"/>
              <a:gd name="connsiteY0" fmla="*/ 0 h 719328"/>
              <a:gd name="connsiteX1" fmla="*/ 1158240 w 1160661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58240" h="719328">
                <a:moveTo>
                  <a:pt x="0" y="0"/>
                </a:moveTo>
                <a:cubicBezTo>
                  <a:pt x="568960" y="56896"/>
                  <a:pt x="894080" y="52832"/>
                  <a:pt x="1158240" y="719328"/>
                </a:cubicBezTo>
              </a:path>
            </a:pathLst>
          </a:custGeom>
          <a:noFill/>
          <a:ln w="22225">
            <a:solidFill>
              <a:srgbClr val="00CCFF"/>
            </a:solidFill>
            <a:prstDash val="dash"/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TextBox 41"/>
          <p:cNvSpPr txBox="1"/>
          <p:nvPr/>
        </p:nvSpPr>
        <p:spPr>
          <a:xfrm>
            <a:off x="2375477" y="4535057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Origin</a:t>
            </a:r>
            <a:endParaRPr lang="en-US" dirty="0"/>
          </a:p>
        </p:txBody>
      </p:sp>
      <p:sp>
        <p:nvSpPr>
          <p:cNvPr id="43" name="Freeform 42"/>
          <p:cNvSpPr/>
          <p:nvPr/>
        </p:nvSpPr>
        <p:spPr>
          <a:xfrm rot="11800446" flipH="1" flipV="1">
            <a:off x="9769446" y="1139969"/>
            <a:ext cx="922769" cy="400114"/>
          </a:xfrm>
          <a:custGeom>
            <a:avLst/>
            <a:gdLst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60661"/>
              <a:gd name="connsiteY0" fmla="*/ 0 h 719328"/>
              <a:gd name="connsiteX1" fmla="*/ 1158240 w 1160661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58240" h="719328">
                <a:moveTo>
                  <a:pt x="0" y="0"/>
                </a:moveTo>
                <a:cubicBezTo>
                  <a:pt x="568960" y="56896"/>
                  <a:pt x="894080" y="52832"/>
                  <a:pt x="1158240" y="719328"/>
                </a:cubicBezTo>
              </a:path>
            </a:pathLst>
          </a:custGeom>
          <a:noFill/>
          <a:ln w="22225">
            <a:solidFill>
              <a:srgbClr val="00CCFF"/>
            </a:solidFill>
            <a:prstDash val="dash"/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TextBox 43"/>
          <p:cNvSpPr txBox="1"/>
          <p:nvPr/>
        </p:nvSpPr>
        <p:spPr>
          <a:xfrm>
            <a:off x="9065951" y="646665"/>
            <a:ext cx="1263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mtClean="0"/>
              <a:t>Destination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132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 animBg="1"/>
      <p:bldP spid="33" grpId="0"/>
      <p:bldP spid="34" grpId="0" animBg="1"/>
      <p:bldP spid="35" grpId="0"/>
      <p:bldP spid="36" grpId="0" animBg="1"/>
      <p:bldP spid="46" grpId="0" animBg="1"/>
      <p:bldP spid="47" grpId="0"/>
      <p:bldP spid="41" grpId="0" animBg="1"/>
      <p:bldP spid="42" grpId="0"/>
      <p:bldP spid="43" grpId="0" animBg="1"/>
      <p:bldP spid="4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Picture 1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3885" y="-415633"/>
            <a:ext cx="5152418" cy="515241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81328" y="3208493"/>
            <a:ext cx="373121" cy="336475"/>
          </a:xfrm>
          <a:prstGeom prst="rect">
            <a:avLst/>
          </a:prstGeom>
          <a:solidFill>
            <a:srgbClr val="00CCFF"/>
          </a:solidFill>
          <a:ln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latin typeface="Wingdings" panose="05000000000000000000" pitchFamily="2" charset="2"/>
              </a:rPr>
              <a:t>z</a:t>
            </a:r>
            <a:endParaRPr lang="en-US" dirty="0">
              <a:latin typeface="Wingdings" panose="05000000000000000000" pitchFamily="2" charset="2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1328" y="2732822"/>
            <a:ext cx="373121" cy="336475"/>
          </a:xfrm>
          <a:prstGeom prst="rect">
            <a:avLst/>
          </a:prstGeom>
          <a:solidFill>
            <a:srgbClr val="00CCFF"/>
          </a:solidFill>
          <a:ln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latin typeface="Wingdings" panose="05000000000000000000" pitchFamily="2" charset="2"/>
              </a:rPr>
              <a:t>z</a:t>
            </a:r>
            <a:endParaRPr lang="en-US" dirty="0">
              <a:latin typeface="Wingdings" panose="05000000000000000000" pitchFamily="2" charset="2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1329" y="2257151"/>
            <a:ext cx="373121" cy="336475"/>
          </a:xfrm>
          <a:prstGeom prst="rect">
            <a:avLst/>
          </a:prstGeom>
          <a:solidFill>
            <a:srgbClr val="00CCFF"/>
          </a:solidFill>
          <a:ln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latin typeface="Wingdings" panose="05000000000000000000" pitchFamily="2" charset="2"/>
              </a:rPr>
              <a:t>z</a:t>
            </a:r>
            <a:endParaRPr lang="en-US" dirty="0">
              <a:latin typeface="Wingdings" panose="05000000000000000000" pitchFamily="2" charset="2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625620" y="2637170"/>
            <a:ext cx="591824" cy="533698"/>
          </a:xfrm>
          <a:prstGeom prst="rect">
            <a:avLst/>
          </a:prstGeom>
          <a:solidFill>
            <a:srgbClr val="00CCFF"/>
          </a:solidFill>
          <a:ln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3200" dirty="0" smtClean="0">
                <a:latin typeface="Wingdings" panose="05000000000000000000" pitchFamily="2" charset="2"/>
              </a:rPr>
              <a:t>z</a:t>
            </a:r>
            <a:endParaRPr lang="en-US" sz="3200" dirty="0">
              <a:latin typeface="Wingdings" panose="05000000000000000000" pitchFamily="2" charset="2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211583" y="3644135"/>
            <a:ext cx="373121" cy="336475"/>
          </a:xfrm>
          <a:prstGeom prst="rect">
            <a:avLst/>
          </a:prstGeom>
          <a:solidFill>
            <a:srgbClr val="00CCFF"/>
          </a:solidFill>
          <a:ln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latin typeface="Wingdings" panose="05000000000000000000" pitchFamily="2" charset="2"/>
              </a:rPr>
              <a:t>z</a:t>
            </a:r>
            <a:endParaRPr lang="en-US" dirty="0">
              <a:latin typeface="Wingdings" panose="05000000000000000000" pitchFamily="2" charset="2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3937904" y="2622983"/>
            <a:ext cx="468086" cy="468086"/>
          </a:xfrm>
          <a:prstGeom prst="ellipse">
            <a:avLst/>
          </a:prstGeom>
          <a:ln>
            <a:solidFill>
              <a:srgbClr val="00CC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8875296" y="1789065"/>
            <a:ext cx="468086" cy="468086"/>
          </a:xfrm>
          <a:prstGeom prst="ellipse">
            <a:avLst/>
          </a:prstGeom>
          <a:ln>
            <a:solidFill>
              <a:srgbClr val="00CC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8903186" y="3099220"/>
            <a:ext cx="468086" cy="468086"/>
          </a:xfrm>
          <a:prstGeom prst="ellipse">
            <a:avLst/>
          </a:prstGeom>
          <a:ln>
            <a:solidFill>
              <a:srgbClr val="00CC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18"/>
          <p:cNvSpPr/>
          <p:nvPr/>
        </p:nvSpPr>
        <p:spPr>
          <a:xfrm rot="16200000">
            <a:off x="2723805" y="2089052"/>
            <a:ext cx="721360" cy="1603445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Elbow Connector 21"/>
          <p:cNvCxnSpPr>
            <a:stCxn id="7" idx="3"/>
            <a:endCxn id="8" idx="1"/>
          </p:cNvCxnSpPr>
          <p:nvPr/>
        </p:nvCxnSpPr>
        <p:spPr>
          <a:xfrm>
            <a:off x="1054450" y="2425389"/>
            <a:ext cx="571170" cy="47863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5" idx="3"/>
            <a:endCxn id="8" idx="1"/>
          </p:cNvCxnSpPr>
          <p:nvPr/>
        </p:nvCxnSpPr>
        <p:spPr>
          <a:xfrm flipV="1">
            <a:off x="1054449" y="2904019"/>
            <a:ext cx="571171" cy="472712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6" idx="3"/>
            <a:endCxn id="8" idx="1"/>
          </p:cNvCxnSpPr>
          <p:nvPr/>
        </p:nvCxnSpPr>
        <p:spPr>
          <a:xfrm>
            <a:off x="1054449" y="2901060"/>
            <a:ext cx="571171" cy="2959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8" idx="5"/>
            <a:endCxn id="11" idx="1"/>
          </p:cNvCxnSpPr>
          <p:nvPr/>
        </p:nvCxnSpPr>
        <p:spPr>
          <a:xfrm>
            <a:off x="9302722" y="3498756"/>
            <a:ext cx="908861" cy="3136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32" name="Picture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8929" y="2278923"/>
            <a:ext cx="1219370" cy="121937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6026" y="2319469"/>
            <a:ext cx="1219370" cy="121937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8291" y="2265867"/>
            <a:ext cx="1219370" cy="1219370"/>
          </a:xfrm>
          <a:prstGeom prst="rect">
            <a:avLst/>
          </a:prstGeom>
        </p:spPr>
      </p:pic>
      <p:sp>
        <p:nvSpPr>
          <p:cNvPr id="41" name="Rectangle 40"/>
          <p:cNvSpPr/>
          <p:nvPr/>
        </p:nvSpPr>
        <p:spPr>
          <a:xfrm>
            <a:off x="4679030" y="2229383"/>
            <a:ext cx="4073281" cy="119141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BE" dirty="0" smtClean="0"/>
              <a:t>Channel</a:t>
            </a:r>
            <a:endParaRPr lang="en-US" dirty="0"/>
          </a:p>
        </p:txBody>
      </p:sp>
      <p:sp>
        <p:nvSpPr>
          <p:cNvPr id="42" name="Down Arrow 41"/>
          <p:cNvSpPr/>
          <p:nvPr/>
        </p:nvSpPr>
        <p:spPr>
          <a:xfrm rot="16200000">
            <a:off x="4546246" y="2593854"/>
            <a:ext cx="450264" cy="580965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Down Arrow 42"/>
          <p:cNvSpPr/>
          <p:nvPr/>
        </p:nvSpPr>
        <p:spPr>
          <a:xfrm rot="16200000">
            <a:off x="6059173" y="2643086"/>
            <a:ext cx="155855" cy="464932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6727374" y="2873865"/>
            <a:ext cx="261538" cy="16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9351840" y="1523111"/>
            <a:ext cx="691956" cy="4514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18" idx="2"/>
          </p:cNvCxnSpPr>
          <p:nvPr/>
        </p:nvCxnSpPr>
        <p:spPr>
          <a:xfrm>
            <a:off x="8484891" y="3136849"/>
            <a:ext cx="418295" cy="1964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8974236" y="2340435"/>
            <a:ext cx="468086" cy="468086"/>
          </a:xfrm>
          <a:prstGeom prst="ellipse">
            <a:avLst/>
          </a:prstGeom>
          <a:ln>
            <a:solidFill>
              <a:srgbClr val="00CC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/>
          <p:cNvCxnSpPr/>
          <p:nvPr/>
        </p:nvCxnSpPr>
        <p:spPr>
          <a:xfrm flipV="1">
            <a:off x="9441248" y="2591522"/>
            <a:ext cx="751055" cy="87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6028578" y="870275"/>
            <a:ext cx="1388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Environment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2484021" y="2726790"/>
            <a:ext cx="9156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400" dirty="0" smtClean="0"/>
              <a:t>Telemetry</a:t>
            </a:r>
            <a:endParaRPr lang="en-US" sz="1400" dirty="0"/>
          </a:p>
        </p:txBody>
      </p:sp>
      <p:sp>
        <p:nvSpPr>
          <p:cNvPr id="63" name="TextBox 62"/>
          <p:cNvSpPr txBox="1"/>
          <p:nvPr/>
        </p:nvSpPr>
        <p:spPr>
          <a:xfrm>
            <a:off x="478258" y="3616119"/>
            <a:ext cx="745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400" dirty="0" smtClean="0"/>
              <a:t>Sensors</a:t>
            </a:r>
            <a:endParaRPr lang="en-US" sz="1400" dirty="0"/>
          </a:p>
        </p:txBody>
      </p:sp>
      <p:sp>
        <p:nvSpPr>
          <p:cNvPr id="64" name="TextBox 63"/>
          <p:cNvSpPr txBox="1"/>
          <p:nvPr/>
        </p:nvSpPr>
        <p:spPr>
          <a:xfrm>
            <a:off x="1490011" y="3136849"/>
            <a:ext cx="822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BE" sz="1400" dirty="0" smtClean="0"/>
              <a:t>Field</a:t>
            </a:r>
            <a:br>
              <a:rPr lang="nl-BE" sz="1400" dirty="0" smtClean="0"/>
            </a:br>
            <a:r>
              <a:rPr lang="nl-BE" sz="1400" dirty="0" smtClean="0"/>
              <a:t>Gateway</a:t>
            </a:r>
            <a:endParaRPr lang="en-US" sz="1400" dirty="0"/>
          </a:p>
        </p:txBody>
      </p:sp>
      <p:sp>
        <p:nvSpPr>
          <p:cNvPr id="65" name="TextBox 64"/>
          <p:cNvSpPr txBox="1"/>
          <p:nvPr/>
        </p:nvSpPr>
        <p:spPr>
          <a:xfrm>
            <a:off x="9920155" y="3972414"/>
            <a:ext cx="820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400" dirty="0" smtClean="0"/>
              <a:t>Actuator</a:t>
            </a:r>
            <a:endParaRPr lang="en-US" sz="1400" dirty="0"/>
          </a:p>
        </p:txBody>
      </p:sp>
      <p:pic>
        <p:nvPicPr>
          <p:cNvPr id="71" name="Picture 7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76438" y="2380608"/>
            <a:ext cx="952835" cy="952835"/>
          </a:xfrm>
          <a:prstGeom prst="rect">
            <a:avLst/>
          </a:prstGeom>
        </p:spPr>
      </p:pic>
      <p:cxnSp>
        <p:nvCxnSpPr>
          <p:cNvPr id="87" name="Straight Arrow Connector 86"/>
          <p:cNvCxnSpPr/>
          <p:nvPr/>
        </p:nvCxnSpPr>
        <p:spPr>
          <a:xfrm>
            <a:off x="7519866" y="2873864"/>
            <a:ext cx="261538" cy="16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endCxn id="17" idx="3"/>
          </p:cNvCxnSpPr>
          <p:nvPr/>
        </p:nvCxnSpPr>
        <p:spPr>
          <a:xfrm flipV="1">
            <a:off x="8430859" y="2188601"/>
            <a:ext cx="512987" cy="3858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endCxn id="52" idx="2"/>
          </p:cNvCxnSpPr>
          <p:nvPr/>
        </p:nvCxnSpPr>
        <p:spPr>
          <a:xfrm flipV="1">
            <a:off x="8484891" y="2574478"/>
            <a:ext cx="489345" cy="942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94" name="Picture 9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14078" y="846311"/>
            <a:ext cx="932088" cy="932088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63610" y="1998011"/>
            <a:ext cx="1062178" cy="1062178"/>
          </a:xfrm>
          <a:prstGeom prst="rect">
            <a:avLst/>
          </a:prstGeom>
        </p:spPr>
      </p:pic>
      <p:sp>
        <p:nvSpPr>
          <p:cNvPr id="107" name="TextBox 106"/>
          <p:cNvSpPr txBox="1"/>
          <p:nvPr/>
        </p:nvSpPr>
        <p:spPr>
          <a:xfrm rot="1150056">
            <a:off x="9282148" y="3650691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200" dirty="0" smtClean="0"/>
              <a:t>Command</a:t>
            </a:r>
            <a:endParaRPr lang="en-US" sz="1200" dirty="0"/>
          </a:p>
        </p:txBody>
      </p:sp>
      <p:sp>
        <p:nvSpPr>
          <p:cNvPr id="108" name="TextBox 107"/>
          <p:cNvSpPr txBox="1"/>
          <p:nvPr/>
        </p:nvSpPr>
        <p:spPr>
          <a:xfrm rot="19591373">
            <a:off x="9222119" y="1458638"/>
            <a:ext cx="8563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100" dirty="0" smtClean="0"/>
              <a:t>Notification</a:t>
            </a:r>
            <a:endParaRPr lang="en-US" sz="1100" dirty="0"/>
          </a:p>
        </p:txBody>
      </p:sp>
      <p:sp>
        <p:nvSpPr>
          <p:cNvPr id="109" name="TextBox 108"/>
          <p:cNvSpPr txBox="1"/>
          <p:nvPr/>
        </p:nvSpPr>
        <p:spPr>
          <a:xfrm>
            <a:off x="9367138" y="2343955"/>
            <a:ext cx="8563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100" dirty="0" smtClean="0"/>
              <a:t>Notification</a:t>
            </a:r>
            <a:endParaRPr lang="en-US" sz="1100" dirty="0"/>
          </a:p>
        </p:txBody>
      </p:sp>
      <p:sp>
        <p:nvSpPr>
          <p:cNvPr id="118" name="TextBox 117"/>
          <p:cNvSpPr txBox="1"/>
          <p:nvPr/>
        </p:nvSpPr>
        <p:spPr>
          <a:xfrm>
            <a:off x="5238714" y="3179464"/>
            <a:ext cx="4796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100" dirty="0" smtClean="0"/>
              <a:t>Filter</a:t>
            </a:r>
            <a:endParaRPr lang="en-US" sz="1100" dirty="0"/>
          </a:p>
        </p:txBody>
      </p:sp>
      <p:sp>
        <p:nvSpPr>
          <p:cNvPr id="119" name="TextBox 118"/>
          <p:cNvSpPr txBox="1"/>
          <p:nvPr/>
        </p:nvSpPr>
        <p:spPr>
          <a:xfrm>
            <a:off x="6088204" y="3169371"/>
            <a:ext cx="7681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100" dirty="0" smtClean="0"/>
              <a:t>Aggregate</a:t>
            </a:r>
            <a:endParaRPr lang="en-US" sz="1100" dirty="0"/>
          </a:p>
        </p:txBody>
      </p:sp>
      <p:sp>
        <p:nvSpPr>
          <p:cNvPr id="120" name="TextBox 119"/>
          <p:cNvSpPr txBox="1"/>
          <p:nvPr/>
        </p:nvSpPr>
        <p:spPr>
          <a:xfrm>
            <a:off x="6816346" y="3179464"/>
            <a:ext cx="8691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100" dirty="0" smtClean="0"/>
              <a:t>Check limits</a:t>
            </a:r>
            <a:endParaRPr lang="en-US" sz="1100" dirty="0"/>
          </a:p>
        </p:txBody>
      </p:sp>
      <p:sp>
        <p:nvSpPr>
          <p:cNvPr id="121" name="TextBox 120"/>
          <p:cNvSpPr txBox="1"/>
          <p:nvPr/>
        </p:nvSpPr>
        <p:spPr>
          <a:xfrm>
            <a:off x="7837301" y="3186053"/>
            <a:ext cx="5261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100" dirty="0" smtClean="0"/>
              <a:t>Route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31699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41" grpId="0" animBg="1"/>
      <p:bldP spid="42" grpId="0" animBg="1"/>
      <p:bldP spid="43" grpId="0" animBg="1"/>
      <p:bldP spid="61" grpId="0"/>
      <p:bldP spid="62" grpId="0"/>
      <p:bldP spid="63" grpId="0"/>
      <p:bldP spid="64" grpId="0"/>
      <p:bldP spid="65" grpId="0"/>
      <p:bldP spid="107" grpId="0"/>
      <p:bldP spid="108" grpId="0"/>
      <p:bldP spid="109" grpId="0"/>
      <p:bldP spid="118" grpId="0"/>
      <p:bldP spid="119" grpId="0"/>
      <p:bldP spid="120" grpId="0"/>
      <p:bldP spid="1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Picture 1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3885" y="-415633"/>
            <a:ext cx="5152418" cy="515241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81328" y="3208493"/>
            <a:ext cx="373121" cy="336475"/>
          </a:xfrm>
          <a:prstGeom prst="rect">
            <a:avLst/>
          </a:prstGeom>
          <a:solidFill>
            <a:srgbClr val="00CCFF"/>
          </a:solidFill>
          <a:ln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latin typeface="Wingdings" panose="05000000000000000000" pitchFamily="2" charset="2"/>
              </a:rPr>
              <a:t>z</a:t>
            </a:r>
            <a:endParaRPr lang="en-US" dirty="0">
              <a:latin typeface="Wingdings" panose="05000000000000000000" pitchFamily="2" charset="2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1328" y="2732822"/>
            <a:ext cx="373121" cy="336475"/>
          </a:xfrm>
          <a:prstGeom prst="rect">
            <a:avLst/>
          </a:prstGeom>
          <a:solidFill>
            <a:srgbClr val="00CCFF"/>
          </a:solidFill>
          <a:ln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latin typeface="Wingdings" panose="05000000000000000000" pitchFamily="2" charset="2"/>
              </a:rPr>
              <a:t>z</a:t>
            </a:r>
            <a:endParaRPr lang="en-US" dirty="0">
              <a:latin typeface="Wingdings" panose="05000000000000000000" pitchFamily="2" charset="2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1329" y="2257151"/>
            <a:ext cx="373121" cy="336475"/>
          </a:xfrm>
          <a:prstGeom prst="rect">
            <a:avLst/>
          </a:prstGeom>
          <a:solidFill>
            <a:srgbClr val="00CCFF"/>
          </a:solidFill>
          <a:ln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latin typeface="Wingdings" panose="05000000000000000000" pitchFamily="2" charset="2"/>
              </a:rPr>
              <a:t>z</a:t>
            </a:r>
            <a:endParaRPr lang="en-US" dirty="0">
              <a:latin typeface="Wingdings" panose="05000000000000000000" pitchFamily="2" charset="2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625620" y="2637170"/>
            <a:ext cx="591824" cy="533698"/>
          </a:xfrm>
          <a:prstGeom prst="rect">
            <a:avLst/>
          </a:prstGeom>
          <a:solidFill>
            <a:srgbClr val="00CCFF"/>
          </a:solidFill>
          <a:ln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3200" dirty="0" smtClean="0">
                <a:latin typeface="Wingdings" panose="05000000000000000000" pitchFamily="2" charset="2"/>
              </a:rPr>
              <a:t>z</a:t>
            </a:r>
            <a:endParaRPr lang="en-US" sz="3200" dirty="0">
              <a:latin typeface="Wingdings" panose="05000000000000000000" pitchFamily="2" charset="2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211583" y="3644135"/>
            <a:ext cx="373121" cy="336475"/>
          </a:xfrm>
          <a:prstGeom prst="rect">
            <a:avLst/>
          </a:prstGeom>
          <a:solidFill>
            <a:srgbClr val="00CCFF"/>
          </a:solidFill>
          <a:ln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latin typeface="Wingdings" panose="05000000000000000000" pitchFamily="2" charset="2"/>
              </a:rPr>
              <a:t>z</a:t>
            </a:r>
            <a:endParaRPr lang="en-US" dirty="0">
              <a:latin typeface="Wingdings" panose="05000000000000000000" pitchFamily="2" charset="2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3937904" y="2622983"/>
            <a:ext cx="468086" cy="468086"/>
          </a:xfrm>
          <a:prstGeom prst="ellipse">
            <a:avLst/>
          </a:prstGeom>
          <a:ln>
            <a:solidFill>
              <a:srgbClr val="00CC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8875296" y="1789065"/>
            <a:ext cx="468086" cy="468086"/>
          </a:xfrm>
          <a:prstGeom prst="ellipse">
            <a:avLst/>
          </a:prstGeom>
          <a:ln>
            <a:solidFill>
              <a:srgbClr val="00CC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8903186" y="3099220"/>
            <a:ext cx="468086" cy="468086"/>
          </a:xfrm>
          <a:prstGeom prst="ellipse">
            <a:avLst/>
          </a:prstGeom>
          <a:ln>
            <a:solidFill>
              <a:srgbClr val="00CC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18"/>
          <p:cNvSpPr/>
          <p:nvPr/>
        </p:nvSpPr>
        <p:spPr>
          <a:xfrm rot="16200000">
            <a:off x="2723805" y="2089052"/>
            <a:ext cx="721360" cy="1603445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Elbow Connector 21"/>
          <p:cNvCxnSpPr>
            <a:stCxn id="7" idx="3"/>
            <a:endCxn id="8" idx="1"/>
          </p:cNvCxnSpPr>
          <p:nvPr/>
        </p:nvCxnSpPr>
        <p:spPr>
          <a:xfrm>
            <a:off x="1054450" y="2425389"/>
            <a:ext cx="571170" cy="47863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5" idx="3"/>
            <a:endCxn id="8" idx="1"/>
          </p:cNvCxnSpPr>
          <p:nvPr/>
        </p:nvCxnSpPr>
        <p:spPr>
          <a:xfrm flipV="1">
            <a:off x="1054449" y="2904019"/>
            <a:ext cx="571171" cy="472712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6" idx="3"/>
            <a:endCxn id="8" idx="1"/>
          </p:cNvCxnSpPr>
          <p:nvPr/>
        </p:nvCxnSpPr>
        <p:spPr>
          <a:xfrm>
            <a:off x="1054449" y="2901060"/>
            <a:ext cx="571171" cy="2959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8" idx="5"/>
            <a:endCxn id="11" idx="1"/>
          </p:cNvCxnSpPr>
          <p:nvPr/>
        </p:nvCxnSpPr>
        <p:spPr>
          <a:xfrm>
            <a:off x="9302722" y="3498756"/>
            <a:ext cx="908861" cy="3136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32" name="Picture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8929" y="2278923"/>
            <a:ext cx="1219370" cy="121937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6026" y="2319469"/>
            <a:ext cx="1219370" cy="121937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8291" y="2265867"/>
            <a:ext cx="1219370" cy="1219370"/>
          </a:xfrm>
          <a:prstGeom prst="rect">
            <a:avLst/>
          </a:prstGeom>
        </p:spPr>
      </p:pic>
      <p:sp>
        <p:nvSpPr>
          <p:cNvPr id="41" name="Rectangle 40"/>
          <p:cNvSpPr/>
          <p:nvPr/>
        </p:nvSpPr>
        <p:spPr>
          <a:xfrm>
            <a:off x="4679030" y="2229383"/>
            <a:ext cx="4073281" cy="119141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BE" dirty="0" smtClean="0"/>
              <a:t>Channel</a:t>
            </a:r>
            <a:endParaRPr lang="en-US" dirty="0"/>
          </a:p>
        </p:txBody>
      </p:sp>
      <p:sp>
        <p:nvSpPr>
          <p:cNvPr id="42" name="Down Arrow 41"/>
          <p:cNvSpPr/>
          <p:nvPr/>
        </p:nvSpPr>
        <p:spPr>
          <a:xfrm rot="16200000">
            <a:off x="4546246" y="2593854"/>
            <a:ext cx="450264" cy="580965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Down Arrow 42"/>
          <p:cNvSpPr/>
          <p:nvPr/>
        </p:nvSpPr>
        <p:spPr>
          <a:xfrm rot="16200000">
            <a:off x="6059173" y="2643086"/>
            <a:ext cx="155855" cy="464932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6727374" y="2873865"/>
            <a:ext cx="261538" cy="16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9351840" y="1523111"/>
            <a:ext cx="691956" cy="4514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18" idx="2"/>
          </p:cNvCxnSpPr>
          <p:nvPr/>
        </p:nvCxnSpPr>
        <p:spPr>
          <a:xfrm>
            <a:off x="8484891" y="3136849"/>
            <a:ext cx="418295" cy="1964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8974236" y="2340435"/>
            <a:ext cx="468086" cy="468086"/>
          </a:xfrm>
          <a:prstGeom prst="ellipse">
            <a:avLst/>
          </a:prstGeom>
          <a:ln>
            <a:solidFill>
              <a:srgbClr val="00CC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/>
          <p:cNvCxnSpPr/>
          <p:nvPr/>
        </p:nvCxnSpPr>
        <p:spPr>
          <a:xfrm flipV="1">
            <a:off x="9441248" y="2591522"/>
            <a:ext cx="751055" cy="87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6028578" y="870275"/>
            <a:ext cx="1388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Environment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2484021" y="2726790"/>
            <a:ext cx="9156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400" dirty="0" smtClean="0"/>
              <a:t>Telemetry</a:t>
            </a:r>
            <a:endParaRPr lang="en-US" sz="1400" dirty="0"/>
          </a:p>
        </p:txBody>
      </p:sp>
      <p:sp>
        <p:nvSpPr>
          <p:cNvPr id="63" name="TextBox 62"/>
          <p:cNvSpPr txBox="1"/>
          <p:nvPr/>
        </p:nvSpPr>
        <p:spPr>
          <a:xfrm>
            <a:off x="478258" y="3616119"/>
            <a:ext cx="745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400" dirty="0" smtClean="0"/>
              <a:t>Sensors</a:t>
            </a:r>
            <a:endParaRPr lang="en-US" sz="1400" dirty="0"/>
          </a:p>
        </p:txBody>
      </p:sp>
      <p:sp>
        <p:nvSpPr>
          <p:cNvPr id="64" name="TextBox 63"/>
          <p:cNvSpPr txBox="1"/>
          <p:nvPr/>
        </p:nvSpPr>
        <p:spPr>
          <a:xfrm>
            <a:off x="1490011" y="3136849"/>
            <a:ext cx="822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BE" sz="1400" dirty="0" smtClean="0"/>
              <a:t>Field</a:t>
            </a:r>
            <a:br>
              <a:rPr lang="nl-BE" sz="1400" dirty="0" smtClean="0"/>
            </a:br>
            <a:r>
              <a:rPr lang="nl-BE" sz="1400" dirty="0" smtClean="0"/>
              <a:t>Gateway</a:t>
            </a:r>
            <a:endParaRPr lang="en-US" sz="1400" dirty="0"/>
          </a:p>
        </p:txBody>
      </p:sp>
      <p:sp>
        <p:nvSpPr>
          <p:cNvPr id="65" name="TextBox 64"/>
          <p:cNvSpPr txBox="1"/>
          <p:nvPr/>
        </p:nvSpPr>
        <p:spPr>
          <a:xfrm>
            <a:off x="9920155" y="3972414"/>
            <a:ext cx="820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400" dirty="0" smtClean="0"/>
              <a:t>Actuator</a:t>
            </a:r>
            <a:endParaRPr lang="en-US" sz="1400" dirty="0"/>
          </a:p>
        </p:txBody>
      </p:sp>
      <p:pic>
        <p:nvPicPr>
          <p:cNvPr id="71" name="Picture 7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76438" y="2380608"/>
            <a:ext cx="952835" cy="952835"/>
          </a:xfrm>
          <a:prstGeom prst="rect">
            <a:avLst/>
          </a:prstGeom>
        </p:spPr>
      </p:pic>
      <p:cxnSp>
        <p:nvCxnSpPr>
          <p:cNvPr id="87" name="Straight Arrow Connector 86"/>
          <p:cNvCxnSpPr/>
          <p:nvPr/>
        </p:nvCxnSpPr>
        <p:spPr>
          <a:xfrm>
            <a:off x="7519866" y="2873864"/>
            <a:ext cx="261538" cy="16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endCxn id="17" idx="3"/>
          </p:cNvCxnSpPr>
          <p:nvPr/>
        </p:nvCxnSpPr>
        <p:spPr>
          <a:xfrm flipV="1">
            <a:off x="8430859" y="2188601"/>
            <a:ext cx="512987" cy="3858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endCxn id="52" idx="2"/>
          </p:cNvCxnSpPr>
          <p:nvPr/>
        </p:nvCxnSpPr>
        <p:spPr>
          <a:xfrm flipV="1">
            <a:off x="8484891" y="2574478"/>
            <a:ext cx="489345" cy="942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94" name="Picture 9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14078" y="846311"/>
            <a:ext cx="932088" cy="932088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63610" y="1998011"/>
            <a:ext cx="1062178" cy="1062178"/>
          </a:xfrm>
          <a:prstGeom prst="rect">
            <a:avLst/>
          </a:prstGeom>
        </p:spPr>
      </p:pic>
      <p:sp>
        <p:nvSpPr>
          <p:cNvPr id="107" name="TextBox 106"/>
          <p:cNvSpPr txBox="1"/>
          <p:nvPr/>
        </p:nvSpPr>
        <p:spPr>
          <a:xfrm rot="1150056">
            <a:off x="9282148" y="3650691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200" dirty="0" smtClean="0"/>
              <a:t>Command</a:t>
            </a:r>
            <a:endParaRPr lang="en-US" sz="1200" dirty="0"/>
          </a:p>
        </p:txBody>
      </p:sp>
      <p:sp>
        <p:nvSpPr>
          <p:cNvPr id="108" name="TextBox 107"/>
          <p:cNvSpPr txBox="1"/>
          <p:nvPr/>
        </p:nvSpPr>
        <p:spPr>
          <a:xfrm rot="19591373">
            <a:off x="9222119" y="1458638"/>
            <a:ext cx="8563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100" dirty="0" smtClean="0"/>
              <a:t>Notification</a:t>
            </a:r>
            <a:endParaRPr lang="en-US" sz="1100" dirty="0"/>
          </a:p>
        </p:txBody>
      </p:sp>
      <p:sp>
        <p:nvSpPr>
          <p:cNvPr id="109" name="TextBox 108"/>
          <p:cNvSpPr txBox="1"/>
          <p:nvPr/>
        </p:nvSpPr>
        <p:spPr>
          <a:xfrm>
            <a:off x="9367138" y="2343955"/>
            <a:ext cx="8563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100" dirty="0" smtClean="0"/>
              <a:t>Notification</a:t>
            </a:r>
            <a:endParaRPr lang="en-US" sz="1100" dirty="0"/>
          </a:p>
        </p:txBody>
      </p:sp>
      <p:sp>
        <p:nvSpPr>
          <p:cNvPr id="118" name="TextBox 117"/>
          <p:cNvSpPr txBox="1"/>
          <p:nvPr/>
        </p:nvSpPr>
        <p:spPr>
          <a:xfrm>
            <a:off x="5238714" y="3179464"/>
            <a:ext cx="4796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100" dirty="0" smtClean="0"/>
              <a:t>Filter</a:t>
            </a:r>
            <a:endParaRPr lang="en-US" sz="1100" dirty="0"/>
          </a:p>
        </p:txBody>
      </p:sp>
      <p:sp>
        <p:nvSpPr>
          <p:cNvPr id="119" name="TextBox 118"/>
          <p:cNvSpPr txBox="1"/>
          <p:nvPr/>
        </p:nvSpPr>
        <p:spPr>
          <a:xfrm>
            <a:off x="6088204" y="3169371"/>
            <a:ext cx="7681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100" dirty="0" smtClean="0"/>
              <a:t>Aggregate</a:t>
            </a:r>
            <a:endParaRPr lang="en-US" sz="1100" dirty="0"/>
          </a:p>
        </p:txBody>
      </p:sp>
      <p:sp>
        <p:nvSpPr>
          <p:cNvPr id="120" name="TextBox 119"/>
          <p:cNvSpPr txBox="1"/>
          <p:nvPr/>
        </p:nvSpPr>
        <p:spPr>
          <a:xfrm>
            <a:off x="6816346" y="3179464"/>
            <a:ext cx="8691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100" dirty="0" smtClean="0"/>
              <a:t>Check limits</a:t>
            </a:r>
            <a:endParaRPr lang="en-US" sz="1100" dirty="0"/>
          </a:p>
        </p:txBody>
      </p:sp>
      <p:sp>
        <p:nvSpPr>
          <p:cNvPr id="121" name="TextBox 120"/>
          <p:cNvSpPr txBox="1"/>
          <p:nvPr/>
        </p:nvSpPr>
        <p:spPr>
          <a:xfrm>
            <a:off x="7837301" y="3186053"/>
            <a:ext cx="5261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100" dirty="0" smtClean="0"/>
              <a:t>Route</a:t>
            </a:r>
            <a:endParaRPr lang="en-US" sz="1100" dirty="0"/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621473" y="4672884"/>
            <a:ext cx="831492" cy="2980566"/>
          </a:xfrm>
          <a:prstGeom prst="rect">
            <a:avLst/>
          </a:prstGeom>
        </p:spPr>
      </p:pic>
      <p:grpSp>
        <p:nvGrpSpPr>
          <p:cNvPr id="49" name="Group 48"/>
          <p:cNvGrpSpPr/>
          <p:nvPr/>
        </p:nvGrpSpPr>
        <p:grpSpPr>
          <a:xfrm>
            <a:off x="6389771" y="6489885"/>
            <a:ext cx="1021456" cy="731373"/>
            <a:chOff x="5910842" y="4523247"/>
            <a:chExt cx="1021456" cy="731373"/>
          </a:xfrm>
        </p:grpSpPr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910842" y="4523247"/>
              <a:ext cx="576356" cy="693433"/>
            </a:xfrm>
            <a:prstGeom prst="rect">
              <a:avLst/>
            </a:prstGeom>
          </p:spPr>
        </p:pic>
        <p:pic>
          <p:nvPicPr>
            <p:cNvPr id="51" name="Picture 50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355942" y="4561187"/>
              <a:ext cx="576356" cy="693433"/>
            </a:xfrm>
            <a:prstGeom prst="rect">
              <a:avLst/>
            </a:prstGeom>
          </p:spPr>
        </p:pic>
      </p:grpSp>
      <p:grpSp>
        <p:nvGrpSpPr>
          <p:cNvPr id="54" name="Group 53"/>
          <p:cNvGrpSpPr/>
          <p:nvPr/>
        </p:nvGrpSpPr>
        <p:grpSpPr>
          <a:xfrm>
            <a:off x="1607675" y="4735067"/>
            <a:ext cx="1529621" cy="2980566"/>
            <a:chOff x="1492712" y="2943003"/>
            <a:chExt cx="1529621" cy="2980566"/>
          </a:xfrm>
        </p:grpSpPr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190841" y="2943003"/>
              <a:ext cx="831492" cy="2980566"/>
            </a:xfrm>
            <a:prstGeom prst="rect">
              <a:avLst/>
            </a:prstGeom>
          </p:spPr>
        </p:pic>
        <p:sp>
          <p:nvSpPr>
            <p:cNvPr id="56" name="Oval 55"/>
            <p:cNvSpPr/>
            <p:nvPr/>
          </p:nvSpPr>
          <p:spPr>
            <a:xfrm>
              <a:off x="1492712" y="3833448"/>
              <a:ext cx="230909" cy="215496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Straight Connector 56"/>
            <p:cNvCxnSpPr>
              <a:stCxn id="56" idx="6"/>
            </p:cNvCxnSpPr>
            <p:nvPr/>
          </p:nvCxnSpPr>
          <p:spPr>
            <a:xfrm>
              <a:off x="1723621" y="3941196"/>
              <a:ext cx="490444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Oval 57"/>
            <p:cNvSpPr/>
            <p:nvPr/>
          </p:nvSpPr>
          <p:spPr>
            <a:xfrm>
              <a:off x="1492712" y="4136854"/>
              <a:ext cx="230909" cy="215496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9" name="Straight Connector 58"/>
            <p:cNvCxnSpPr>
              <a:stCxn id="58" idx="6"/>
            </p:cNvCxnSpPr>
            <p:nvPr/>
          </p:nvCxnSpPr>
          <p:spPr>
            <a:xfrm>
              <a:off x="1723621" y="4244602"/>
              <a:ext cx="479418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Oval 59"/>
            <p:cNvSpPr/>
            <p:nvPr/>
          </p:nvSpPr>
          <p:spPr>
            <a:xfrm>
              <a:off x="1492712" y="4523247"/>
              <a:ext cx="230909" cy="215496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6" name="Straight Connector 65"/>
            <p:cNvCxnSpPr>
              <a:stCxn id="60" idx="6"/>
            </p:cNvCxnSpPr>
            <p:nvPr/>
          </p:nvCxnSpPr>
          <p:spPr>
            <a:xfrm>
              <a:off x="1723621" y="4630995"/>
              <a:ext cx="488653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Oval 66"/>
            <p:cNvSpPr/>
            <p:nvPr/>
          </p:nvSpPr>
          <p:spPr>
            <a:xfrm>
              <a:off x="1492712" y="4852228"/>
              <a:ext cx="230909" cy="215496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8" name="Straight Connector 67"/>
            <p:cNvCxnSpPr>
              <a:stCxn id="67" idx="6"/>
            </p:cNvCxnSpPr>
            <p:nvPr/>
          </p:nvCxnSpPr>
          <p:spPr>
            <a:xfrm>
              <a:off x="1723621" y="4959976"/>
              <a:ext cx="494585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Oval 68"/>
            <p:cNvSpPr/>
            <p:nvPr/>
          </p:nvSpPr>
          <p:spPr>
            <a:xfrm>
              <a:off x="1492712" y="5295556"/>
              <a:ext cx="230909" cy="215496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0" name="Straight Connector 69"/>
            <p:cNvCxnSpPr>
              <a:stCxn id="69" idx="6"/>
            </p:cNvCxnSpPr>
            <p:nvPr/>
          </p:nvCxnSpPr>
          <p:spPr>
            <a:xfrm>
              <a:off x="1723621" y="5403304"/>
              <a:ext cx="479418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Oval 71"/>
            <p:cNvSpPr/>
            <p:nvPr/>
          </p:nvSpPr>
          <p:spPr>
            <a:xfrm>
              <a:off x="1492712" y="5643254"/>
              <a:ext cx="230909" cy="215496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3" name="Straight Connector 72"/>
            <p:cNvCxnSpPr>
              <a:stCxn id="72" idx="6"/>
            </p:cNvCxnSpPr>
            <p:nvPr/>
          </p:nvCxnSpPr>
          <p:spPr>
            <a:xfrm>
              <a:off x="1723621" y="5751002"/>
              <a:ext cx="488653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Oval 73"/>
            <p:cNvSpPr/>
            <p:nvPr/>
          </p:nvSpPr>
          <p:spPr>
            <a:xfrm>
              <a:off x="1492712" y="3025361"/>
              <a:ext cx="230909" cy="215496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" name="Straight Connector 74"/>
            <p:cNvCxnSpPr>
              <a:stCxn id="74" idx="6"/>
            </p:cNvCxnSpPr>
            <p:nvPr/>
          </p:nvCxnSpPr>
          <p:spPr>
            <a:xfrm>
              <a:off x="1723621" y="3133109"/>
              <a:ext cx="495604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Oval 75"/>
            <p:cNvSpPr/>
            <p:nvPr/>
          </p:nvSpPr>
          <p:spPr>
            <a:xfrm>
              <a:off x="1492712" y="3360941"/>
              <a:ext cx="230909" cy="215496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7" name="Straight Connector 76"/>
            <p:cNvCxnSpPr/>
            <p:nvPr/>
          </p:nvCxnSpPr>
          <p:spPr>
            <a:xfrm>
              <a:off x="1668196" y="3468689"/>
              <a:ext cx="516966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TextBox 77"/>
          <p:cNvSpPr txBox="1"/>
          <p:nvPr/>
        </p:nvSpPr>
        <p:spPr>
          <a:xfrm>
            <a:off x="1111799" y="7691736"/>
            <a:ext cx="13191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" dirty="0" smtClean="0"/>
              <a:t>Http, Amqp, Signalr, .... </a:t>
            </a:r>
            <a:endParaRPr lang="en-US" sz="1200" dirty="0"/>
          </a:p>
        </p:txBody>
      </p:sp>
      <p:sp>
        <p:nvSpPr>
          <p:cNvPr id="79" name="TextBox 78"/>
          <p:cNvSpPr txBox="1"/>
          <p:nvPr/>
        </p:nvSpPr>
        <p:spPr>
          <a:xfrm>
            <a:off x="6369956" y="7309342"/>
            <a:ext cx="13191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 smtClean="0"/>
              <a:t>Transport</a:t>
            </a:r>
            <a:endParaRPr lang="nl-BE" sz="1200" dirty="0" smtClean="0"/>
          </a:p>
          <a:p>
            <a:pPr algn="ctr"/>
            <a:r>
              <a:rPr lang="nl-BE" sz="1200" dirty="0" smtClean="0"/>
              <a:t>Azure Servicebus</a:t>
            </a:r>
            <a:endParaRPr lang="en-US" sz="1200" dirty="0"/>
          </a:p>
        </p:txBody>
      </p:sp>
      <p:sp>
        <p:nvSpPr>
          <p:cNvPr id="80" name="Left-Right Arrow 79"/>
          <p:cNvSpPr/>
          <p:nvPr/>
        </p:nvSpPr>
        <p:spPr>
          <a:xfrm>
            <a:off x="3582396" y="6546958"/>
            <a:ext cx="2548579" cy="648875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Left-Right Arrow 80"/>
          <p:cNvSpPr/>
          <p:nvPr/>
        </p:nvSpPr>
        <p:spPr>
          <a:xfrm>
            <a:off x="7689095" y="6530403"/>
            <a:ext cx="2548579" cy="648875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1123589" y="4355756"/>
            <a:ext cx="11002751" cy="414812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BE" dirty="0" smtClean="0"/>
              <a:t>Environment</a:t>
            </a:r>
            <a:endParaRPr lang="en-US" dirty="0"/>
          </a:p>
        </p:txBody>
      </p:sp>
      <p:sp>
        <p:nvSpPr>
          <p:cNvPr id="84" name="Down Arrow 83"/>
          <p:cNvSpPr/>
          <p:nvPr/>
        </p:nvSpPr>
        <p:spPr>
          <a:xfrm rot="16200000">
            <a:off x="1131665" y="4594442"/>
            <a:ext cx="90916" cy="661462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Down Arrow 84"/>
          <p:cNvSpPr/>
          <p:nvPr/>
        </p:nvSpPr>
        <p:spPr>
          <a:xfrm rot="16200000">
            <a:off x="1131665" y="4975480"/>
            <a:ext cx="90916" cy="661462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Down Arrow 85"/>
          <p:cNvSpPr/>
          <p:nvPr/>
        </p:nvSpPr>
        <p:spPr>
          <a:xfrm rot="16200000">
            <a:off x="1131665" y="5391497"/>
            <a:ext cx="90916" cy="661462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Down Arrow 88"/>
          <p:cNvSpPr/>
          <p:nvPr/>
        </p:nvSpPr>
        <p:spPr>
          <a:xfrm rot="16200000">
            <a:off x="1131665" y="5727078"/>
            <a:ext cx="90916" cy="661462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Down Arrow 90"/>
          <p:cNvSpPr/>
          <p:nvPr/>
        </p:nvSpPr>
        <p:spPr>
          <a:xfrm rot="5400000">
            <a:off x="1131665" y="6087468"/>
            <a:ext cx="90916" cy="661462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Down Arrow 91"/>
          <p:cNvSpPr/>
          <p:nvPr/>
        </p:nvSpPr>
        <p:spPr>
          <a:xfrm rot="5400000">
            <a:off x="1131665" y="6438457"/>
            <a:ext cx="90916" cy="661462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Down Arrow 92"/>
          <p:cNvSpPr/>
          <p:nvPr/>
        </p:nvSpPr>
        <p:spPr>
          <a:xfrm rot="5400000">
            <a:off x="1131665" y="6864637"/>
            <a:ext cx="90916" cy="661462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Down Arrow 94"/>
          <p:cNvSpPr/>
          <p:nvPr/>
        </p:nvSpPr>
        <p:spPr>
          <a:xfrm rot="5400000">
            <a:off x="1131665" y="7238686"/>
            <a:ext cx="90916" cy="661462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365409" y="4737147"/>
            <a:ext cx="373121" cy="336475"/>
          </a:xfrm>
          <a:prstGeom prst="rect">
            <a:avLst/>
          </a:prstGeom>
          <a:solidFill>
            <a:srgbClr val="00CCFF"/>
          </a:solidFill>
          <a:ln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latin typeface="Wingdings" panose="05000000000000000000" pitchFamily="2" charset="2"/>
              </a:rPr>
              <a:t>z</a:t>
            </a:r>
            <a:endParaRPr lang="en-US" dirty="0">
              <a:latin typeface="Wingdings" panose="05000000000000000000" pitchFamily="2" charset="2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358301" y="5138662"/>
            <a:ext cx="373121" cy="336475"/>
          </a:xfrm>
          <a:prstGeom prst="rect">
            <a:avLst/>
          </a:prstGeom>
          <a:solidFill>
            <a:srgbClr val="00CCFF"/>
          </a:solidFill>
          <a:ln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latin typeface="Wingdings" panose="05000000000000000000" pitchFamily="2" charset="2"/>
              </a:rPr>
              <a:t>z</a:t>
            </a:r>
            <a:endParaRPr lang="en-US" dirty="0">
              <a:latin typeface="Wingdings" panose="05000000000000000000" pitchFamily="2" charset="2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365409" y="5526922"/>
            <a:ext cx="373121" cy="336475"/>
          </a:xfrm>
          <a:prstGeom prst="rect">
            <a:avLst/>
          </a:prstGeom>
          <a:solidFill>
            <a:srgbClr val="00CCFF"/>
          </a:solidFill>
          <a:ln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latin typeface="Wingdings" panose="05000000000000000000" pitchFamily="2" charset="2"/>
              </a:rPr>
              <a:t>z</a:t>
            </a:r>
            <a:endParaRPr lang="en-US" dirty="0">
              <a:latin typeface="Wingdings" panose="05000000000000000000" pitchFamily="2" charset="2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357816" y="5915182"/>
            <a:ext cx="373121" cy="336475"/>
          </a:xfrm>
          <a:prstGeom prst="rect">
            <a:avLst/>
          </a:prstGeom>
          <a:solidFill>
            <a:srgbClr val="00CCFF"/>
          </a:solidFill>
          <a:ln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latin typeface="Wingdings" panose="05000000000000000000" pitchFamily="2" charset="2"/>
              </a:rPr>
              <a:t>z</a:t>
            </a:r>
            <a:endParaRPr lang="en-US" dirty="0">
              <a:latin typeface="Wingdings" panose="05000000000000000000" pitchFamily="2" charset="2"/>
            </a:endParaRPr>
          </a:p>
        </p:txBody>
      </p:sp>
      <p:pic>
        <p:nvPicPr>
          <p:cNvPr id="100" name="Picture 9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5252" y="6634117"/>
            <a:ext cx="599352" cy="599352"/>
          </a:xfrm>
          <a:prstGeom prst="rect">
            <a:avLst/>
          </a:prstGeom>
        </p:spPr>
      </p:pic>
      <p:pic>
        <p:nvPicPr>
          <p:cNvPr id="102" name="Picture 10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1278" y="6780286"/>
            <a:ext cx="599352" cy="599352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5794" y="7237771"/>
            <a:ext cx="586483" cy="586483"/>
          </a:xfrm>
          <a:prstGeom prst="rect">
            <a:avLst/>
          </a:prstGeom>
        </p:spPr>
      </p:pic>
      <p:sp>
        <p:nvSpPr>
          <p:cNvPr id="105" name="Rectangle 104"/>
          <p:cNvSpPr/>
          <p:nvPr/>
        </p:nvSpPr>
        <p:spPr>
          <a:xfrm>
            <a:off x="355591" y="6303442"/>
            <a:ext cx="373121" cy="336475"/>
          </a:xfrm>
          <a:prstGeom prst="rect">
            <a:avLst/>
          </a:prstGeom>
          <a:solidFill>
            <a:srgbClr val="00CCFF"/>
          </a:solidFill>
          <a:ln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latin typeface="Wingdings" panose="05000000000000000000" pitchFamily="2" charset="2"/>
              </a:rPr>
              <a:t>z</a:t>
            </a:r>
            <a:endParaRPr lang="en-US" dirty="0">
              <a:latin typeface="Wingdings" panose="05000000000000000000" pitchFamily="2" charset="2"/>
            </a:endParaRPr>
          </a:p>
        </p:txBody>
      </p:sp>
      <p:sp>
        <p:nvSpPr>
          <p:cNvPr id="106" name="Freeform 105"/>
          <p:cNvSpPr/>
          <p:nvPr/>
        </p:nvSpPr>
        <p:spPr>
          <a:xfrm rot="15965720" flipH="1">
            <a:off x="6786362" y="3010145"/>
            <a:ext cx="3397069" cy="3831190"/>
          </a:xfrm>
          <a:custGeom>
            <a:avLst/>
            <a:gdLst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60661"/>
              <a:gd name="connsiteY0" fmla="*/ 0 h 719328"/>
              <a:gd name="connsiteX1" fmla="*/ 1158240 w 1160661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58240" h="719328">
                <a:moveTo>
                  <a:pt x="0" y="0"/>
                </a:moveTo>
                <a:cubicBezTo>
                  <a:pt x="568960" y="56896"/>
                  <a:pt x="894080" y="52832"/>
                  <a:pt x="1158240" y="719328"/>
                </a:cubicBezTo>
              </a:path>
            </a:pathLst>
          </a:custGeom>
          <a:noFill/>
          <a:ln w="22225">
            <a:solidFill>
              <a:srgbClr val="00CCFF"/>
            </a:solidFill>
            <a:prstDash val="dash"/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Freeform 109"/>
          <p:cNvSpPr/>
          <p:nvPr/>
        </p:nvSpPr>
        <p:spPr>
          <a:xfrm rot="15965720" flipH="1">
            <a:off x="6444406" y="2690731"/>
            <a:ext cx="3253822" cy="4670055"/>
          </a:xfrm>
          <a:custGeom>
            <a:avLst/>
            <a:gdLst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60661"/>
              <a:gd name="connsiteY0" fmla="*/ 0 h 719328"/>
              <a:gd name="connsiteX1" fmla="*/ 1158240 w 1160661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58240" h="719328">
                <a:moveTo>
                  <a:pt x="0" y="0"/>
                </a:moveTo>
                <a:cubicBezTo>
                  <a:pt x="568960" y="56896"/>
                  <a:pt x="894080" y="52832"/>
                  <a:pt x="1158240" y="719328"/>
                </a:cubicBezTo>
              </a:path>
            </a:pathLst>
          </a:custGeom>
          <a:noFill/>
          <a:ln w="22225">
            <a:solidFill>
              <a:srgbClr val="00CCFF"/>
            </a:solidFill>
            <a:prstDash val="dash"/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1" name="Freeform 110"/>
          <p:cNvSpPr/>
          <p:nvPr/>
        </p:nvSpPr>
        <p:spPr>
          <a:xfrm rot="15965720" flipH="1">
            <a:off x="7620364" y="3021132"/>
            <a:ext cx="2532934" cy="3182790"/>
          </a:xfrm>
          <a:custGeom>
            <a:avLst/>
            <a:gdLst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60661"/>
              <a:gd name="connsiteY0" fmla="*/ 0 h 719328"/>
              <a:gd name="connsiteX1" fmla="*/ 1158240 w 1160661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58240" h="719328">
                <a:moveTo>
                  <a:pt x="0" y="0"/>
                </a:moveTo>
                <a:cubicBezTo>
                  <a:pt x="568960" y="56896"/>
                  <a:pt x="894080" y="52832"/>
                  <a:pt x="1158240" y="719328"/>
                </a:cubicBezTo>
              </a:path>
            </a:pathLst>
          </a:custGeom>
          <a:noFill/>
          <a:ln w="22225">
            <a:solidFill>
              <a:srgbClr val="00CCFF"/>
            </a:solidFill>
            <a:prstDash val="dash"/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2" name="Freeform 111"/>
          <p:cNvSpPr/>
          <p:nvPr/>
        </p:nvSpPr>
        <p:spPr>
          <a:xfrm rot="15965720" flipH="1">
            <a:off x="8521527" y="3178756"/>
            <a:ext cx="1759730" cy="2182722"/>
          </a:xfrm>
          <a:custGeom>
            <a:avLst/>
            <a:gdLst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60661"/>
              <a:gd name="connsiteY0" fmla="*/ 0 h 719328"/>
              <a:gd name="connsiteX1" fmla="*/ 1158240 w 1160661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58240" h="719328">
                <a:moveTo>
                  <a:pt x="0" y="0"/>
                </a:moveTo>
                <a:cubicBezTo>
                  <a:pt x="568960" y="56896"/>
                  <a:pt x="894080" y="52832"/>
                  <a:pt x="1158240" y="719328"/>
                </a:cubicBezTo>
              </a:path>
            </a:pathLst>
          </a:custGeom>
          <a:noFill/>
          <a:ln w="22225">
            <a:solidFill>
              <a:srgbClr val="00CCFF"/>
            </a:solidFill>
            <a:prstDash val="dash"/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3" name="Freeform 112"/>
          <p:cNvSpPr/>
          <p:nvPr/>
        </p:nvSpPr>
        <p:spPr>
          <a:xfrm rot="15965720" flipH="1" flipV="1">
            <a:off x="2782061" y="3586705"/>
            <a:ext cx="1903704" cy="1085573"/>
          </a:xfrm>
          <a:custGeom>
            <a:avLst/>
            <a:gdLst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60661"/>
              <a:gd name="connsiteY0" fmla="*/ 0 h 719328"/>
              <a:gd name="connsiteX1" fmla="*/ 1158240 w 1160661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58240" h="719328">
                <a:moveTo>
                  <a:pt x="0" y="0"/>
                </a:moveTo>
                <a:cubicBezTo>
                  <a:pt x="568960" y="56896"/>
                  <a:pt x="894080" y="52832"/>
                  <a:pt x="1158240" y="719328"/>
                </a:cubicBezTo>
              </a:path>
            </a:pathLst>
          </a:custGeom>
          <a:noFill/>
          <a:ln w="22225">
            <a:solidFill>
              <a:srgbClr val="00CCFF"/>
            </a:solidFill>
            <a:prstDash val="dash"/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4" name="Freeform 113"/>
          <p:cNvSpPr/>
          <p:nvPr/>
        </p:nvSpPr>
        <p:spPr>
          <a:xfrm rot="15965720" flipH="1" flipV="1">
            <a:off x="4834366" y="2072810"/>
            <a:ext cx="2610196" cy="6071727"/>
          </a:xfrm>
          <a:custGeom>
            <a:avLst/>
            <a:gdLst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60661"/>
              <a:gd name="connsiteY0" fmla="*/ 0 h 719328"/>
              <a:gd name="connsiteX1" fmla="*/ 1158240 w 1160661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58240" h="719328">
                <a:moveTo>
                  <a:pt x="0" y="0"/>
                </a:moveTo>
                <a:cubicBezTo>
                  <a:pt x="568960" y="56896"/>
                  <a:pt x="894080" y="52832"/>
                  <a:pt x="1158240" y="719328"/>
                </a:cubicBezTo>
              </a:path>
            </a:pathLst>
          </a:custGeom>
          <a:noFill/>
          <a:ln w="22225">
            <a:solidFill>
              <a:srgbClr val="00CCFF"/>
            </a:solidFill>
            <a:prstDash val="dash"/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Rectangle 121"/>
          <p:cNvSpPr/>
          <p:nvPr/>
        </p:nvSpPr>
        <p:spPr>
          <a:xfrm>
            <a:off x="1991941" y="4578769"/>
            <a:ext cx="1418566" cy="35746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nl-BE" dirty="0" smtClean="0"/>
              <a:t>Gateway</a:t>
            </a:r>
            <a:endParaRPr lang="en-US" dirty="0"/>
          </a:p>
        </p:txBody>
      </p:sp>
      <p:sp>
        <p:nvSpPr>
          <p:cNvPr id="123" name="Rectangle 122"/>
          <p:cNvSpPr/>
          <p:nvPr/>
        </p:nvSpPr>
        <p:spPr>
          <a:xfrm>
            <a:off x="10326067" y="4539243"/>
            <a:ext cx="1418566" cy="35746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nl-BE" dirty="0" smtClean="0"/>
              <a:t>Fabric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561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41" grpId="0" animBg="1"/>
      <p:bldP spid="42" grpId="0" animBg="1"/>
      <p:bldP spid="43" grpId="0" animBg="1"/>
      <p:bldP spid="61" grpId="0"/>
      <p:bldP spid="62" grpId="0"/>
      <p:bldP spid="63" grpId="0"/>
      <p:bldP spid="64" grpId="0"/>
      <p:bldP spid="65" grpId="0"/>
      <p:bldP spid="107" grpId="0"/>
      <p:bldP spid="108" grpId="0"/>
      <p:bldP spid="109" grpId="0"/>
      <p:bldP spid="118" grpId="0"/>
      <p:bldP spid="119" grpId="0"/>
      <p:bldP spid="120" grpId="0"/>
      <p:bldP spid="121" grpId="0"/>
      <p:bldP spid="78" grpId="0"/>
      <p:bldP spid="79" grpId="0"/>
      <p:bldP spid="80" grpId="0" animBg="1"/>
      <p:bldP spid="81" grpId="0" animBg="1"/>
      <p:bldP spid="82" grpId="0" animBg="1"/>
      <p:bldP spid="84" grpId="0" animBg="1"/>
      <p:bldP spid="85" grpId="0" animBg="1"/>
      <p:bldP spid="86" grpId="0" animBg="1"/>
      <p:bldP spid="89" grpId="0" animBg="1"/>
      <p:bldP spid="91" grpId="0" animBg="1"/>
      <p:bldP spid="92" grpId="0" animBg="1"/>
      <p:bldP spid="93" grpId="0" animBg="1"/>
      <p:bldP spid="95" grpId="0" animBg="1"/>
      <p:bldP spid="106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22" grpId="0" animBg="1"/>
      <p:bldP spid="12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4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1473" y="2682159"/>
            <a:ext cx="831492" cy="2980566"/>
          </a:xfrm>
          <a:prstGeom prst="rect">
            <a:avLst/>
          </a:prstGeom>
        </p:spPr>
      </p:pic>
      <p:grpSp>
        <p:nvGrpSpPr>
          <p:cNvPr id="49" name="Group 48"/>
          <p:cNvGrpSpPr/>
          <p:nvPr/>
        </p:nvGrpSpPr>
        <p:grpSpPr>
          <a:xfrm>
            <a:off x="6389771" y="4499160"/>
            <a:ext cx="1021456" cy="731373"/>
            <a:chOff x="5910842" y="4523247"/>
            <a:chExt cx="1021456" cy="731373"/>
          </a:xfrm>
        </p:grpSpPr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10842" y="4523247"/>
              <a:ext cx="576356" cy="693433"/>
            </a:xfrm>
            <a:prstGeom prst="rect">
              <a:avLst/>
            </a:prstGeom>
          </p:spPr>
        </p:pic>
        <p:pic>
          <p:nvPicPr>
            <p:cNvPr id="51" name="Picture 5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55942" y="4561187"/>
              <a:ext cx="576356" cy="693433"/>
            </a:xfrm>
            <a:prstGeom prst="rect">
              <a:avLst/>
            </a:prstGeom>
          </p:spPr>
        </p:pic>
      </p:grpSp>
      <p:grpSp>
        <p:nvGrpSpPr>
          <p:cNvPr id="54" name="Group 53"/>
          <p:cNvGrpSpPr/>
          <p:nvPr/>
        </p:nvGrpSpPr>
        <p:grpSpPr>
          <a:xfrm>
            <a:off x="1607675" y="2744342"/>
            <a:ext cx="1529621" cy="2980566"/>
            <a:chOff x="1492712" y="2943003"/>
            <a:chExt cx="1529621" cy="2980566"/>
          </a:xfrm>
        </p:grpSpPr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90841" y="2943003"/>
              <a:ext cx="831492" cy="2980566"/>
            </a:xfrm>
            <a:prstGeom prst="rect">
              <a:avLst/>
            </a:prstGeom>
          </p:spPr>
        </p:pic>
        <p:sp>
          <p:nvSpPr>
            <p:cNvPr id="56" name="Oval 55"/>
            <p:cNvSpPr/>
            <p:nvPr/>
          </p:nvSpPr>
          <p:spPr>
            <a:xfrm>
              <a:off x="1492712" y="3833448"/>
              <a:ext cx="230909" cy="215496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Straight Connector 56"/>
            <p:cNvCxnSpPr>
              <a:stCxn id="56" idx="6"/>
            </p:cNvCxnSpPr>
            <p:nvPr/>
          </p:nvCxnSpPr>
          <p:spPr>
            <a:xfrm>
              <a:off x="1723621" y="3941196"/>
              <a:ext cx="490444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Oval 57"/>
            <p:cNvSpPr/>
            <p:nvPr/>
          </p:nvSpPr>
          <p:spPr>
            <a:xfrm>
              <a:off x="1492712" y="4136854"/>
              <a:ext cx="230909" cy="215496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9" name="Straight Connector 58"/>
            <p:cNvCxnSpPr>
              <a:stCxn id="58" idx="6"/>
            </p:cNvCxnSpPr>
            <p:nvPr/>
          </p:nvCxnSpPr>
          <p:spPr>
            <a:xfrm>
              <a:off x="1723621" y="4244602"/>
              <a:ext cx="479418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Oval 59"/>
            <p:cNvSpPr/>
            <p:nvPr/>
          </p:nvSpPr>
          <p:spPr>
            <a:xfrm>
              <a:off x="1492712" y="4523247"/>
              <a:ext cx="230909" cy="215496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6" name="Straight Connector 65"/>
            <p:cNvCxnSpPr>
              <a:stCxn id="60" idx="6"/>
            </p:cNvCxnSpPr>
            <p:nvPr/>
          </p:nvCxnSpPr>
          <p:spPr>
            <a:xfrm>
              <a:off x="1723621" y="4630995"/>
              <a:ext cx="488653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Oval 66"/>
            <p:cNvSpPr/>
            <p:nvPr/>
          </p:nvSpPr>
          <p:spPr>
            <a:xfrm>
              <a:off x="1492712" y="4852228"/>
              <a:ext cx="230909" cy="215496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8" name="Straight Connector 67"/>
            <p:cNvCxnSpPr>
              <a:stCxn id="67" idx="6"/>
            </p:cNvCxnSpPr>
            <p:nvPr/>
          </p:nvCxnSpPr>
          <p:spPr>
            <a:xfrm>
              <a:off x="1723621" y="4959976"/>
              <a:ext cx="494585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Oval 68"/>
            <p:cNvSpPr/>
            <p:nvPr/>
          </p:nvSpPr>
          <p:spPr>
            <a:xfrm>
              <a:off x="1492712" y="5295556"/>
              <a:ext cx="230909" cy="215496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0" name="Straight Connector 69"/>
            <p:cNvCxnSpPr>
              <a:stCxn id="69" idx="6"/>
            </p:cNvCxnSpPr>
            <p:nvPr/>
          </p:nvCxnSpPr>
          <p:spPr>
            <a:xfrm>
              <a:off x="1723621" y="5403304"/>
              <a:ext cx="479418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Oval 71"/>
            <p:cNvSpPr/>
            <p:nvPr/>
          </p:nvSpPr>
          <p:spPr>
            <a:xfrm>
              <a:off x="1492712" y="5643254"/>
              <a:ext cx="230909" cy="215496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3" name="Straight Connector 72"/>
            <p:cNvCxnSpPr>
              <a:stCxn id="72" idx="6"/>
            </p:cNvCxnSpPr>
            <p:nvPr/>
          </p:nvCxnSpPr>
          <p:spPr>
            <a:xfrm>
              <a:off x="1723621" y="5751002"/>
              <a:ext cx="488653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Oval 73"/>
            <p:cNvSpPr/>
            <p:nvPr/>
          </p:nvSpPr>
          <p:spPr>
            <a:xfrm>
              <a:off x="1492712" y="3025361"/>
              <a:ext cx="230909" cy="215496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" name="Straight Connector 74"/>
            <p:cNvCxnSpPr>
              <a:stCxn id="74" idx="6"/>
            </p:cNvCxnSpPr>
            <p:nvPr/>
          </p:nvCxnSpPr>
          <p:spPr>
            <a:xfrm>
              <a:off x="1723621" y="3133109"/>
              <a:ext cx="495604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Oval 75"/>
            <p:cNvSpPr/>
            <p:nvPr/>
          </p:nvSpPr>
          <p:spPr>
            <a:xfrm>
              <a:off x="1492712" y="3360941"/>
              <a:ext cx="230909" cy="215496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7" name="Straight Connector 76"/>
            <p:cNvCxnSpPr/>
            <p:nvPr/>
          </p:nvCxnSpPr>
          <p:spPr>
            <a:xfrm>
              <a:off x="1668196" y="3468689"/>
              <a:ext cx="516966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TextBox 77"/>
          <p:cNvSpPr txBox="1"/>
          <p:nvPr/>
        </p:nvSpPr>
        <p:spPr>
          <a:xfrm>
            <a:off x="1111799" y="5701011"/>
            <a:ext cx="13191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" dirty="0" smtClean="0"/>
              <a:t>Http, Amqp, Signalr, .... </a:t>
            </a:r>
            <a:endParaRPr lang="en-US" sz="1200" dirty="0"/>
          </a:p>
        </p:txBody>
      </p:sp>
      <p:sp>
        <p:nvSpPr>
          <p:cNvPr id="79" name="TextBox 78"/>
          <p:cNvSpPr txBox="1"/>
          <p:nvPr/>
        </p:nvSpPr>
        <p:spPr>
          <a:xfrm>
            <a:off x="6369956" y="5318617"/>
            <a:ext cx="13191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 smtClean="0"/>
              <a:t>Transport</a:t>
            </a:r>
            <a:endParaRPr lang="nl-BE" sz="1200" dirty="0" smtClean="0"/>
          </a:p>
          <a:p>
            <a:pPr algn="ctr"/>
            <a:r>
              <a:rPr lang="nl-BE" sz="1200" dirty="0" smtClean="0"/>
              <a:t>Azure Servicebus</a:t>
            </a:r>
            <a:endParaRPr lang="en-US" sz="1200" dirty="0"/>
          </a:p>
        </p:txBody>
      </p:sp>
      <p:sp>
        <p:nvSpPr>
          <p:cNvPr id="80" name="Left-Right Arrow 79"/>
          <p:cNvSpPr/>
          <p:nvPr/>
        </p:nvSpPr>
        <p:spPr>
          <a:xfrm>
            <a:off x="3582396" y="4556233"/>
            <a:ext cx="2548579" cy="648875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Left-Right Arrow 80"/>
          <p:cNvSpPr/>
          <p:nvPr/>
        </p:nvSpPr>
        <p:spPr>
          <a:xfrm>
            <a:off x="7689095" y="4539678"/>
            <a:ext cx="2548579" cy="648875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1123589" y="2365031"/>
            <a:ext cx="11002751" cy="414812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BE" dirty="0" smtClean="0"/>
              <a:t>Environment</a:t>
            </a:r>
            <a:endParaRPr lang="en-US" dirty="0"/>
          </a:p>
        </p:txBody>
      </p:sp>
      <p:sp>
        <p:nvSpPr>
          <p:cNvPr id="84" name="Down Arrow 83"/>
          <p:cNvSpPr/>
          <p:nvPr/>
        </p:nvSpPr>
        <p:spPr>
          <a:xfrm rot="16200000">
            <a:off x="1131665" y="2603717"/>
            <a:ext cx="90916" cy="661462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Down Arrow 84"/>
          <p:cNvSpPr/>
          <p:nvPr/>
        </p:nvSpPr>
        <p:spPr>
          <a:xfrm rot="16200000">
            <a:off x="1131665" y="2984755"/>
            <a:ext cx="90916" cy="661462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Down Arrow 85"/>
          <p:cNvSpPr/>
          <p:nvPr/>
        </p:nvSpPr>
        <p:spPr>
          <a:xfrm rot="16200000">
            <a:off x="1131665" y="3400772"/>
            <a:ext cx="90916" cy="661462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Down Arrow 88"/>
          <p:cNvSpPr/>
          <p:nvPr/>
        </p:nvSpPr>
        <p:spPr>
          <a:xfrm rot="16200000">
            <a:off x="1131665" y="3736353"/>
            <a:ext cx="90916" cy="661462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Down Arrow 90"/>
          <p:cNvSpPr/>
          <p:nvPr/>
        </p:nvSpPr>
        <p:spPr>
          <a:xfrm rot="5400000">
            <a:off x="1131665" y="4096743"/>
            <a:ext cx="90916" cy="661462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Down Arrow 91"/>
          <p:cNvSpPr/>
          <p:nvPr/>
        </p:nvSpPr>
        <p:spPr>
          <a:xfrm rot="5400000">
            <a:off x="1131665" y="4447732"/>
            <a:ext cx="90916" cy="661462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Down Arrow 92"/>
          <p:cNvSpPr/>
          <p:nvPr/>
        </p:nvSpPr>
        <p:spPr>
          <a:xfrm rot="5400000">
            <a:off x="1131665" y="4873912"/>
            <a:ext cx="90916" cy="661462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Down Arrow 94"/>
          <p:cNvSpPr/>
          <p:nvPr/>
        </p:nvSpPr>
        <p:spPr>
          <a:xfrm rot="5400000">
            <a:off x="1131665" y="5247961"/>
            <a:ext cx="90916" cy="661462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365409" y="2746422"/>
            <a:ext cx="373121" cy="336475"/>
          </a:xfrm>
          <a:prstGeom prst="rect">
            <a:avLst/>
          </a:prstGeom>
          <a:solidFill>
            <a:srgbClr val="00CCFF"/>
          </a:solidFill>
          <a:ln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latin typeface="Wingdings" panose="05000000000000000000" pitchFamily="2" charset="2"/>
              </a:rPr>
              <a:t>z</a:t>
            </a:r>
            <a:endParaRPr lang="en-US" dirty="0">
              <a:latin typeface="Wingdings" panose="05000000000000000000" pitchFamily="2" charset="2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358301" y="3147937"/>
            <a:ext cx="373121" cy="336475"/>
          </a:xfrm>
          <a:prstGeom prst="rect">
            <a:avLst/>
          </a:prstGeom>
          <a:solidFill>
            <a:srgbClr val="00CCFF"/>
          </a:solidFill>
          <a:ln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latin typeface="Wingdings" panose="05000000000000000000" pitchFamily="2" charset="2"/>
              </a:rPr>
              <a:t>z</a:t>
            </a:r>
            <a:endParaRPr lang="en-US" dirty="0">
              <a:latin typeface="Wingdings" panose="05000000000000000000" pitchFamily="2" charset="2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365409" y="3536197"/>
            <a:ext cx="373121" cy="336475"/>
          </a:xfrm>
          <a:prstGeom prst="rect">
            <a:avLst/>
          </a:prstGeom>
          <a:solidFill>
            <a:srgbClr val="00CCFF"/>
          </a:solidFill>
          <a:ln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latin typeface="Wingdings" panose="05000000000000000000" pitchFamily="2" charset="2"/>
              </a:rPr>
              <a:t>z</a:t>
            </a:r>
            <a:endParaRPr lang="en-US" dirty="0">
              <a:latin typeface="Wingdings" panose="05000000000000000000" pitchFamily="2" charset="2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357816" y="3924457"/>
            <a:ext cx="373121" cy="336475"/>
          </a:xfrm>
          <a:prstGeom prst="rect">
            <a:avLst/>
          </a:prstGeom>
          <a:solidFill>
            <a:srgbClr val="00CCFF"/>
          </a:solidFill>
          <a:ln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latin typeface="Wingdings" panose="05000000000000000000" pitchFamily="2" charset="2"/>
              </a:rPr>
              <a:t>z</a:t>
            </a:r>
            <a:endParaRPr lang="en-US" dirty="0">
              <a:latin typeface="Wingdings" panose="05000000000000000000" pitchFamily="2" charset="2"/>
            </a:endParaRPr>
          </a:p>
        </p:txBody>
      </p:sp>
      <p:pic>
        <p:nvPicPr>
          <p:cNvPr id="100" name="Picture 9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252" y="4643392"/>
            <a:ext cx="599352" cy="599352"/>
          </a:xfrm>
          <a:prstGeom prst="rect">
            <a:avLst/>
          </a:prstGeom>
        </p:spPr>
      </p:pic>
      <p:pic>
        <p:nvPicPr>
          <p:cNvPr id="102" name="Picture 10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278" y="4789561"/>
            <a:ext cx="599352" cy="599352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5794" y="5247046"/>
            <a:ext cx="586483" cy="586483"/>
          </a:xfrm>
          <a:prstGeom prst="rect">
            <a:avLst/>
          </a:prstGeom>
        </p:spPr>
      </p:pic>
      <p:sp>
        <p:nvSpPr>
          <p:cNvPr id="105" name="Rectangle 104"/>
          <p:cNvSpPr/>
          <p:nvPr/>
        </p:nvSpPr>
        <p:spPr>
          <a:xfrm>
            <a:off x="355591" y="4312717"/>
            <a:ext cx="373121" cy="336475"/>
          </a:xfrm>
          <a:prstGeom prst="rect">
            <a:avLst/>
          </a:prstGeom>
          <a:solidFill>
            <a:srgbClr val="00CCFF"/>
          </a:solidFill>
          <a:ln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latin typeface="Wingdings" panose="05000000000000000000" pitchFamily="2" charset="2"/>
              </a:rPr>
              <a:t>z</a:t>
            </a:r>
            <a:endParaRPr lang="en-US" dirty="0">
              <a:latin typeface="Wingdings" panose="05000000000000000000" pitchFamily="2" charset="2"/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1991941" y="2588044"/>
            <a:ext cx="1418566" cy="35746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nl-BE" dirty="0" smtClean="0"/>
              <a:t>Gateway</a:t>
            </a:r>
            <a:endParaRPr lang="en-US" dirty="0"/>
          </a:p>
        </p:txBody>
      </p:sp>
      <p:sp>
        <p:nvSpPr>
          <p:cNvPr id="123" name="Rectangle 122"/>
          <p:cNvSpPr/>
          <p:nvPr/>
        </p:nvSpPr>
        <p:spPr>
          <a:xfrm>
            <a:off x="10326067" y="2548518"/>
            <a:ext cx="1418566" cy="35746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nl-BE" dirty="0" smtClean="0"/>
              <a:t>Fabric</a:t>
            </a:r>
            <a:endParaRPr lang="en-US" dirty="0"/>
          </a:p>
        </p:txBody>
      </p:sp>
      <p:sp>
        <p:nvSpPr>
          <p:cNvPr id="104" name="Rectangle 103"/>
          <p:cNvSpPr/>
          <p:nvPr/>
        </p:nvSpPr>
        <p:spPr>
          <a:xfrm>
            <a:off x="604070" y="516563"/>
            <a:ext cx="1861225" cy="1669490"/>
          </a:xfrm>
          <a:prstGeom prst="rect">
            <a:avLst/>
          </a:prstGeom>
          <a:solidFill>
            <a:srgbClr val="00CCFF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Management </a:t>
            </a:r>
            <a:r>
              <a:rPr lang="nl-BE" dirty="0" smtClean="0"/>
              <a:t>Portal</a:t>
            </a:r>
            <a:endParaRPr lang="en-US" dirty="0"/>
          </a:p>
        </p:txBody>
      </p:sp>
      <p:sp>
        <p:nvSpPr>
          <p:cNvPr id="115" name="Rectangle 114"/>
          <p:cNvSpPr/>
          <p:nvPr/>
        </p:nvSpPr>
        <p:spPr>
          <a:xfrm>
            <a:off x="2515416" y="520195"/>
            <a:ext cx="1861225" cy="1669490"/>
          </a:xfrm>
          <a:prstGeom prst="rect">
            <a:avLst/>
          </a:prstGeom>
          <a:solidFill>
            <a:srgbClr val="00CCFF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Gallery</a:t>
            </a:r>
            <a:endParaRPr lang="en-US" dirty="0"/>
          </a:p>
        </p:txBody>
      </p:sp>
      <p:sp>
        <p:nvSpPr>
          <p:cNvPr id="116" name="Rectangle 115"/>
          <p:cNvSpPr/>
          <p:nvPr/>
        </p:nvSpPr>
        <p:spPr>
          <a:xfrm>
            <a:off x="4426762" y="516563"/>
            <a:ext cx="1861225" cy="1669490"/>
          </a:xfrm>
          <a:prstGeom prst="rect">
            <a:avLst/>
          </a:prstGeom>
          <a:solidFill>
            <a:srgbClr val="00CCFF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Build Services</a:t>
            </a:r>
            <a:endParaRPr lang="en-US" dirty="0"/>
          </a:p>
        </p:txBody>
      </p:sp>
      <p:sp>
        <p:nvSpPr>
          <p:cNvPr id="124" name="Rectangle 123"/>
          <p:cNvSpPr/>
          <p:nvPr/>
        </p:nvSpPr>
        <p:spPr>
          <a:xfrm>
            <a:off x="6321083" y="516563"/>
            <a:ext cx="1861225" cy="1669490"/>
          </a:xfrm>
          <a:prstGeom prst="rect">
            <a:avLst/>
          </a:prstGeom>
          <a:solidFill>
            <a:srgbClr val="00CCFF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Documentation </a:t>
            </a:r>
            <a:r>
              <a:rPr lang="nl-BE" dirty="0" smtClean="0"/>
              <a:t>System</a:t>
            </a:r>
            <a:endParaRPr lang="en-US" dirty="0"/>
          </a:p>
        </p:txBody>
      </p:sp>
      <p:sp>
        <p:nvSpPr>
          <p:cNvPr id="125" name="Rectangle 124"/>
          <p:cNvSpPr/>
          <p:nvPr/>
        </p:nvSpPr>
        <p:spPr>
          <a:xfrm>
            <a:off x="8232909" y="516563"/>
            <a:ext cx="1861225" cy="1669490"/>
          </a:xfrm>
          <a:prstGeom prst="rect">
            <a:avLst/>
          </a:prstGeom>
          <a:solidFill>
            <a:srgbClr val="00CCFF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STS</a:t>
            </a:r>
            <a:endParaRPr lang="en-US" dirty="0"/>
          </a:p>
        </p:txBody>
      </p:sp>
      <p:sp>
        <p:nvSpPr>
          <p:cNvPr id="126" name="Rectangle 125"/>
          <p:cNvSpPr/>
          <p:nvPr/>
        </p:nvSpPr>
        <p:spPr>
          <a:xfrm>
            <a:off x="10144735" y="516563"/>
            <a:ext cx="1861225" cy="1669490"/>
          </a:xfrm>
          <a:prstGeom prst="rect">
            <a:avLst/>
          </a:prstGeom>
          <a:solidFill>
            <a:srgbClr val="00CCFF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933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  <p:bldP spid="79" grpId="0"/>
      <p:bldP spid="80" grpId="0" animBg="1"/>
      <p:bldP spid="81" grpId="0" animBg="1"/>
      <p:bldP spid="82" grpId="0" animBg="1"/>
      <p:bldP spid="84" grpId="0" animBg="1"/>
      <p:bldP spid="85" grpId="0" animBg="1"/>
      <p:bldP spid="86" grpId="0" animBg="1"/>
      <p:bldP spid="89" grpId="0" animBg="1"/>
      <p:bldP spid="91" grpId="0" animBg="1"/>
      <p:bldP spid="92" grpId="0" animBg="1"/>
      <p:bldP spid="93" grpId="0" animBg="1"/>
      <p:bldP spid="95" grpId="0" animBg="1"/>
      <p:bldP spid="122" grpId="0" animBg="1"/>
      <p:bldP spid="12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Picture 1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3885" y="-415635"/>
            <a:ext cx="5152418" cy="5152418"/>
          </a:xfrm>
          <a:prstGeom prst="rect">
            <a:avLst/>
          </a:prstGeom>
        </p:spPr>
      </p:pic>
      <p:sp>
        <p:nvSpPr>
          <p:cNvPr id="15" name="Oval 14"/>
          <p:cNvSpPr/>
          <p:nvPr/>
        </p:nvSpPr>
        <p:spPr>
          <a:xfrm>
            <a:off x="3937904" y="2622981"/>
            <a:ext cx="468086" cy="468086"/>
          </a:xfrm>
          <a:prstGeom prst="ellipse">
            <a:avLst/>
          </a:prstGeom>
          <a:ln>
            <a:solidFill>
              <a:srgbClr val="00CC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8903186" y="3099218"/>
            <a:ext cx="468086" cy="468086"/>
          </a:xfrm>
          <a:prstGeom prst="ellipse">
            <a:avLst/>
          </a:prstGeom>
          <a:ln>
            <a:solidFill>
              <a:srgbClr val="00CC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8291" y="2265865"/>
            <a:ext cx="1219370" cy="1219370"/>
          </a:xfrm>
          <a:prstGeom prst="rect">
            <a:avLst/>
          </a:prstGeom>
        </p:spPr>
      </p:pic>
      <p:sp>
        <p:nvSpPr>
          <p:cNvPr id="41" name="Rectangle 40"/>
          <p:cNvSpPr/>
          <p:nvPr/>
        </p:nvSpPr>
        <p:spPr>
          <a:xfrm>
            <a:off x="4679030" y="2229381"/>
            <a:ext cx="4073281" cy="119141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BE" dirty="0" smtClean="0"/>
              <a:t>Channel</a:t>
            </a:r>
            <a:endParaRPr lang="en-US" dirty="0"/>
          </a:p>
        </p:txBody>
      </p:sp>
      <p:cxnSp>
        <p:nvCxnSpPr>
          <p:cNvPr id="48" name="Straight Arrow Connector 47"/>
          <p:cNvCxnSpPr>
            <a:endCxn id="18" idx="2"/>
          </p:cNvCxnSpPr>
          <p:nvPr/>
        </p:nvCxnSpPr>
        <p:spPr>
          <a:xfrm>
            <a:off x="8484891" y="3136847"/>
            <a:ext cx="418295" cy="1964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8974236" y="2340433"/>
            <a:ext cx="468086" cy="468086"/>
          </a:xfrm>
          <a:prstGeom prst="ellipse">
            <a:avLst/>
          </a:prstGeom>
          <a:ln>
            <a:solidFill>
              <a:srgbClr val="00CC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/>
          <p:cNvCxnSpPr/>
          <p:nvPr/>
        </p:nvCxnSpPr>
        <p:spPr>
          <a:xfrm flipV="1">
            <a:off x="9441248" y="2591520"/>
            <a:ext cx="751055" cy="87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6028578" y="870273"/>
            <a:ext cx="1388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Environment</a:t>
            </a:r>
            <a:endParaRPr lang="en-US" dirty="0"/>
          </a:p>
        </p:txBody>
      </p:sp>
      <p:cxnSp>
        <p:nvCxnSpPr>
          <p:cNvPr id="87" name="Straight Arrow Connector 86"/>
          <p:cNvCxnSpPr/>
          <p:nvPr/>
        </p:nvCxnSpPr>
        <p:spPr>
          <a:xfrm>
            <a:off x="7519866" y="2873862"/>
            <a:ext cx="261538" cy="16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endCxn id="52" idx="2"/>
          </p:cNvCxnSpPr>
          <p:nvPr/>
        </p:nvCxnSpPr>
        <p:spPr>
          <a:xfrm flipV="1">
            <a:off x="8484891" y="2574476"/>
            <a:ext cx="489345" cy="942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94" name="Picture 9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6686" y="2380606"/>
            <a:ext cx="932088" cy="932088"/>
          </a:xfrm>
          <a:prstGeom prst="rect">
            <a:avLst/>
          </a:prstGeom>
        </p:spPr>
      </p:pic>
      <p:sp>
        <p:nvSpPr>
          <p:cNvPr id="109" name="TextBox 108"/>
          <p:cNvSpPr txBox="1"/>
          <p:nvPr/>
        </p:nvSpPr>
        <p:spPr>
          <a:xfrm>
            <a:off x="9475998" y="2343953"/>
            <a:ext cx="6270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100" dirty="0" smtClean="0"/>
              <a:t>Contact</a:t>
            </a:r>
            <a:endParaRPr lang="en-US" sz="1100" dirty="0"/>
          </a:p>
        </p:txBody>
      </p:sp>
      <p:cxnSp>
        <p:nvCxnSpPr>
          <p:cNvPr id="49" name="Straight Arrow Connector 48"/>
          <p:cNvCxnSpPr>
            <a:endCxn id="15" idx="2"/>
          </p:cNvCxnSpPr>
          <p:nvPr/>
        </p:nvCxnSpPr>
        <p:spPr>
          <a:xfrm>
            <a:off x="2833523" y="2857023"/>
            <a:ext cx="110438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46985" y="1994356"/>
            <a:ext cx="1095624" cy="109562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63575" y="2754029"/>
            <a:ext cx="1117329" cy="1117329"/>
          </a:xfrm>
          <a:prstGeom prst="rect">
            <a:avLst/>
          </a:prstGeom>
        </p:spPr>
      </p:pic>
      <p:cxnSp>
        <p:nvCxnSpPr>
          <p:cNvPr id="54" name="Straight Arrow Connector 53"/>
          <p:cNvCxnSpPr/>
          <p:nvPr/>
        </p:nvCxnSpPr>
        <p:spPr>
          <a:xfrm>
            <a:off x="9426978" y="3359934"/>
            <a:ext cx="796485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9380891" y="3104077"/>
            <a:ext cx="8659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100" dirty="0" smtClean="0"/>
              <a:t>Work Order</a:t>
            </a:r>
            <a:endParaRPr lang="en-US" sz="1100" dirty="0"/>
          </a:p>
        </p:txBody>
      </p:sp>
      <p:sp>
        <p:nvSpPr>
          <p:cNvPr id="59" name="TextBox 58"/>
          <p:cNvSpPr txBox="1"/>
          <p:nvPr/>
        </p:nvSpPr>
        <p:spPr>
          <a:xfrm>
            <a:off x="1866852" y="3148595"/>
            <a:ext cx="12298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E-commerce</a:t>
            </a:r>
            <a:endParaRPr lang="en-US" sz="1600" dirty="0"/>
          </a:p>
        </p:txBody>
      </p:sp>
      <p:sp>
        <p:nvSpPr>
          <p:cNvPr id="60" name="TextBox 59"/>
          <p:cNvSpPr txBox="1"/>
          <p:nvPr/>
        </p:nvSpPr>
        <p:spPr>
          <a:xfrm>
            <a:off x="3072165" y="2563480"/>
            <a:ext cx="5212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100" dirty="0" smtClean="0"/>
              <a:t>Order</a:t>
            </a:r>
            <a:endParaRPr lang="en-US" sz="1100" dirty="0"/>
          </a:p>
        </p:txBody>
      </p:sp>
      <p:pic>
        <p:nvPicPr>
          <p:cNvPr id="66" name="Picture 6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08365" y="2286076"/>
            <a:ext cx="1219370" cy="1219370"/>
          </a:xfrm>
          <a:prstGeom prst="rect">
            <a:avLst/>
          </a:prstGeom>
        </p:spPr>
      </p:pic>
      <p:cxnSp>
        <p:nvCxnSpPr>
          <p:cNvPr id="67" name="Straight Arrow Connector 66"/>
          <p:cNvCxnSpPr/>
          <p:nvPr/>
        </p:nvCxnSpPr>
        <p:spPr>
          <a:xfrm>
            <a:off x="4456720" y="2895761"/>
            <a:ext cx="64157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68" name="Picture 6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58653" y="2359858"/>
            <a:ext cx="952835" cy="952835"/>
          </a:xfrm>
          <a:prstGeom prst="rect">
            <a:avLst/>
          </a:prstGeom>
        </p:spPr>
      </p:pic>
      <p:cxnSp>
        <p:nvCxnSpPr>
          <p:cNvPr id="69" name="Straight Arrow Connector 68"/>
          <p:cNvCxnSpPr/>
          <p:nvPr/>
        </p:nvCxnSpPr>
        <p:spPr>
          <a:xfrm>
            <a:off x="5419589" y="2895761"/>
            <a:ext cx="261538" cy="16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6365361" y="2884690"/>
            <a:ext cx="261538" cy="16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72" name="Picture 7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94396" y="2399437"/>
            <a:ext cx="970506" cy="970506"/>
          </a:xfrm>
          <a:prstGeom prst="rect">
            <a:avLst/>
          </a:prstGeom>
        </p:spPr>
      </p:pic>
      <p:sp>
        <p:nvSpPr>
          <p:cNvPr id="73" name="TextBox 72"/>
          <p:cNvSpPr txBox="1"/>
          <p:nvPr/>
        </p:nvSpPr>
        <p:spPr>
          <a:xfrm>
            <a:off x="4894117" y="3201513"/>
            <a:ext cx="5277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100" dirty="0" smtClean="0"/>
              <a:t>Totals</a:t>
            </a:r>
            <a:endParaRPr lang="en-US" sz="1100" dirty="0"/>
          </a:p>
        </p:txBody>
      </p:sp>
      <p:sp>
        <p:nvSpPr>
          <p:cNvPr id="74" name="TextBox 73"/>
          <p:cNvSpPr txBox="1"/>
          <p:nvPr/>
        </p:nvSpPr>
        <p:spPr>
          <a:xfrm>
            <a:off x="5523369" y="3191847"/>
            <a:ext cx="11047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100" dirty="0" smtClean="0"/>
              <a:t>Fraud Detection</a:t>
            </a:r>
            <a:endParaRPr lang="en-US" sz="1100" dirty="0"/>
          </a:p>
        </p:txBody>
      </p:sp>
      <p:sp>
        <p:nvSpPr>
          <p:cNvPr id="75" name="TextBox 74"/>
          <p:cNvSpPr txBox="1"/>
          <p:nvPr/>
        </p:nvSpPr>
        <p:spPr>
          <a:xfrm>
            <a:off x="6828597" y="3181888"/>
            <a:ext cx="4892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100" dirty="0" smtClean="0"/>
              <a:t>Store</a:t>
            </a:r>
            <a:endParaRPr lang="en-US" sz="1100" dirty="0"/>
          </a:p>
        </p:txBody>
      </p:sp>
      <p:sp>
        <p:nvSpPr>
          <p:cNvPr id="76" name="TextBox 75"/>
          <p:cNvSpPr txBox="1"/>
          <p:nvPr/>
        </p:nvSpPr>
        <p:spPr>
          <a:xfrm>
            <a:off x="7839779" y="3181888"/>
            <a:ext cx="5261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100" dirty="0" smtClean="0"/>
              <a:t>Route</a:t>
            </a:r>
            <a:endParaRPr lang="en-US" sz="1100" dirty="0"/>
          </a:p>
        </p:txBody>
      </p:sp>
      <p:sp>
        <p:nvSpPr>
          <p:cNvPr id="77" name="TextBox 76"/>
          <p:cNvSpPr txBox="1"/>
          <p:nvPr/>
        </p:nvSpPr>
        <p:spPr>
          <a:xfrm>
            <a:off x="10169125" y="3694924"/>
            <a:ext cx="8836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Partners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90935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61" grpId="0"/>
      <p:bldP spid="109" grpId="0"/>
      <p:bldP spid="56" grpId="0"/>
      <p:bldP spid="59" grpId="0"/>
      <p:bldP spid="60" grpId="0"/>
      <p:bldP spid="73" grpId="0"/>
      <p:bldP spid="74" grpId="0"/>
      <p:bldP spid="75" grpId="0"/>
      <p:bldP spid="76" grpId="0"/>
      <p:bldP spid="7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45102" y="298938"/>
            <a:ext cx="11524674" cy="5635869"/>
            <a:chOff x="1782922" y="1099875"/>
            <a:chExt cx="7844655" cy="3836243"/>
          </a:xfrm>
        </p:grpSpPr>
        <p:cxnSp>
          <p:nvCxnSpPr>
            <p:cNvPr id="5" name="Straight Connector 4"/>
            <p:cNvCxnSpPr/>
            <p:nvPr/>
          </p:nvCxnSpPr>
          <p:spPr>
            <a:xfrm flipV="1">
              <a:off x="2933845" y="3074534"/>
              <a:ext cx="6693732" cy="2924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" name="Flowchart: Direct Access Storage 5"/>
            <p:cNvSpPr/>
            <p:nvPr/>
          </p:nvSpPr>
          <p:spPr>
            <a:xfrm rot="10800000">
              <a:off x="3028335" y="3364157"/>
              <a:ext cx="503774" cy="222275"/>
            </a:xfrm>
            <a:prstGeom prst="flowChartMagneticDrum">
              <a:avLst/>
            </a:prstGeom>
            <a:gradFill>
              <a:gsLst>
                <a:gs pos="0">
                  <a:srgbClr val="00CCFF">
                    <a:alpha val="40000"/>
                  </a:srgbClr>
                </a:gs>
                <a:gs pos="50000">
                  <a:srgbClr val="00CCFF">
                    <a:alpha val="70000"/>
                  </a:srgbClr>
                </a:gs>
                <a:gs pos="100000">
                  <a:srgbClr val="00CCFF"/>
                </a:gs>
              </a:gsLst>
            </a:gradFill>
            <a:ln>
              <a:solidFill>
                <a:srgbClr val="00CCFF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7" name="Flowchart: Direct Access Storage 6"/>
            <p:cNvSpPr/>
            <p:nvPr/>
          </p:nvSpPr>
          <p:spPr>
            <a:xfrm rot="10800000">
              <a:off x="3028335" y="3625747"/>
              <a:ext cx="503774" cy="222275"/>
            </a:xfrm>
            <a:prstGeom prst="flowChartMagneticDrum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8" name="Flowchart: Direct Access Storage 7"/>
            <p:cNvSpPr/>
            <p:nvPr/>
          </p:nvSpPr>
          <p:spPr>
            <a:xfrm rot="10800000">
              <a:off x="3028335" y="3887337"/>
              <a:ext cx="503774" cy="222275"/>
            </a:xfrm>
            <a:prstGeom prst="flowChartMagneticDrum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3044203" y="1099875"/>
              <a:ext cx="2668937" cy="1718176"/>
              <a:chOff x="3044203" y="1099875"/>
              <a:chExt cx="2668937" cy="1718176"/>
            </a:xfrm>
          </p:grpSpPr>
          <p:sp>
            <p:nvSpPr>
              <p:cNvPr id="66" name="Rectangle 65"/>
              <p:cNvSpPr/>
              <p:nvPr/>
            </p:nvSpPr>
            <p:spPr>
              <a:xfrm>
                <a:off x="3044203" y="1691116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3044203" y="1888197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3044203" y="2085277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3044203" y="2282357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3044203" y="2479438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3044203" y="2676520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3044203" y="1099875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3044203" y="1296955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3044203" y="1494036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3240022" y="1691116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3240022" y="1888197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240022" y="2085277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3240022" y="2282357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3240022" y="2479438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240022" y="2676520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3240022" y="1099875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3240022" y="1296955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3240022" y="1494036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3435840" y="1691116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3435840" y="1888197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3435840" y="2085277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3435840" y="2282357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3435840" y="2479438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3435840" y="2676520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3435840" y="1099875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3435840" y="1296955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3435840" y="1494036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3631659" y="1691116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3631659" y="1888197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3631659" y="2085277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3631659" y="2282357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3631659" y="2479438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3631659" y="2676520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3631659" y="1099875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3631659" y="1296955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3631659" y="1494036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47" name="Rectangle 146"/>
              <p:cNvSpPr/>
              <p:nvPr/>
            </p:nvSpPr>
            <p:spPr>
              <a:xfrm>
                <a:off x="3827475" y="1691116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3827475" y="1888197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49" name="Rectangle 148"/>
              <p:cNvSpPr/>
              <p:nvPr/>
            </p:nvSpPr>
            <p:spPr>
              <a:xfrm>
                <a:off x="3827475" y="2085277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50" name="Rectangle 149"/>
              <p:cNvSpPr/>
              <p:nvPr/>
            </p:nvSpPr>
            <p:spPr>
              <a:xfrm>
                <a:off x="3827475" y="2282357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51" name="Rectangle 150"/>
              <p:cNvSpPr/>
              <p:nvPr/>
            </p:nvSpPr>
            <p:spPr>
              <a:xfrm>
                <a:off x="3827475" y="2479438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52" name="Rectangle 151"/>
              <p:cNvSpPr/>
              <p:nvPr/>
            </p:nvSpPr>
            <p:spPr>
              <a:xfrm>
                <a:off x="3827475" y="2676520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53" name="Rectangle 152"/>
              <p:cNvSpPr/>
              <p:nvPr/>
            </p:nvSpPr>
            <p:spPr>
              <a:xfrm>
                <a:off x="3827475" y="1099875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54" name="Rectangle 153"/>
              <p:cNvSpPr/>
              <p:nvPr/>
            </p:nvSpPr>
            <p:spPr>
              <a:xfrm>
                <a:off x="3827475" y="1296955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55" name="Rectangle 154"/>
              <p:cNvSpPr/>
              <p:nvPr/>
            </p:nvSpPr>
            <p:spPr>
              <a:xfrm>
                <a:off x="3827475" y="1494036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56" name="Rectangle 155"/>
              <p:cNvSpPr/>
              <p:nvPr/>
            </p:nvSpPr>
            <p:spPr>
              <a:xfrm>
                <a:off x="4023294" y="1691116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57" name="Rectangle 156"/>
              <p:cNvSpPr/>
              <p:nvPr/>
            </p:nvSpPr>
            <p:spPr>
              <a:xfrm>
                <a:off x="4023294" y="1888197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4023294" y="2085277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4023294" y="2282357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60" name="Rectangle 159"/>
              <p:cNvSpPr/>
              <p:nvPr/>
            </p:nvSpPr>
            <p:spPr>
              <a:xfrm>
                <a:off x="4023294" y="2479438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61" name="Rectangle 160"/>
              <p:cNvSpPr/>
              <p:nvPr/>
            </p:nvSpPr>
            <p:spPr>
              <a:xfrm>
                <a:off x="4023294" y="2676520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62" name="Rectangle 161"/>
              <p:cNvSpPr/>
              <p:nvPr/>
            </p:nvSpPr>
            <p:spPr>
              <a:xfrm>
                <a:off x="4023294" y="1099875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63" name="Rectangle 162"/>
              <p:cNvSpPr/>
              <p:nvPr/>
            </p:nvSpPr>
            <p:spPr>
              <a:xfrm>
                <a:off x="4023294" y="1296955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64" name="Rectangle 163"/>
              <p:cNvSpPr/>
              <p:nvPr/>
            </p:nvSpPr>
            <p:spPr>
              <a:xfrm>
                <a:off x="4023294" y="1494036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65" name="Rectangle 164"/>
              <p:cNvSpPr/>
              <p:nvPr/>
            </p:nvSpPr>
            <p:spPr>
              <a:xfrm>
                <a:off x="4219112" y="1691116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66" name="Rectangle 165"/>
              <p:cNvSpPr/>
              <p:nvPr/>
            </p:nvSpPr>
            <p:spPr>
              <a:xfrm>
                <a:off x="4219112" y="1888197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67" name="Rectangle 166"/>
              <p:cNvSpPr/>
              <p:nvPr/>
            </p:nvSpPr>
            <p:spPr>
              <a:xfrm>
                <a:off x="4219112" y="2085277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68" name="Rectangle 167"/>
              <p:cNvSpPr/>
              <p:nvPr/>
            </p:nvSpPr>
            <p:spPr>
              <a:xfrm>
                <a:off x="4219112" y="2282357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69" name="Rectangle 168"/>
              <p:cNvSpPr/>
              <p:nvPr/>
            </p:nvSpPr>
            <p:spPr>
              <a:xfrm>
                <a:off x="4219112" y="2479438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70" name="Rectangle 169"/>
              <p:cNvSpPr/>
              <p:nvPr/>
            </p:nvSpPr>
            <p:spPr>
              <a:xfrm>
                <a:off x="4219112" y="2676520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71" name="Rectangle 170"/>
              <p:cNvSpPr/>
              <p:nvPr/>
            </p:nvSpPr>
            <p:spPr>
              <a:xfrm>
                <a:off x="4219112" y="1099875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72" name="Rectangle 171"/>
              <p:cNvSpPr/>
              <p:nvPr/>
            </p:nvSpPr>
            <p:spPr>
              <a:xfrm>
                <a:off x="4219112" y="1296955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73" name="Rectangle 172"/>
              <p:cNvSpPr/>
              <p:nvPr/>
            </p:nvSpPr>
            <p:spPr>
              <a:xfrm>
                <a:off x="4219112" y="1494036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74" name="Rectangle 173"/>
              <p:cNvSpPr/>
              <p:nvPr/>
            </p:nvSpPr>
            <p:spPr>
              <a:xfrm>
                <a:off x="4414931" y="1691116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75" name="Rectangle 174"/>
              <p:cNvSpPr/>
              <p:nvPr/>
            </p:nvSpPr>
            <p:spPr>
              <a:xfrm>
                <a:off x="4414931" y="1888197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76" name="Rectangle 175"/>
              <p:cNvSpPr/>
              <p:nvPr/>
            </p:nvSpPr>
            <p:spPr>
              <a:xfrm>
                <a:off x="4414931" y="2085277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77" name="Rectangle 176"/>
              <p:cNvSpPr/>
              <p:nvPr/>
            </p:nvSpPr>
            <p:spPr>
              <a:xfrm>
                <a:off x="4414931" y="2282357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78" name="Rectangle 177"/>
              <p:cNvSpPr/>
              <p:nvPr/>
            </p:nvSpPr>
            <p:spPr>
              <a:xfrm>
                <a:off x="4414931" y="2479438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79" name="Rectangle 178"/>
              <p:cNvSpPr/>
              <p:nvPr/>
            </p:nvSpPr>
            <p:spPr>
              <a:xfrm>
                <a:off x="4414931" y="2676520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80" name="Rectangle 179"/>
              <p:cNvSpPr/>
              <p:nvPr/>
            </p:nvSpPr>
            <p:spPr>
              <a:xfrm>
                <a:off x="4414931" y="1099875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81" name="Rectangle 180"/>
              <p:cNvSpPr/>
              <p:nvPr/>
            </p:nvSpPr>
            <p:spPr>
              <a:xfrm>
                <a:off x="4414931" y="1296955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82" name="Rectangle 181"/>
              <p:cNvSpPr/>
              <p:nvPr/>
            </p:nvSpPr>
            <p:spPr>
              <a:xfrm>
                <a:off x="4414931" y="1494036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83" name="Rectangle 182"/>
              <p:cNvSpPr/>
              <p:nvPr/>
            </p:nvSpPr>
            <p:spPr>
              <a:xfrm>
                <a:off x="4610750" y="1691116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84" name="Rectangle 183"/>
              <p:cNvSpPr/>
              <p:nvPr/>
            </p:nvSpPr>
            <p:spPr>
              <a:xfrm>
                <a:off x="4610750" y="1888197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85" name="Rectangle 184"/>
              <p:cNvSpPr/>
              <p:nvPr/>
            </p:nvSpPr>
            <p:spPr>
              <a:xfrm>
                <a:off x="4610750" y="2085277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86" name="Rectangle 185"/>
              <p:cNvSpPr/>
              <p:nvPr/>
            </p:nvSpPr>
            <p:spPr>
              <a:xfrm>
                <a:off x="4610750" y="2282357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87" name="Rectangle 186"/>
              <p:cNvSpPr/>
              <p:nvPr/>
            </p:nvSpPr>
            <p:spPr>
              <a:xfrm>
                <a:off x="4610750" y="2479438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88" name="Rectangle 187"/>
              <p:cNvSpPr/>
              <p:nvPr/>
            </p:nvSpPr>
            <p:spPr>
              <a:xfrm>
                <a:off x="4610750" y="2676520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89" name="Rectangle 188"/>
              <p:cNvSpPr/>
              <p:nvPr/>
            </p:nvSpPr>
            <p:spPr>
              <a:xfrm>
                <a:off x="4610750" y="1099875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90" name="Rectangle 189"/>
              <p:cNvSpPr/>
              <p:nvPr/>
            </p:nvSpPr>
            <p:spPr>
              <a:xfrm>
                <a:off x="4610750" y="1296955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91" name="Rectangle 190"/>
              <p:cNvSpPr/>
              <p:nvPr/>
            </p:nvSpPr>
            <p:spPr>
              <a:xfrm>
                <a:off x="4610750" y="1494036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92" name="Rectangle 191"/>
              <p:cNvSpPr/>
              <p:nvPr/>
            </p:nvSpPr>
            <p:spPr>
              <a:xfrm>
                <a:off x="4799317" y="1691116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93" name="Rectangle 192"/>
              <p:cNvSpPr/>
              <p:nvPr/>
            </p:nvSpPr>
            <p:spPr>
              <a:xfrm>
                <a:off x="4799317" y="1888197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94" name="Rectangle 193"/>
              <p:cNvSpPr/>
              <p:nvPr/>
            </p:nvSpPr>
            <p:spPr>
              <a:xfrm>
                <a:off x="4799317" y="2085277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95" name="Rectangle 194"/>
              <p:cNvSpPr/>
              <p:nvPr/>
            </p:nvSpPr>
            <p:spPr>
              <a:xfrm>
                <a:off x="4799317" y="2282357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96" name="Rectangle 195"/>
              <p:cNvSpPr/>
              <p:nvPr/>
            </p:nvSpPr>
            <p:spPr>
              <a:xfrm>
                <a:off x="4799317" y="2479438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97" name="Rectangle 196"/>
              <p:cNvSpPr/>
              <p:nvPr/>
            </p:nvSpPr>
            <p:spPr>
              <a:xfrm>
                <a:off x="4799317" y="2676520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98" name="Rectangle 197"/>
              <p:cNvSpPr/>
              <p:nvPr/>
            </p:nvSpPr>
            <p:spPr>
              <a:xfrm>
                <a:off x="4799317" y="1099875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99" name="Rectangle 198"/>
              <p:cNvSpPr/>
              <p:nvPr/>
            </p:nvSpPr>
            <p:spPr>
              <a:xfrm>
                <a:off x="4799317" y="1296955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00" name="Rectangle 199"/>
              <p:cNvSpPr/>
              <p:nvPr/>
            </p:nvSpPr>
            <p:spPr>
              <a:xfrm>
                <a:off x="4799317" y="1494036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01" name="Rectangle 200"/>
              <p:cNvSpPr/>
              <p:nvPr/>
            </p:nvSpPr>
            <p:spPr>
              <a:xfrm>
                <a:off x="4995135" y="1691116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02" name="Rectangle 201"/>
              <p:cNvSpPr/>
              <p:nvPr/>
            </p:nvSpPr>
            <p:spPr>
              <a:xfrm>
                <a:off x="4995135" y="1888197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03" name="Rectangle 202"/>
              <p:cNvSpPr/>
              <p:nvPr/>
            </p:nvSpPr>
            <p:spPr>
              <a:xfrm>
                <a:off x="4995135" y="2085277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04" name="Rectangle 203"/>
              <p:cNvSpPr/>
              <p:nvPr/>
            </p:nvSpPr>
            <p:spPr>
              <a:xfrm>
                <a:off x="4995135" y="2282357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05" name="Rectangle 204"/>
              <p:cNvSpPr/>
              <p:nvPr/>
            </p:nvSpPr>
            <p:spPr>
              <a:xfrm>
                <a:off x="4995135" y="2479438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06" name="Rectangle 205"/>
              <p:cNvSpPr/>
              <p:nvPr/>
            </p:nvSpPr>
            <p:spPr>
              <a:xfrm>
                <a:off x="4995135" y="2676520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07" name="Rectangle 206"/>
              <p:cNvSpPr/>
              <p:nvPr/>
            </p:nvSpPr>
            <p:spPr>
              <a:xfrm>
                <a:off x="4995135" y="1099875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08" name="Rectangle 207"/>
              <p:cNvSpPr/>
              <p:nvPr/>
            </p:nvSpPr>
            <p:spPr>
              <a:xfrm>
                <a:off x="4995135" y="1296955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09" name="Rectangle 208"/>
              <p:cNvSpPr/>
              <p:nvPr/>
            </p:nvSpPr>
            <p:spPr>
              <a:xfrm>
                <a:off x="4995135" y="1494036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10" name="Rectangle 209"/>
              <p:cNvSpPr/>
              <p:nvPr/>
            </p:nvSpPr>
            <p:spPr>
              <a:xfrm>
                <a:off x="5190954" y="1691116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11" name="Rectangle 210"/>
              <p:cNvSpPr/>
              <p:nvPr/>
            </p:nvSpPr>
            <p:spPr>
              <a:xfrm>
                <a:off x="5190954" y="1888197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12" name="Rectangle 211"/>
              <p:cNvSpPr/>
              <p:nvPr/>
            </p:nvSpPr>
            <p:spPr>
              <a:xfrm>
                <a:off x="5190954" y="2085277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13" name="Rectangle 212"/>
              <p:cNvSpPr/>
              <p:nvPr/>
            </p:nvSpPr>
            <p:spPr>
              <a:xfrm>
                <a:off x="5190954" y="2282357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14" name="Rectangle 213"/>
              <p:cNvSpPr/>
              <p:nvPr/>
            </p:nvSpPr>
            <p:spPr>
              <a:xfrm>
                <a:off x="5190954" y="2479438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15" name="Rectangle 214"/>
              <p:cNvSpPr/>
              <p:nvPr/>
            </p:nvSpPr>
            <p:spPr>
              <a:xfrm>
                <a:off x="5190954" y="2676520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16" name="Rectangle 215"/>
              <p:cNvSpPr/>
              <p:nvPr/>
            </p:nvSpPr>
            <p:spPr>
              <a:xfrm>
                <a:off x="5190954" y="1099875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17" name="Rectangle 216"/>
              <p:cNvSpPr/>
              <p:nvPr/>
            </p:nvSpPr>
            <p:spPr>
              <a:xfrm>
                <a:off x="5190954" y="1296955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18" name="Rectangle 217"/>
              <p:cNvSpPr/>
              <p:nvPr/>
            </p:nvSpPr>
            <p:spPr>
              <a:xfrm>
                <a:off x="5190954" y="1494036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19" name="Rectangle 218"/>
              <p:cNvSpPr/>
              <p:nvPr/>
            </p:nvSpPr>
            <p:spPr>
              <a:xfrm>
                <a:off x="5386773" y="1691116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20" name="Rectangle 219"/>
              <p:cNvSpPr/>
              <p:nvPr/>
            </p:nvSpPr>
            <p:spPr>
              <a:xfrm>
                <a:off x="5386773" y="1888197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21" name="Rectangle 220"/>
              <p:cNvSpPr/>
              <p:nvPr/>
            </p:nvSpPr>
            <p:spPr>
              <a:xfrm>
                <a:off x="5386773" y="2085277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22" name="Rectangle 221"/>
              <p:cNvSpPr/>
              <p:nvPr/>
            </p:nvSpPr>
            <p:spPr>
              <a:xfrm>
                <a:off x="5386773" y="2282357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23" name="Rectangle 222"/>
              <p:cNvSpPr/>
              <p:nvPr/>
            </p:nvSpPr>
            <p:spPr>
              <a:xfrm>
                <a:off x="5386773" y="2479438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24" name="Rectangle 223"/>
              <p:cNvSpPr/>
              <p:nvPr/>
            </p:nvSpPr>
            <p:spPr>
              <a:xfrm>
                <a:off x="5386773" y="2676520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25" name="Rectangle 224"/>
              <p:cNvSpPr/>
              <p:nvPr/>
            </p:nvSpPr>
            <p:spPr>
              <a:xfrm>
                <a:off x="5386773" y="1099875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26" name="Rectangle 225"/>
              <p:cNvSpPr/>
              <p:nvPr/>
            </p:nvSpPr>
            <p:spPr>
              <a:xfrm>
                <a:off x="5386773" y="1296955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27" name="Rectangle 226"/>
              <p:cNvSpPr/>
              <p:nvPr/>
            </p:nvSpPr>
            <p:spPr>
              <a:xfrm>
                <a:off x="5386773" y="1494036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28" name="Rectangle 227"/>
              <p:cNvSpPr/>
              <p:nvPr/>
            </p:nvSpPr>
            <p:spPr>
              <a:xfrm>
                <a:off x="5582592" y="1691116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29" name="Rectangle 228"/>
              <p:cNvSpPr/>
              <p:nvPr/>
            </p:nvSpPr>
            <p:spPr>
              <a:xfrm>
                <a:off x="5582592" y="1888197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30" name="Rectangle 229"/>
              <p:cNvSpPr/>
              <p:nvPr/>
            </p:nvSpPr>
            <p:spPr>
              <a:xfrm>
                <a:off x="5582592" y="2085277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31" name="Rectangle 230"/>
              <p:cNvSpPr/>
              <p:nvPr/>
            </p:nvSpPr>
            <p:spPr>
              <a:xfrm>
                <a:off x="5582592" y="2282357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32" name="Rectangle 231"/>
              <p:cNvSpPr/>
              <p:nvPr/>
            </p:nvSpPr>
            <p:spPr>
              <a:xfrm>
                <a:off x="5582592" y="2479438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33" name="Rectangle 232"/>
              <p:cNvSpPr/>
              <p:nvPr/>
            </p:nvSpPr>
            <p:spPr>
              <a:xfrm>
                <a:off x="5582592" y="2676520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34" name="Rectangle 233"/>
              <p:cNvSpPr/>
              <p:nvPr/>
            </p:nvSpPr>
            <p:spPr>
              <a:xfrm>
                <a:off x="5582592" y="1099875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35" name="Rectangle 234"/>
              <p:cNvSpPr/>
              <p:nvPr/>
            </p:nvSpPr>
            <p:spPr>
              <a:xfrm>
                <a:off x="5582592" y="1296955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36" name="Rectangle 235"/>
              <p:cNvSpPr/>
              <p:nvPr/>
            </p:nvSpPr>
            <p:spPr>
              <a:xfrm>
                <a:off x="5582592" y="1494036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sp>
          <p:nvSpPr>
            <p:cNvPr id="238" name="Flowchart: Direct Access Storage 237"/>
            <p:cNvSpPr/>
            <p:nvPr/>
          </p:nvSpPr>
          <p:spPr>
            <a:xfrm rot="10800000">
              <a:off x="3042838" y="4446255"/>
              <a:ext cx="503774" cy="222275"/>
            </a:xfrm>
            <a:prstGeom prst="flowChartMagneticDrum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39" name="Flowchart: Direct Access Storage 238"/>
            <p:cNvSpPr/>
            <p:nvPr/>
          </p:nvSpPr>
          <p:spPr>
            <a:xfrm rot="10800000">
              <a:off x="3042838" y="4706635"/>
              <a:ext cx="503774" cy="222275"/>
            </a:xfrm>
            <a:prstGeom prst="flowChartMagneticDrum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40" name="Rectangle 239"/>
            <p:cNvSpPr/>
            <p:nvPr/>
          </p:nvSpPr>
          <p:spPr>
            <a:xfrm>
              <a:off x="6824756" y="1652606"/>
              <a:ext cx="2712266" cy="860568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nl-BE" dirty="0" smtClean="0"/>
                <a:t>Channel</a:t>
              </a:r>
              <a:endParaRPr lang="en-US" sz="1400" dirty="0"/>
            </a:p>
          </p:txBody>
        </p:sp>
        <p:sp>
          <p:nvSpPr>
            <p:cNvPr id="241" name="TextBox 240"/>
            <p:cNvSpPr txBox="1"/>
            <p:nvPr/>
          </p:nvSpPr>
          <p:spPr>
            <a:xfrm>
              <a:off x="2945884" y="2831148"/>
              <a:ext cx="7000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1400" dirty="0" smtClean="0"/>
                <a:t>Ingress</a:t>
              </a:r>
              <a:endParaRPr lang="en-US" sz="1400" dirty="0"/>
            </a:p>
          </p:txBody>
        </p:sp>
        <p:sp>
          <p:nvSpPr>
            <p:cNvPr id="242" name="TextBox 241"/>
            <p:cNvSpPr txBox="1"/>
            <p:nvPr/>
          </p:nvSpPr>
          <p:spPr>
            <a:xfrm>
              <a:off x="2945884" y="3074534"/>
              <a:ext cx="6487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1400" dirty="0"/>
                <a:t>E</a:t>
              </a:r>
              <a:r>
                <a:rPr lang="nl-BE" sz="1400" dirty="0" smtClean="0"/>
                <a:t>gress</a:t>
              </a:r>
              <a:endParaRPr lang="en-US" sz="1400" dirty="0"/>
            </a:p>
          </p:txBody>
        </p:sp>
        <p:sp>
          <p:nvSpPr>
            <p:cNvPr id="243" name="Rectangle 242"/>
            <p:cNvSpPr/>
            <p:nvPr/>
          </p:nvSpPr>
          <p:spPr>
            <a:xfrm>
              <a:off x="1782922" y="2873217"/>
              <a:ext cx="394299" cy="385493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z="2400" dirty="0" smtClean="0">
                  <a:latin typeface="Wingdings" panose="05000000000000000000" pitchFamily="2" charset="2"/>
                </a:rPr>
                <a:t>z</a:t>
              </a:r>
              <a:endParaRPr lang="en-US" sz="2400" dirty="0">
                <a:latin typeface="Wingdings" panose="05000000000000000000" pitchFamily="2" charset="2"/>
              </a:endParaRPr>
            </a:p>
          </p:txBody>
        </p:sp>
        <p:cxnSp>
          <p:nvCxnSpPr>
            <p:cNvPr id="245" name="Straight Arrow Connector 244"/>
            <p:cNvCxnSpPr>
              <a:stCxn id="243" idx="3"/>
              <a:endCxn id="69" idx="1"/>
            </p:cNvCxnSpPr>
            <p:nvPr/>
          </p:nvCxnSpPr>
          <p:spPr>
            <a:xfrm flipV="1">
              <a:off x="2177221" y="2353123"/>
              <a:ext cx="866982" cy="71284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250" name="Rectangle 249"/>
            <p:cNvSpPr/>
            <p:nvPr/>
          </p:nvSpPr>
          <p:spPr>
            <a:xfrm>
              <a:off x="5911759" y="1099875"/>
              <a:ext cx="715208" cy="3836243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nl-BE" sz="2000" dirty="0" smtClean="0"/>
                <a:t>Gateway</a:t>
              </a:r>
              <a:endParaRPr lang="en-US" sz="1400" dirty="0"/>
            </a:p>
          </p:txBody>
        </p:sp>
        <p:sp>
          <p:nvSpPr>
            <p:cNvPr id="251" name="Right Arrow 250"/>
            <p:cNvSpPr/>
            <p:nvPr/>
          </p:nvSpPr>
          <p:spPr>
            <a:xfrm>
              <a:off x="5762054" y="1864175"/>
              <a:ext cx="1030894" cy="456043"/>
            </a:xfrm>
            <a:prstGeom prst="right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53" name="Right Arrow 252"/>
            <p:cNvSpPr/>
            <p:nvPr/>
          </p:nvSpPr>
          <p:spPr>
            <a:xfrm rot="10800000">
              <a:off x="6389168" y="3786291"/>
              <a:ext cx="403780" cy="456043"/>
            </a:xfrm>
            <a:prstGeom prst="right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255" name="Straight Arrow Connector 254"/>
            <p:cNvCxnSpPr>
              <a:endCxn id="6" idx="1"/>
            </p:cNvCxnSpPr>
            <p:nvPr/>
          </p:nvCxnSpPr>
          <p:spPr>
            <a:xfrm flipH="1">
              <a:off x="3532109" y="3466348"/>
              <a:ext cx="2379649" cy="894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59" name="Straight Arrow Connector 258"/>
            <p:cNvCxnSpPr>
              <a:stCxn id="6" idx="4"/>
              <a:endCxn id="243" idx="3"/>
            </p:cNvCxnSpPr>
            <p:nvPr/>
          </p:nvCxnSpPr>
          <p:spPr>
            <a:xfrm flipH="1" flipV="1">
              <a:off x="2177221" y="3065964"/>
              <a:ext cx="851114" cy="409330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26" name="Elbow Connector 625"/>
            <p:cNvCxnSpPr>
              <a:stCxn id="240" idx="3"/>
              <a:endCxn id="697" idx="3"/>
            </p:cNvCxnSpPr>
            <p:nvPr/>
          </p:nvCxnSpPr>
          <p:spPr>
            <a:xfrm>
              <a:off x="9537022" y="2082890"/>
              <a:ext cx="12700" cy="1990495"/>
            </a:xfrm>
            <a:prstGeom prst="bentConnector3">
              <a:avLst>
                <a:gd name="adj1" fmla="val 1800000"/>
              </a:avLst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630" name="TextBox 629"/>
            <p:cNvSpPr txBox="1"/>
            <p:nvPr/>
          </p:nvSpPr>
          <p:spPr>
            <a:xfrm>
              <a:off x="2514124" y="2175729"/>
              <a:ext cx="4510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l-BE" sz="1400" dirty="0" smtClean="0"/>
                <a:t>SAS</a:t>
              </a:r>
              <a:endParaRPr lang="en-US" sz="1400" dirty="0"/>
            </a:p>
          </p:txBody>
        </p:sp>
        <p:sp>
          <p:nvSpPr>
            <p:cNvPr id="631" name="TextBox 630"/>
            <p:cNvSpPr txBox="1"/>
            <p:nvPr/>
          </p:nvSpPr>
          <p:spPr>
            <a:xfrm>
              <a:off x="2529291" y="3372330"/>
              <a:ext cx="4510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l-BE" sz="1400" dirty="0" smtClean="0"/>
                <a:t>SAS</a:t>
              </a:r>
              <a:endParaRPr lang="en-US" sz="1400" dirty="0"/>
            </a:p>
          </p:txBody>
        </p:sp>
        <p:sp>
          <p:nvSpPr>
            <p:cNvPr id="632" name="TextBox 631"/>
            <p:cNvSpPr txBox="1"/>
            <p:nvPr/>
          </p:nvSpPr>
          <p:spPr>
            <a:xfrm>
              <a:off x="3147952" y="4029186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dirty="0" smtClean="0"/>
                <a:t>...</a:t>
              </a:r>
              <a:endParaRPr lang="en-US" dirty="0"/>
            </a:p>
          </p:txBody>
        </p:sp>
        <p:cxnSp>
          <p:nvCxnSpPr>
            <p:cNvPr id="633" name="Straight Arrow Connector 632"/>
            <p:cNvCxnSpPr>
              <a:endCxn id="8" idx="1"/>
            </p:cNvCxnSpPr>
            <p:nvPr/>
          </p:nvCxnSpPr>
          <p:spPr>
            <a:xfrm flipH="1" flipV="1">
              <a:off x="3532109" y="3998474"/>
              <a:ext cx="2390393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34" name="Straight Arrow Connector 633"/>
            <p:cNvCxnSpPr>
              <a:endCxn id="7" idx="1"/>
            </p:cNvCxnSpPr>
            <p:nvPr/>
          </p:nvCxnSpPr>
          <p:spPr>
            <a:xfrm flipH="1" flipV="1">
              <a:off x="3532109" y="3736884"/>
              <a:ext cx="2379649" cy="1310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35" name="Straight Arrow Connector 634"/>
            <p:cNvCxnSpPr>
              <a:endCxn id="238" idx="1"/>
            </p:cNvCxnSpPr>
            <p:nvPr/>
          </p:nvCxnSpPr>
          <p:spPr>
            <a:xfrm flipH="1">
              <a:off x="3546612" y="4554687"/>
              <a:ext cx="2375890" cy="270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36" name="Straight Arrow Connector 635"/>
            <p:cNvCxnSpPr>
              <a:endCxn id="239" idx="1"/>
            </p:cNvCxnSpPr>
            <p:nvPr/>
          </p:nvCxnSpPr>
          <p:spPr>
            <a:xfrm flipH="1" flipV="1">
              <a:off x="3546612" y="4817772"/>
              <a:ext cx="2375890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4" name="Group 3"/>
            <p:cNvGrpSpPr/>
            <p:nvPr/>
          </p:nvGrpSpPr>
          <p:grpSpPr>
            <a:xfrm>
              <a:off x="6868085" y="3214297"/>
              <a:ext cx="2668937" cy="1718176"/>
              <a:chOff x="6868085" y="3214297"/>
              <a:chExt cx="2668937" cy="1718176"/>
            </a:xfrm>
          </p:grpSpPr>
          <p:sp>
            <p:nvSpPr>
              <p:cNvPr id="390" name="Rectangle 389"/>
              <p:cNvSpPr/>
              <p:nvPr/>
            </p:nvSpPr>
            <p:spPr>
              <a:xfrm>
                <a:off x="6868085" y="3805538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391" name="Rectangle 390"/>
              <p:cNvSpPr/>
              <p:nvPr/>
            </p:nvSpPr>
            <p:spPr>
              <a:xfrm>
                <a:off x="6868085" y="4002619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392" name="Rectangle 391"/>
              <p:cNvSpPr/>
              <p:nvPr/>
            </p:nvSpPr>
            <p:spPr>
              <a:xfrm>
                <a:off x="6868085" y="4199699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393" name="Rectangle 392"/>
              <p:cNvSpPr/>
              <p:nvPr/>
            </p:nvSpPr>
            <p:spPr>
              <a:xfrm>
                <a:off x="6868085" y="4396779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394" name="Rectangle 393"/>
              <p:cNvSpPr/>
              <p:nvPr/>
            </p:nvSpPr>
            <p:spPr>
              <a:xfrm>
                <a:off x="6868085" y="4593860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395" name="Rectangle 394"/>
              <p:cNvSpPr/>
              <p:nvPr/>
            </p:nvSpPr>
            <p:spPr>
              <a:xfrm>
                <a:off x="6868085" y="4790942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396" name="Rectangle 395"/>
              <p:cNvSpPr/>
              <p:nvPr/>
            </p:nvSpPr>
            <p:spPr>
              <a:xfrm>
                <a:off x="6868085" y="3214297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397" name="Rectangle 396"/>
              <p:cNvSpPr/>
              <p:nvPr/>
            </p:nvSpPr>
            <p:spPr>
              <a:xfrm>
                <a:off x="6868085" y="3411377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398" name="Rectangle 397"/>
              <p:cNvSpPr/>
              <p:nvPr/>
            </p:nvSpPr>
            <p:spPr>
              <a:xfrm>
                <a:off x="6868085" y="3608458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399" name="Rectangle 398"/>
              <p:cNvSpPr/>
              <p:nvPr/>
            </p:nvSpPr>
            <p:spPr>
              <a:xfrm>
                <a:off x="7063904" y="3805538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00" name="Rectangle 399"/>
              <p:cNvSpPr/>
              <p:nvPr/>
            </p:nvSpPr>
            <p:spPr>
              <a:xfrm>
                <a:off x="7063904" y="4002619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01" name="Rectangle 400"/>
              <p:cNvSpPr/>
              <p:nvPr/>
            </p:nvSpPr>
            <p:spPr>
              <a:xfrm>
                <a:off x="7063904" y="4199699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02" name="Rectangle 401"/>
              <p:cNvSpPr/>
              <p:nvPr/>
            </p:nvSpPr>
            <p:spPr>
              <a:xfrm>
                <a:off x="7063904" y="4396779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03" name="Rectangle 402"/>
              <p:cNvSpPr/>
              <p:nvPr/>
            </p:nvSpPr>
            <p:spPr>
              <a:xfrm>
                <a:off x="7063904" y="4593860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04" name="Rectangle 403"/>
              <p:cNvSpPr/>
              <p:nvPr/>
            </p:nvSpPr>
            <p:spPr>
              <a:xfrm>
                <a:off x="7063904" y="4790942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05" name="Rectangle 404"/>
              <p:cNvSpPr/>
              <p:nvPr/>
            </p:nvSpPr>
            <p:spPr>
              <a:xfrm>
                <a:off x="7063904" y="3214297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06" name="Rectangle 405"/>
              <p:cNvSpPr/>
              <p:nvPr/>
            </p:nvSpPr>
            <p:spPr>
              <a:xfrm>
                <a:off x="7063904" y="3411377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07" name="Rectangle 406"/>
              <p:cNvSpPr/>
              <p:nvPr/>
            </p:nvSpPr>
            <p:spPr>
              <a:xfrm>
                <a:off x="7063904" y="3608458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08" name="Rectangle 407"/>
              <p:cNvSpPr/>
              <p:nvPr/>
            </p:nvSpPr>
            <p:spPr>
              <a:xfrm>
                <a:off x="7259722" y="3805538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09" name="Rectangle 408"/>
              <p:cNvSpPr/>
              <p:nvPr/>
            </p:nvSpPr>
            <p:spPr>
              <a:xfrm>
                <a:off x="7259722" y="4002619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10" name="Rectangle 409"/>
              <p:cNvSpPr/>
              <p:nvPr/>
            </p:nvSpPr>
            <p:spPr>
              <a:xfrm>
                <a:off x="7259722" y="4199699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11" name="Rectangle 410"/>
              <p:cNvSpPr/>
              <p:nvPr/>
            </p:nvSpPr>
            <p:spPr>
              <a:xfrm>
                <a:off x="7259722" y="4396779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12" name="Rectangle 411"/>
              <p:cNvSpPr/>
              <p:nvPr/>
            </p:nvSpPr>
            <p:spPr>
              <a:xfrm>
                <a:off x="7259722" y="4593860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13" name="Rectangle 412"/>
              <p:cNvSpPr/>
              <p:nvPr/>
            </p:nvSpPr>
            <p:spPr>
              <a:xfrm>
                <a:off x="7259722" y="4790942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14" name="Rectangle 413"/>
              <p:cNvSpPr/>
              <p:nvPr/>
            </p:nvSpPr>
            <p:spPr>
              <a:xfrm>
                <a:off x="7259722" y="3214297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15" name="Rectangle 414"/>
              <p:cNvSpPr/>
              <p:nvPr/>
            </p:nvSpPr>
            <p:spPr>
              <a:xfrm>
                <a:off x="7259722" y="3411377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16" name="Rectangle 415"/>
              <p:cNvSpPr/>
              <p:nvPr/>
            </p:nvSpPr>
            <p:spPr>
              <a:xfrm>
                <a:off x="7259722" y="3608458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17" name="Rectangle 416"/>
              <p:cNvSpPr/>
              <p:nvPr/>
            </p:nvSpPr>
            <p:spPr>
              <a:xfrm>
                <a:off x="7455541" y="3805538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18" name="Rectangle 417"/>
              <p:cNvSpPr/>
              <p:nvPr/>
            </p:nvSpPr>
            <p:spPr>
              <a:xfrm>
                <a:off x="7455541" y="4002619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19" name="Rectangle 418"/>
              <p:cNvSpPr/>
              <p:nvPr/>
            </p:nvSpPr>
            <p:spPr>
              <a:xfrm>
                <a:off x="7455541" y="4199699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20" name="Rectangle 419"/>
              <p:cNvSpPr/>
              <p:nvPr/>
            </p:nvSpPr>
            <p:spPr>
              <a:xfrm>
                <a:off x="7455541" y="4396779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21" name="Rectangle 420"/>
              <p:cNvSpPr/>
              <p:nvPr/>
            </p:nvSpPr>
            <p:spPr>
              <a:xfrm>
                <a:off x="7455541" y="4593860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22" name="Rectangle 421"/>
              <p:cNvSpPr/>
              <p:nvPr/>
            </p:nvSpPr>
            <p:spPr>
              <a:xfrm>
                <a:off x="7455541" y="4790942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23" name="Rectangle 422"/>
              <p:cNvSpPr/>
              <p:nvPr/>
            </p:nvSpPr>
            <p:spPr>
              <a:xfrm>
                <a:off x="7455541" y="3214297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24" name="Rectangle 423"/>
              <p:cNvSpPr/>
              <p:nvPr/>
            </p:nvSpPr>
            <p:spPr>
              <a:xfrm>
                <a:off x="7455541" y="3411377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25" name="Rectangle 424"/>
              <p:cNvSpPr/>
              <p:nvPr/>
            </p:nvSpPr>
            <p:spPr>
              <a:xfrm>
                <a:off x="7455541" y="3608458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26" name="Rectangle 425"/>
              <p:cNvSpPr/>
              <p:nvPr/>
            </p:nvSpPr>
            <p:spPr>
              <a:xfrm>
                <a:off x="7651357" y="3805538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27" name="Rectangle 426"/>
              <p:cNvSpPr/>
              <p:nvPr/>
            </p:nvSpPr>
            <p:spPr>
              <a:xfrm>
                <a:off x="7651357" y="4002619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28" name="Rectangle 427"/>
              <p:cNvSpPr/>
              <p:nvPr/>
            </p:nvSpPr>
            <p:spPr>
              <a:xfrm>
                <a:off x="7651357" y="4199699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29" name="Rectangle 428"/>
              <p:cNvSpPr/>
              <p:nvPr/>
            </p:nvSpPr>
            <p:spPr>
              <a:xfrm>
                <a:off x="7651357" y="4396779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30" name="Rectangle 429"/>
              <p:cNvSpPr/>
              <p:nvPr/>
            </p:nvSpPr>
            <p:spPr>
              <a:xfrm>
                <a:off x="7651357" y="4593860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31" name="Rectangle 430"/>
              <p:cNvSpPr/>
              <p:nvPr/>
            </p:nvSpPr>
            <p:spPr>
              <a:xfrm>
                <a:off x="7651357" y="4790942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32" name="Rectangle 431"/>
              <p:cNvSpPr/>
              <p:nvPr/>
            </p:nvSpPr>
            <p:spPr>
              <a:xfrm>
                <a:off x="7651357" y="3214297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33" name="Rectangle 432"/>
              <p:cNvSpPr/>
              <p:nvPr/>
            </p:nvSpPr>
            <p:spPr>
              <a:xfrm>
                <a:off x="7651357" y="3411377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34" name="Rectangle 433"/>
              <p:cNvSpPr/>
              <p:nvPr/>
            </p:nvSpPr>
            <p:spPr>
              <a:xfrm>
                <a:off x="7651357" y="3608458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35" name="Rectangle 434"/>
              <p:cNvSpPr/>
              <p:nvPr/>
            </p:nvSpPr>
            <p:spPr>
              <a:xfrm>
                <a:off x="7847176" y="3805538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36" name="Rectangle 435"/>
              <p:cNvSpPr/>
              <p:nvPr/>
            </p:nvSpPr>
            <p:spPr>
              <a:xfrm>
                <a:off x="7847176" y="4002619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37" name="Rectangle 436"/>
              <p:cNvSpPr/>
              <p:nvPr/>
            </p:nvSpPr>
            <p:spPr>
              <a:xfrm>
                <a:off x="7847176" y="4199699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38" name="Rectangle 437"/>
              <p:cNvSpPr/>
              <p:nvPr/>
            </p:nvSpPr>
            <p:spPr>
              <a:xfrm>
                <a:off x="7847176" y="4396779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39" name="Rectangle 438"/>
              <p:cNvSpPr/>
              <p:nvPr/>
            </p:nvSpPr>
            <p:spPr>
              <a:xfrm>
                <a:off x="7847176" y="4593860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40" name="Rectangle 439"/>
              <p:cNvSpPr/>
              <p:nvPr/>
            </p:nvSpPr>
            <p:spPr>
              <a:xfrm>
                <a:off x="7847176" y="4790942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41" name="Rectangle 440"/>
              <p:cNvSpPr/>
              <p:nvPr/>
            </p:nvSpPr>
            <p:spPr>
              <a:xfrm>
                <a:off x="7847176" y="3214297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42" name="Rectangle 441"/>
              <p:cNvSpPr/>
              <p:nvPr/>
            </p:nvSpPr>
            <p:spPr>
              <a:xfrm>
                <a:off x="7847176" y="3411377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43" name="Rectangle 442"/>
              <p:cNvSpPr/>
              <p:nvPr/>
            </p:nvSpPr>
            <p:spPr>
              <a:xfrm>
                <a:off x="7847176" y="3608458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25" name="Rectangle 624"/>
              <p:cNvSpPr/>
              <p:nvPr/>
            </p:nvSpPr>
            <p:spPr>
              <a:xfrm>
                <a:off x="8042994" y="3805538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27" name="Rectangle 626"/>
              <p:cNvSpPr/>
              <p:nvPr/>
            </p:nvSpPr>
            <p:spPr>
              <a:xfrm>
                <a:off x="8042994" y="4002619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28" name="Rectangle 627"/>
              <p:cNvSpPr/>
              <p:nvPr/>
            </p:nvSpPr>
            <p:spPr>
              <a:xfrm>
                <a:off x="8042994" y="4199699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29" name="Rectangle 628"/>
              <p:cNvSpPr/>
              <p:nvPr/>
            </p:nvSpPr>
            <p:spPr>
              <a:xfrm>
                <a:off x="8042994" y="4396779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37" name="Rectangle 636"/>
              <p:cNvSpPr/>
              <p:nvPr/>
            </p:nvSpPr>
            <p:spPr>
              <a:xfrm>
                <a:off x="8042994" y="4593860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38" name="Rectangle 637"/>
              <p:cNvSpPr/>
              <p:nvPr/>
            </p:nvSpPr>
            <p:spPr>
              <a:xfrm>
                <a:off x="8042994" y="4790942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39" name="Rectangle 638"/>
              <p:cNvSpPr/>
              <p:nvPr/>
            </p:nvSpPr>
            <p:spPr>
              <a:xfrm>
                <a:off x="8042994" y="3214297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40" name="Rectangle 639"/>
              <p:cNvSpPr/>
              <p:nvPr/>
            </p:nvSpPr>
            <p:spPr>
              <a:xfrm>
                <a:off x="8042994" y="3411377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41" name="Rectangle 640"/>
              <p:cNvSpPr/>
              <p:nvPr/>
            </p:nvSpPr>
            <p:spPr>
              <a:xfrm>
                <a:off x="8042994" y="3608458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42" name="Rectangle 641"/>
              <p:cNvSpPr/>
              <p:nvPr/>
            </p:nvSpPr>
            <p:spPr>
              <a:xfrm>
                <a:off x="8238813" y="3805538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43" name="Rectangle 642"/>
              <p:cNvSpPr/>
              <p:nvPr/>
            </p:nvSpPr>
            <p:spPr>
              <a:xfrm>
                <a:off x="8238813" y="4002619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44" name="Rectangle 643"/>
              <p:cNvSpPr/>
              <p:nvPr/>
            </p:nvSpPr>
            <p:spPr>
              <a:xfrm>
                <a:off x="8238813" y="4199699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45" name="Rectangle 644"/>
              <p:cNvSpPr/>
              <p:nvPr/>
            </p:nvSpPr>
            <p:spPr>
              <a:xfrm>
                <a:off x="8238813" y="4396779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46" name="Rectangle 645"/>
              <p:cNvSpPr/>
              <p:nvPr/>
            </p:nvSpPr>
            <p:spPr>
              <a:xfrm>
                <a:off x="8238813" y="4593860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47" name="Rectangle 646"/>
              <p:cNvSpPr/>
              <p:nvPr/>
            </p:nvSpPr>
            <p:spPr>
              <a:xfrm>
                <a:off x="8238813" y="4790942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48" name="Rectangle 647"/>
              <p:cNvSpPr/>
              <p:nvPr/>
            </p:nvSpPr>
            <p:spPr>
              <a:xfrm>
                <a:off x="8238813" y="3214297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49" name="Rectangle 648"/>
              <p:cNvSpPr/>
              <p:nvPr/>
            </p:nvSpPr>
            <p:spPr>
              <a:xfrm>
                <a:off x="8238813" y="3411377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50" name="Rectangle 649"/>
              <p:cNvSpPr/>
              <p:nvPr/>
            </p:nvSpPr>
            <p:spPr>
              <a:xfrm>
                <a:off x="8238813" y="3608458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51" name="Rectangle 650"/>
              <p:cNvSpPr/>
              <p:nvPr/>
            </p:nvSpPr>
            <p:spPr>
              <a:xfrm>
                <a:off x="8434632" y="3805538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52" name="Rectangle 651"/>
              <p:cNvSpPr/>
              <p:nvPr/>
            </p:nvSpPr>
            <p:spPr>
              <a:xfrm>
                <a:off x="8434632" y="4002619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53" name="Rectangle 652"/>
              <p:cNvSpPr/>
              <p:nvPr/>
            </p:nvSpPr>
            <p:spPr>
              <a:xfrm>
                <a:off x="8434632" y="4199699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54" name="Rectangle 653"/>
              <p:cNvSpPr/>
              <p:nvPr/>
            </p:nvSpPr>
            <p:spPr>
              <a:xfrm>
                <a:off x="8434632" y="4396779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55" name="Rectangle 654"/>
              <p:cNvSpPr/>
              <p:nvPr/>
            </p:nvSpPr>
            <p:spPr>
              <a:xfrm>
                <a:off x="8434632" y="4593860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56" name="Rectangle 655"/>
              <p:cNvSpPr/>
              <p:nvPr/>
            </p:nvSpPr>
            <p:spPr>
              <a:xfrm>
                <a:off x="8434632" y="4790942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57" name="Rectangle 656"/>
              <p:cNvSpPr/>
              <p:nvPr/>
            </p:nvSpPr>
            <p:spPr>
              <a:xfrm>
                <a:off x="8434632" y="3214297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58" name="Rectangle 657"/>
              <p:cNvSpPr/>
              <p:nvPr/>
            </p:nvSpPr>
            <p:spPr>
              <a:xfrm>
                <a:off x="8434632" y="3411377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59" name="Rectangle 658"/>
              <p:cNvSpPr/>
              <p:nvPr/>
            </p:nvSpPr>
            <p:spPr>
              <a:xfrm>
                <a:off x="8434632" y="3608458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60" name="Rectangle 659"/>
              <p:cNvSpPr/>
              <p:nvPr/>
            </p:nvSpPr>
            <p:spPr>
              <a:xfrm>
                <a:off x="8623199" y="3805538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61" name="Rectangle 660"/>
              <p:cNvSpPr/>
              <p:nvPr/>
            </p:nvSpPr>
            <p:spPr>
              <a:xfrm>
                <a:off x="8623199" y="4002619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62" name="Rectangle 661"/>
              <p:cNvSpPr/>
              <p:nvPr/>
            </p:nvSpPr>
            <p:spPr>
              <a:xfrm>
                <a:off x="8623199" y="4199699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63" name="Rectangle 662"/>
              <p:cNvSpPr/>
              <p:nvPr/>
            </p:nvSpPr>
            <p:spPr>
              <a:xfrm>
                <a:off x="8623199" y="4396779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64" name="Rectangle 663"/>
              <p:cNvSpPr/>
              <p:nvPr/>
            </p:nvSpPr>
            <p:spPr>
              <a:xfrm>
                <a:off x="8623199" y="4593860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65" name="Rectangle 664"/>
              <p:cNvSpPr/>
              <p:nvPr/>
            </p:nvSpPr>
            <p:spPr>
              <a:xfrm>
                <a:off x="8623199" y="4790942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66" name="Rectangle 665"/>
              <p:cNvSpPr/>
              <p:nvPr/>
            </p:nvSpPr>
            <p:spPr>
              <a:xfrm>
                <a:off x="8623199" y="3214297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67" name="Rectangle 666"/>
              <p:cNvSpPr/>
              <p:nvPr/>
            </p:nvSpPr>
            <p:spPr>
              <a:xfrm>
                <a:off x="8623199" y="3411377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68" name="Rectangle 667"/>
              <p:cNvSpPr/>
              <p:nvPr/>
            </p:nvSpPr>
            <p:spPr>
              <a:xfrm>
                <a:off x="8623199" y="3608458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69" name="Rectangle 668"/>
              <p:cNvSpPr/>
              <p:nvPr/>
            </p:nvSpPr>
            <p:spPr>
              <a:xfrm>
                <a:off x="8819017" y="3805538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70" name="Rectangle 669"/>
              <p:cNvSpPr/>
              <p:nvPr/>
            </p:nvSpPr>
            <p:spPr>
              <a:xfrm>
                <a:off x="8819017" y="4002619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71" name="Rectangle 670"/>
              <p:cNvSpPr/>
              <p:nvPr/>
            </p:nvSpPr>
            <p:spPr>
              <a:xfrm>
                <a:off x="8819017" y="4199699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72" name="Rectangle 671"/>
              <p:cNvSpPr/>
              <p:nvPr/>
            </p:nvSpPr>
            <p:spPr>
              <a:xfrm>
                <a:off x="8819017" y="4396779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73" name="Rectangle 672"/>
              <p:cNvSpPr/>
              <p:nvPr/>
            </p:nvSpPr>
            <p:spPr>
              <a:xfrm>
                <a:off x="8819017" y="4593860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74" name="Rectangle 673"/>
              <p:cNvSpPr/>
              <p:nvPr/>
            </p:nvSpPr>
            <p:spPr>
              <a:xfrm>
                <a:off x="8819017" y="4790942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75" name="Rectangle 674"/>
              <p:cNvSpPr/>
              <p:nvPr/>
            </p:nvSpPr>
            <p:spPr>
              <a:xfrm>
                <a:off x="8819017" y="3214297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76" name="Rectangle 675"/>
              <p:cNvSpPr/>
              <p:nvPr/>
            </p:nvSpPr>
            <p:spPr>
              <a:xfrm>
                <a:off x="8819017" y="3411377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77" name="Rectangle 676"/>
              <p:cNvSpPr/>
              <p:nvPr/>
            </p:nvSpPr>
            <p:spPr>
              <a:xfrm>
                <a:off x="8819017" y="3608458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78" name="Rectangle 677"/>
              <p:cNvSpPr/>
              <p:nvPr/>
            </p:nvSpPr>
            <p:spPr>
              <a:xfrm>
                <a:off x="9014836" y="3805538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79" name="Rectangle 678"/>
              <p:cNvSpPr/>
              <p:nvPr/>
            </p:nvSpPr>
            <p:spPr>
              <a:xfrm>
                <a:off x="9014836" y="4002619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80" name="Rectangle 679"/>
              <p:cNvSpPr/>
              <p:nvPr/>
            </p:nvSpPr>
            <p:spPr>
              <a:xfrm>
                <a:off x="9014836" y="4199699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81" name="Rectangle 680"/>
              <p:cNvSpPr/>
              <p:nvPr/>
            </p:nvSpPr>
            <p:spPr>
              <a:xfrm>
                <a:off x="9014836" y="4396779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82" name="Rectangle 681"/>
              <p:cNvSpPr/>
              <p:nvPr/>
            </p:nvSpPr>
            <p:spPr>
              <a:xfrm>
                <a:off x="9014836" y="4593860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83" name="Rectangle 682"/>
              <p:cNvSpPr/>
              <p:nvPr/>
            </p:nvSpPr>
            <p:spPr>
              <a:xfrm>
                <a:off x="9014836" y="4790942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84" name="Rectangle 683"/>
              <p:cNvSpPr/>
              <p:nvPr/>
            </p:nvSpPr>
            <p:spPr>
              <a:xfrm>
                <a:off x="9014836" y="3214297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85" name="Rectangle 684"/>
              <p:cNvSpPr/>
              <p:nvPr/>
            </p:nvSpPr>
            <p:spPr>
              <a:xfrm>
                <a:off x="9014836" y="3411377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86" name="Rectangle 685"/>
              <p:cNvSpPr/>
              <p:nvPr/>
            </p:nvSpPr>
            <p:spPr>
              <a:xfrm>
                <a:off x="9014836" y="3608458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87" name="Rectangle 686"/>
              <p:cNvSpPr/>
              <p:nvPr/>
            </p:nvSpPr>
            <p:spPr>
              <a:xfrm>
                <a:off x="9210655" y="3805538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88" name="Rectangle 687"/>
              <p:cNvSpPr/>
              <p:nvPr/>
            </p:nvSpPr>
            <p:spPr>
              <a:xfrm>
                <a:off x="9210655" y="4002619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89" name="Rectangle 688"/>
              <p:cNvSpPr/>
              <p:nvPr/>
            </p:nvSpPr>
            <p:spPr>
              <a:xfrm>
                <a:off x="9210655" y="4199699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90" name="Rectangle 689"/>
              <p:cNvSpPr/>
              <p:nvPr/>
            </p:nvSpPr>
            <p:spPr>
              <a:xfrm>
                <a:off x="9210655" y="4396779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91" name="Rectangle 690"/>
              <p:cNvSpPr/>
              <p:nvPr/>
            </p:nvSpPr>
            <p:spPr>
              <a:xfrm>
                <a:off x="9210655" y="4593860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92" name="Rectangle 691"/>
              <p:cNvSpPr/>
              <p:nvPr/>
            </p:nvSpPr>
            <p:spPr>
              <a:xfrm>
                <a:off x="9210655" y="4790942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93" name="Rectangle 692"/>
              <p:cNvSpPr/>
              <p:nvPr/>
            </p:nvSpPr>
            <p:spPr>
              <a:xfrm>
                <a:off x="9210655" y="3214297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94" name="Rectangle 693"/>
              <p:cNvSpPr/>
              <p:nvPr/>
            </p:nvSpPr>
            <p:spPr>
              <a:xfrm>
                <a:off x="9210655" y="3411377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95" name="Rectangle 694"/>
              <p:cNvSpPr/>
              <p:nvPr/>
            </p:nvSpPr>
            <p:spPr>
              <a:xfrm>
                <a:off x="9210655" y="3608458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96" name="Rectangle 695"/>
              <p:cNvSpPr/>
              <p:nvPr/>
            </p:nvSpPr>
            <p:spPr>
              <a:xfrm>
                <a:off x="9406474" y="3805538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97" name="Rectangle 696"/>
              <p:cNvSpPr/>
              <p:nvPr/>
            </p:nvSpPr>
            <p:spPr>
              <a:xfrm>
                <a:off x="9406474" y="4002619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98" name="Rectangle 697"/>
              <p:cNvSpPr/>
              <p:nvPr/>
            </p:nvSpPr>
            <p:spPr>
              <a:xfrm>
                <a:off x="9406474" y="4199699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99" name="Rectangle 698"/>
              <p:cNvSpPr/>
              <p:nvPr/>
            </p:nvSpPr>
            <p:spPr>
              <a:xfrm>
                <a:off x="9406474" y="4396779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700" name="Rectangle 699"/>
              <p:cNvSpPr/>
              <p:nvPr/>
            </p:nvSpPr>
            <p:spPr>
              <a:xfrm>
                <a:off x="9406474" y="4593860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701" name="Rectangle 700"/>
              <p:cNvSpPr/>
              <p:nvPr/>
            </p:nvSpPr>
            <p:spPr>
              <a:xfrm>
                <a:off x="9406474" y="4790942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702" name="Rectangle 701"/>
              <p:cNvSpPr/>
              <p:nvPr/>
            </p:nvSpPr>
            <p:spPr>
              <a:xfrm>
                <a:off x="9406474" y="3214297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703" name="Rectangle 702"/>
              <p:cNvSpPr/>
              <p:nvPr/>
            </p:nvSpPr>
            <p:spPr>
              <a:xfrm>
                <a:off x="9406474" y="3411377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704" name="Rectangle 703"/>
              <p:cNvSpPr/>
              <p:nvPr/>
            </p:nvSpPr>
            <p:spPr>
              <a:xfrm>
                <a:off x="9406474" y="3608458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82928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63240" y="2172227"/>
            <a:ext cx="3227295" cy="869577"/>
          </a:xfrm>
          <a:prstGeom prst="rect">
            <a:avLst/>
          </a:prstGeom>
          <a:solidFill>
            <a:srgbClr val="00CCFF"/>
          </a:solidFill>
          <a:ln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Eventhub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749208" y="2490417"/>
            <a:ext cx="230909" cy="215496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1977912" y="2606284"/>
            <a:ext cx="495604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829929" y="2181482"/>
            <a:ext cx="1185395" cy="869577"/>
          </a:xfrm>
          <a:prstGeom prst="rect">
            <a:avLst/>
          </a:prstGeom>
          <a:solidFill>
            <a:srgbClr val="00CCFF"/>
          </a:solidFill>
          <a:ln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Event</a:t>
            </a:r>
          </a:p>
          <a:p>
            <a:pPr algn="ctr"/>
            <a:r>
              <a:rPr lang="nl-BE" dirty="0" smtClean="0"/>
              <a:t>ProcessorHost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25429" y="2606284"/>
            <a:ext cx="140745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463240" y="3323200"/>
            <a:ext cx="3227295" cy="869577"/>
          </a:xfrm>
          <a:prstGeom prst="rect">
            <a:avLst/>
          </a:prstGeom>
          <a:solidFill>
            <a:srgbClr val="00CCFF"/>
          </a:solidFill>
          <a:ln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Signalr Hub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836701" y="3313528"/>
            <a:ext cx="1185395" cy="1957405"/>
          </a:xfrm>
          <a:prstGeom prst="rect">
            <a:avLst/>
          </a:prstGeom>
          <a:solidFill>
            <a:srgbClr val="00CCFF"/>
          </a:solidFill>
          <a:ln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Owin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1736727" y="3610548"/>
            <a:ext cx="230909" cy="215496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1965431" y="3726415"/>
            <a:ext cx="495604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12948" y="3726415"/>
            <a:ext cx="140745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475721" y="4411027"/>
            <a:ext cx="3227295" cy="869577"/>
          </a:xfrm>
          <a:prstGeom prst="rect">
            <a:avLst/>
          </a:prstGeom>
          <a:solidFill>
            <a:srgbClr val="00CCFF"/>
          </a:solidFill>
          <a:ln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Web API Controller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1749208" y="4698375"/>
            <a:ext cx="230909" cy="215496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977912" y="4814242"/>
            <a:ext cx="495604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25429" y="4814242"/>
            <a:ext cx="140745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475721" y="5494674"/>
            <a:ext cx="3227295" cy="86957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MQTT </a:t>
            </a:r>
            <a:r>
              <a:rPr lang="nl-BE" sz="1600" dirty="0" smtClean="0"/>
              <a:t>(Not available yet)</a:t>
            </a:r>
            <a:endParaRPr lang="en-US" sz="1600" dirty="0"/>
          </a:p>
        </p:txBody>
      </p:sp>
      <p:sp>
        <p:nvSpPr>
          <p:cNvPr id="19" name="Oval 18"/>
          <p:cNvSpPr/>
          <p:nvPr/>
        </p:nvSpPr>
        <p:spPr>
          <a:xfrm>
            <a:off x="1749208" y="5782022"/>
            <a:ext cx="230909" cy="215496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>
            <a:off x="1977912" y="5897889"/>
            <a:ext cx="495604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25429" y="5897889"/>
            <a:ext cx="140745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5836701" y="5485003"/>
            <a:ext cx="1185395" cy="86957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Host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7194319" y="2160452"/>
            <a:ext cx="896470" cy="4192024"/>
          </a:xfrm>
          <a:prstGeom prst="rect">
            <a:avLst/>
          </a:prstGeom>
          <a:solidFill>
            <a:srgbClr val="00CCFF"/>
          </a:solidFill>
          <a:ln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Auth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8247530" y="2172227"/>
            <a:ext cx="968188" cy="4192024"/>
          </a:xfrm>
          <a:prstGeom prst="rect">
            <a:avLst/>
          </a:prstGeom>
          <a:solidFill>
            <a:srgbClr val="00CCFF"/>
          </a:solidFill>
          <a:ln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Routing</a:t>
            </a:r>
            <a:endParaRPr lang="en-US" dirty="0"/>
          </a:p>
        </p:txBody>
      </p:sp>
      <p:sp>
        <p:nvSpPr>
          <p:cNvPr id="25" name="Can 24"/>
          <p:cNvSpPr/>
          <p:nvPr/>
        </p:nvSpPr>
        <p:spPr>
          <a:xfrm rot="5400000">
            <a:off x="10447736" y="1224238"/>
            <a:ext cx="338328" cy="2203716"/>
          </a:xfrm>
          <a:prstGeom prst="ca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an 25"/>
          <p:cNvSpPr/>
          <p:nvPr/>
        </p:nvSpPr>
        <p:spPr>
          <a:xfrm rot="5400000">
            <a:off x="10447736" y="1706830"/>
            <a:ext cx="338328" cy="2203716"/>
          </a:xfrm>
          <a:prstGeom prst="ca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an 26"/>
          <p:cNvSpPr/>
          <p:nvPr/>
        </p:nvSpPr>
        <p:spPr>
          <a:xfrm rot="5400000">
            <a:off x="10447736" y="2189422"/>
            <a:ext cx="338328" cy="2203716"/>
          </a:xfrm>
          <a:prstGeom prst="ca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an 27"/>
          <p:cNvSpPr/>
          <p:nvPr/>
        </p:nvSpPr>
        <p:spPr>
          <a:xfrm rot="5400000">
            <a:off x="10447736" y="2672014"/>
            <a:ext cx="338328" cy="2203716"/>
          </a:xfrm>
          <a:prstGeom prst="ca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an 28"/>
          <p:cNvSpPr/>
          <p:nvPr/>
        </p:nvSpPr>
        <p:spPr>
          <a:xfrm rot="5400000">
            <a:off x="10447736" y="3154606"/>
            <a:ext cx="338328" cy="2203716"/>
          </a:xfrm>
          <a:prstGeom prst="ca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an 29"/>
          <p:cNvSpPr/>
          <p:nvPr/>
        </p:nvSpPr>
        <p:spPr>
          <a:xfrm rot="5400000">
            <a:off x="10447736" y="3637198"/>
            <a:ext cx="338328" cy="2203716"/>
          </a:xfrm>
          <a:prstGeom prst="ca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an 30"/>
          <p:cNvSpPr/>
          <p:nvPr/>
        </p:nvSpPr>
        <p:spPr>
          <a:xfrm rot="5400000">
            <a:off x="10447736" y="4119790"/>
            <a:ext cx="338328" cy="2203716"/>
          </a:xfrm>
          <a:prstGeom prst="ca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an 31"/>
          <p:cNvSpPr/>
          <p:nvPr/>
        </p:nvSpPr>
        <p:spPr>
          <a:xfrm rot="5400000">
            <a:off x="10447736" y="4602382"/>
            <a:ext cx="338328" cy="2203716"/>
          </a:xfrm>
          <a:prstGeom prst="ca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an 32"/>
          <p:cNvSpPr/>
          <p:nvPr/>
        </p:nvSpPr>
        <p:spPr>
          <a:xfrm rot="5400000">
            <a:off x="10447736" y="5084975"/>
            <a:ext cx="338328" cy="2203716"/>
          </a:xfrm>
          <a:prstGeom prst="ca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486458" y="2203178"/>
            <a:ext cx="788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BE" dirty="0" smtClean="0"/>
              <a:t>AMQP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54863" y="3357083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BE" dirty="0" smtClean="0"/>
              <a:t>Signalr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02034" y="4385560"/>
            <a:ext cx="601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BE" dirty="0" smtClean="0"/>
              <a:t>Http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479322" y="5469206"/>
            <a:ext cx="759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BE" dirty="0" smtClean="0"/>
              <a:t>MQTT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99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9" grpId="0" animBg="1"/>
      <p:bldP spid="10" grpId="0" animBg="1"/>
      <p:bldP spid="11" grpId="0" animBg="1"/>
      <p:bldP spid="14" grpId="0" animBg="1"/>
      <p:bldP spid="15" grpId="0" animBg="1"/>
      <p:bldP spid="18" grpId="0" animBg="1"/>
      <p:bldP spid="19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/>
      <p:bldP spid="35" grpId="0"/>
      <p:bldP spid="36" grpId="0"/>
      <p:bldP spid="3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117110" y="3165814"/>
            <a:ext cx="521002" cy="2967017"/>
          </a:xfrm>
          <a:prstGeom prst="rect">
            <a:avLst/>
          </a:prstGeom>
          <a:solidFill>
            <a:srgbClr val="00CCFF"/>
          </a:solidFill>
          <a:ln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dirty="0" smtClean="0"/>
              <a:t>Auth</a:t>
            </a:r>
            <a:endParaRPr lang="en-US" sz="1200" dirty="0"/>
          </a:p>
        </p:txBody>
      </p:sp>
      <p:sp>
        <p:nvSpPr>
          <p:cNvPr id="5" name="Rectangle 4"/>
          <p:cNvSpPr/>
          <p:nvPr/>
        </p:nvSpPr>
        <p:spPr>
          <a:xfrm>
            <a:off x="6839100" y="4724362"/>
            <a:ext cx="1185395" cy="1397193"/>
          </a:xfrm>
          <a:prstGeom prst="rect">
            <a:avLst/>
          </a:prstGeom>
          <a:solidFill>
            <a:srgbClr val="00CCFF"/>
          </a:solidFill>
          <a:ln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dirty="0" smtClean="0"/>
              <a:t>Queue Processor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1714331" y="3470674"/>
            <a:ext cx="1275757" cy="869577"/>
          </a:xfrm>
          <a:prstGeom prst="rect">
            <a:avLst/>
          </a:prstGeom>
          <a:solidFill>
            <a:srgbClr val="00CCFF"/>
          </a:solidFill>
          <a:ln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Eventhub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041110" y="3479638"/>
            <a:ext cx="1185395" cy="869577"/>
          </a:xfrm>
          <a:prstGeom prst="rect">
            <a:avLst/>
          </a:prstGeom>
          <a:solidFill>
            <a:srgbClr val="00CCFF"/>
          </a:solidFill>
          <a:ln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Event</a:t>
            </a:r>
          </a:p>
          <a:p>
            <a:pPr algn="ctr"/>
            <a:r>
              <a:rPr lang="nl-BE" dirty="0" smtClean="0"/>
              <a:t>ProcessorHost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307183" y="1916195"/>
            <a:ext cx="968188" cy="4192024"/>
          </a:xfrm>
          <a:prstGeom prst="rect">
            <a:avLst/>
          </a:prstGeom>
          <a:solidFill>
            <a:srgbClr val="00CCFF"/>
          </a:solidFill>
          <a:ln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Routing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1220686" y="3922776"/>
            <a:ext cx="415732" cy="48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842053" y="3165815"/>
            <a:ext cx="1185395" cy="1513922"/>
          </a:xfrm>
          <a:prstGeom prst="rect">
            <a:avLst/>
          </a:prstGeom>
          <a:solidFill>
            <a:srgbClr val="00CCFF"/>
          </a:solidFill>
          <a:ln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Owin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710259" y="4247605"/>
            <a:ext cx="1640555" cy="869577"/>
          </a:xfrm>
          <a:prstGeom prst="rect">
            <a:avLst/>
          </a:prstGeom>
          <a:solidFill>
            <a:srgbClr val="00CCFF"/>
          </a:solidFill>
          <a:ln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Signalr</a:t>
            </a:r>
          </a:p>
          <a:p>
            <a:pPr algn="ctr"/>
            <a:r>
              <a:rPr lang="nl-BE" dirty="0" smtClean="0"/>
              <a:t>Hub</a:t>
            </a:r>
            <a:endParaRPr lang="en-US" dirty="0"/>
          </a:p>
        </p:txBody>
      </p:sp>
      <p:sp>
        <p:nvSpPr>
          <p:cNvPr id="12" name="Can 11"/>
          <p:cNvSpPr/>
          <p:nvPr/>
        </p:nvSpPr>
        <p:spPr>
          <a:xfrm rot="5400000">
            <a:off x="5638057" y="1938528"/>
            <a:ext cx="338328" cy="722376"/>
          </a:xfrm>
          <a:prstGeom prst="ca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an 12"/>
          <p:cNvSpPr/>
          <p:nvPr/>
        </p:nvSpPr>
        <p:spPr>
          <a:xfrm rot="5400000">
            <a:off x="5638057" y="2370320"/>
            <a:ext cx="338328" cy="722376"/>
          </a:xfrm>
          <a:prstGeom prst="ca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an 13"/>
          <p:cNvSpPr/>
          <p:nvPr/>
        </p:nvSpPr>
        <p:spPr>
          <a:xfrm rot="5400000">
            <a:off x="5644373" y="2802112"/>
            <a:ext cx="338328" cy="722376"/>
          </a:xfrm>
          <a:prstGeom prst="ca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an 14"/>
          <p:cNvSpPr/>
          <p:nvPr/>
        </p:nvSpPr>
        <p:spPr>
          <a:xfrm rot="5400000">
            <a:off x="5638057" y="3252192"/>
            <a:ext cx="338328" cy="722376"/>
          </a:xfrm>
          <a:prstGeom prst="ca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an 15"/>
          <p:cNvSpPr/>
          <p:nvPr/>
        </p:nvSpPr>
        <p:spPr>
          <a:xfrm rot="5400000">
            <a:off x="5643410" y="3702272"/>
            <a:ext cx="338328" cy="722376"/>
          </a:xfrm>
          <a:prstGeom prst="ca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an 16"/>
          <p:cNvSpPr/>
          <p:nvPr/>
        </p:nvSpPr>
        <p:spPr>
          <a:xfrm rot="5400000">
            <a:off x="5638057" y="4148226"/>
            <a:ext cx="338328" cy="722376"/>
          </a:xfrm>
          <a:prstGeom prst="ca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an 17"/>
          <p:cNvSpPr/>
          <p:nvPr/>
        </p:nvSpPr>
        <p:spPr>
          <a:xfrm rot="5400000">
            <a:off x="5638057" y="4594180"/>
            <a:ext cx="338328" cy="722376"/>
          </a:xfrm>
          <a:prstGeom prst="ca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an 18"/>
          <p:cNvSpPr/>
          <p:nvPr/>
        </p:nvSpPr>
        <p:spPr>
          <a:xfrm rot="5400000">
            <a:off x="5644373" y="5040134"/>
            <a:ext cx="338328" cy="722376"/>
          </a:xfrm>
          <a:prstGeom prst="ca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an 19"/>
          <p:cNvSpPr/>
          <p:nvPr/>
        </p:nvSpPr>
        <p:spPr>
          <a:xfrm rot="5400000">
            <a:off x="5637627" y="5490214"/>
            <a:ext cx="338328" cy="722376"/>
          </a:xfrm>
          <a:prstGeom prst="ca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6705561" y="2220856"/>
            <a:ext cx="230909" cy="215496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6210395" y="2328604"/>
            <a:ext cx="495604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8710259" y="3177091"/>
            <a:ext cx="1640555" cy="869577"/>
          </a:xfrm>
          <a:prstGeom prst="rect">
            <a:avLst/>
          </a:prstGeom>
          <a:solidFill>
            <a:srgbClr val="00CCFF"/>
          </a:solidFill>
          <a:ln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Web API</a:t>
            </a:r>
          </a:p>
          <a:p>
            <a:pPr algn="ctr"/>
            <a:r>
              <a:rPr lang="nl-BE" dirty="0" smtClean="0"/>
              <a:t>Controller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8710259" y="5263255"/>
            <a:ext cx="1613648" cy="86957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600" dirty="0" smtClean="0"/>
              <a:t>MQTT </a:t>
            </a:r>
            <a:r>
              <a:rPr lang="nl-BE" sz="1600" dirty="0" smtClean="0"/>
              <a:t>Host </a:t>
            </a:r>
            <a:br>
              <a:rPr lang="nl-BE" sz="1600" dirty="0" smtClean="0"/>
            </a:br>
            <a:r>
              <a:rPr lang="nl-BE" sz="1400" dirty="0" smtClean="0"/>
              <a:t>(Not available yet)</a:t>
            </a:r>
            <a:endParaRPr lang="en-US" sz="1400" dirty="0"/>
          </a:p>
        </p:txBody>
      </p:sp>
      <p:sp>
        <p:nvSpPr>
          <p:cNvPr id="25" name="Oval 24"/>
          <p:cNvSpPr/>
          <p:nvPr/>
        </p:nvSpPr>
        <p:spPr>
          <a:xfrm>
            <a:off x="10859246" y="3452857"/>
            <a:ext cx="230909" cy="215496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0364080" y="3560605"/>
            <a:ext cx="495604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 flipV="1">
            <a:off x="11194222" y="4665867"/>
            <a:ext cx="808729" cy="127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10859246" y="4556984"/>
            <a:ext cx="230909" cy="215496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0364080" y="4664732"/>
            <a:ext cx="495604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 flipV="1">
            <a:off x="11194222" y="5692184"/>
            <a:ext cx="808729" cy="127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10859246" y="5583301"/>
            <a:ext cx="230909" cy="215496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/>
          <p:nvPr/>
        </p:nvCxnSpPr>
        <p:spPr>
          <a:xfrm>
            <a:off x="10364080" y="5691049"/>
            <a:ext cx="495604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 flipV="1">
            <a:off x="11145019" y="3554249"/>
            <a:ext cx="808729" cy="127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037136" y="2117074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AMQP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1145019" y="3134997"/>
            <a:ext cx="675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HTTP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1150387" y="4260240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Signalr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1150386" y="5249837"/>
            <a:ext cx="759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MQTT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11006" y="3738110"/>
            <a:ext cx="74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Amqp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775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3" grpId="0" animBg="1"/>
      <p:bldP spid="24" grpId="0" animBg="1"/>
      <p:bldP spid="25" grpId="0" animBg="1"/>
      <p:bldP spid="28" grpId="0" animBg="1"/>
      <p:bldP spid="31" grpId="0" animBg="1"/>
      <p:bldP spid="35" grpId="0"/>
      <p:bldP spid="36" grpId="0"/>
      <p:bldP spid="37" grpId="0"/>
      <p:bldP spid="38" grpId="0"/>
      <p:bldP spid="4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</TotalTime>
  <Words>153</Words>
  <Application>Microsoft Office PowerPoint</Application>
  <PresentationFormat>Widescreen</PresentationFormat>
  <Paragraphs>121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Yves Goeleven</dc:creator>
  <cp:lastModifiedBy>Yves Goeleven</cp:lastModifiedBy>
  <cp:revision>34</cp:revision>
  <dcterms:created xsi:type="dcterms:W3CDTF">2015-04-06T19:06:08Z</dcterms:created>
  <dcterms:modified xsi:type="dcterms:W3CDTF">2015-04-16T22:22:43Z</dcterms:modified>
</cp:coreProperties>
</file>