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3" r:id="rId3"/>
    <p:sldId id="294" r:id="rId4"/>
    <p:sldId id="258" r:id="rId5"/>
    <p:sldId id="273" r:id="rId6"/>
    <p:sldId id="257" r:id="rId7"/>
    <p:sldId id="259" r:id="rId8"/>
    <p:sldId id="274" r:id="rId9"/>
    <p:sldId id="275" r:id="rId10"/>
    <p:sldId id="260" r:id="rId11"/>
    <p:sldId id="261" r:id="rId12"/>
    <p:sldId id="276" r:id="rId13"/>
    <p:sldId id="286" r:id="rId14"/>
    <p:sldId id="271" r:id="rId15"/>
    <p:sldId id="277" r:id="rId16"/>
    <p:sldId id="278" r:id="rId17"/>
    <p:sldId id="267" r:id="rId18"/>
    <p:sldId id="266" r:id="rId19"/>
    <p:sldId id="269" r:id="rId20"/>
    <p:sldId id="282" r:id="rId21"/>
    <p:sldId id="283" r:id="rId22"/>
    <p:sldId id="284" r:id="rId23"/>
    <p:sldId id="285" r:id="rId24"/>
    <p:sldId id="280" r:id="rId25"/>
    <p:sldId id="281" r:id="rId26"/>
    <p:sldId id="288" r:id="rId27"/>
    <p:sldId id="290" r:id="rId28"/>
    <p:sldId id="272"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Feldman" initials="SF" lastIdx="1" clrIdx="0">
    <p:extLst>
      <p:ext uri="{19B8F6BF-5375-455C-9EA6-DF929625EA0E}">
        <p15:presenceInfo xmlns:p15="http://schemas.microsoft.com/office/powerpoint/2012/main" userId="c0f75423fe67f7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4FF"/>
    <a:srgbClr val="41719C"/>
    <a:srgbClr val="9DBEE5"/>
    <a:srgbClr val="FF33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55" autoAdjust="0"/>
  </p:normalViewPr>
  <p:slideViewPr>
    <p:cSldViewPr snapToGrid="0">
      <p:cViewPr>
        <p:scale>
          <a:sx n="86" d="100"/>
          <a:sy n="86" d="100"/>
        </p:scale>
        <p:origin x="21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1C134-008D-41DA-A954-21E108107DBF}" type="datetimeFigureOut">
              <a:rPr lang="en-CA" smtClean="0"/>
              <a:t>2017-06-06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88A7-7891-42F0-A932-363BACA245F4}" type="slidenum">
              <a:rPr lang="en-CA" smtClean="0"/>
              <a:t>‹#›</a:t>
            </a:fld>
            <a:endParaRPr lang="en-CA"/>
          </a:p>
        </p:txBody>
      </p:sp>
    </p:spTree>
    <p:extLst>
      <p:ext uri="{BB962C8B-B14F-4D97-AF65-F5344CB8AC3E}">
        <p14:creationId xmlns:p14="http://schemas.microsoft.com/office/powerpoint/2010/main" val="78335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service-bus-messaging/service-bus-messaging-overvie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1</a:t>
            </a:fld>
            <a:endParaRPr lang="en-CA"/>
          </a:p>
        </p:txBody>
      </p:sp>
    </p:spTree>
    <p:extLst>
      <p:ext uri="{BB962C8B-B14F-4D97-AF65-F5344CB8AC3E}">
        <p14:creationId xmlns:p14="http://schemas.microsoft.com/office/powerpoint/2010/main" val="134925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fld id="{C0CB88A7-7891-42F0-A932-363BACA245F4}" type="slidenum">
              <a:rPr lang="en-CA" smtClean="0"/>
              <a:t>10</a:t>
            </a:fld>
            <a:endParaRPr lang="en-CA"/>
          </a:p>
        </p:txBody>
      </p:sp>
    </p:spTree>
    <p:extLst>
      <p:ext uri="{BB962C8B-B14F-4D97-AF65-F5344CB8AC3E}">
        <p14:creationId xmlns:p14="http://schemas.microsoft.com/office/powerpoint/2010/main" val="206716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0" dirty="0"/>
          </a:p>
        </p:txBody>
      </p:sp>
      <p:sp>
        <p:nvSpPr>
          <p:cNvPr id="4" name="Slide Number Placeholder 3"/>
          <p:cNvSpPr>
            <a:spLocks noGrp="1"/>
          </p:cNvSpPr>
          <p:nvPr>
            <p:ph type="sldNum" sz="quarter" idx="10"/>
          </p:nvPr>
        </p:nvSpPr>
        <p:spPr/>
        <p:txBody>
          <a:bodyPr/>
          <a:lstStyle/>
          <a:p>
            <a:fld id="{C0CB88A7-7891-42F0-A932-363BACA245F4}" type="slidenum">
              <a:rPr lang="en-CA" smtClean="0"/>
              <a:t>11</a:t>
            </a:fld>
            <a:endParaRPr lang="en-CA"/>
          </a:p>
        </p:txBody>
      </p:sp>
    </p:spTree>
    <p:extLst>
      <p:ext uri="{BB962C8B-B14F-4D97-AF65-F5344CB8AC3E}">
        <p14:creationId xmlns:p14="http://schemas.microsoft.com/office/powerpoint/2010/main" val="314419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CA" dirty="0" err="1"/>
              <a:t>OnMessageOptions</a:t>
            </a:r>
            <a:r>
              <a:rPr lang="en-CA" dirty="0"/>
              <a:t> (</a:t>
            </a:r>
            <a:r>
              <a:rPr lang="en-CA" b="1" dirty="0"/>
              <a:t>AutoComplete</a:t>
            </a:r>
            <a:r>
              <a:rPr lang="en-CA" dirty="0"/>
              <a:t> , </a:t>
            </a:r>
            <a:r>
              <a:rPr lang="en-CA" b="1" dirty="0" err="1"/>
              <a:t>AutoRenewTimeout</a:t>
            </a:r>
            <a:r>
              <a:rPr lang="en-CA" dirty="0"/>
              <a:t>, </a:t>
            </a:r>
            <a:r>
              <a:rPr lang="en-CA" b="1" dirty="0" err="1"/>
              <a:t>MaxConcurrentCalls</a:t>
            </a:r>
            <a:r>
              <a:rPr lang="en-CA" dirty="0"/>
              <a:t>)</a:t>
            </a:r>
          </a:p>
          <a:p>
            <a:pPr marL="228600" indent="-228600">
              <a:buFont typeface="+mj-lt"/>
              <a:buAutoNum type="arabicPeriod"/>
            </a:pPr>
            <a:r>
              <a:rPr lang="en-CA" dirty="0" err="1"/>
              <a:t>OnMessageOptions.</a:t>
            </a:r>
            <a:r>
              <a:rPr lang="en-CA" b="1" dirty="0" err="1"/>
              <a:t>ExceptionReceived</a:t>
            </a:r>
            <a:endParaRPr lang="en-CA" b="1" dirty="0"/>
          </a:p>
          <a:p>
            <a:pPr marL="228600" indent="-228600">
              <a:buFont typeface="+mj-lt"/>
              <a:buAutoNum type="arabicPeriod"/>
            </a:pPr>
            <a:r>
              <a:rPr lang="en-CA" dirty="0" err="1"/>
              <a:t>MessageReceivier.</a:t>
            </a:r>
            <a:r>
              <a:rPr lang="en-CA" b="1" dirty="0" err="1"/>
              <a:t>OnMessageAsync</a:t>
            </a:r>
            <a:endParaRPr lang="en-CA" b="1" dirty="0"/>
          </a:p>
          <a:p>
            <a:pPr marL="0" indent="0">
              <a:buFontTx/>
              <a:buNone/>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89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Duplicates of already received messages (same message-id)</a:t>
            </a:r>
            <a:r>
              <a:rPr lang="en-US" sz="1200" baseline="0" dirty="0">
                <a:latin typeface="+mn-lt"/>
              </a:rPr>
              <a:t> are suppressed and not accepted into the entity within a defined time window</a:t>
            </a:r>
            <a:endParaRPr lang="en-US" sz="1200" dirty="0">
              <a:latin typeface="+mn-lt"/>
            </a:endParaRPr>
          </a:p>
          <a:p>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13</a:t>
            </a:fld>
            <a:endParaRPr lang="en-CA"/>
          </a:p>
        </p:txBody>
      </p:sp>
    </p:spTree>
    <p:extLst>
      <p:ext uri="{BB962C8B-B14F-4D97-AF65-F5344CB8AC3E}">
        <p14:creationId xmlns:p14="http://schemas.microsoft.com/office/powerpoint/2010/main" val="407625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Native </a:t>
            </a:r>
            <a:r>
              <a:rPr lang="en-CA" sz="1200" b="0" i="0" kern="1200" dirty="0">
                <a:solidFill>
                  <a:schemeClr val="tx1"/>
                </a:solidFill>
                <a:effectLst/>
                <a:latin typeface="+mn-lt"/>
                <a:ea typeface="+mn-ea"/>
                <a:cs typeface="+mn-cs"/>
              </a:rPr>
              <a:t>chaining of a queue or subscription to another queue or topic</a:t>
            </a:r>
            <a:r>
              <a:rPr lang="en-CA" sz="1200" b="0" i="0" kern="1200" baseline="0" dirty="0">
                <a:solidFill>
                  <a:schemeClr val="tx1"/>
                </a:solidFill>
                <a:effectLst/>
                <a:latin typeface="+mn-lt"/>
                <a:ea typeface="+mn-ea"/>
                <a:cs typeface="+mn-cs"/>
              </a:rPr>
              <a:t> within the same namespace.</a:t>
            </a:r>
            <a:endParaRPr lang="en-US" sz="1200" dirty="0">
              <a:latin typeface="+mn-lt"/>
            </a:endParaRPr>
          </a:p>
          <a:p>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14</a:t>
            </a:fld>
            <a:endParaRPr lang="en-CA"/>
          </a:p>
        </p:txBody>
      </p:sp>
    </p:spTree>
    <p:extLst>
      <p:ext uri="{BB962C8B-B14F-4D97-AF65-F5344CB8AC3E}">
        <p14:creationId xmlns:p14="http://schemas.microsoft.com/office/powerpoint/2010/main" val="1681316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Native </a:t>
            </a:r>
            <a:r>
              <a:rPr lang="en-CA" sz="1200" b="0" i="0" kern="1200" dirty="0">
                <a:solidFill>
                  <a:schemeClr val="tx1"/>
                </a:solidFill>
                <a:effectLst/>
                <a:latin typeface="+mn-lt"/>
                <a:ea typeface="+mn-ea"/>
                <a:cs typeface="+mn-cs"/>
              </a:rPr>
              <a:t>chaining of a queue or subscription to another queue or topic</a:t>
            </a:r>
            <a:r>
              <a:rPr lang="en-CA" sz="1200" b="0" i="0" kern="1200" baseline="0" dirty="0">
                <a:solidFill>
                  <a:schemeClr val="tx1"/>
                </a:solidFill>
                <a:effectLst/>
                <a:latin typeface="+mn-lt"/>
                <a:ea typeface="+mn-ea"/>
                <a:cs typeface="+mn-cs"/>
              </a:rPr>
              <a:t> within the same namespace.</a:t>
            </a:r>
            <a:endParaRPr lang="en-US" sz="1200" dirty="0">
              <a:latin typeface="+mn-lt"/>
            </a:endParaRPr>
          </a:p>
          <a:p>
            <a:pPr lvl="0"/>
            <a:endParaRPr lang="en-CA" dirty="0">
              <a:solidFill>
                <a:prstClr val="black"/>
              </a:solidFill>
            </a:endParaRPr>
          </a:p>
          <a:p>
            <a:pPr lvl="0"/>
            <a:r>
              <a:rPr lang="en-CA" dirty="0">
                <a:solidFill>
                  <a:prstClr val="black"/>
                </a:solidFill>
              </a:rPr>
              <a:t>The rule of 3</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356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Expired or undelivered messages (exceeding maximum delivery count) can</a:t>
            </a:r>
            <a:r>
              <a:rPr lang="en-US" sz="1200" baseline="0" dirty="0">
                <a:latin typeface="+mn-lt"/>
              </a:rPr>
              <a:t> be placed into this special queue for retrieval and inspection</a:t>
            </a:r>
            <a:endParaRPr lang="en-US" sz="1200" dirty="0">
              <a:latin typeface="+mn-lt"/>
            </a:endParaRPr>
          </a:p>
          <a:p>
            <a:pPr lvl="0"/>
            <a:endParaRPr lang="en-CA" dirty="0">
              <a:solidFill>
                <a:prstClr val="black"/>
              </a:solidFill>
            </a:endParaRPr>
          </a:p>
          <a:p>
            <a:pPr lvl="0"/>
            <a:r>
              <a:rPr lang="en-CA" dirty="0">
                <a:solidFill>
                  <a:prstClr val="black"/>
                </a:solidFill>
              </a:rPr>
              <a:t>Centralized Dead-lettering and </a:t>
            </a:r>
            <a:r>
              <a:rPr lang="en-CA" b="1" dirty="0" err="1">
                <a:solidFill>
                  <a:prstClr val="black"/>
                </a:solidFill>
              </a:rPr>
              <a:t>DeadLetterSource</a:t>
            </a:r>
            <a:endParaRPr lang="en-CA" b="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069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Messages can be</a:t>
            </a:r>
            <a:r>
              <a:rPr lang="en-US" sz="1200" baseline="0" dirty="0">
                <a:latin typeface="+mn-lt"/>
              </a:rPr>
              <a:t> set to expire after a defined period. If the message has not been delivered at the deadline, the message is removed (or </a:t>
            </a:r>
            <a:r>
              <a:rPr lang="en-US" sz="1200" baseline="0" dirty="0" err="1">
                <a:latin typeface="+mn-lt"/>
              </a:rPr>
              <a:t>deadlettered</a:t>
            </a:r>
            <a:r>
              <a:rPr lang="en-US" sz="1200" baseline="0" dirty="0">
                <a:latin typeface="+mn-lt"/>
              </a:rPr>
              <a:t>)</a:t>
            </a:r>
            <a:endParaRPr lang="en-US" sz="1200" dirty="0">
              <a:latin typeface="+mn-lt"/>
            </a:endParaRPr>
          </a:p>
        </p:txBody>
      </p:sp>
      <p:sp>
        <p:nvSpPr>
          <p:cNvPr id="4" name="Slide Number Placeholder 3"/>
          <p:cNvSpPr>
            <a:spLocks noGrp="1"/>
          </p:cNvSpPr>
          <p:nvPr>
            <p:ph type="sldNum" sz="quarter" idx="10"/>
          </p:nvPr>
        </p:nvSpPr>
        <p:spPr/>
        <p:txBody>
          <a:bodyPr/>
          <a:lstStyle/>
          <a:p>
            <a:fld id="{C0CB88A7-7891-42F0-A932-363BACA245F4}" type="slidenum">
              <a:rPr lang="en-CA" smtClean="0"/>
              <a:t>17</a:t>
            </a:fld>
            <a:endParaRPr lang="en-CA"/>
          </a:p>
        </p:txBody>
      </p:sp>
    </p:spTree>
    <p:extLst>
      <p:ext uri="{BB962C8B-B14F-4D97-AF65-F5344CB8AC3E}">
        <p14:creationId xmlns:p14="http://schemas.microsoft.com/office/powerpoint/2010/main" val="2909556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Queues,</a:t>
            </a:r>
            <a:r>
              <a:rPr lang="en-US" sz="1200" baseline="0" dirty="0">
                <a:latin typeface="+mn-lt"/>
              </a:rPr>
              <a:t> Topics, and Subscriptions created for temporary use can be automatically deleted after having been idle (unused) for defined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rPr>
              <a:t>Minimum</a:t>
            </a:r>
            <a:r>
              <a:rPr lang="en-US" sz="1200" dirty="0">
                <a:latin typeface="+mn-lt"/>
              </a:rPr>
              <a:t> 5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r>
              <a:rPr lang="en-CA" dirty="0"/>
              <a:t>If contains messages, those </a:t>
            </a:r>
            <a:r>
              <a:rPr lang="en-CA" b="1" dirty="0"/>
              <a:t>will be gone</a:t>
            </a:r>
          </a:p>
        </p:txBody>
      </p:sp>
      <p:sp>
        <p:nvSpPr>
          <p:cNvPr id="4" name="Slide Number Placeholder 3"/>
          <p:cNvSpPr>
            <a:spLocks noGrp="1"/>
          </p:cNvSpPr>
          <p:nvPr>
            <p:ph type="sldNum" sz="quarter" idx="10"/>
          </p:nvPr>
        </p:nvSpPr>
        <p:spPr/>
        <p:txBody>
          <a:bodyPr/>
          <a:lstStyle/>
          <a:p>
            <a:fld id="{C0CB88A7-7891-42F0-A932-363BACA245F4}" type="slidenum">
              <a:rPr lang="en-CA" smtClean="0"/>
              <a:t>18</a:t>
            </a:fld>
            <a:endParaRPr lang="en-CA"/>
          </a:p>
        </p:txBody>
      </p:sp>
    </p:spTree>
    <p:extLst>
      <p:ext uri="{BB962C8B-B14F-4D97-AF65-F5344CB8AC3E}">
        <p14:creationId xmlns:p14="http://schemas.microsoft.com/office/powerpoint/2010/main" val="2390447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Scheduling permits placing</a:t>
            </a:r>
            <a:r>
              <a:rPr lang="en-US" sz="1200" baseline="0" dirty="0">
                <a:latin typeface="+mn-lt"/>
              </a:rPr>
              <a:t> a message into the queue and make it available for retrieval later, starting at a specified time</a:t>
            </a:r>
            <a:endParaRPr lang="en-US" sz="1200" dirty="0">
              <a:latin typeface="+mn-lt"/>
            </a:endParaRPr>
          </a:p>
        </p:txBody>
      </p:sp>
      <p:sp>
        <p:nvSpPr>
          <p:cNvPr id="4" name="Slide Number Placeholder 3"/>
          <p:cNvSpPr>
            <a:spLocks noGrp="1"/>
          </p:cNvSpPr>
          <p:nvPr>
            <p:ph type="sldNum" sz="quarter" idx="10"/>
          </p:nvPr>
        </p:nvSpPr>
        <p:spPr/>
        <p:txBody>
          <a:bodyPr/>
          <a:lstStyle/>
          <a:p>
            <a:fld id="{C0CB88A7-7891-42F0-A932-363BACA245F4}" type="slidenum">
              <a:rPr lang="en-CA" smtClean="0"/>
              <a:t>19</a:t>
            </a:fld>
            <a:endParaRPr lang="en-CA"/>
          </a:p>
        </p:txBody>
      </p:sp>
    </p:spTree>
    <p:extLst>
      <p:ext uri="{BB962C8B-B14F-4D97-AF65-F5344CB8AC3E}">
        <p14:creationId xmlns:p14="http://schemas.microsoft.com/office/powerpoint/2010/main" val="345713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hlinkClick r:id="rId3"/>
              </a:rPr>
              <a:t>Azure Service Bus</a:t>
            </a:r>
            <a:r>
              <a:rPr lang="en-CA" sz="1200" b="0" i="0" kern="1200" dirty="0">
                <a:solidFill>
                  <a:schemeClr val="tx1"/>
                </a:solidFill>
                <a:effectLst/>
                <a:latin typeface="+mn-lt"/>
                <a:ea typeface="+mn-ea"/>
                <a:cs typeface="+mn-cs"/>
              </a:rPr>
              <a:t> is an asynchronous messaging cloud platform that enables you to send data between decoupled systems. </a:t>
            </a:r>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2</a:t>
            </a:fld>
            <a:endParaRPr lang="en-CA"/>
          </a:p>
        </p:txBody>
      </p:sp>
    </p:spTree>
    <p:extLst>
      <p:ext uri="{BB962C8B-B14F-4D97-AF65-F5344CB8AC3E}">
        <p14:creationId xmlns:p14="http://schemas.microsoft.com/office/powerpoint/2010/main" val="3271592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prstClr val="black"/>
                </a:solidFill>
              </a:rPr>
              <a:t>Good</a:t>
            </a:r>
            <a:r>
              <a:rPr lang="en-CA" b="0" dirty="0">
                <a:solidFill>
                  <a:prstClr val="black"/>
                </a:solidFill>
              </a:rPr>
              <a:t>: atomic</a:t>
            </a:r>
            <a:endParaRPr lang="en-CA" b="1"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prstClr val="black"/>
                </a:solidFill>
              </a:rPr>
              <a:t>Bad</a:t>
            </a:r>
            <a:r>
              <a:rPr lang="en-CA" dirty="0">
                <a:solidFill>
                  <a:prstClr val="black"/>
                </a:solidFill>
              </a:rPr>
              <a:t>: 100 or message size</a:t>
            </a:r>
            <a:endParaRPr lang="en-CA" b="1"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39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prstClr val="black"/>
                </a:solidFill>
              </a:rPr>
              <a:t>Good</a:t>
            </a:r>
            <a:r>
              <a:rPr lang="en-CA" dirty="0">
                <a:solidFill>
                  <a:prstClr val="black"/>
                </a:solidFill>
              </a:rPr>
              <a:t>: Multiple messages to the </a:t>
            </a:r>
            <a:r>
              <a:rPr lang="en-CA" b="1" dirty="0">
                <a:solidFill>
                  <a:prstClr val="black"/>
                </a:solidFill>
              </a:rPr>
              <a:t>same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prstClr val="black"/>
                </a:solidFill>
              </a:rPr>
              <a:t>Good</a:t>
            </a:r>
            <a:r>
              <a:rPr lang="en-CA" b="0" dirty="0">
                <a:solidFill>
                  <a:prstClr val="black"/>
                </a:solidFill>
              </a:rPr>
              <a:t>: can send and abort</a:t>
            </a:r>
            <a:endParaRPr lang="en-CA" b="1"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solidFill>
                  <a:prstClr val="black"/>
                </a:solidFill>
              </a:rPr>
              <a:t>The Bad:</a:t>
            </a:r>
            <a:r>
              <a:rPr lang="en-CA" b="0" dirty="0">
                <a:solidFill>
                  <a:prstClr val="black"/>
                </a:solidFill>
              </a:rPr>
              <a:t> same as with batching</a:t>
            </a:r>
            <a:endParaRPr lang="en-CA" b="1" dirty="0">
              <a:solidFill>
                <a:prstClr val="black"/>
              </a:solidFill>
            </a:endParaRPr>
          </a:p>
          <a:p>
            <a:pPr lvl="0"/>
            <a:endParaRPr lang="en-CA" b="1"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597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b="1" dirty="0">
                <a:solidFill>
                  <a:prstClr val="black"/>
                </a:solidFill>
              </a:rPr>
              <a:t>Transaction</a:t>
            </a:r>
            <a:r>
              <a:rPr lang="en-CA" dirty="0">
                <a:solidFill>
                  <a:prstClr val="black"/>
                </a:solidFill>
              </a:rPr>
              <a:t> with </a:t>
            </a:r>
            <a:r>
              <a:rPr lang="en-CA" b="1" dirty="0">
                <a:solidFill>
                  <a:prstClr val="black"/>
                </a:solidFill>
              </a:rPr>
              <a:t>send-via</a:t>
            </a:r>
            <a:r>
              <a:rPr lang="en-CA" b="0" dirty="0">
                <a:solidFill>
                  <a:prstClr val="black"/>
                </a:solidFill>
              </a:rPr>
              <a:t> to span multiple destinations</a:t>
            </a:r>
            <a:endParaRPr lang="en-CA" b="1" dirty="0">
              <a:solidFill>
                <a:prstClr val="black"/>
              </a:solidFill>
            </a:endParaRPr>
          </a:p>
          <a:p>
            <a:pPr lvl="0"/>
            <a:r>
              <a:rPr lang="en-CA" dirty="0">
                <a:solidFill>
                  <a:prstClr val="black"/>
                </a:solidFill>
              </a:rPr>
              <a:t>Multiple destination, atomic operation</a:t>
            </a:r>
          </a:p>
          <a:p>
            <a:pPr lvl="0"/>
            <a:r>
              <a:rPr lang="en-CA" dirty="0">
                <a:solidFill>
                  <a:prstClr val="black"/>
                </a:solidFill>
              </a:rPr>
              <a:t>Mandatory </a:t>
            </a:r>
            <a:r>
              <a:rPr lang="en-CA" b="1" dirty="0" err="1">
                <a:solidFill>
                  <a:prstClr val="black"/>
                </a:solidFill>
              </a:rPr>
              <a:t>tx.commit</a:t>
            </a:r>
            <a:endParaRPr lang="en-CA" b="0" dirty="0">
              <a:solidFill>
                <a:prstClr val="black"/>
              </a:solidFill>
            </a:endParaRPr>
          </a:p>
          <a:p>
            <a:pPr lvl="0"/>
            <a:r>
              <a:rPr lang="en-CA" b="1" dirty="0">
                <a:solidFill>
                  <a:prstClr val="black"/>
                </a:solidFill>
              </a:rPr>
              <a:t>The Bad:</a:t>
            </a:r>
            <a:r>
              <a:rPr lang="en-CA" b="0" dirty="0">
                <a:solidFill>
                  <a:prstClr val="black"/>
                </a:solidFill>
              </a:rPr>
              <a:t> Ghosts scenario</a:t>
            </a:r>
          </a:p>
          <a:p>
            <a:pPr lvl="0"/>
            <a:r>
              <a:rPr lang="en-CA" b="1" dirty="0">
                <a:solidFill>
                  <a:prstClr val="black"/>
                </a:solidFill>
              </a:rPr>
              <a:t>The Bad: </a:t>
            </a:r>
            <a:r>
              <a:rPr lang="en-CA" b="0" dirty="0">
                <a:solidFill>
                  <a:prstClr val="black"/>
                </a:solidFill>
              </a:rPr>
              <a:t>no support for transactions and send-via when using AMQP</a:t>
            </a:r>
          </a:p>
          <a:p>
            <a:pPr lvl="0"/>
            <a:r>
              <a:rPr lang="en-CA" b="1" dirty="0">
                <a:solidFill>
                  <a:prstClr val="black"/>
                </a:solidFill>
              </a:rPr>
              <a:t>The Bad:</a:t>
            </a:r>
            <a:r>
              <a:rPr lang="en-CA" b="0" dirty="0">
                <a:solidFill>
                  <a:prstClr val="black"/>
                </a:solidFill>
              </a:rPr>
              <a:t> no cross namespace support</a:t>
            </a:r>
            <a:endParaRPr lang="en-CA" b="1" dirty="0">
              <a:solidFill>
                <a:prstClr val="black"/>
              </a:solidFill>
            </a:endParaRPr>
          </a:p>
          <a:p>
            <a:pPr marL="0" indent="0">
              <a:buFontTx/>
              <a:buNone/>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6560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Ugly</a:t>
            </a:r>
            <a:r>
              <a:rPr lang="en-CA" dirty="0"/>
              <a:t>: Messages participating in a transaction that end up in TDLQ do not raise any exceptions (transaction completed, messages are gone, but not found in destination).</a:t>
            </a:r>
          </a:p>
          <a:p>
            <a:r>
              <a:rPr lang="en-CA" dirty="0"/>
              <a:t>Possible reasons: queue is disabled / exceeds maximum size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26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prstClr val="black"/>
                </a:solidFill>
              </a:rPr>
              <a:t>Broadcasting, various priorities of processing, message manipulations (headers)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prstClr val="black"/>
                </a:solidFill>
              </a:rPr>
              <a:t>Perhaps combine with forwarding?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solidFill>
                <a:prstClr val="black"/>
              </a:solidFill>
            </a:endParaRPr>
          </a:p>
          <a:p>
            <a:r>
              <a:rPr lang="en-CA" sz="1200" kern="1200" dirty="0">
                <a:solidFill>
                  <a:schemeClr val="tx1"/>
                </a:solidFill>
                <a:latin typeface="+mn-lt"/>
                <a:ea typeface="+mn-ea"/>
                <a:cs typeface="+mn-cs"/>
              </a:rPr>
              <a:t>Benefits are:</a:t>
            </a:r>
          </a:p>
          <a:p>
            <a:r>
              <a:rPr lang="en-CA" sz="1200" kern="1200" dirty="0">
                <a:solidFill>
                  <a:schemeClr val="tx1"/>
                </a:solidFill>
                <a:latin typeface="+mn-lt"/>
                <a:ea typeface="+mn-ea"/>
                <a:cs typeface="+mn-cs"/>
              </a:rPr>
              <a:t>1. Native chaining</a:t>
            </a:r>
          </a:p>
          <a:p>
            <a:r>
              <a:rPr lang="en-CA" sz="1200" kern="1200" dirty="0">
                <a:solidFill>
                  <a:schemeClr val="tx1"/>
                </a:solidFill>
                <a:latin typeface="+mn-lt"/>
                <a:ea typeface="+mn-ea"/>
                <a:cs typeface="+mn-cs"/>
              </a:rPr>
              <a:t>2. Single receiving client</a:t>
            </a:r>
          </a:p>
          <a:p>
            <a:r>
              <a:rPr lang="en-CA" sz="1200" kern="1200" dirty="0">
                <a:solidFill>
                  <a:schemeClr val="tx1"/>
                </a:solidFill>
                <a:latin typeface="+mn-lt"/>
                <a:ea typeface="+mn-ea"/>
                <a:cs typeface="+mn-cs"/>
              </a:rPr>
              <a:t>3. No need to worry about subscriptions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3262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olidFill>
                  <a:prstClr val="black"/>
                </a:solidFill>
              </a:rPr>
              <a:t>Rules evaluated using OR logic, but when action is added, a copy of message is evaluated, not the original message</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85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Sessions allow separate flow</a:t>
            </a:r>
            <a:r>
              <a:rPr lang="en-US" sz="1200" baseline="0" dirty="0">
                <a:latin typeface="+mn-lt"/>
              </a:rPr>
              <a:t> of multiple, concurrent ordered sequences through a single entity</a:t>
            </a:r>
            <a:endParaRPr lang="en-US" sz="1200" dirty="0">
              <a:latin typeface="+mn-l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11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6691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A"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241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30</a:t>
            </a:fld>
            <a:endParaRPr lang="en-CA"/>
          </a:p>
        </p:txBody>
      </p:sp>
    </p:spTree>
    <p:extLst>
      <p:ext uri="{BB962C8B-B14F-4D97-AF65-F5344CB8AC3E}">
        <p14:creationId xmlns:p14="http://schemas.microsoft.com/office/powerpoint/2010/main" val="45933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3</a:t>
            </a:fld>
            <a:endParaRPr lang="en-CA"/>
          </a:p>
        </p:txBody>
      </p:sp>
    </p:spTree>
    <p:extLst>
      <p:ext uri="{BB962C8B-B14F-4D97-AF65-F5344CB8AC3E}">
        <p14:creationId xmlns:p14="http://schemas.microsoft.com/office/powerpoint/2010/main" val="45111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Temporal coupling, synchronous.</a:t>
            </a:r>
          </a:p>
          <a:p>
            <a:r>
              <a:rPr lang="en-CA" sz="1200" b="0" i="0" kern="1200" dirty="0">
                <a:solidFill>
                  <a:schemeClr val="tx1"/>
                </a:solidFill>
                <a:effectLst/>
                <a:latin typeface="+mn-lt"/>
                <a:ea typeface="+mn-ea"/>
                <a:cs typeface="+mn-cs"/>
              </a:rPr>
              <a:t>Asynchronous messaging is fundamentally a pragmatic reaction to the problems of distributed systems. Sending a message does not require both systems to be up and ready at the same time. Furthermore, thinking about the communication in an asynchronous manner forces developers to recognize that working with a remote application is slower, which encourages design of components with high cohesion (lots of work locally) and low adhesion (selective work remotely).</a:t>
            </a:r>
            <a:endParaRPr lang="en-CA" b="0" dirty="0"/>
          </a:p>
        </p:txBody>
      </p:sp>
      <p:sp>
        <p:nvSpPr>
          <p:cNvPr id="4" name="Slide Number Placeholder 3"/>
          <p:cNvSpPr>
            <a:spLocks noGrp="1"/>
          </p:cNvSpPr>
          <p:nvPr>
            <p:ph type="sldNum" sz="quarter" idx="10"/>
          </p:nvPr>
        </p:nvSpPr>
        <p:spPr/>
        <p:txBody>
          <a:bodyPr/>
          <a:lstStyle/>
          <a:p>
            <a:fld id="{C0CB88A7-7891-42F0-A932-363BACA245F4}" type="slidenum">
              <a:rPr lang="en-CA" smtClean="0"/>
              <a:t>4</a:t>
            </a:fld>
            <a:endParaRPr lang="en-CA"/>
          </a:p>
        </p:txBody>
      </p:sp>
    </p:spTree>
    <p:extLst>
      <p:ext uri="{BB962C8B-B14F-4D97-AF65-F5344CB8AC3E}">
        <p14:creationId xmlns:p14="http://schemas.microsoft.com/office/powerpoint/2010/main" val="406920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Queues and topics/subscriptions. Also queues, but on steroids.</a:t>
            </a:r>
          </a:p>
        </p:txBody>
      </p:sp>
      <p:sp>
        <p:nvSpPr>
          <p:cNvPr id="4" name="Slide Number Placeholder 3"/>
          <p:cNvSpPr>
            <a:spLocks noGrp="1"/>
          </p:cNvSpPr>
          <p:nvPr>
            <p:ph type="sldNum" sz="quarter" idx="10"/>
          </p:nvPr>
        </p:nvSpPr>
        <p:spPr/>
        <p:txBody>
          <a:bodyPr/>
          <a:lstStyle/>
          <a:p>
            <a:fld id="{C0CB88A7-7891-42F0-A932-363BACA245F4}" type="slidenum">
              <a:rPr lang="en-CA" smtClean="0"/>
              <a:t>5</a:t>
            </a:fld>
            <a:endParaRPr lang="en-CA"/>
          </a:p>
        </p:txBody>
      </p:sp>
    </p:spTree>
    <p:extLst>
      <p:ext uri="{BB962C8B-B14F-4D97-AF65-F5344CB8AC3E}">
        <p14:creationId xmlns:p14="http://schemas.microsoft.com/office/powerpoint/2010/main" val="211226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Azure Service Bus service (which I will call the broker) is represented by the store and the gateway.</a:t>
            </a:r>
          </a:p>
          <a:p>
            <a:r>
              <a:rPr lang="en-CA" dirty="0"/>
              <a:t>The entities are used to store and operate on messages on the broker side.</a:t>
            </a:r>
          </a:p>
          <a:p>
            <a:r>
              <a:rPr lang="en-CA" dirty="0"/>
              <a:t>- Queues</a:t>
            </a:r>
          </a:p>
          <a:p>
            <a:r>
              <a:rPr lang="en-CA" dirty="0"/>
              <a:t>- Topics</a:t>
            </a:r>
          </a:p>
          <a:p>
            <a:r>
              <a:rPr lang="en-CA" dirty="0"/>
              <a:t>- Subscriptions</a:t>
            </a:r>
          </a:p>
          <a:p>
            <a:pPr marL="171450" indent="-171450">
              <a:buFontTx/>
              <a:buChar char="-"/>
            </a:pPr>
            <a:r>
              <a:rPr lang="en-CA" dirty="0"/>
              <a:t>And rules</a:t>
            </a:r>
          </a:p>
          <a:p>
            <a:pPr marL="0" indent="0">
              <a:buFontTx/>
              <a:buNone/>
            </a:pPr>
            <a:r>
              <a:rPr lang="en-CA" dirty="0"/>
              <a:t>To access the brokers and the entities, a client is required. For this talk, I’ll be using </a:t>
            </a:r>
            <a:r>
              <a:rPr lang="en-CA" b="1" dirty="0" err="1"/>
              <a:t>WindowsAzure.ServiceBus</a:t>
            </a:r>
            <a:r>
              <a:rPr lang="en-CA" b="0" dirty="0"/>
              <a:t> client</a:t>
            </a:r>
            <a:endParaRPr lang="en-CA" b="1" dirty="0"/>
          </a:p>
        </p:txBody>
      </p:sp>
      <p:sp>
        <p:nvSpPr>
          <p:cNvPr id="4" name="Slide Number Placeholder 3"/>
          <p:cNvSpPr>
            <a:spLocks noGrp="1"/>
          </p:cNvSpPr>
          <p:nvPr>
            <p:ph type="sldNum" sz="quarter" idx="10"/>
          </p:nvPr>
        </p:nvSpPr>
        <p:spPr/>
        <p:txBody>
          <a:bodyPr/>
          <a:lstStyle/>
          <a:p>
            <a:fld id="{C0CB88A7-7891-42F0-A932-363BACA245F4}" type="slidenum">
              <a:rPr lang="en-CA" smtClean="0"/>
              <a:t>6</a:t>
            </a:fld>
            <a:endParaRPr lang="en-CA"/>
          </a:p>
        </p:txBody>
      </p:sp>
    </p:spTree>
    <p:extLst>
      <p:ext uri="{BB962C8B-B14F-4D97-AF65-F5344CB8AC3E}">
        <p14:creationId xmlns:p14="http://schemas.microsoft.com/office/powerpoint/2010/main" val="125178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Message size – not as generous as MSMQ. But if you need more than that, perhaps you’re not doing messaging.</a:t>
            </a:r>
          </a:p>
        </p:txBody>
      </p:sp>
      <p:sp>
        <p:nvSpPr>
          <p:cNvPr id="4" name="Slide Number Placeholder 3"/>
          <p:cNvSpPr>
            <a:spLocks noGrp="1"/>
          </p:cNvSpPr>
          <p:nvPr>
            <p:ph type="sldNum" sz="quarter" idx="10"/>
          </p:nvPr>
        </p:nvSpPr>
        <p:spPr/>
        <p:txBody>
          <a:bodyPr/>
          <a:lstStyle/>
          <a:p>
            <a:fld id="{C0CB88A7-7891-42F0-A932-363BACA245F4}" type="slidenum">
              <a:rPr lang="en-CA" smtClean="0"/>
              <a:t>7</a:t>
            </a:fld>
            <a:endParaRPr lang="en-CA"/>
          </a:p>
        </p:txBody>
      </p:sp>
    </p:spTree>
    <p:extLst>
      <p:ext uri="{BB962C8B-B14F-4D97-AF65-F5344CB8AC3E}">
        <p14:creationId xmlns:p14="http://schemas.microsoft.com/office/powerpoint/2010/main" val="184717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CB88A7-7891-42F0-A932-363BACA245F4}" type="slidenum">
              <a:rPr lang="en-CA" smtClean="0"/>
              <a:t>8</a:t>
            </a:fld>
            <a:endParaRPr lang="en-CA"/>
          </a:p>
        </p:txBody>
      </p:sp>
    </p:spTree>
    <p:extLst>
      <p:ext uri="{BB962C8B-B14F-4D97-AF65-F5344CB8AC3E}">
        <p14:creationId xmlns:p14="http://schemas.microsoft.com/office/powerpoint/2010/main" val="14108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7E16B2-7A29-47CE-A121-F5FB52CAB023}"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36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AC5EDF-1BFC-4407-B6A5-F1C2F0D0CC0B}" type="datetimeFigureOut">
              <a:rPr lang="en-CA" smtClean="0"/>
              <a:t>2017-06-06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9374F77-1953-4320-9676-44F089601D18}" type="slidenum">
              <a:rPr lang="en-CA" smtClean="0"/>
              <a:t>‹#›</a:t>
            </a:fld>
            <a:endParaRPr lang="en-CA"/>
          </a:p>
        </p:txBody>
      </p:sp>
      <p:sp>
        <p:nvSpPr>
          <p:cNvPr id="6"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title</a:t>
            </a:r>
          </a:p>
        </p:txBody>
      </p:sp>
    </p:spTree>
    <p:extLst>
      <p:ext uri="{BB962C8B-B14F-4D97-AF65-F5344CB8AC3E}">
        <p14:creationId xmlns:p14="http://schemas.microsoft.com/office/powerpoint/2010/main" val="365750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AC5EDF-1BFC-4407-B6A5-F1C2F0D0CC0B}" type="datetimeFigureOut">
              <a:rPr lang="en-CA" smtClean="0"/>
              <a:t>2017-06-06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185994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9AC5EDF-1BFC-4407-B6A5-F1C2F0D0CC0B}" type="datetimeFigureOut">
              <a:rPr lang="en-CA" smtClean="0"/>
              <a:t>2017-06-06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414120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9AC5EDF-1BFC-4407-B6A5-F1C2F0D0CC0B}" type="datetimeFigureOut">
              <a:rPr lang="en-CA" smtClean="0"/>
              <a:t>2017-06-06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1093080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01">
    <p:spTree>
      <p:nvGrpSpPr>
        <p:cNvPr id="1" name=""/>
        <p:cNvGrpSpPr/>
        <p:nvPr/>
      </p:nvGrpSpPr>
      <p:grpSpPr>
        <a:xfrm>
          <a:off x="0" y="0"/>
          <a:ext cx="0" cy="0"/>
          <a:chOff x="0" y="0"/>
          <a:chExt cx="0" cy="0"/>
        </a:xfrm>
      </p:grpSpPr>
      <p:sp>
        <p:nvSpPr>
          <p:cNvPr id="2" name="Title 1"/>
          <p:cNvSpPr>
            <a:spLocks noGrp="1"/>
          </p:cNvSpPr>
          <p:nvPr>
            <p:ph type="title"/>
          </p:nvPr>
        </p:nvSpPr>
        <p:spPr>
          <a:xfrm>
            <a:off x="831850" y="730602"/>
            <a:ext cx="10515600" cy="814977"/>
          </a:xfrm>
          <a:prstGeom prst="rect">
            <a:avLst/>
          </a:prstGeom>
        </p:spPr>
        <p:txBody>
          <a:bodyPr anchor="t" anchorCtr="0"/>
          <a:lstStyle>
            <a:lvl1pPr>
              <a:defRPr sz="3600" baseline="0">
                <a:solidFill>
                  <a:schemeClr val="bg1"/>
                </a:solidFill>
                <a:latin typeface="Gotham Bold" charset="0"/>
              </a:defRPr>
            </a:lvl1pPr>
          </a:lstStyle>
          <a:p>
            <a:r>
              <a:rPr lang="en-US"/>
              <a:t>Click to edit Master title style</a:t>
            </a:r>
            <a:endParaRPr lang="en-US" dirty="0"/>
          </a:p>
        </p:txBody>
      </p:sp>
      <p:sp>
        <p:nvSpPr>
          <p:cNvPr id="5" name="Content Placeholder 4"/>
          <p:cNvSpPr>
            <a:spLocks noGrp="1"/>
          </p:cNvSpPr>
          <p:nvPr>
            <p:ph sz="quarter" idx="14"/>
          </p:nvPr>
        </p:nvSpPr>
        <p:spPr>
          <a:xfrm flipH="1">
            <a:off x="831849" y="1700638"/>
            <a:ext cx="10515600" cy="4708871"/>
          </a:xfrm>
          <a:prstGeom prst="rect">
            <a:avLst/>
          </a:prstGeom>
        </p:spPr>
        <p:txBody>
          <a:bodyPr/>
          <a:lstStyle>
            <a:lvl1pPr>
              <a:defRPr>
                <a:solidFill>
                  <a:schemeClr val="bg1"/>
                </a:solidFill>
                <a:latin typeface="Gotham Medium" panose="02000604030000020004" pitchFamily="50" charset="0"/>
              </a:defRPr>
            </a:lvl1pPr>
            <a:lvl2pPr>
              <a:defRPr>
                <a:solidFill>
                  <a:schemeClr val="bg1"/>
                </a:solidFill>
                <a:latin typeface="Gotham Medium" panose="02000604030000020004" pitchFamily="50" charset="0"/>
              </a:defRPr>
            </a:lvl2pPr>
            <a:lvl3pPr>
              <a:defRPr>
                <a:solidFill>
                  <a:schemeClr val="bg1"/>
                </a:solidFill>
                <a:latin typeface="Gotham Medium" panose="02000604030000020004" pitchFamily="50" charset="0"/>
              </a:defRPr>
            </a:lvl3pPr>
            <a:lvl4pPr>
              <a:defRPr>
                <a:solidFill>
                  <a:schemeClr val="bg1"/>
                </a:solidFill>
                <a:latin typeface="Gotham Medium" panose="02000604030000020004" pitchFamily="50" charset="0"/>
              </a:defRPr>
            </a:lvl4pPr>
            <a:lvl5pPr>
              <a:defRPr>
                <a:solidFill>
                  <a:schemeClr val="bg1"/>
                </a:solidFill>
                <a:latin typeface="Gotham Medium" panose="0200060403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3525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9AC5EDF-1BFC-4407-B6A5-F1C2F0D0CC0B}" type="datetimeFigureOut">
              <a:rPr lang="en-CA" smtClean="0"/>
              <a:t>2017-06-06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207366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9AC5EDF-1BFC-4407-B6A5-F1C2F0D0CC0B}" type="datetimeFigureOut">
              <a:rPr lang="en-CA" smtClean="0"/>
              <a:t>2017-06-06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F77-1953-4320-9676-44F089601D18}" type="slidenum">
              <a:rPr lang="en-CA" smtClean="0"/>
              <a:t>‹#›</a:t>
            </a:fld>
            <a:endParaRPr lang="en-CA"/>
          </a:p>
        </p:txBody>
      </p:sp>
      <p:sp>
        <p:nvSpPr>
          <p:cNvPr id="7"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title</a:t>
            </a:r>
          </a:p>
        </p:txBody>
      </p:sp>
    </p:spTree>
    <p:extLst>
      <p:ext uri="{BB962C8B-B14F-4D97-AF65-F5344CB8AC3E}">
        <p14:creationId xmlns:p14="http://schemas.microsoft.com/office/powerpoint/2010/main" val="35625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AC5EDF-1BFC-4407-B6A5-F1C2F0D0CC0B}" type="datetimeFigureOut">
              <a:rPr lang="en-CA" smtClean="0"/>
              <a:t>2017-06-06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370845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9AC5EDF-1BFC-4407-B6A5-F1C2F0D0CC0B}" type="datetimeFigureOut">
              <a:rPr lang="en-CA" smtClean="0"/>
              <a:t>2017-06-06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246277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9AC5EDF-1BFC-4407-B6A5-F1C2F0D0CC0B}" type="datetimeFigureOut">
              <a:rPr lang="en-CA" smtClean="0"/>
              <a:t>2017-06-06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65937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9AC5EDF-1BFC-4407-B6A5-F1C2F0D0CC0B}" type="datetimeFigureOut">
              <a:rPr lang="en-CA" smtClean="0"/>
              <a:t>2017-06-06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165690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C5EDF-1BFC-4407-B6A5-F1C2F0D0CC0B}" type="datetimeFigureOut">
              <a:rPr lang="en-CA" smtClean="0"/>
              <a:t>2017-06-06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391219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AC5EDF-1BFC-4407-B6A5-F1C2F0D0CC0B}" type="datetimeFigureOut">
              <a:rPr lang="en-CA" smtClean="0"/>
              <a:t>2017-06-06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9374F77-1953-4320-9676-44F089601D18}" type="slidenum">
              <a:rPr lang="en-CA" smtClean="0"/>
              <a:t>‹#›</a:t>
            </a:fld>
            <a:endParaRPr lang="en-CA"/>
          </a:p>
        </p:txBody>
      </p:sp>
    </p:spTree>
    <p:extLst>
      <p:ext uri="{BB962C8B-B14F-4D97-AF65-F5344CB8AC3E}">
        <p14:creationId xmlns:p14="http://schemas.microsoft.com/office/powerpoint/2010/main" val="210627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C5EDF-1BFC-4407-B6A5-F1C2F0D0CC0B}" type="datetimeFigureOut">
              <a:rPr lang="en-CA" smtClean="0"/>
              <a:t>2017-06-06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74F77-1953-4320-9676-44F089601D18}" type="slidenum">
              <a:rPr lang="en-CA" smtClean="0"/>
              <a:t>‹#›</a:t>
            </a:fld>
            <a:endParaRPr lang="en-CA"/>
          </a:p>
        </p:txBody>
      </p:sp>
    </p:spTree>
    <p:extLst>
      <p:ext uri="{BB962C8B-B14F-4D97-AF65-F5344CB8AC3E}">
        <p14:creationId xmlns:p14="http://schemas.microsoft.com/office/powerpoint/2010/main" val="45584610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10.message.pump.linq"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11.native.deduplication.linq"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13.forwarding.linq"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14.deadlettering.linq"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file:///C:\Users\Sean\OneDrive\Documents\Presintations\Prairie%20DevCon%202017\ASB\snippets\19.transaction.linq"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20.send.atomic.with.receive.linq"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21.transfer.deadletter.queue.linq"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22.pub.sub.linq"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23.multiple.rules.linq"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25.connectivity.linq"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file:///C:\Users\Sean\OneDrive\Documents\Presintations\Prairie%20DevCon%202017\ASB\snippets\07.sending.and.receiving.linq"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DCMain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9" y="342901"/>
            <a:ext cx="4321926" cy="240029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158" y="3134533"/>
            <a:ext cx="3048898" cy="14863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9" name="Picture 5" descr="Imaginet_simplified_logo_PrD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6158" y="4850784"/>
            <a:ext cx="2109858" cy="84386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73095" y="5867199"/>
            <a:ext cx="1555984" cy="78433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1" name="Picture 7" descr="Unionware_Logo_CMYK_NoTagline_2016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45861" y="3471510"/>
            <a:ext cx="4811897" cy="6859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2" name="Picture 8" descr="Solvera_Gol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7014" y="4850784"/>
            <a:ext cx="1329752" cy="86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3" name="Picture 9" descr="Online-Wordmark-RGB-Vertical-AllDar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77726" y="6002210"/>
            <a:ext cx="1528328" cy="65988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4" name="Picture 10" descr="D2L-Desire2Lear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29776" y="4885738"/>
            <a:ext cx="1158828" cy="82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035" name="Picture 11" descr="MSFT_logo_rgb_C-Gray_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93512" y="5867199"/>
            <a:ext cx="2527756" cy="92990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transparent shim"/>
          <p:cNvSpPr/>
          <p:nvPr/>
        </p:nvSpPr>
        <p:spPr>
          <a:xfrm>
            <a:off x="0" y="2992581"/>
            <a:ext cx="12192000" cy="3873731"/>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Rectangle 4"/>
          <p:cNvSpPr/>
          <p:nvPr/>
        </p:nvSpPr>
        <p:spPr>
          <a:xfrm>
            <a:off x="5268176" y="342901"/>
            <a:ext cx="6519271" cy="1754326"/>
          </a:xfrm>
          <a:prstGeom prst="wedgeRectCallout">
            <a:avLst>
              <a:gd name="adj1" fmla="val -58703"/>
              <a:gd name="adj2" fmla="val -3838"/>
            </a:avLst>
          </a:prstGeom>
          <a:solidFill>
            <a:srgbClr val="0094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chemeClr val="bg1"/>
                </a:solidFill>
              </a:rPr>
              <a:t>Azure Service Bus - Taming the Beast</a:t>
            </a:r>
          </a:p>
        </p:txBody>
      </p:sp>
    </p:spTree>
    <p:extLst>
      <p:ext uri="{BB962C8B-B14F-4D97-AF65-F5344CB8AC3E}">
        <p14:creationId xmlns:p14="http://schemas.microsoft.com/office/powerpoint/2010/main" val="232975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Receive Modes</a:t>
            </a:r>
          </a:p>
        </p:txBody>
      </p:sp>
      <p:sp>
        <p:nvSpPr>
          <p:cNvPr id="18" name="Content Placeholder 2"/>
          <p:cNvSpPr txBox="1">
            <a:spLocks/>
          </p:cNvSpPr>
          <p:nvPr/>
        </p:nvSpPr>
        <p:spPr>
          <a:xfrm flipH="1">
            <a:off x="831847" y="1700639"/>
            <a:ext cx="3689351" cy="5790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GB" dirty="0" err="1">
                <a:solidFill>
                  <a:prstClr val="black"/>
                </a:solidFill>
              </a:rPr>
              <a:t>ReceiveAndDelete</a:t>
            </a:r>
            <a:endParaRPr lang="en-GB" dirty="0">
              <a:solidFill>
                <a:prstClr val="black"/>
              </a:solidFill>
            </a:endParaRPr>
          </a:p>
        </p:txBody>
      </p:sp>
      <p:sp>
        <p:nvSpPr>
          <p:cNvPr id="28" name="broker"/>
          <p:cNvSpPr/>
          <p:nvPr/>
        </p:nvSpPr>
        <p:spPr>
          <a:xfrm>
            <a:off x="5073026" y="2829561"/>
            <a:ext cx="2045948" cy="1890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Broker</a:t>
            </a:r>
          </a:p>
        </p:txBody>
      </p:sp>
      <p:sp>
        <p:nvSpPr>
          <p:cNvPr id="29" name="Rectangle: Rounded Corners 28"/>
          <p:cNvSpPr/>
          <p:nvPr/>
        </p:nvSpPr>
        <p:spPr>
          <a:xfrm>
            <a:off x="1068093" y="3317241"/>
            <a:ext cx="1766548" cy="914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Consumer A</a:t>
            </a:r>
          </a:p>
        </p:txBody>
      </p:sp>
      <p:grpSp>
        <p:nvGrpSpPr>
          <p:cNvPr id="30" name="msg"/>
          <p:cNvGrpSpPr/>
          <p:nvPr/>
        </p:nvGrpSpPr>
        <p:grpSpPr>
          <a:xfrm>
            <a:off x="4706084" y="3608843"/>
            <a:ext cx="517984" cy="331539"/>
            <a:chOff x="5667022" y="2020711"/>
            <a:chExt cx="4007556" cy="2957689"/>
          </a:xfrm>
        </p:grpSpPr>
        <p:sp>
          <p:nvSpPr>
            <p:cNvPr id="31" name="Rectangle 3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32" name="Straight Connector 31"/>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8" name="locked msg"/>
          <p:cNvGrpSpPr/>
          <p:nvPr/>
        </p:nvGrpSpPr>
        <p:grpSpPr>
          <a:xfrm>
            <a:off x="6985509" y="3608843"/>
            <a:ext cx="517984" cy="331539"/>
            <a:chOff x="5667022" y="2020711"/>
            <a:chExt cx="4007556" cy="2957689"/>
          </a:xfrm>
          <a:solidFill>
            <a:schemeClr val="bg1">
              <a:lumMod val="95000"/>
            </a:schemeClr>
          </a:solidFill>
        </p:grpSpPr>
        <p:sp>
          <p:nvSpPr>
            <p:cNvPr id="49" name="Rectangle 48"/>
            <p:cNvSpPr/>
            <p:nvPr/>
          </p:nvSpPr>
          <p:spPr>
            <a:xfrm>
              <a:off x="5672667" y="2037644"/>
              <a:ext cx="4001911" cy="2940756"/>
            </a:xfrm>
            <a:prstGeom prst="rect">
              <a:avLst/>
            </a:prstGeom>
            <a:grpFill/>
            <a:ln w="38100">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50" name="Straight Connector 49"/>
            <p:cNvCxnSpPr>
              <a:cxnSpLocks/>
            </p:cNvCxnSpPr>
            <p:nvPr/>
          </p:nvCxnSpPr>
          <p:spPr>
            <a:xfrm>
              <a:off x="5667022" y="2020711"/>
              <a:ext cx="2149424" cy="1613424"/>
            </a:xfrm>
            <a:prstGeom prst="line">
              <a:avLst/>
            </a:prstGeom>
            <a:grpFill/>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7673624" y="2037652"/>
              <a:ext cx="2000954" cy="1596482"/>
            </a:xfrm>
            <a:prstGeom prst="line">
              <a:avLst/>
            </a:prstGeom>
            <a:grpFill/>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Rounded Corners 37"/>
          <p:cNvSpPr/>
          <p:nvPr/>
        </p:nvSpPr>
        <p:spPr>
          <a:xfrm>
            <a:off x="9357359" y="3317241"/>
            <a:ext cx="1766548" cy="914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Consumer B</a:t>
            </a:r>
          </a:p>
        </p:txBody>
      </p:sp>
      <p:grpSp>
        <p:nvGrpSpPr>
          <p:cNvPr id="39" name="msg2"/>
          <p:cNvGrpSpPr/>
          <p:nvPr/>
        </p:nvGrpSpPr>
        <p:grpSpPr>
          <a:xfrm>
            <a:off x="6985734" y="3608843"/>
            <a:ext cx="517984" cy="331539"/>
            <a:chOff x="5667022" y="2020711"/>
            <a:chExt cx="4007556" cy="2957689"/>
          </a:xfrm>
        </p:grpSpPr>
        <p:sp>
          <p:nvSpPr>
            <p:cNvPr id="40" name="Rectangle 39"/>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41" name="Straight Connector 40"/>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3" name="Content Placeholder 2"/>
          <p:cNvSpPr txBox="1">
            <a:spLocks/>
          </p:cNvSpPr>
          <p:nvPr/>
        </p:nvSpPr>
        <p:spPr>
          <a:xfrm flipH="1">
            <a:off x="9709146" y="1700638"/>
            <a:ext cx="1981203" cy="5790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GB" dirty="0" err="1">
                <a:solidFill>
                  <a:prstClr val="black"/>
                </a:solidFill>
              </a:rPr>
              <a:t>PeekLock</a:t>
            </a:r>
            <a:endParaRPr lang="en-GB" dirty="0">
              <a:solidFill>
                <a:prstClr val="black"/>
              </a:solidFill>
            </a:endParaRPr>
          </a:p>
        </p:txBody>
      </p:sp>
      <p:sp>
        <p:nvSpPr>
          <p:cNvPr id="19"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akeaways"/>
          <p:cNvSpPr/>
          <p:nvPr/>
        </p:nvSpPr>
        <p:spPr>
          <a:xfrm>
            <a:off x="1828800" y="3717890"/>
            <a:ext cx="6000161" cy="1631821"/>
          </a:xfrm>
          <a:prstGeom prst="wedgeRoundRectCallout">
            <a:avLst>
              <a:gd name="adj1" fmla="val 76697"/>
              <a:gd name="adj2" fmla="val 43592"/>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285750" indent="-285750">
              <a:buFont typeface="Arial" panose="020B0604020202020204" pitchFamily="34" charset="0"/>
              <a:buChar char="•"/>
            </a:pPr>
            <a:r>
              <a:rPr lang="en-CA" sz="2400" b="1" dirty="0" err="1">
                <a:solidFill>
                  <a:schemeClr val="tx1"/>
                </a:solidFill>
              </a:rPr>
              <a:t>PeekLock</a:t>
            </a:r>
            <a:r>
              <a:rPr lang="en-CA" sz="2400" dirty="0">
                <a:solidFill>
                  <a:schemeClr val="tx1"/>
                </a:solidFill>
              </a:rPr>
              <a:t> is </a:t>
            </a:r>
            <a:r>
              <a:rPr lang="en-CA" sz="2400" i="1" dirty="0">
                <a:solidFill>
                  <a:schemeClr val="tx1"/>
                </a:solidFill>
              </a:rPr>
              <a:t>at-least-once</a:t>
            </a:r>
            <a:r>
              <a:rPr lang="en-CA" sz="2400" dirty="0">
                <a:solidFill>
                  <a:schemeClr val="tx1"/>
                </a:solidFill>
              </a:rPr>
              <a:t> delivery</a:t>
            </a:r>
          </a:p>
          <a:p>
            <a:pPr marL="285750" indent="-285750">
              <a:buFont typeface="Arial" panose="020B0604020202020204" pitchFamily="34" charset="0"/>
              <a:buChar char="•"/>
            </a:pPr>
            <a:r>
              <a:rPr lang="en-CA" sz="2400" b="1" dirty="0" err="1">
                <a:solidFill>
                  <a:schemeClr val="tx1"/>
                </a:solidFill>
              </a:rPr>
              <a:t>ReceiveAndDelete</a:t>
            </a:r>
            <a:r>
              <a:rPr lang="en-CA" sz="2400" dirty="0">
                <a:solidFill>
                  <a:schemeClr val="tx1"/>
                </a:solidFill>
              </a:rPr>
              <a:t> is </a:t>
            </a:r>
            <a:r>
              <a:rPr lang="en-CA" sz="2400" i="1" dirty="0">
                <a:solidFill>
                  <a:schemeClr val="tx1"/>
                </a:solidFill>
              </a:rPr>
              <a:t>at-most-once</a:t>
            </a:r>
            <a:r>
              <a:rPr lang="en-CA" sz="2400" dirty="0">
                <a:solidFill>
                  <a:schemeClr val="tx1"/>
                </a:solidFill>
              </a:rPr>
              <a:t> delivery</a:t>
            </a:r>
          </a:p>
          <a:p>
            <a:pPr marL="285750" indent="-285750">
              <a:buFont typeface="Arial" panose="020B0604020202020204" pitchFamily="34" charset="0"/>
              <a:buChar char="•"/>
            </a:pPr>
            <a:r>
              <a:rPr lang="en-CA" sz="2400" dirty="0">
                <a:solidFill>
                  <a:schemeClr val="tx1"/>
                </a:solidFill>
              </a:rPr>
              <a:t>Use </a:t>
            </a:r>
            <a:r>
              <a:rPr lang="en-CA" sz="2400" dirty="0" err="1">
                <a:solidFill>
                  <a:schemeClr val="tx1"/>
                </a:solidFill>
              </a:rPr>
              <a:t>ReceiveAndDelete</a:t>
            </a:r>
            <a:r>
              <a:rPr lang="en-CA" sz="2400" dirty="0">
                <a:solidFill>
                  <a:schemeClr val="tx1"/>
                </a:solidFill>
              </a:rPr>
              <a:t> with caution</a:t>
            </a:r>
          </a:p>
          <a:p>
            <a:pPr marL="285750" indent="-285750">
              <a:buFont typeface="Arial" panose="020B0604020202020204" pitchFamily="34" charset="0"/>
              <a:buChar char="•"/>
            </a:pPr>
            <a:r>
              <a:rPr lang="en-CA" sz="2400" dirty="0">
                <a:solidFill>
                  <a:schemeClr val="tx1"/>
                </a:solidFill>
              </a:rPr>
              <a:t>Consumers are </a:t>
            </a:r>
            <a:r>
              <a:rPr lang="en-CA" sz="2400" i="1" dirty="0">
                <a:solidFill>
                  <a:schemeClr val="tx1"/>
                </a:solidFill>
              </a:rPr>
              <a:t>competing</a:t>
            </a:r>
          </a:p>
        </p:txBody>
      </p:sp>
      <p:pic>
        <p:nvPicPr>
          <p:cNvPr id="27" name="SUMMARY"/>
          <p:cNvPicPr>
            <a:picLocks noChangeAspect="1"/>
          </p:cNvPicPr>
          <p:nvPr/>
        </p:nvPicPr>
        <p:blipFill>
          <a:blip r:embed="rId3"/>
          <a:stretch>
            <a:fillRect/>
          </a:stretch>
        </p:blipFill>
        <p:spPr>
          <a:xfrm>
            <a:off x="9550342" y="3484019"/>
            <a:ext cx="2235315" cy="2781443"/>
          </a:xfrm>
          <a:prstGeom prst="rect">
            <a:avLst/>
          </a:prstGeom>
        </p:spPr>
      </p:pic>
    </p:spTree>
    <p:extLst>
      <p:ext uri="{BB962C8B-B14F-4D97-AF65-F5344CB8AC3E}">
        <p14:creationId xmlns:p14="http://schemas.microsoft.com/office/powerpoint/2010/main" val="8418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1.45833E-6 -1.48148E-6 L -0.17461 -1.48148E-6 " pathEditMode="relative" rAng="0" ptsTypes="AA">
                                      <p:cBhvr>
                                        <p:cTn id="22" dur="2000" fill="hold"/>
                                        <p:tgtEl>
                                          <p:spTgt spid="30"/>
                                        </p:tgtEl>
                                        <p:attrNameLst>
                                          <p:attrName>ppt_x</p:attrName>
                                          <p:attrName>ppt_y</p:attrName>
                                        </p:attrNameLst>
                                      </p:cBhvr>
                                      <p:rCtr x="-8737"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6.25E-7 -1.48148E-6 L 0.18138 -1.48148E-6 " pathEditMode="relative" rAng="0" ptsTypes="AA">
                                      <p:cBhvr>
                                        <p:cTn id="36" dur="2000" fill="hold"/>
                                        <p:tgtEl>
                                          <p:spTgt spid="39"/>
                                        </p:tgtEl>
                                        <p:attrNameLst>
                                          <p:attrName>ppt_x</p:attrName>
                                          <p:attrName>ppt_y</p:attrName>
                                        </p:attrNameLst>
                                      </p:cBhvr>
                                      <p:rCtr x="9063" y="0"/>
                                    </p:animMotion>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err="1"/>
              <a:t>PeekLock-ed</a:t>
            </a:r>
            <a:r>
              <a:rPr lang="en-CA" dirty="0"/>
              <a:t> Options</a:t>
            </a:r>
          </a:p>
        </p:txBody>
      </p:sp>
      <p:sp>
        <p:nvSpPr>
          <p:cNvPr id="31" name="Rectangle 30"/>
          <p:cNvSpPr/>
          <p:nvPr/>
        </p:nvSpPr>
        <p:spPr>
          <a:xfrm>
            <a:off x="4814728" y="1767156"/>
            <a:ext cx="2193532" cy="8887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Receive</a:t>
            </a:r>
          </a:p>
        </p:txBody>
      </p:sp>
      <p:sp>
        <p:nvSpPr>
          <p:cNvPr id="32" name="Rectangle 31"/>
          <p:cNvSpPr/>
          <p:nvPr/>
        </p:nvSpPr>
        <p:spPr>
          <a:xfrm>
            <a:off x="458056" y="3513759"/>
            <a:ext cx="1910138" cy="8887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Complete</a:t>
            </a:r>
          </a:p>
        </p:txBody>
      </p:sp>
      <p:sp>
        <p:nvSpPr>
          <p:cNvPr id="33" name="Rectangle 32"/>
          <p:cNvSpPr/>
          <p:nvPr/>
        </p:nvSpPr>
        <p:spPr>
          <a:xfrm>
            <a:off x="2774626" y="3513759"/>
            <a:ext cx="1910138" cy="88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CA" dirty="0"/>
              <a:t>Abandon</a:t>
            </a:r>
          </a:p>
        </p:txBody>
      </p:sp>
      <p:sp>
        <p:nvSpPr>
          <p:cNvPr id="34" name="Rectangle 33"/>
          <p:cNvSpPr/>
          <p:nvPr/>
        </p:nvSpPr>
        <p:spPr>
          <a:xfrm>
            <a:off x="5091196" y="3513759"/>
            <a:ext cx="1910138" cy="888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dirty="0"/>
              <a:t>Defer</a:t>
            </a:r>
          </a:p>
        </p:txBody>
      </p:sp>
      <p:sp>
        <p:nvSpPr>
          <p:cNvPr id="35" name="Rectangle 34"/>
          <p:cNvSpPr/>
          <p:nvPr/>
        </p:nvSpPr>
        <p:spPr>
          <a:xfrm>
            <a:off x="7407766" y="3518805"/>
            <a:ext cx="1910138" cy="8887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err="1"/>
              <a:t>Deadletter</a:t>
            </a:r>
            <a:endParaRPr lang="en-CA" dirty="0"/>
          </a:p>
        </p:txBody>
      </p:sp>
      <p:sp>
        <p:nvSpPr>
          <p:cNvPr id="36" name="Rectangle 35"/>
          <p:cNvSpPr/>
          <p:nvPr/>
        </p:nvSpPr>
        <p:spPr>
          <a:xfrm>
            <a:off x="9724337" y="3513759"/>
            <a:ext cx="1910138" cy="888714"/>
          </a:xfrm>
          <a:prstGeom prst="rect">
            <a:avLst/>
          </a:prstGeom>
          <a:solidFill>
            <a:schemeClr val="bg1">
              <a:lumMod val="95000"/>
            </a:schemeClr>
          </a:solid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CA" dirty="0"/>
              <a:t>Lock timeout expired X </a:t>
            </a:r>
            <a:r>
              <a:rPr lang="en-CA" dirty="0" err="1"/>
              <a:t>MaxDeliveryCount</a:t>
            </a:r>
            <a:endParaRPr lang="en-CA" dirty="0"/>
          </a:p>
        </p:txBody>
      </p:sp>
      <p:cxnSp>
        <p:nvCxnSpPr>
          <p:cNvPr id="37" name="Elbow Connector 9"/>
          <p:cNvCxnSpPr>
            <a:stCxn id="31" idx="1"/>
            <a:endCxn id="32" idx="0"/>
          </p:cNvCxnSpPr>
          <p:nvPr/>
        </p:nvCxnSpPr>
        <p:spPr>
          <a:xfrm rot="10800000" flipV="1">
            <a:off x="1413126" y="2211513"/>
            <a:ext cx="3401603" cy="130224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11"/>
          <p:cNvCxnSpPr>
            <a:stCxn id="31" idx="1"/>
            <a:endCxn id="33" idx="0"/>
          </p:cNvCxnSpPr>
          <p:nvPr/>
        </p:nvCxnSpPr>
        <p:spPr>
          <a:xfrm rot="10800000" flipV="1">
            <a:off x="3729696" y="2211513"/>
            <a:ext cx="1085033" cy="130224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9" name="Elbow Connector 13"/>
          <p:cNvCxnSpPr>
            <a:cxnSpLocks/>
            <a:stCxn id="31" idx="2"/>
          </p:cNvCxnSpPr>
          <p:nvPr/>
        </p:nvCxnSpPr>
        <p:spPr>
          <a:xfrm rot="16200000" flipH="1">
            <a:off x="5483201" y="3084162"/>
            <a:ext cx="862937" cy="6351"/>
          </a:xfrm>
          <a:prstGeom prst="bentConnector3">
            <a:avLst>
              <a:gd name="adj1" fmla="val 99198"/>
            </a:avLst>
          </a:prstGeom>
          <a:ln>
            <a:tailEnd type="triangle"/>
          </a:ln>
        </p:spPr>
        <p:style>
          <a:lnRef idx="3">
            <a:schemeClr val="dk1"/>
          </a:lnRef>
          <a:fillRef idx="0">
            <a:schemeClr val="dk1"/>
          </a:fillRef>
          <a:effectRef idx="2">
            <a:schemeClr val="dk1"/>
          </a:effectRef>
          <a:fontRef idx="minor">
            <a:schemeClr val="tx1"/>
          </a:fontRef>
        </p:style>
      </p:cxnSp>
      <p:cxnSp>
        <p:nvCxnSpPr>
          <p:cNvPr id="40" name="Elbow Connector 16"/>
          <p:cNvCxnSpPr>
            <a:stCxn id="31" idx="3"/>
            <a:endCxn id="35" idx="0"/>
          </p:cNvCxnSpPr>
          <p:nvPr/>
        </p:nvCxnSpPr>
        <p:spPr>
          <a:xfrm>
            <a:off x="7008260" y="2211513"/>
            <a:ext cx="1354575" cy="130729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1" name="Elbow Connector 18"/>
          <p:cNvCxnSpPr>
            <a:stCxn id="31" idx="3"/>
            <a:endCxn id="36" idx="0"/>
          </p:cNvCxnSpPr>
          <p:nvPr/>
        </p:nvCxnSpPr>
        <p:spPr>
          <a:xfrm>
            <a:off x="7008260" y="2211513"/>
            <a:ext cx="3671146" cy="130224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458056" y="4582571"/>
            <a:ext cx="1910138" cy="1200329"/>
          </a:xfrm>
          <a:prstGeom prst="rect">
            <a:avLst/>
          </a:prstGeom>
          <a:noFill/>
        </p:spPr>
        <p:txBody>
          <a:bodyPr wrap="square" rtlCol="0">
            <a:spAutoFit/>
          </a:bodyPr>
          <a:lstStyle/>
          <a:p>
            <a:r>
              <a:rPr lang="en-CA" dirty="0"/>
              <a:t>Message marked as completed and removed from the queue.</a:t>
            </a:r>
          </a:p>
        </p:txBody>
      </p:sp>
      <p:sp>
        <p:nvSpPr>
          <p:cNvPr id="43" name="TextBox 42"/>
          <p:cNvSpPr txBox="1"/>
          <p:nvPr/>
        </p:nvSpPr>
        <p:spPr>
          <a:xfrm>
            <a:off x="2774627" y="4522554"/>
            <a:ext cx="1910138" cy="1200329"/>
          </a:xfrm>
          <a:prstGeom prst="rect">
            <a:avLst/>
          </a:prstGeom>
          <a:noFill/>
        </p:spPr>
        <p:txBody>
          <a:bodyPr wrap="square" rtlCol="0">
            <a:spAutoFit/>
          </a:bodyPr>
          <a:lstStyle/>
          <a:p>
            <a:r>
              <a:rPr lang="en-CA" dirty="0"/>
              <a:t>Message becomes visible on the queue and can be received again.</a:t>
            </a:r>
          </a:p>
        </p:txBody>
      </p:sp>
      <p:sp>
        <p:nvSpPr>
          <p:cNvPr id="44" name="TextBox 43"/>
          <p:cNvSpPr txBox="1"/>
          <p:nvPr/>
        </p:nvSpPr>
        <p:spPr>
          <a:xfrm>
            <a:off x="5091196" y="4522554"/>
            <a:ext cx="1910138" cy="1477328"/>
          </a:xfrm>
          <a:prstGeom prst="rect">
            <a:avLst/>
          </a:prstGeom>
          <a:noFill/>
        </p:spPr>
        <p:txBody>
          <a:bodyPr wrap="square" rtlCol="0">
            <a:spAutoFit/>
          </a:bodyPr>
          <a:lstStyle/>
          <a:p>
            <a:r>
              <a:rPr lang="en-CA" dirty="0"/>
              <a:t>Message remains on the queue and </a:t>
            </a:r>
            <a:r>
              <a:rPr lang="en-CA" i="1" dirty="0"/>
              <a:t>can</a:t>
            </a:r>
            <a:r>
              <a:rPr lang="en-CA" dirty="0"/>
              <a:t> be received later using </a:t>
            </a:r>
            <a:r>
              <a:rPr lang="en-CA" dirty="0" err="1"/>
              <a:t>SequenceNumber</a:t>
            </a:r>
            <a:endParaRPr lang="en-CA" dirty="0"/>
          </a:p>
        </p:txBody>
      </p:sp>
      <p:sp>
        <p:nvSpPr>
          <p:cNvPr id="45" name="TextBox 44"/>
          <p:cNvSpPr txBox="1"/>
          <p:nvPr/>
        </p:nvSpPr>
        <p:spPr>
          <a:xfrm>
            <a:off x="7407766" y="4527600"/>
            <a:ext cx="1910138" cy="1477328"/>
          </a:xfrm>
          <a:prstGeom prst="rect">
            <a:avLst/>
          </a:prstGeom>
          <a:noFill/>
        </p:spPr>
        <p:txBody>
          <a:bodyPr wrap="square" rtlCol="0">
            <a:spAutoFit/>
          </a:bodyPr>
          <a:lstStyle/>
          <a:p>
            <a:r>
              <a:rPr lang="en-CA" dirty="0"/>
              <a:t>Message is moved to </a:t>
            </a:r>
            <a:r>
              <a:rPr lang="en-CA" dirty="0" err="1"/>
              <a:t>deadletter</a:t>
            </a:r>
            <a:r>
              <a:rPr lang="en-CA" dirty="0"/>
              <a:t> sub-queue  and can be received from that queue.</a:t>
            </a:r>
          </a:p>
        </p:txBody>
      </p:sp>
      <p:sp>
        <p:nvSpPr>
          <p:cNvPr id="46" name="TextBox 45"/>
          <p:cNvSpPr txBox="1"/>
          <p:nvPr/>
        </p:nvSpPr>
        <p:spPr>
          <a:xfrm>
            <a:off x="9724335" y="4522554"/>
            <a:ext cx="1910138" cy="1477328"/>
          </a:xfrm>
          <a:prstGeom prst="rect">
            <a:avLst/>
          </a:prstGeom>
          <a:noFill/>
        </p:spPr>
        <p:txBody>
          <a:bodyPr wrap="square" rtlCol="0">
            <a:spAutoFit/>
          </a:bodyPr>
          <a:lstStyle/>
          <a:p>
            <a:r>
              <a:rPr lang="en-CA" dirty="0"/>
              <a:t>Message is moved to </a:t>
            </a:r>
            <a:r>
              <a:rPr lang="en-CA" dirty="0" err="1"/>
              <a:t>deadletter</a:t>
            </a:r>
            <a:r>
              <a:rPr lang="en-CA" dirty="0"/>
              <a:t> sub-queue  and can be received from that queue.</a:t>
            </a:r>
          </a:p>
        </p:txBody>
      </p:sp>
      <p:sp>
        <p:nvSpPr>
          <p:cNvPr id="47"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akeaways"/>
          <p:cNvSpPr/>
          <p:nvPr/>
        </p:nvSpPr>
        <p:spPr>
          <a:xfrm>
            <a:off x="1828800" y="3717890"/>
            <a:ext cx="6000161" cy="1631821"/>
          </a:xfrm>
          <a:prstGeom prst="wedgeRoundRectCallout">
            <a:avLst>
              <a:gd name="adj1" fmla="val 76697"/>
              <a:gd name="adj2" fmla="val 43592"/>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285750" indent="-285750">
              <a:buFont typeface="Arial" panose="020B0604020202020204" pitchFamily="34" charset="0"/>
              <a:buChar char="•"/>
            </a:pPr>
            <a:r>
              <a:rPr lang="en-CA" sz="2400" dirty="0">
                <a:solidFill>
                  <a:schemeClr val="tx1"/>
                </a:solidFill>
              </a:rPr>
              <a:t>Abandon is not Defer</a:t>
            </a:r>
          </a:p>
          <a:p>
            <a:pPr marL="285750" indent="-285750">
              <a:buFont typeface="Arial" panose="020B0604020202020204" pitchFamily="34" charset="0"/>
              <a:buChar char="•"/>
            </a:pPr>
            <a:r>
              <a:rPr lang="en-CA" sz="2400" dirty="0">
                <a:solidFill>
                  <a:schemeClr val="tx1"/>
                </a:solidFill>
              </a:rPr>
              <a:t>Deferred messages can only be retrieved by their </a:t>
            </a:r>
            <a:r>
              <a:rPr lang="en-CA" sz="2400" dirty="0" err="1">
                <a:solidFill>
                  <a:schemeClr val="tx1"/>
                </a:solidFill>
              </a:rPr>
              <a:t>SequenceNumber</a:t>
            </a:r>
            <a:endParaRPr lang="en-CA" sz="2400" dirty="0">
              <a:solidFill>
                <a:schemeClr val="tx1"/>
              </a:solidFill>
            </a:endParaRPr>
          </a:p>
          <a:p>
            <a:pPr marL="285750" indent="-285750">
              <a:buFont typeface="Arial" panose="020B0604020202020204" pitchFamily="34" charset="0"/>
              <a:buChar char="•"/>
            </a:pPr>
            <a:r>
              <a:rPr lang="en-CA" sz="2400" dirty="0">
                <a:solidFill>
                  <a:schemeClr val="tx1"/>
                </a:solidFill>
              </a:rPr>
              <a:t>Message can be dead-lettered explicitly</a:t>
            </a:r>
          </a:p>
        </p:txBody>
      </p:sp>
      <p:pic>
        <p:nvPicPr>
          <p:cNvPr id="55" name="SUMMARY"/>
          <p:cNvPicPr>
            <a:picLocks noChangeAspect="1"/>
          </p:cNvPicPr>
          <p:nvPr/>
        </p:nvPicPr>
        <p:blipFill>
          <a:blip r:embed="rId3"/>
          <a:stretch>
            <a:fillRect/>
          </a:stretch>
        </p:blipFill>
        <p:spPr>
          <a:xfrm>
            <a:off x="9550342" y="3840479"/>
            <a:ext cx="2235315" cy="2781443"/>
          </a:xfrm>
          <a:prstGeom prst="rect">
            <a:avLst/>
          </a:prstGeom>
        </p:spPr>
      </p:pic>
    </p:spTree>
    <p:extLst>
      <p:ext uri="{BB962C8B-B14F-4D97-AF65-F5344CB8AC3E}">
        <p14:creationId xmlns:p14="http://schemas.microsoft.com/office/powerpoint/2010/main" val="265386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42" grpId="0"/>
      <p:bldP spid="43" grpId="0"/>
      <p:bldP spid="44" grpId="0"/>
      <p:bldP spid="45" grpId="0"/>
      <p:bldP spid="46" grpId="0"/>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Receiving with Message Pump</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6737575" y="2981970"/>
            <a:ext cx="1708150" cy="1323439"/>
          </a:xfrm>
          <a:prstGeom prst="rect">
            <a:avLst/>
          </a:prstGeom>
          <a:noFill/>
        </p:spPr>
        <p:txBody>
          <a:bodyPr wrap="square" rtlCol="0">
            <a:spAutoFit/>
          </a:bodyPr>
          <a:lstStyle/>
          <a:p>
            <a:r>
              <a:rPr lang="en-US" sz="2000" dirty="0"/>
              <a:t>Complete Abandon</a:t>
            </a:r>
          </a:p>
          <a:p>
            <a:r>
              <a:rPr lang="en-US" sz="2000" dirty="0"/>
              <a:t>Defer </a:t>
            </a:r>
            <a:r>
              <a:rPr lang="en-US" sz="2000" dirty="0" err="1"/>
              <a:t>Deadletter</a:t>
            </a:r>
            <a:endParaRPr lang="en-US" sz="2000" dirty="0"/>
          </a:p>
        </p:txBody>
      </p:sp>
      <p:grpSp>
        <p:nvGrpSpPr>
          <p:cNvPr id="28" name="Group 27"/>
          <p:cNvGrpSpPr/>
          <p:nvPr/>
        </p:nvGrpSpPr>
        <p:grpSpPr>
          <a:xfrm>
            <a:off x="2558541" y="3479610"/>
            <a:ext cx="517984" cy="331539"/>
            <a:chOff x="5667022" y="2020711"/>
            <a:chExt cx="4007556" cy="2957689"/>
          </a:xfrm>
        </p:grpSpPr>
        <p:sp>
          <p:nvSpPr>
            <p:cNvPr id="29" name="Rectangle 28"/>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30" name="Straight Connector 29"/>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01983" y="3481508"/>
            <a:ext cx="517984" cy="331539"/>
            <a:chOff x="5667022" y="2020711"/>
            <a:chExt cx="4007556" cy="2957689"/>
          </a:xfrm>
        </p:grpSpPr>
        <p:sp>
          <p:nvSpPr>
            <p:cNvPr id="33" name="Rectangle 32"/>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34" name="Straight Connector 33"/>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846155" y="3483406"/>
            <a:ext cx="517984" cy="331539"/>
            <a:chOff x="5667022" y="2020711"/>
            <a:chExt cx="4007556" cy="2957689"/>
          </a:xfrm>
        </p:grpSpPr>
        <p:sp>
          <p:nvSpPr>
            <p:cNvPr id="37" name="Rectangle 36"/>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38" name="Straight Connector 37"/>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40" name="wheel" descr="Gear, Cog, Wheel, Tools, Rack-Wheel, En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801" y="2984609"/>
            <a:ext cx="1267601" cy="1320800"/>
          </a:xfrm>
          <a:prstGeom prst="rect">
            <a:avLst/>
          </a:prstGeom>
          <a:noFill/>
          <a:extLst>
            <a:ext uri="{909E8E84-426E-40DD-AFC4-6F175D3DCCD1}">
              <a14:hiddenFill xmlns:a14="http://schemas.microsoft.com/office/drawing/2010/main">
                <a:solidFill>
                  <a:srgbClr val="FFFFFF"/>
                </a:solidFill>
              </a14:hiddenFill>
            </a:ext>
          </a:extLst>
        </p:spPr>
      </p:pic>
      <p:pic>
        <p:nvPicPr>
          <p:cNvPr id="41" name="wheel" descr="Gear, Cog, Wheel, Tools, Rack-Wheel, En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801" y="1661170"/>
            <a:ext cx="1267601" cy="1320800"/>
          </a:xfrm>
          <a:prstGeom prst="rect">
            <a:avLst/>
          </a:prstGeom>
          <a:noFill/>
          <a:extLst>
            <a:ext uri="{909E8E84-426E-40DD-AFC4-6F175D3DCCD1}">
              <a14:hiddenFill xmlns:a14="http://schemas.microsoft.com/office/drawing/2010/main">
                <a:solidFill>
                  <a:srgbClr val="FFFFFF"/>
                </a:solidFill>
              </a14:hiddenFill>
            </a:ext>
          </a:extLst>
        </p:spPr>
      </p:pic>
      <p:pic>
        <p:nvPicPr>
          <p:cNvPr id="44" name="wheel" descr="Gear, Cog, Wheel, Tools, Rack-Wheel, En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801" y="4305409"/>
            <a:ext cx="1267601" cy="132080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p:nvPr/>
        </p:nvCxnSpPr>
        <p:spPr>
          <a:xfrm flipV="1">
            <a:off x="4486236" y="3660346"/>
            <a:ext cx="465076"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cxnSpLocks/>
          </p:cNvCxnSpPr>
          <p:nvPr/>
        </p:nvCxnSpPr>
        <p:spPr>
          <a:xfrm flipV="1">
            <a:off x="4486236" y="2345481"/>
            <a:ext cx="465076" cy="1312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cxnSpLocks/>
          </p:cNvCxnSpPr>
          <p:nvPr/>
        </p:nvCxnSpPr>
        <p:spPr>
          <a:xfrm>
            <a:off x="4486236" y="3657600"/>
            <a:ext cx="465076" cy="13176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akeaways"/>
          <p:cNvSpPr/>
          <p:nvPr/>
        </p:nvSpPr>
        <p:spPr>
          <a:xfrm>
            <a:off x="2356338" y="2455102"/>
            <a:ext cx="6410849" cy="2147043"/>
          </a:xfrm>
          <a:prstGeom prst="wedgeRoundRectCallout">
            <a:avLst>
              <a:gd name="adj1" fmla="val 62259"/>
              <a:gd name="adj2" fmla="val 84786"/>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b="1" dirty="0" err="1">
                <a:solidFill>
                  <a:prstClr val="black"/>
                </a:solidFill>
              </a:rPr>
              <a:t>OnMessage</a:t>
            </a:r>
            <a:r>
              <a:rPr lang="en-CA" sz="2400" b="1" dirty="0">
                <a:solidFill>
                  <a:prstClr val="black"/>
                </a:solidFill>
              </a:rPr>
              <a:t> API </a:t>
            </a:r>
            <a:r>
              <a:rPr lang="en-CA" sz="2400" dirty="0">
                <a:solidFill>
                  <a:prstClr val="black"/>
                </a:solidFill>
              </a:rPr>
              <a:t>to implement message pump</a:t>
            </a:r>
          </a:p>
          <a:p>
            <a:pPr marL="342900" lvl="0" indent="-342900">
              <a:buFont typeface="Arial" panose="020B0604020202020204" pitchFamily="34" charset="0"/>
              <a:buChar char="•"/>
            </a:pPr>
            <a:r>
              <a:rPr lang="en-CA" sz="2400" b="1" dirty="0" err="1">
                <a:solidFill>
                  <a:prstClr val="black"/>
                </a:solidFill>
              </a:rPr>
              <a:t>OnMessageOptions</a:t>
            </a:r>
            <a:r>
              <a:rPr lang="en-CA" sz="2400" dirty="0">
                <a:solidFill>
                  <a:prstClr val="black"/>
                </a:solidFill>
              </a:rPr>
              <a:t> for parallelism, lock extension, and completion</a:t>
            </a:r>
          </a:p>
          <a:p>
            <a:pPr marL="342900" lvl="0" indent="-342900">
              <a:buFont typeface="Arial" panose="020B0604020202020204" pitchFamily="34" charset="0"/>
              <a:buChar char="•"/>
            </a:pPr>
            <a:r>
              <a:rPr lang="en-CA" sz="2400" b="1" dirty="0" err="1">
                <a:solidFill>
                  <a:prstClr val="black"/>
                </a:solidFill>
              </a:rPr>
              <a:t>OnMessageOptions.</a:t>
            </a:r>
            <a:r>
              <a:rPr lang="en-CA" sz="2400" dirty="0" err="1">
                <a:solidFill>
                  <a:prstClr val="black"/>
                </a:solidFill>
              </a:rPr>
              <a:t>ExceptionReceived</a:t>
            </a:r>
            <a:endParaRPr lang="en-CA" sz="2400" b="1" dirty="0">
              <a:solidFill>
                <a:prstClr val="black"/>
              </a:solidFill>
            </a:endParaRPr>
          </a:p>
        </p:txBody>
      </p:sp>
      <p:pic>
        <p:nvPicPr>
          <p:cNvPr id="49" name="SUMMARY"/>
          <p:cNvPicPr>
            <a:picLocks noChangeAspect="1"/>
          </p:cNvPicPr>
          <p:nvPr/>
        </p:nvPicPr>
        <p:blipFill>
          <a:blip r:embed="rId6"/>
          <a:stretch>
            <a:fillRect/>
          </a:stretch>
        </p:blipFill>
        <p:spPr>
          <a:xfrm>
            <a:off x="9550342" y="3840479"/>
            <a:ext cx="2235315" cy="2781443"/>
          </a:xfrm>
          <a:prstGeom prst="rect">
            <a:avLst/>
          </a:prstGeom>
        </p:spPr>
      </p:pic>
    </p:spTree>
    <p:extLst>
      <p:ext uri="{BB962C8B-B14F-4D97-AF65-F5344CB8AC3E}">
        <p14:creationId xmlns:p14="http://schemas.microsoft.com/office/powerpoint/2010/main" val="32272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ppt_w</p:attrName>
                                        </p:attrNameLst>
                                      </p:cBhvr>
                                      <p:tavLst>
                                        <p:tav tm="0" fmla="#ppt_w*sin(2.5*pi*$)">
                                          <p:val>
                                            <p:fltVal val="0"/>
                                          </p:val>
                                        </p:tav>
                                        <p:tav tm="100000">
                                          <p:val>
                                            <p:fltVal val="1"/>
                                          </p:val>
                                        </p:tav>
                                      </p:tavLst>
                                    </p:anim>
                                    <p:anim calcmode="lin" valueType="num">
                                      <p:cBhvr>
                                        <p:cTn id="3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Duplicate Detection</a:t>
            </a:r>
          </a:p>
        </p:txBody>
      </p:sp>
      <p:sp>
        <p:nvSpPr>
          <p:cNvPr id="9" name="Flowchart: Document 8"/>
          <p:cNvSpPr/>
          <p:nvPr/>
        </p:nvSpPr>
        <p:spPr>
          <a:xfrm>
            <a:off x="1162050" y="2108520"/>
            <a:ext cx="3136900" cy="1454150"/>
          </a:xfrm>
          <a:prstGeom prst="flowChart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1400" dirty="0">
                <a:solidFill>
                  <a:schemeClr val="tx1"/>
                </a:solidFill>
              </a:rPr>
              <a:t>{</a:t>
            </a:r>
          </a:p>
          <a:p>
            <a:r>
              <a:rPr lang="en-CA" sz="1400" dirty="0">
                <a:solidFill>
                  <a:schemeClr val="tx1"/>
                </a:solidFill>
              </a:rPr>
              <a:t>    "_id": "592dede7e37e197bc434cf0b",</a:t>
            </a:r>
          </a:p>
          <a:p>
            <a:r>
              <a:rPr lang="en-CA" sz="1400" dirty="0">
                <a:solidFill>
                  <a:schemeClr val="tx1"/>
                </a:solidFill>
              </a:rPr>
              <a:t>    "index": 0,</a:t>
            </a:r>
          </a:p>
          <a:p>
            <a:r>
              <a:rPr lang="en-CA" sz="1400" dirty="0">
                <a:solidFill>
                  <a:schemeClr val="tx1"/>
                </a:solidFill>
              </a:rPr>
              <a:t>    "</a:t>
            </a:r>
            <a:r>
              <a:rPr lang="en-CA" sz="1400" dirty="0" err="1">
                <a:solidFill>
                  <a:schemeClr val="tx1"/>
                </a:solidFill>
              </a:rPr>
              <a:t>isActive</a:t>
            </a:r>
            <a:r>
              <a:rPr lang="en-CA" sz="1400" dirty="0">
                <a:solidFill>
                  <a:schemeClr val="tx1"/>
                </a:solidFill>
              </a:rPr>
              <a:t>": false</a:t>
            </a:r>
          </a:p>
          <a:p>
            <a:r>
              <a:rPr lang="en-CA" sz="1400" dirty="0">
                <a:solidFill>
                  <a:schemeClr val="tx1"/>
                </a:solidFill>
              </a:rPr>
              <a:t>}</a:t>
            </a:r>
          </a:p>
        </p:txBody>
      </p:sp>
      <p:sp>
        <p:nvSpPr>
          <p:cNvPr id="11" name="broker"/>
          <p:cNvSpPr/>
          <p:nvPr/>
        </p:nvSpPr>
        <p:spPr>
          <a:xfrm>
            <a:off x="8114676" y="2772411"/>
            <a:ext cx="2045948" cy="1890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Broker</a:t>
            </a:r>
          </a:p>
        </p:txBody>
      </p:sp>
      <p:grpSp>
        <p:nvGrpSpPr>
          <p:cNvPr id="16" name="msg 2"/>
          <p:cNvGrpSpPr/>
          <p:nvPr/>
        </p:nvGrpSpPr>
        <p:grpSpPr>
          <a:xfrm>
            <a:off x="1207234" y="4330976"/>
            <a:ext cx="517984" cy="331539"/>
            <a:chOff x="5667022" y="2020711"/>
            <a:chExt cx="4007556" cy="2957689"/>
          </a:xfrm>
          <a:solidFill>
            <a:srgbClr val="FF3300"/>
          </a:solidFill>
        </p:grpSpPr>
        <p:sp>
          <p:nvSpPr>
            <p:cNvPr id="17" name="Rectangle 16"/>
            <p:cNvSpPr/>
            <p:nvPr/>
          </p:nvSpPr>
          <p:spPr>
            <a:xfrm>
              <a:off x="5672667" y="2037644"/>
              <a:ext cx="4001911" cy="2940756"/>
            </a:xfrm>
            <a:prstGeom prst="rect">
              <a:avLst/>
            </a:prstGeom>
            <a:grp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8" name="Straight Connector 17"/>
            <p:cNvCxnSpPr>
              <a:cxnSpLocks/>
            </p:cNvCxnSpPr>
            <p:nvPr/>
          </p:nvCxnSpPr>
          <p:spPr>
            <a:xfrm>
              <a:off x="5667022" y="2020711"/>
              <a:ext cx="2149424" cy="1613424"/>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flipV="1">
              <a:off x="7673624" y="2037652"/>
              <a:ext cx="2000954" cy="1596482"/>
            </a:xfrm>
            <a:prstGeom prst="line">
              <a:avLst/>
            </a:prstGeom>
            <a:grpFill/>
            <a:ln w="38100"/>
          </p:spPr>
          <p:style>
            <a:lnRef idx="1">
              <a:schemeClr val="accent1"/>
            </a:lnRef>
            <a:fillRef idx="0">
              <a:schemeClr val="accent1"/>
            </a:fillRef>
            <a:effectRef idx="0">
              <a:schemeClr val="accent1"/>
            </a:effectRef>
            <a:fontRef idx="minor">
              <a:schemeClr val="tx1"/>
            </a:fontRef>
          </p:style>
        </p:cxnSp>
      </p:grpSp>
      <p:grpSp>
        <p:nvGrpSpPr>
          <p:cNvPr id="5" name="msg 1"/>
          <p:cNvGrpSpPr/>
          <p:nvPr/>
        </p:nvGrpSpPr>
        <p:grpSpPr>
          <a:xfrm>
            <a:off x="1207234" y="1500963"/>
            <a:ext cx="517984" cy="331539"/>
            <a:chOff x="5667022" y="2020711"/>
            <a:chExt cx="4007556" cy="2957689"/>
          </a:xfrm>
        </p:grpSpPr>
        <p:sp>
          <p:nvSpPr>
            <p:cNvPr id="6" name="Rectangle 5"/>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7" name="Straight Connector 6"/>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0" name="Flowchart: Document 19"/>
          <p:cNvSpPr/>
          <p:nvPr/>
        </p:nvSpPr>
        <p:spPr>
          <a:xfrm>
            <a:off x="1162050" y="4938533"/>
            <a:ext cx="3136900" cy="1454150"/>
          </a:xfrm>
          <a:prstGeom prst="flowChart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sz="1400" dirty="0">
                <a:solidFill>
                  <a:schemeClr val="tx1"/>
                </a:solidFill>
              </a:rPr>
              <a:t>{</a:t>
            </a:r>
          </a:p>
          <a:p>
            <a:r>
              <a:rPr lang="en-CA" sz="1400" dirty="0">
                <a:solidFill>
                  <a:schemeClr val="tx1"/>
                </a:solidFill>
              </a:rPr>
              <a:t>    "_id": "592dede7e37e197bc434cf0b",</a:t>
            </a:r>
          </a:p>
          <a:p>
            <a:r>
              <a:rPr lang="en-CA" sz="1400" dirty="0">
                <a:solidFill>
                  <a:schemeClr val="tx1"/>
                </a:solidFill>
              </a:rPr>
              <a:t>    "index": 0,</a:t>
            </a:r>
          </a:p>
          <a:p>
            <a:r>
              <a:rPr lang="en-CA" sz="1400" dirty="0">
                <a:solidFill>
                  <a:schemeClr val="tx1"/>
                </a:solidFill>
              </a:rPr>
              <a:t>    "</a:t>
            </a:r>
            <a:r>
              <a:rPr lang="en-CA" sz="1400" dirty="0" err="1">
                <a:solidFill>
                  <a:schemeClr val="tx1"/>
                </a:solidFill>
              </a:rPr>
              <a:t>isActive</a:t>
            </a:r>
            <a:r>
              <a:rPr lang="en-CA" sz="1400" dirty="0">
                <a:solidFill>
                  <a:schemeClr val="tx1"/>
                </a:solidFill>
              </a:rPr>
              <a:t>": false</a:t>
            </a:r>
          </a:p>
          <a:p>
            <a:r>
              <a:rPr lang="en-CA" sz="1400" dirty="0">
                <a:solidFill>
                  <a:schemeClr val="tx1"/>
                </a:solidFill>
              </a:rPr>
              <a:t>}</a:t>
            </a:r>
          </a:p>
        </p:txBody>
      </p:sp>
      <p:pic>
        <p:nvPicPr>
          <p:cNvPr id="23" name="action"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24"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akeaways"/>
          <p:cNvSpPr/>
          <p:nvPr/>
        </p:nvSpPr>
        <p:spPr>
          <a:xfrm>
            <a:off x="1725611" y="2137389"/>
            <a:ext cx="8018010" cy="1896371"/>
          </a:xfrm>
          <a:prstGeom prst="wedgeRoundRectCallout">
            <a:avLst>
              <a:gd name="adj1" fmla="val 46971"/>
              <a:gd name="adj2" fmla="val 122869"/>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Deduplication on message ID </a:t>
            </a:r>
            <a:r>
              <a:rPr lang="en-CA" sz="2400" b="1" dirty="0">
                <a:solidFill>
                  <a:prstClr val="black"/>
                </a:solidFill>
              </a:rPr>
              <a:t>only</a:t>
            </a:r>
          </a:p>
          <a:p>
            <a:pPr marL="342900" lvl="0" indent="-342900">
              <a:buFont typeface="Arial" panose="020B0604020202020204" pitchFamily="34" charset="0"/>
              <a:buChar char="•"/>
            </a:pPr>
            <a:r>
              <a:rPr lang="en-CA" sz="2400" dirty="0">
                <a:solidFill>
                  <a:prstClr val="black"/>
                </a:solidFill>
              </a:rPr>
              <a:t>Deduplication time period specified per entity</a:t>
            </a:r>
          </a:p>
          <a:p>
            <a:pPr marL="342900" lvl="0" indent="-342900">
              <a:buFont typeface="Arial" panose="020B0604020202020204" pitchFamily="34" charset="0"/>
              <a:buChar char="•"/>
            </a:pPr>
            <a:r>
              <a:rPr lang="en-CA" sz="2400" dirty="0">
                <a:solidFill>
                  <a:prstClr val="black"/>
                </a:solidFill>
              </a:rPr>
              <a:t>Time based. Idempotency on consumers might be a better option</a:t>
            </a:r>
          </a:p>
        </p:txBody>
      </p:sp>
      <p:pic>
        <p:nvPicPr>
          <p:cNvPr id="27" name="SUMMARY"/>
          <p:cNvPicPr>
            <a:picLocks noChangeAspect="1"/>
          </p:cNvPicPr>
          <p:nvPr/>
        </p:nvPicPr>
        <p:blipFill>
          <a:blip r:embed="rId5"/>
          <a:stretch>
            <a:fillRect/>
          </a:stretch>
        </p:blipFill>
        <p:spPr>
          <a:xfrm>
            <a:off x="9550342" y="3840479"/>
            <a:ext cx="2235315" cy="2781443"/>
          </a:xfrm>
          <a:prstGeom prst="rect">
            <a:avLst/>
          </a:prstGeom>
        </p:spPr>
      </p:pic>
    </p:spTree>
    <p:extLst>
      <p:ext uri="{BB962C8B-B14F-4D97-AF65-F5344CB8AC3E}">
        <p14:creationId xmlns:p14="http://schemas.microsoft.com/office/powerpoint/2010/main" val="93196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2.29167E-6 -4.07407E-6 L 0.54545 0.28774 " pathEditMode="relative" rAng="0" ptsTypes="AA">
                                      <p:cBhvr>
                                        <p:cTn id="9" dur="2000" fill="hold"/>
                                        <p:tgtEl>
                                          <p:spTgt spid="5"/>
                                        </p:tgtEl>
                                        <p:attrNameLst>
                                          <p:attrName>ppt_x</p:attrName>
                                          <p:attrName>ppt_y</p:attrName>
                                        </p:attrNameLst>
                                      </p:cBhvr>
                                      <p:rCtr x="27266" y="14375"/>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nodeType="afterEffect">
                                  <p:stCondLst>
                                    <p:cond delay="0"/>
                                  </p:stCondLst>
                                  <p:childTnLst>
                                    <p:animMotion origin="layout" path="M 0.00013 4.44444E-6 L 0.5444 -0.1213 L 0.52565 0.4324 " pathEditMode="relative" ptsTypes="AAA">
                                      <p:cBhvr>
                                        <p:cTn id="16" dur="2000" fill="hold"/>
                                        <p:tgtEl>
                                          <p:spTgt spid="16"/>
                                        </p:tgtEl>
                                        <p:attrNameLst>
                                          <p:attrName>ppt_x</p:attrName>
                                          <p:attrName>ppt_y</p:attrName>
                                        </p:attrNameLst>
                                      </p:cBhvr>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6"/>
                                        </p:tgtEl>
                                        <p:attrNameLst>
                                          <p:attrName>style.visibility</p:attrName>
                                        </p:attrNameLst>
                                      </p:cBhvr>
                                      <p:to>
                                        <p:strVal val="hidden"/>
                                      </p:to>
                                    </p:set>
                                  </p:childTnLst>
                                </p:cTn>
                              </p:par>
                              <p:par>
                                <p:cTn id="20" presetID="45"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000"/>
                                        <p:tgtEl>
                                          <p:spTgt spid="23"/>
                                        </p:tgtEl>
                                      </p:cBhvr>
                                    </p:animEffect>
                                    <p:anim calcmode="lin" valueType="num">
                                      <p:cBhvr>
                                        <p:cTn id="23" dur="2000" fill="hold"/>
                                        <p:tgtEl>
                                          <p:spTgt spid="23"/>
                                        </p:tgtEl>
                                        <p:attrNameLst>
                                          <p:attrName>ppt_w</p:attrName>
                                        </p:attrNameLst>
                                      </p:cBhvr>
                                      <p:tavLst>
                                        <p:tav tm="0" fmla="#ppt_w*sin(2.5*pi*$)">
                                          <p:val>
                                            <p:fltVal val="0"/>
                                          </p:val>
                                        </p:tav>
                                        <p:tav tm="100000">
                                          <p:val>
                                            <p:fltVal val="1"/>
                                          </p:val>
                                        </p:tav>
                                      </p:tavLst>
                                    </p:anim>
                                    <p:anim calcmode="lin" valueType="num">
                                      <p:cBhvr>
                                        <p:cTn id="24"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Auto-Forwarding</a:t>
            </a:r>
          </a:p>
        </p:txBody>
      </p:sp>
      <p:sp>
        <p:nvSpPr>
          <p:cNvPr id="4" name="Flowchart: Direct Access Storage 3"/>
          <p:cNvSpPr/>
          <p:nvPr/>
        </p:nvSpPr>
        <p:spPr>
          <a:xfrm flipH="1">
            <a:off x="2020570" y="3296690"/>
            <a:ext cx="3289300" cy="12446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CA" sz="3600" dirty="0"/>
              <a:t>queue1</a:t>
            </a:r>
            <a:endParaRPr lang="en-CA" sz="1400" dirty="0"/>
          </a:p>
        </p:txBody>
      </p:sp>
      <p:sp>
        <p:nvSpPr>
          <p:cNvPr id="5" name="Flowchart: Direct Access Storage 4"/>
          <p:cNvSpPr/>
          <p:nvPr/>
        </p:nvSpPr>
        <p:spPr>
          <a:xfrm flipH="1">
            <a:off x="6990364" y="3296690"/>
            <a:ext cx="3289300" cy="12446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CA" sz="3600" dirty="0"/>
              <a:t>queue2</a:t>
            </a:r>
            <a:endParaRPr lang="en-CA" sz="1400" dirty="0"/>
          </a:p>
        </p:txBody>
      </p:sp>
      <p:cxnSp>
        <p:nvCxnSpPr>
          <p:cNvPr id="6" name="Straight Arrow Connector 5"/>
          <p:cNvCxnSpPr>
            <a:cxnSpLocks/>
            <a:endCxn id="5" idx="4"/>
          </p:cNvCxnSpPr>
          <p:nvPr/>
        </p:nvCxnSpPr>
        <p:spPr>
          <a:xfrm flipV="1">
            <a:off x="5349337" y="3918990"/>
            <a:ext cx="1641027"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9" name="Group 8"/>
          <p:cNvGrpSpPr/>
          <p:nvPr/>
        </p:nvGrpSpPr>
        <p:grpSpPr>
          <a:xfrm>
            <a:off x="1295400" y="1822450"/>
            <a:ext cx="9950450" cy="3905250"/>
            <a:chOff x="1295400" y="1822450"/>
            <a:chExt cx="9950450" cy="3905250"/>
          </a:xfrm>
        </p:grpSpPr>
        <p:sp>
          <p:nvSpPr>
            <p:cNvPr id="7" name="Rectangle 6"/>
            <p:cNvSpPr/>
            <p:nvPr/>
          </p:nvSpPr>
          <p:spPr>
            <a:xfrm>
              <a:off x="1295400" y="2298700"/>
              <a:ext cx="9950450" cy="3429000"/>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 name="TextBox 7"/>
            <p:cNvSpPr txBox="1"/>
            <p:nvPr/>
          </p:nvSpPr>
          <p:spPr>
            <a:xfrm>
              <a:off x="1295400" y="1822450"/>
              <a:ext cx="2794000" cy="461665"/>
            </a:xfrm>
            <a:prstGeom prst="rect">
              <a:avLst/>
            </a:prstGeom>
            <a:noFill/>
          </p:spPr>
          <p:txBody>
            <a:bodyPr wrap="square" rtlCol="0">
              <a:spAutoFit/>
            </a:bodyPr>
            <a:lstStyle/>
            <a:p>
              <a:r>
                <a:rPr lang="en-CA" sz="2400" dirty="0"/>
                <a:t>Namespace</a:t>
              </a:r>
            </a:p>
          </p:txBody>
        </p:sp>
      </p:grpSp>
      <p:grpSp>
        <p:nvGrpSpPr>
          <p:cNvPr id="10" name="msg 1"/>
          <p:cNvGrpSpPr/>
          <p:nvPr/>
        </p:nvGrpSpPr>
        <p:grpSpPr>
          <a:xfrm>
            <a:off x="1398993" y="3767838"/>
            <a:ext cx="517984" cy="331539"/>
            <a:chOff x="5667022" y="2020711"/>
            <a:chExt cx="4007556" cy="2957689"/>
          </a:xfrm>
        </p:grpSpPr>
        <p:sp>
          <p:nvSpPr>
            <p:cNvPr id="11" name="Rectangle 1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2" name="Straight Connector 11"/>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56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42" presetClass="path" presetSubtype="0" accel="50000" decel="50000" fill="hold" nodeType="afterEffect">
                                  <p:stCondLst>
                                    <p:cond delay="0"/>
                                  </p:stCondLst>
                                  <p:childTnLst>
                                    <p:animMotion origin="layout" path="M 2.5E-6 3.7037E-7 L 0.48073 -0.00185 " pathEditMode="relative" rAng="0" ptsTypes="AA">
                                      <p:cBhvr>
                                        <p:cTn id="17" dur="2000" fill="hold"/>
                                        <p:tgtEl>
                                          <p:spTgt spid="10"/>
                                        </p:tgtEl>
                                        <p:attrNameLst>
                                          <p:attrName>ppt_x</p:attrName>
                                          <p:attrName>ppt_y</p:attrName>
                                        </p:attrNameLst>
                                      </p:cBhvr>
                                      <p:rCtr x="24036"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Multiple </a:t>
            </a:r>
            <a:r>
              <a:rPr lang="en-CA" dirty="0" err="1"/>
              <a:t>Forwardings</a:t>
            </a:r>
            <a:endParaRPr lang="en-CA" dirty="0"/>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21" name="Flowchart: Direct Access Storage 20"/>
          <p:cNvSpPr/>
          <p:nvPr/>
        </p:nvSpPr>
        <p:spPr>
          <a:xfrm flipH="1">
            <a:off x="642620" y="1433533"/>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cxnSp>
        <p:nvCxnSpPr>
          <p:cNvPr id="26" name="Straight Arrow Connector 25"/>
          <p:cNvCxnSpPr>
            <a:cxnSpLocks/>
            <a:stCxn id="21" idx="1"/>
            <a:endCxn id="27" idx="4"/>
          </p:cNvCxnSpPr>
          <p:nvPr/>
        </p:nvCxnSpPr>
        <p:spPr>
          <a:xfrm>
            <a:off x="2673350" y="1817725"/>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Flowchart: Direct Access Storage 26"/>
          <p:cNvSpPr/>
          <p:nvPr/>
        </p:nvSpPr>
        <p:spPr>
          <a:xfrm flipH="1">
            <a:off x="3633470" y="1433533"/>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28" name="Flowchart: Direct Access Storage 27"/>
          <p:cNvSpPr/>
          <p:nvPr/>
        </p:nvSpPr>
        <p:spPr>
          <a:xfrm flipH="1">
            <a:off x="6624320" y="1433533"/>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29" name="Flowchart: Direct Access Storage 28"/>
          <p:cNvSpPr/>
          <p:nvPr/>
        </p:nvSpPr>
        <p:spPr>
          <a:xfrm flipH="1">
            <a:off x="9615170" y="1433533"/>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cxnSp>
        <p:nvCxnSpPr>
          <p:cNvPr id="34" name="Straight Arrow Connector 33"/>
          <p:cNvCxnSpPr>
            <a:cxnSpLocks/>
            <a:stCxn id="27" idx="1"/>
            <a:endCxn id="28" idx="4"/>
          </p:cNvCxnSpPr>
          <p:nvPr/>
        </p:nvCxnSpPr>
        <p:spPr>
          <a:xfrm>
            <a:off x="5664200" y="1817725"/>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cxnSpLocks/>
            <a:stCxn id="28" idx="1"/>
            <a:endCxn id="29" idx="4"/>
          </p:cNvCxnSpPr>
          <p:nvPr/>
        </p:nvCxnSpPr>
        <p:spPr>
          <a:xfrm>
            <a:off x="8655050" y="1817725"/>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Flowchart: Direct Access Storage 41"/>
          <p:cNvSpPr/>
          <p:nvPr/>
        </p:nvSpPr>
        <p:spPr>
          <a:xfrm flipH="1">
            <a:off x="642620" y="2998715"/>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43" name="Flowchart: Direct Access Storage 42"/>
          <p:cNvSpPr/>
          <p:nvPr/>
        </p:nvSpPr>
        <p:spPr>
          <a:xfrm flipH="1">
            <a:off x="3633470" y="2998715"/>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44" name="Flowchart: Direct Access Storage 43"/>
          <p:cNvSpPr/>
          <p:nvPr/>
        </p:nvSpPr>
        <p:spPr>
          <a:xfrm flipH="1">
            <a:off x="6624320" y="2998715"/>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45" name="Flowchart: Direct Access Storage 44"/>
          <p:cNvSpPr/>
          <p:nvPr/>
        </p:nvSpPr>
        <p:spPr>
          <a:xfrm flipH="1">
            <a:off x="9615170" y="2998715"/>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cxnSp>
        <p:nvCxnSpPr>
          <p:cNvPr id="51" name="Connector: Elbow 50"/>
          <p:cNvCxnSpPr>
            <a:stCxn id="29" idx="1"/>
            <a:endCxn id="45" idx="1"/>
          </p:cNvCxnSpPr>
          <p:nvPr/>
        </p:nvCxnSpPr>
        <p:spPr>
          <a:xfrm>
            <a:off x="11645900" y="1817725"/>
            <a:ext cx="12700" cy="1565182"/>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cxnSpLocks/>
            <a:stCxn id="45" idx="4"/>
            <a:endCxn id="44" idx="1"/>
          </p:cNvCxnSpPr>
          <p:nvPr/>
        </p:nvCxnSpPr>
        <p:spPr>
          <a:xfrm flipH="1">
            <a:off x="8655050" y="3382907"/>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cxnSpLocks/>
            <a:stCxn id="44" idx="4"/>
            <a:endCxn id="43" idx="1"/>
          </p:cNvCxnSpPr>
          <p:nvPr/>
        </p:nvCxnSpPr>
        <p:spPr>
          <a:xfrm flipH="1">
            <a:off x="5664200" y="3382907"/>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cxnSpLocks/>
            <a:stCxn id="43" idx="4"/>
            <a:endCxn id="42" idx="1"/>
          </p:cNvCxnSpPr>
          <p:nvPr/>
        </p:nvCxnSpPr>
        <p:spPr>
          <a:xfrm flipH="1">
            <a:off x="2673350" y="3382907"/>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0" name="Flowchart: Direct Access Storage 69"/>
          <p:cNvSpPr/>
          <p:nvPr/>
        </p:nvSpPr>
        <p:spPr>
          <a:xfrm flipH="1">
            <a:off x="642620" y="4563897"/>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cxnSp>
        <p:nvCxnSpPr>
          <p:cNvPr id="71" name="Straight Arrow Connector 70"/>
          <p:cNvCxnSpPr>
            <a:cxnSpLocks/>
            <a:stCxn id="70" idx="1"/>
            <a:endCxn id="72" idx="4"/>
          </p:cNvCxnSpPr>
          <p:nvPr/>
        </p:nvCxnSpPr>
        <p:spPr>
          <a:xfrm>
            <a:off x="2673350" y="4948089"/>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Flowchart: Direct Access Storage 71"/>
          <p:cNvSpPr/>
          <p:nvPr/>
        </p:nvSpPr>
        <p:spPr>
          <a:xfrm flipH="1">
            <a:off x="3633470" y="4563897"/>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73" name="Flowchart: Direct Access Storage 72"/>
          <p:cNvSpPr/>
          <p:nvPr/>
        </p:nvSpPr>
        <p:spPr>
          <a:xfrm flipH="1">
            <a:off x="6624320" y="4563897"/>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sp>
        <p:nvSpPr>
          <p:cNvPr id="74" name="Flowchart: Direct Access Storage 73"/>
          <p:cNvSpPr/>
          <p:nvPr/>
        </p:nvSpPr>
        <p:spPr>
          <a:xfrm flipH="1">
            <a:off x="9615170" y="4563897"/>
            <a:ext cx="2030730" cy="768384"/>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cxnSp>
        <p:nvCxnSpPr>
          <p:cNvPr id="75" name="Straight Arrow Connector 74"/>
          <p:cNvCxnSpPr>
            <a:cxnSpLocks/>
            <a:stCxn id="72" idx="1"/>
            <a:endCxn id="73" idx="4"/>
          </p:cNvCxnSpPr>
          <p:nvPr/>
        </p:nvCxnSpPr>
        <p:spPr>
          <a:xfrm>
            <a:off x="5664200" y="4948089"/>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cxnSpLocks/>
            <a:stCxn id="73" idx="1"/>
            <a:endCxn id="74" idx="4"/>
          </p:cNvCxnSpPr>
          <p:nvPr/>
        </p:nvCxnSpPr>
        <p:spPr>
          <a:xfrm>
            <a:off x="8655050" y="4948089"/>
            <a:ext cx="9601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Connector: Elbow 76"/>
          <p:cNvCxnSpPr>
            <a:cxnSpLocks/>
            <a:stCxn id="42" idx="4"/>
            <a:endCxn id="70" idx="4"/>
          </p:cNvCxnSpPr>
          <p:nvPr/>
        </p:nvCxnSpPr>
        <p:spPr>
          <a:xfrm rot="10800000" flipV="1">
            <a:off x="642620" y="3382907"/>
            <a:ext cx="12700" cy="1565182"/>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
        <p:nvSpPr>
          <p:cNvPr id="16"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akeaways"/>
          <p:cNvSpPr/>
          <p:nvPr/>
        </p:nvSpPr>
        <p:spPr>
          <a:xfrm>
            <a:off x="3185327" y="2756940"/>
            <a:ext cx="6410849" cy="1678922"/>
          </a:xfrm>
          <a:prstGeom prst="wedgeRoundRectCallout">
            <a:avLst>
              <a:gd name="adj1" fmla="val 49280"/>
              <a:gd name="adj2" fmla="val 95391"/>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Forwarding is native on broker</a:t>
            </a:r>
          </a:p>
          <a:p>
            <a:pPr marL="342900" lvl="0" indent="-342900">
              <a:buFont typeface="Arial" panose="020B0604020202020204" pitchFamily="34" charset="0"/>
              <a:buChar char="•"/>
            </a:pPr>
            <a:r>
              <a:rPr lang="en-CA" sz="2400" dirty="0">
                <a:solidFill>
                  <a:prstClr val="black"/>
                </a:solidFill>
              </a:rPr>
              <a:t>Maximum </a:t>
            </a:r>
            <a:r>
              <a:rPr lang="en-CA" sz="2400" b="1" dirty="0">
                <a:solidFill>
                  <a:prstClr val="black"/>
                </a:solidFill>
              </a:rPr>
              <a:t>3 hops</a:t>
            </a:r>
          </a:p>
        </p:txBody>
      </p:sp>
      <p:pic>
        <p:nvPicPr>
          <p:cNvPr id="18" name="SUMMARY"/>
          <p:cNvPicPr>
            <a:picLocks noChangeAspect="1"/>
          </p:cNvPicPr>
          <p:nvPr/>
        </p:nvPicPr>
        <p:blipFill>
          <a:blip r:embed="rId5"/>
          <a:stretch>
            <a:fillRect/>
          </a:stretch>
        </p:blipFill>
        <p:spPr>
          <a:xfrm>
            <a:off x="9550342" y="3840479"/>
            <a:ext cx="2235315" cy="2781443"/>
          </a:xfrm>
          <a:prstGeom prst="rect">
            <a:avLst/>
          </a:prstGeom>
        </p:spPr>
      </p:pic>
    </p:spTree>
    <p:extLst>
      <p:ext uri="{BB962C8B-B14F-4D97-AF65-F5344CB8AC3E}">
        <p14:creationId xmlns:p14="http://schemas.microsoft.com/office/powerpoint/2010/main" val="277004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Dead-Lettering</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Image result for dead end 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9234" y="1657350"/>
            <a:ext cx="5313532" cy="3841750"/>
          </a:xfrm>
          <a:prstGeom prst="rect">
            <a:avLst/>
          </a:prstGeom>
          <a:noFill/>
          <a:extLst>
            <a:ext uri="{909E8E84-426E-40DD-AFC4-6F175D3DCCD1}">
              <a14:hiddenFill xmlns:a14="http://schemas.microsoft.com/office/drawing/2010/main">
                <a:solidFill>
                  <a:srgbClr val="FFFFFF"/>
                </a:solidFill>
              </a14:hiddenFill>
            </a:ext>
          </a:extLst>
        </p:spPr>
      </p:pic>
      <p:sp>
        <p:nvSpPr>
          <p:cNvPr id="31"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akeaways"/>
          <p:cNvSpPr/>
          <p:nvPr/>
        </p:nvSpPr>
        <p:spPr>
          <a:xfrm>
            <a:off x="912916" y="2856803"/>
            <a:ext cx="8488901" cy="2147043"/>
          </a:xfrm>
          <a:prstGeom prst="wedgeRoundRectCallout">
            <a:avLst>
              <a:gd name="adj1" fmla="val 51737"/>
              <a:gd name="adj2" fmla="val 78599"/>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Dead-lettering happens for a reason, </a:t>
            </a:r>
            <a:r>
              <a:rPr lang="en-CA" sz="2400" b="1" dirty="0" err="1">
                <a:solidFill>
                  <a:prstClr val="black"/>
                </a:solidFill>
              </a:rPr>
              <a:t>DeadLetterReason</a:t>
            </a:r>
            <a:endParaRPr lang="en-CA" sz="2400" b="1" dirty="0">
              <a:solidFill>
                <a:prstClr val="black"/>
              </a:solidFill>
            </a:endParaRPr>
          </a:p>
          <a:p>
            <a:pPr marL="342900" lvl="0" indent="-342900">
              <a:buFont typeface="Arial" panose="020B0604020202020204" pitchFamily="34" charset="0"/>
              <a:buChar char="•"/>
            </a:pPr>
            <a:r>
              <a:rPr lang="en-CA" sz="2400" dirty="0">
                <a:solidFill>
                  <a:prstClr val="black"/>
                </a:solidFill>
              </a:rPr>
              <a:t>Forwarded </a:t>
            </a:r>
            <a:r>
              <a:rPr lang="en-CA" sz="2400" dirty="0" err="1">
                <a:solidFill>
                  <a:prstClr val="black"/>
                </a:solidFill>
              </a:rPr>
              <a:t>DLQed</a:t>
            </a:r>
            <a:r>
              <a:rPr lang="en-CA" sz="2400" dirty="0">
                <a:solidFill>
                  <a:prstClr val="black"/>
                </a:solidFill>
              </a:rPr>
              <a:t> messages have a source, </a:t>
            </a:r>
            <a:r>
              <a:rPr lang="en-CA" sz="2400" b="1" dirty="0" err="1">
                <a:solidFill>
                  <a:prstClr val="black"/>
                </a:solidFill>
              </a:rPr>
              <a:t>DeadLetterSource</a:t>
            </a:r>
            <a:endParaRPr lang="en-CA" sz="2400" b="1" dirty="0">
              <a:solidFill>
                <a:prstClr val="black"/>
              </a:solidFill>
            </a:endParaRPr>
          </a:p>
          <a:p>
            <a:pPr marL="342900" indent="-342900">
              <a:buFont typeface="Arial" panose="020B0604020202020204" pitchFamily="34" charset="0"/>
              <a:buChar char="•"/>
            </a:pPr>
            <a:r>
              <a:rPr lang="en-CA" sz="2400" dirty="0">
                <a:solidFill>
                  <a:prstClr val="black"/>
                </a:solidFill>
              </a:rPr>
              <a:t>117051215727656</a:t>
            </a:r>
          </a:p>
        </p:txBody>
      </p:sp>
      <p:pic>
        <p:nvPicPr>
          <p:cNvPr id="34" name="SUMMARY"/>
          <p:cNvPicPr>
            <a:picLocks noChangeAspect="1"/>
          </p:cNvPicPr>
          <p:nvPr/>
        </p:nvPicPr>
        <p:blipFill>
          <a:blip r:embed="rId6"/>
          <a:stretch>
            <a:fillRect/>
          </a:stretch>
        </p:blipFill>
        <p:spPr>
          <a:xfrm>
            <a:off x="9550342" y="3840479"/>
            <a:ext cx="2235315" cy="2781443"/>
          </a:xfrm>
          <a:prstGeom prst="rect">
            <a:avLst/>
          </a:prstGeom>
        </p:spPr>
      </p:pic>
    </p:spTree>
    <p:extLst>
      <p:ext uri="{BB962C8B-B14F-4D97-AF65-F5344CB8AC3E}">
        <p14:creationId xmlns:p14="http://schemas.microsoft.com/office/powerpoint/2010/main" val="294608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Message Expiration</a:t>
            </a:r>
          </a:p>
        </p:txBody>
      </p:sp>
      <p:sp>
        <p:nvSpPr>
          <p:cNvPr id="4" name="Flowchart: Direct Access Storage 3"/>
          <p:cNvSpPr/>
          <p:nvPr/>
        </p:nvSpPr>
        <p:spPr>
          <a:xfrm flipH="1">
            <a:off x="4451350" y="3312256"/>
            <a:ext cx="3289300" cy="12446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grpSp>
        <p:nvGrpSpPr>
          <p:cNvPr id="5" name="msg 1"/>
          <p:cNvGrpSpPr/>
          <p:nvPr/>
        </p:nvGrpSpPr>
        <p:grpSpPr>
          <a:xfrm>
            <a:off x="1398993" y="3767838"/>
            <a:ext cx="517984" cy="331539"/>
            <a:chOff x="5667022" y="2020711"/>
            <a:chExt cx="4007556" cy="2957689"/>
          </a:xfrm>
        </p:grpSpPr>
        <p:sp>
          <p:nvSpPr>
            <p:cNvPr id="6" name="Rectangle 5"/>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7" name="Straight Connector 6"/>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030" name="timer" descr="Image result for timer icon transparent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37" y="3855516"/>
            <a:ext cx="337038" cy="337038"/>
          </a:xfrm>
          <a:prstGeom prst="rect">
            <a:avLst/>
          </a:prstGeom>
          <a:noFill/>
          <a:extLst>
            <a:ext uri="{909E8E84-426E-40DD-AFC4-6F175D3DCCD1}">
              <a14:hiddenFill xmlns:a14="http://schemas.microsoft.com/office/drawing/2010/main">
                <a:solidFill>
                  <a:srgbClr val="FFFFFF"/>
                </a:solidFill>
              </a14:hiddenFill>
            </a:ext>
          </a:extLst>
        </p:spPr>
      </p:pic>
      <p:sp>
        <p:nvSpPr>
          <p:cNvPr id="13"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akeaways"/>
          <p:cNvSpPr/>
          <p:nvPr/>
        </p:nvSpPr>
        <p:spPr>
          <a:xfrm>
            <a:off x="2784231" y="2756940"/>
            <a:ext cx="6811945" cy="1678922"/>
          </a:xfrm>
          <a:prstGeom prst="wedgeRoundRectCallout">
            <a:avLst>
              <a:gd name="adj1" fmla="val 49280"/>
              <a:gd name="adj2" fmla="val 95391"/>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Good for time sensitive messages</a:t>
            </a:r>
          </a:p>
          <a:p>
            <a:pPr marL="342900" lvl="0" indent="-342900">
              <a:buFont typeface="Arial" panose="020B0604020202020204" pitchFamily="34" charset="0"/>
              <a:buChar char="•"/>
            </a:pPr>
            <a:r>
              <a:rPr lang="en-CA" sz="2400" dirty="0">
                <a:solidFill>
                  <a:prstClr val="black"/>
                </a:solidFill>
              </a:rPr>
              <a:t>Messages are cleared when a client connects</a:t>
            </a:r>
            <a:endParaRPr lang="en-CA" sz="2400" b="1" dirty="0">
              <a:solidFill>
                <a:prstClr val="black"/>
              </a:solidFill>
            </a:endParaRPr>
          </a:p>
        </p:txBody>
      </p:sp>
      <p:pic>
        <p:nvPicPr>
          <p:cNvPr id="15" name="SUMMARY"/>
          <p:cNvPicPr>
            <a:picLocks noChangeAspect="1"/>
          </p:cNvPicPr>
          <p:nvPr/>
        </p:nvPicPr>
        <p:blipFill>
          <a:blip r:embed="rId4"/>
          <a:stretch>
            <a:fillRect/>
          </a:stretch>
        </p:blipFill>
        <p:spPr>
          <a:xfrm>
            <a:off x="9550342" y="3840479"/>
            <a:ext cx="2235315" cy="2781443"/>
          </a:xfrm>
          <a:prstGeom prst="rect">
            <a:avLst/>
          </a:prstGeom>
        </p:spPr>
      </p:pic>
    </p:spTree>
    <p:extLst>
      <p:ext uri="{BB962C8B-B14F-4D97-AF65-F5344CB8AC3E}">
        <p14:creationId xmlns:p14="http://schemas.microsoft.com/office/powerpoint/2010/main" val="5000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2.5E-6 3.7037E-7 L 0.39245 3.7037E-7 " pathEditMode="relative" rAng="0" ptsTypes="AA">
                                      <p:cBhvr>
                                        <p:cTn id="13" dur="2000" fill="hold"/>
                                        <p:tgtEl>
                                          <p:spTgt spid="5"/>
                                        </p:tgtEl>
                                        <p:attrNameLst>
                                          <p:attrName>ppt_x</p:attrName>
                                          <p:attrName>ppt_y</p:attrName>
                                        </p:attrNameLst>
                                      </p:cBhvr>
                                      <p:rCtr x="19622" y="0"/>
                                    </p:animMotion>
                                  </p:childTnLst>
                                </p:cTn>
                              </p:par>
                              <p:par>
                                <p:cTn id="14" presetID="63" presetClass="path" presetSubtype="0" accel="50000" decel="50000" fill="hold" nodeType="withEffect">
                                  <p:stCondLst>
                                    <p:cond delay="0"/>
                                  </p:stCondLst>
                                  <p:childTnLst>
                                    <p:animMotion origin="layout" path="M -1.45833E-6 4.44444E-6 L 0.39479 4.44444E-6 " pathEditMode="relative" rAng="0" ptsTypes="AA">
                                      <p:cBhvr>
                                        <p:cTn id="15" dur="2000" fill="hold"/>
                                        <p:tgtEl>
                                          <p:spTgt spid="1030"/>
                                        </p:tgtEl>
                                        <p:attrNameLst>
                                          <p:attrName>ppt_x</p:attrName>
                                          <p:attrName>ppt_y</p:attrName>
                                        </p:attrNameLst>
                                      </p:cBhvr>
                                      <p:rCtr x="19740" y="0"/>
                                    </p:animMotion>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hidden"/>
                                      </p:to>
                                    </p:set>
                                  </p:childTnLst>
                                </p:cTn>
                              </p:par>
                            </p:childTnLst>
                          </p:cTn>
                        </p:par>
                        <p:par>
                          <p:cTn id="20" fill="hold">
                            <p:stCondLst>
                              <p:cond delay="0"/>
                            </p:stCondLst>
                            <p:childTnLst>
                              <p:par>
                                <p:cTn id="21" presetID="10" presetClass="exit" presetSubtype="0" fill="hold" nodeType="afterEffect">
                                  <p:stCondLst>
                                    <p:cond delay="100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irect Access Storage 6"/>
          <p:cNvSpPr/>
          <p:nvPr/>
        </p:nvSpPr>
        <p:spPr>
          <a:xfrm flipH="1">
            <a:off x="4451350" y="3318118"/>
            <a:ext cx="3289300" cy="12446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pic>
        <p:nvPicPr>
          <p:cNvPr id="11" name="timer" descr="Image result for timer icon transparent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840" y="3378999"/>
            <a:ext cx="517192" cy="51719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msg 1"/>
          <p:cNvGrpSpPr/>
          <p:nvPr/>
        </p:nvGrpSpPr>
        <p:grpSpPr>
          <a:xfrm>
            <a:off x="5642747" y="4060915"/>
            <a:ext cx="517984" cy="331539"/>
            <a:chOff x="5667022" y="2020711"/>
            <a:chExt cx="4007556" cy="2957689"/>
          </a:xfrm>
        </p:grpSpPr>
        <p:sp>
          <p:nvSpPr>
            <p:cNvPr id="13" name="Rectangle 12"/>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4" name="Straight Connector 13"/>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msg 1"/>
          <p:cNvGrpSpPr/>
          <p:nvPr/>
        </p:nvGrpSpPr>
        <p:grpSpPr>
          <a:xfrm>
            <a:off x="6192539" y="4060915"/>
            <a:ext cx="517984" cy="331539"/>
            <a:chOff x="5667022" y="2020711"/>
            <a:chExt cx="4007556" cy="2957689"/>
          </a:xfrm>
        </p:grpSpPr>
        <p:sp>
          <p:nvSpPr>
            <p:cNvPr id="17" name="Rectangle 16"/>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8" name="Straight Connector 17"/>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 name="msg 1"/>
          <p:cNvGrpSpPr/>
          <p:nvPr/>
        </p:nvGrpSpPr>
        <p:grpSpPr>
          <a:xfrm>
            <a:off x="6721979" y="4060915"/>
            <a:ext cx="517984" cy="331539"/>
            <a:chOff x="5667022" y="2020711"/>
            <a:chExt cx="4007556" cy="2957689"/>
          </a:xfrm>
        </p:grpSpPr>
        <p:sp>
          <p:nvSpPr>
            <p:cNvPr id="21" name="Rectangle 2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22" name="Straight Connector 21"/>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5" name="Title 24"/>
          <p:cNvSpPr>
            <a:spLocks noGrp="1"/>
          </p:cNvSpPr>
          <p:nvPr>
            <p:ph type="title"/>
          </p:nvPr>
        </p:nvSpPr>
        <p:spPr/>
        <p:txBody>
          <a:bodyPr/>
          <a:lstStyle/>
          <a:p>
            <a:r>
              <a:rPr lang="en-CA" dirty="0"/>
              <a:t>Ephemeral (Idle) Entities</a:t>
            </a:r>
          </a:p>
        </p:txBody>
      </p:sp>
      <p:sp>
        <p:nvSpPr>
          <p:cNvPr id="8" name="overlay"/>
          <p:cNvSpPr/>
          <p:nvPr/>
        </p:nvSpPr>
        <p:spPr>
          <a:xfrm>
            <a:off x="152400" y="9673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akeaways"/>
          <p:cNvSpPr/>
          <p:nvPr/>
        </p:nvSpPr>
        <p:spPr>
          <a:xfrm>
            <a:off x="2936631" y="2909340"/>
            <a:ext cx="6811945" cy="1678922"/>
          </a:xfrm>
          <a:prstGeom prst="wedgeRoundRectCallout">
            <a:avLst>
              <a:gd name="adj1" fmla="val 49280"/>
              <a:gd name="adj2" fmla="val 95391"/>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Minimum 5 minutes</a:t>
            </a:r>
          </a:p>
          <a:p>
            <a:pPr marL="342900" lvl="0" indent="-342900">
              <a:buFont typeface="Arial" panose="020B0604020202020204" pitchFamily="34" charset="0"/>
              <a:buChar char="•"/>
            </a:pPr>
            <a:r>
              <a:rPr lang="en-CA" sz="2400" dirty="0">
                <a:solidFill>
                  <a:prstClr val="black"/>
                </a:solidFill>
              </a:rPr>
              <a:t>Messages </a:t>
            </a:r>
            <a:r>
              <a:rPr lang="en-CA" sz="2400" b="1" dirty="0">
                <a:solidFill>
                  <a:prstClr val="black"/>
                </a:solidFill>
              </a:rPr>
              <a:t>will be gone</a:t>
            </a:r>
            <a:endParaRPr lang="en-CA" sz="2400" dirty="0">
              <a:solidFill>
                <a:prstClr val="black"/>
              </a:solidFill>
            </a:endParaRPr>
          </a:p>
        </p:txBody>
      </p:sp>
      <p:pic>
        <p:nvPicPr>
          <p:cNvPr id="10" name="SUMMARY"/>
          <p:cNvPicPr>
            <a:picLocks noChangeAspect="1"/>
          </p:cNvPicPr>
          <p:nvPr/>
        </p:nvPicPr>
        <p:blipFill>
          <a:blip r:embed="rId4"/>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226411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1000" tmFilter="0, 0; .2, .5; .8, .5; 1, 0"/>
                                        <p:tgtEl>
                                          <p:spTgt spid="11"/>
                                        </p:tgtEl>
                                      </p:cBhvr>
                                    </p:animEffect>
                                    <p:animScale>
                                      <p:cBhvr>
                                        <p:cTn id="11" dur="500" autoRev="1" fill="hold"/>
                                        <p:tgtEl>
                                          <p:spTgt spid="11"/>
                                        </p:tgtEl>
                                      </p:cBhvr>
                                      <p:by x="105000" y="105000"/>
                                    </p:animScale>
                                  </p:childTnLst>
                                </p:cTn>
                              </p:par>
                            </p:childTnLst>
                          </p:cTn>
                        </p:par>
                        <p:par>
                          <p:cTn id="12" fill="hold">
                            <p:stCondLst>
                              <p:cond delay="1000"/>
                            </p:stCondLst>
                            <p:childTnLst>
                              <p:par>
                                <p:cTn id="13" presetID="1" presetClass="exit" presetSubtype="0" fill="hold" nodeType="after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par>
                          <p:cTn id="15" fill="hold">
                            <p:stCondLst>
                              <p:cond delay="1000"/>
                            </p:stCondLst>
                            <p:childTnLst>
                              <p:par>
                                <p:cTn id="16" presetID="1" presetClass="exit" presetSubtype="0" fill="hold" grpId="0" nodeType="afterEffect">
                                  <p:stCondLst>
                                    <p:cond delay="100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par>
                          <p:cTn id="21" fill="hold">
                            <p:stCondLst>
                              <p:cond delay="2000"/>
                            </p:stCondLst>
                            <p:childTnLst>
                              <p:par>
                                <p:cTn id="22" presetID="1" presetClass="exit" presetSubtype="0" fill="hold" nodeType="afterEffect">
                                  <p:stCondLst>
                                    <p:cond delay="0"/>
                                  </p:stCondLst>
                                  <p:childTnLst>
                                    <p:set>
                                      <p:cBhvr>
                                        <p:cTn id="23" dur="1" fill="hold">
                                          <p:stCondLst>
                                            <p:cond delay="0"/>
                                          </p:stCondLst>
                                        </p:cTn>
                                        <p:tgtEl>
                                          <p:spTgt spid="16"/>
                                        </p:tgtEl>
                                        <p:attrNameLst>
                                          <p:attrName>style.visibility</p:attrName>
                                        </p:attrNameLst>
                                      </p:cBhvr>
                                      <p:to>
                                        <p:strVal val="hidden"/>
                                      </p:to>
                                    </p:set>
                                  </p:childTnLst>
                                </p:cTn>
                              </p:par>
                            </p:childTnLst>
                          </p:cTn>
                        </p:par>
                        <p:par>
                          <p:cTn id="24" fill="hold">
                            <p:stCondLst>
                              <p:cond delay="2000"/>
                            </p:stCondLst>
                            <p:childTnLst>
                              <p:par>
                                <p:cTn id="25" presetID="1" presetClass="exit" presetSubtype="0" fill="hold" nodeType="after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Scheduling</a:t>
            </a:r>
          </a:p>
        </p:txBody>
      </p:sp>
      <p:sp>
        <p:nvSpPr>
          <p:cNvPr id="9" name="queue"/>
          <p:cNvSpPr/>
          <p:nvPr/>
        </p:nvSpPr>
        <p:spPr>
          <a:xfrm flipH="1">
            <a:off x="4451350" y="3411905"/>
            <a:ext cx="3289300" cy="1244600"/>
          </a:xfrm>
          <a:prstGeom prst="flowChartMagneticDrum">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CA" sz="1400" dirty="0"/>
          </a:p>
        </p:txBody>
      </p:sp>
      <p:grpSp>
        <p:nvGrpSpPr>
          <p:cNvPr id="10" name="invisible"/>
          <p:cNvGrpSpPr/>
          <p:nvPr/>
        </p:nvGrpSpPr>
        <p:grpSpPr>
          <a:xfrm>
            <a:off x="6036300" y="3767838"/>
            <a:ext cx="517984" cy="331539"/>
            <a:chOff x="5667022" y="2020711"/>
            <a:chExt cx="4007556" cy="2957689"/>
          </a:xfrm>
        </p:grpSpPr>
        <p:sp>
          <p:nvSpPr>
            <p:cNvPr id="11" name="Rectangle 10"/>
            <p:cNvSpPr/>
            <p:nvPr/>
          </p:nvSpPr>
          <p:spPr>
            <a:xfrm>
              <a:off x="5672667" y="2037644"/>
              <a:ext cx="4001911" cy="2940756"/>
            </a:xfrm>
            <a:prstGeom prst="rect">
              <a:avLst/>
            </a:prstGeom>
            <a:noFill/>
            <a:ln w="28575" cap="flat" cmpd="sng" algn="ctr">
              <a:solidFill>
                <a:schemeClr val="accent5"/>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CA"/>
            </a:p>
          </p:txBody>
        </p:sp>
        <p:cxnSp>
          <p:nvCxnSpPr>
            <p:cNvPr id="12" name="Straight Connector 11"/>
            <p:cNvCxnSpPr>
              <a:cxnSpLocks/>
            </p:cNvCxnSpPr>
            <p:nvPr/>
          </p:nvCxnSpPr>
          <p:spPr>
            <a:xfrm>
              <a:off x="5667022" y="2020711"/>
              <a:ext cx="2149424" cy="1613424"/>
            </a:xfrm>
            <a:prstGeom prst="line">
              <a:avLst/>
            </a:prstGeom>
            <a:ln w="28575" cap="flat" cmpd="sng" algn="ctr">
              <a:solidFill>
                <a:schemeClr val="accent5"/>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5"/>
            </a:fontRef>
          </p:style>
        </p:cxnSp>
        <p:cxnSp>
          <p:nvCxnSpPr>
            <p:cNvPr id="13" name="Straight Connector 12"/>
            <p:cNvCxnSpPr>
              <a:cxnSpLocks/>
            </p:cNvCxnSpPr>
            <p:nvPr/>
          </p:nvCxnSpPr>
          <p:spPr>
            <a:xfrm flipV="1">
              <a:off x="7673624" y="2037652"/>
              <a:ext cx="2000954" cy="1596482"/>
            </a:xfrm>
            <a:prstGeom prst="line">
              <a:avLst/>
            </a:prstGeom>
            <a:ln w="28575" cap="flat" cmpd="sng" algn="ctr">
              <a:solidFill>
                <a:schemeClr val="accent5"/>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5"/>
            </a:fontRef>
          </p:style>
        </p:cxnSp>
      </p:grpSp>
      <p:grpSp>
        <p:nvGrpSpPr>
          <p:cNvPr id="5" name="msg"/>
          <p:cNvGrpSpPr/>
          <p:nvPr/>
        </p:nvGrpSpPr>
        <p:grpSpPr>
          <a:xfrm>
            <a:off x="1398993" y="3767838"/>
            <a:ext cx="517984" cy="331539"/>
            <a:chOff x="5667022" y="2020711"/>
            <a:chExt cx="4007556" cy="2957689"/>
          </a:xfrm>
        </p:grpSpPr>
        <p:sp>
          <p:nvSpPr>
            <p:cNvPr id="6" name="Rectangle 5"/>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7" name="Straight Connector 6"/>
            <p:cNvCxnSpPr>
              <a:cxnSpLocks/>
            </p:cNvCxnSpPr>
            <p:nvPr/>
          </p:nvCxnSpPr>
          <p:spPr>
            <a:xfrm>
              <a:off x="5667022" y="2020711"/>
              <a:ext cx="2149424" cy="16134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V="1">
              <a:off x="7673624" y="2037652"/>
              <a:ext cx="2000954" cy="1596482"/>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2050" name="future time"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484" y="3948693"/>
            <a:ext cx="624986" cy="624986"/>
          </a:xfrm>
          <a:prstGeom prst="rect">
            <a:avLst/>
          </a:prstGeom>
          <a:noFill/>
          <a:extLst>
            <a:ext uri="{909E8E84-426E-40DD-AFC4-6F175D3DCCD1}">
              <a14:hiddenFill xmlns:a14="http://schemas.microsoft.com/office/drawing/2010/main">
                <a:solidFill>
                  <a:srgbClr val="FFFFFF"/>
                </a:solidFill>
              </a14:hiddenFill>
            </a:ext>
          </a:extLst>
        </p:spPr>
      </p:pic>
      <p:sp>
        <p:nvSpPr>
          <p:cNvPr id="14" name="overlay"/>
          <p:cNvSpPr/>
          <p:nvPr/>
        </p:nvSpPr>
        <p:spPr>
          <a:xfrm>
            <a:off x="152400" y="9673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akeaways"/>
          <p:cNvSpPr/>
          <p:nvPr/>
        </p:nvSpPr>
        <p:spPr>
          <a:xfrm>
            <a:off x="2936631" y="2909340"/>
            <a:ext cx="6811945" cy="1678922"/>
          </a:xfrm>
          <a:prstGeom prst="wedgeRoundRectCallout">
            <a:avLst>
              <a:gd name="adj1" fmla="val 49280"/>
              <a:gd name="adj2" fmla="val 95391"/>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Scheduling messages for future</a:t>
            </a:r>
          </a:p>
          <a:p>
            <a:pPr marL="342900" lvl="0" indent="-342900">
              <a:buFont typeface="Arial" panose="020B0604020202020204" pitchFamily="34" charset="0"/>
              <a:buChar char="•"/>
            </a:pPr>
            <a:r>
              <a:rPr lang="en-CA" sz="2400" dirty="0">
                <a:solidFill>
                  <a:prstClr val="black"/>
                </a:solidFill>
              </a:rPr>
              <a:t>Up to years (</a:t>
            </a:r>
            <a:r>
              <a:rPr lang="en-CA" sz="2400" dirty="0" err="1">
                <a:solidFill>
                  <a:prstClr val="black"/>
                </a:solidFill>
              </a:rPr>
              <a:t>TimeSpan.Max</a:t>
            </a:r>
            <a:r>
              <a:rPr lang="en-CA" sz="2400" dirty="0">
                <a:solidFill>
                  <a:prstClr val="black"/>
                </a:solidFill>
              </a:rPr>
              <a:t>)*</a:t>
            </a:r>
          </a:p>
        </p:txBody>
      </p:sp>
      <p:pic>
        <p:nvPicPr>
          <p:cNvPr id="16" name="SUMMARY"/>
          <p:cNvPicPr>
            <a:picLocks noChangeAspect="1"/>
          </p:cNvPicPr>
          <p:nvPr/>
        </p:nvPicPr>
        <p:blipFill>
          <a:blip r:embed="rId4"/>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69586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2.5E-6 3.7037E-7 L 0.38528 3.7037E-7 " pathEditMode="relative" rAng="0" ptsTypes="AA">
                                      <p:cBhvr>
                                        <p:cTn id="12" dur="2000" fill="hold"/>
                                        <p:tgtEl>
                                          <p:spTgt spid="5"/>
                                        </p:tgtEl>
                                        <p:attrNameLst>
                                          <p:attrName>ppt_x</p:attrName>
                                          <p:attrName>ppt_y</p:attrName>
                                        </p:attrNameLst>
                                      </p:cBhvr>
                                      <p:rCtr x="19258" y="0"/>
                                    </p:animMotion>
                                  </p:childTnLst>
                                </p:cTn>
                              </p:par>
                              <p:par>
                                <p:cTn id="13" presetID="63" presetClass="path" presetSubtype="0" accel="50000" decel="50000" fill="hold" nodeType="withEffect">
                                  <p:stCondLst>
                                    <p:cond delay="0"/>
                                  </p:stCondLst>
                                  <p:childTnLst>
                                    <p:animMotion origin="layout" path="M -1.45833E-6 3.7037E-6 L 0.38086 3.7037E-6 " pathEditMode="relative" rAng="0" ptsTypes="AA">
                                      <p:cBhvr>
                                        <p:cTn id="14" dur="2000" fill="hold"/>
                                        <p:tgtEl>
                                          <p:spTgt spid="2050"/>
                                        </p:tgtEl>
                                        <p:attrNameLst>
                                          <p:attrName>ppt_x</p:attrName>
                                          <p:attrName>ppt_y</p:attrName>
                                        </p:attrNameLst>
                                      </p:cBhvr>
                                      <p:rCtr x="19036" y="0"/>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2000"/>
                            </p:stCondLst>
                            <p:childTnLst>
                              <p:par>
                                <p:cTn id="22" presetID="26" presetClass="emph" presetSubtype="0" fill="hold" nodeType="afterEffect">
                                  <p:stCondLst>
                                    <p:cond delay="1000"/>
                                  </p:stCondLst>
                                  <p:childTnLst>
                                    <p:animEffect transition="out" filter="fade">
                                      <p:cBhvr>
                                        <p:cTn id="23" dur="500" tmFilter="0, 0; .2, .5; .8, .5; 1, 0"/>
                                        <p:tgtEl>
                                          <p:spTgt spid="2050"/>
                                        </p:tgtEl>
                                      </p:cBhvr>
                                    </p:animEffect>
                                    <p:animScale>
                                      <p:cBhvr>
                                        <p:cTn id="24" dur="250" autoRev="1" fill="hold"/>
                                        <p:tgtEl>
                                          <p:spTgt spid="2050"/>
                                        </p:tgtEl>
                                      </p:cBhvr>
                                      <p:by x="105000" y="105000"/>
                                    </p:animScale>
                                  </p:childTnLst>
                                </p:cTn>
                              </p:par>
                            </p:childTnLst>
                          </p:cTn>
                        </p:par>
                        <p:par>
                          <p:cTn id="25" fill="hold">
                            <p:stCondLst>
                              <p:cond delay="3500"/>
                            </p:stCondLst>
                            <p:childTnLst>
                              <p:par>
                                <p:cTn id="26" presetID="1" presetClass="exit" presetSubtype="0" fill="hold" nodeType="afterEffect">
                                  <p:stCondLst>
                                    <p:cond delay="0"/>
                                  </p:stCondLst>
                                  <p:childTnLst>
                                    <p:set>
                                      <p:cBhvr>
                                        <p:cTn id="27" dur="1" fill="hold">
                                          <p:stCondLst>
                                            <p:cond delay="0"/>
                                          </p:stCondLst>
                                        </p:cTn>
                                        <p:tgtEl>
                                          <p:spTgt spid="10"/>
                                        </p:tgtEl>
                                        <p:attrNameLst>
                                          <p:attrName>style.visibility</p:attrName>
                                        </p:attrNameLst>
                                      </p:cBhvr>
                                      <p:to>
                                        <p:strVal val="hidden"/>
                                      </p:to>
                                    </p:set>
                                  </p:childTnLst>
                                </p:cTn>
                              </p:par>
                            </p:childTnLst>
                          </p:cTn>
                        </p:par>
                        <p:par>
                          <p:cTn id="28" fill="hold">
                            <p:stCondLst>
                              <p:cond delay="350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0707" y="2410476"/>
            <a:ext cx="7414847" cy="2031325"/>
          </a:xfrm>
          <a:prstGeom prst="rect">
            <a:avLst/>
          </a:prstGeom>
          <a:solidFill>
            <a:srgbClr val="0094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0" algn="ctr"/>
            <a:r>
              <a:rPr lang="en-CA" sz="5400" b="1" dirty="0">
                <a:solidFill>
                  <a:prstClr val="white"/>
                </a:solidFill>
              </a:rPr>
              <a:t>Azure Service Bus – </a:t>
            </a:r>
          </a:p>
          <a:p>
            <a:pPr lvl="0" algn="ctr"/>
            <a:r>
              <a:rPr lang="en-CA" sz="5400" b="1" dirty="0">
                <a:solidFill>
                  <a:prstClr val="white"/>
                </a:solidFill>
              </a:rPr>
              <a:t>Taming the Beast</a:t>
            </a:r>
          </a:p>
          <a:p>
            <a:endParaRPr lang="en-CA" dirty="0"/>
          </a:p>
        </p:txBody>
      </p:sp>
      <p:sp>
        <p:nvSpPr>
          <p:cNvPr id="2" name="TextBox 1"/>
          <p:cNvSpPr txBox="1"/>
          <p:nvPr/>
        </p:nvSpPr>
        <p:spPr>
          <a:xfrm>
            <a:off x="3147753" y="4511040"/>
            <a:ext cx="6550429" cy="461665"/>
          </a:xfrm>
          <a:prstGeom prst="rect">
            <a:avLst/>
          </a:prstGeom>
          <a:noFill/>
        </p:spPr>
        <p:txBody>
          <a:bodyPr wrap="square" rtlCol="0">
            <a:spAutoFit/>
          </a:bodyPr>
          <a:lstStyle/>
          <a:p>
            <a:pPr algn="ctr"/>
            <a:r>
              <a:rPr lang="en-CA" sz="2400" dirty="0">
                <a:solidFill>
                  <a:schemeClr val="bg2">
                    <a:lumMod val="25000"/>
                  </a:schemeClr>
                </a:solidFill>
              </a:rPr>
              <a:t>Sean Feldman / @</a:t>
            </a:r>
            <a:r>
              <a:rPr lang="en-CA" sz="2400" dirty="0" err="1">
                <a:solidFill>
                  <a:schemeClr val="bg2">
                    <a:lumMod val="25000"/>
                  </a:schemeClr>
                </a:solidFill>
              </a:rPr>
              <a:t>sfeldman</a:t>
            </a:r>
            <a:endParaRPr lang="en-CA" sz="2400" dirty="0">
              <a:solidFill>
                <a:schemeClr val="bg2">
                  <a:lumMod val="25000"/>
                </a:schemeClr>
              </a:solidFill>
            </a:endParaRPr>
          </a:p>
        </p:txBody>
      </p:sp>
      <p:pic>
        <p:nvPicPr>
          <p:cNvPr id="5" name="Picture 4"/>
          <p:cNvPicPr>
            <a:picLocks noChangeAspect="1"/>
          </p:cNvPicPr>
          <p:nvPr/>
        </p:nvPicPr>
        <p:blipFill>
          <a:blip r:embed="rId3"/>
          <a:stretch>
            <a:fillRect/>
          </a:stretch>
        </p:blipFill>
        <p:spPr>
          <a:xfrm>
            <a:off x="1304029" y="2410476"/>
            <a:ext cx="2037047" cy="2037047"/>
          </a:xfrm>
          <a:prstGeom prst="rect">
            <a:avLst/>
          </a:prstGeom>
        </p:spPr>
      </p:pic>
    </p:spTree>
    <p:extLst>
      <p:ext uri="{BB962C8B-B14F-4D97-AF65-F5344CB8AC3E}">
        <p14:creationId xmlns:p14="http://schemas.microsoft.com/office/powerpoint/2010/main" val="1584394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Batching</a:t>
            </a:r>
          </a:p>
        </p:txBody>
      </p:sp>
      <p:sp>
        <p:nvSpPr>
          <p:cNvPr id="6" name="Content Placeholder 2"/>
          <p:cNvSpPr txBox="1">
            <a:spLocks/>
          </p:cNvSpPr>
          <p:nvPr/>
        </p:nvSpPr>
        <p:spPr>
          <a:xfrm flipH="1">
            <a:off x="831849" y="169555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CA" dirty="0">
              <a:solidFill>
                <a:prstClr val="black"/>
              </a:solidFill>
            </a:endParaRPr>
          </a:p>
        </p:txBody>
      </p:sp>
      <p:grpSp>
        <p:nvGrpSpPr>
          <p:cNvPr id="5" name="Group 4"/>
          <p:cNvGrpSpPr/>
          <p:nvPr/>
        </p:nvGrpSpPr>
        <p:grpSpPr>
          <a:xfrm>
            <a:off x="6292341" y="3287631"/>
            <a:ext cx="517984" cy="331539"/>
            <a:chOff x="5667022" y="2020711"/>
            <a:chExt cx="4007556" cy="2957689"/>
          </a:xfrm>
        </p:grpSpPr>
        <p:sp>
          <p:nvSpPr>
            <p:cNvPr id="7" name="Rectangle 6"/>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8" name="Straight Connector 7"/>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935783" y="3289529"/>
            <a:ext cx="517984" cy="331539"/>
            <a:chOff x="5667022" y="2020711"/>
            <a:chExt cx="4007556" cy="2957689"/>
          </a:xfrm>
        </p:grpSpPr>
        <p:sp>
          <p:nvSpPr>
            <p:cNvPr id="11" name="Rectangle 1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2" name="Straight Connector 11"/>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579955" y="3291427"/>
            <a:ext cx="517984" cy="331539"/>
            <a:chOff x="5667022" y="2020711"/>
            <a:chExt cx="4007556" cy="2957689"/>
          </a:xfrm>
        </p:grpSpPr>
        <p:sp>
          <p:nvSpPr>
            <p:cNvPr id="15" name="Rectangle 14"/>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6" name="Straight Connector 15"/>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8" name="wheel" descr="Gear, Cog, Wheel, Tools, Rack-Wheel,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601" y="2793949"/>
            <a:ext cx="1267601" cy="13208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5249669" y="3451161"/>
            <a:ext cx="465076"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224127" y="3271582"/>
            <a:ext cx="1574800" cy="369332"/>
          </a:xfrm>
          <a:prstGeom prst="rect">
            <a:avLst/>
          </a:prstGeom>
          <a:noFill/>
        </p:spPr>
        <p:txBody>
          <a:bodyPr wrap="square" rtlCol="0">
            <a:spAutoFit/>
          </a:bodyPr>
          <a:lstStyle/>
          <a:p>
            <a:r>
              <a:rPr lang="en-CA" dirty="0"/>
              <a:t>Destination A</a:t>
            </a:r>
          </a:p>
        </p:txBody>
      </p:sp>
      <p:grpSp>
        <p:nvGrpSpPr>
          <p:cNvPr id="25" name="Group 24"/>
          <p:cNvGrpSpPr/>
          <p:nvPr/>
        </p:nvGrpSpPr>
        <p:grpSpPr>
          <a:xfrm>
            <a:off x="6126180" y="2905035"/>
            <a:ext cx="2100905" cy="1092251"/>
            <a:chOff x="5667022" y="2020711"/>
            <a:chExt cx="4007556" cy="2957689"/>
          </a:xfrm>
        </p:grpSpPr>
        <p:sp>
          <p:nvSpPr>
            <p:cNvPr id="26" name="Rectangle 25"/>
            <p:cNvSpPr/>
            <p:nvPr/>
          </p:nvSpPr>
          <p:spPr>
            <a:xfrm>
              <a:off x="5672667" y="2037644"/>
              <a:ext cx="4001911" cy="2940756"/>
            </a:xfrm>
            <a:prstGeom prst="rect">
              <a:avLst/>
            </a:prstGeom>
            <a:solidFill>
              <a:schemeClr val="accent5">
                <a:alpha val="50000"/>
              </a:schemeClr>
            </a:solidFill>
            <a:ln w="38100">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cxnSp>
          <p:nvCxnSpPr>
            <p:cNvPr id="27" name="Straight Connector 26"/>
            <p:cNvCxnSpPr>
              <a:cxnSpLocks/>
            </p:cNvCxnSpPr>
            <p:nvPr/>
          </p:nvCxnSpPr>
          <p:spPr>
            <a:xfrm>
              <a:off x="5667022" y="2020711"/>
              <a:ext cx="2060218" cy="1487315"/>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28" name="Straight Connector 27"/>
            <p:cNvCxnSpPr>
              <a:cxnSpLocks/>
            </p:cNvCxnSpPr>
            <p:nvPr/>
          </p:nvCxnSpPr>
          <p:spPr>
            <a:xfrm flipV="1">
              <a:off x="7727240" y="2037643"/>
              <a:ext cx="1947338" cy="1470383"/>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grpSp>
      <p:sp>
        <p:nvSpPr>
          <p:cNvPr id="43"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takeaways"/>
          <p:cNvSpPr/>
          <p:nvPr/>
        </p:nvSpPr>
        <p:spPr>
          <a:xfrm>
            <a:off x="4195129" y="2842846"/>
            <a:ext cx="3965904" cy="1828800"/>
          </a:xfrm>
          <a:prstGeom prst="wedgeRoundRectCallout">
            <a:avLst>
              <a:gd name="adj1" fmla="val 83782"/>
              <a:gd name="adj2" fmla="val 97296"/>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Atomic operation</a:t>
            </a:r>
          </a:p>
          <a:p>
            <a:pPr marL="342900" lvl="0" indent="-342900">
              <a:buFont typeface="Arial" panose="020B0604020202020204" pitchFamily="34" charset="0"/>
              <a:buChar char="•"/>
            </a:pPr>
            <a:r>
              <a:rPr lang="en-CA" sz="2400" dirty="0">
                <a:solidFill>
                  <a:prstClr val="black"/>
                </a:solidFill>
              </a:rPr>
              <a:t>Single destination</a:t>
            </a:r>
          </a:p>
          <a:p>
            <a:pPr marL="342900" lvl="0" indent="-342900">
              <a:buFont typeface="Arial" panose="020B0604020202020204" pitchFamily="34" charset="0"/>
              <a:buChar char="•"/>
            </a:pPr>
            <a:r>
              <a:rPr lang="en-CA" sz="2400" dirty="0">
                <a:solidFill>
                  <a:prstClr val="black"/>
                </a:solidFill>
              </a:rPr>
              <a:t>100 or less messages</a:t>
            </a:r>
          </a:p>
          <a:p>
            <a:pPr marL="342900" lvl="0" indent="-342900">
              <a:buFont typeface="Arial" panose="020B0604020202020204" pitchFamily="34" charset="0"/>
              <a:buChar char="•"/>
            </a:pPr>
            <a:r>
              <a:rPr lang="en-CA" sz="2400" dirty="0">
                <a:solidFill>
                  <a:prstClr val="black"/>
                </a:solidFill>
              </a:rPr>
              <a:t>Total size is limited</a:t>
            </a:r>
          </a:p>
          <a:p>
            <a:pPr marL="342900" lvl="0" indent="-342900">
              <a:buFont typeface="Arial" panose="020B0604020202020204" pitchFamily="34" charset="0"/>
              <a:buChar char="•"/>
            </a:pPr>
            <a:endParaRPr lang="en-CA" sz="2400" b="1" dirty="0">
              <a:solidFill>
                <a:prstClr val="black"/>
              </a:solidFill>
            </a:endParaRPr>
          </a:p>
        </p:txBody>
      </p:sp>
      <p:pic>
        <p:nvPicPr>
          <p:cNvPr id="42" name="SUMMARY"/>
          <p:cNvPicPr>
            <a:picLocks noChangeAspect="1"/>
          </p:cNvPicPr>
          <p:nvPr/>
        </p:nvPicPr>
        <p:blipFill>
          <a:blip r:embed="rId4"/>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356336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Transactions - Atomic Sends</a:t>
            </a:r>
          </a:p>
        </p:txBody>
      </p:sp>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CA" dirty="0">
              <a:solidFill>
                <a:prstClr val="black"/>
              </a:solidFill>
            </a:endParaRPr>
          </a:p>
        </p:txBody>
      </p:sp>
      <p:grpSp>
        <p:nvGrpSpPr>
          <p:cNvPr id="5" name="Group 4"/>
          <p:cNvGrpSpPr/>
          <p:nvPr/>
        </p:nvGrpSpPr>
        <p:grpSpPr>
          <a:xfrm>
            <a:off x="6292341" y="3287631"/>
            <a:ext cx="517984" cy="331539"/>
            <a:chOff x="5667022" y="2020711"/>
            <a:chExt cx="4007556" cy="2957689"/>
          </a:xfrm>
        </p:grpSpPr>
        <p:sp>
          <p:nvSpPr>
            <p:cNvPr id="7" name="Rectangle 6"/>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8" name="Straight Connector 7"/>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935783" y="3289529"/>
            <a:ext cx="517984" cy="331539"/>
            <a:chOff x="5667022" y="2020711"/>
            <a:chExt cx="4007556" cy="2957689"/>
          </a:xfrm>
        </p:grpSpPr>
        <p:sp>
          <p:nvSpPr>
            <p:cNvPr id="11" name="Rectangle 1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2" name="Straight Connector 11"/>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579955" y="3291427"/>
            <a:ext cx="517984" cy="331539"/>
            <a:chOff x="5667022" y="2020711"/>
            <a:chExt cx="4007556" cy="2957689"/>
          </a:xfrm>
        </p:grpSpPr>
        <p:sp>
          <p:nvSpPr>
            <p:cNvPr id="15" name="Rectangle 14"/>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6" name="Straight Connector 15"/>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8" name="wheel" descr="Gear, Cog, Wheel, Tools, Rack-Wheel,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601" y="2793949"/>
            <a:ext cx="1267601" cy="13208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5249669" y="3451161"/>
            <a:ext cx="465076"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tx"/>
          <p:cNvSpPr txBox="1"/>
          <p:nvPr/>
        </p:nvSpPr>
        <p:spPr>
          <a:xfrm>
            <a:off x="5899150" y="2725615"/>
            <a:ext cx="1680805" cy="369332"/>
          </a:xfrm>
          <a:prstGeom prst="rect">
            <a:avLst/>
          </a:prstGeom>
          <a:noFill/>
        </p:spPr>
        <p:txBody>
          <a:bodyPr wrap="square" rtlCol="0">
            <a:spAutoFit/>
          </a:bodyPr>
          <a:lstStyle/>
          <a:p>
            <a:r>
              <a:rPr lang="en-CA" dirty="0"/>
              <a:t>Transaction</a:t>
            </a:r>
          </a:p>
        </p:txBody>
      </p:sp>
      <p:sp>
        <p:nvSpPr>
          <p:cNvPr id="3" name="Rectangle 2"/>
          <p:cNvSpPr/>
          <p:nvPr/>
        </p:nvSpPr>
        <p:spPr>
          <a:xfrm>
            <a:off x="5899150" y="3063862"/>
            <a:ext cx="4013200" cy="7874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8224127" y="3271582"/>
            <a:ext cx="1574800" cy="369332"/>
          </a:xfrm>
          <a:prstGeom prst="rect">
            <a:avLst/>
          </a:prstGeom>
          <a:noFill/>
        </p:spPr>
        <p:txBody>
          <a:bodyPr wrap="square" rtlCol="0">
            <a:spAutoFit/>
          </a:bodyPr>
          <a:lstStyle/>
          <a:p>
            <a:r>
              <a:rPr lang="en-CA" dirty="0"/>
              <a:t>Destination A</a:t>
            </a:r>
          </a:p>
        </p:txBody>
      </p:sp>
      <p:pic>
        <p:nvPicPr>
          <p:cNvPr id="36" name="Picture 2" descr="Image result for azure service bus messaging logo">
            <a:hlinkClick r:id="rId4" action="ppaction://program"/>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37"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akeaways"/>
          <p:cNvSpPr/>
          <p:nvPr/>
        </p:nvSpPr>
        <p:spPr>
          <a:xfrm>
            <a:off x="2668869" y="2580699"/>
            <a:ext cx="5628714" cy="2085086"/>
          </a:xfrm>
          <a:prstGeom prst="wedgeRoundRectCallout">
            <a:avLst>
              <a:gd name="adj1" fmla="val 73378"/>
              <a:gd name="adj2" fmla="val 114088"/>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Messages can be sent one at a time</a:t>
            </a:r>
          </a:p>
          <a:p>
            <a:pPr marL="342900" lvl="0" indent="-342900">
              <a:buFont typeface="Arial" panose="020B0604020202020204" pitchFamily="34" charset="0"/>
              <a:buChar char="•"/>
            </a:pPr>
            <a:r>
              <a:rPr lang="en-CA" sz="2400" dirty="0">
                <a:solidFill>
                  <a:prstClr val="black"/>
                </a:solidFill>
              </a:rPr>
              <a:t>Transaction scope to complete or abort</a:t>
            </a:r>
          </a:p>
          <a:p>
            <a:pPr marL="342900" lvl="0" indent="-342900">
              <a:buFont typeface="Arial" panose="020B0604020202020204" pitchFamily="34" charset="0"/>
              <a:buChar char="•"/>
            </a:pPr>
            <a:r>
              <a:rPr lang="en-CA" sz="2400" dirty="0">
                <a:solidFill>
                  <a:prstClr val="black"/>
                </a:solidFill>
              </a:rPr>
              <a:t>Single destination</a:t>
            </a:r>
          </a:p>
          <a:p>
            <a:pPr marL="342900" lvl="0" indent="-342900">
              <a:buFont typeface="Arial" panose="020B0604020202020204" pitchFamily="34" charset="0"/>
              <a:buChar char="•"/>
            </a:pPr>
            <a:r>
              <a:rPr lang="en-CA" sz="2400" dirty="0">
                <a:solidFill>
                  <a:prstClr val="black"/>
                </a:solidFill>
              </a:rPr>
              <a:t>100 or less messages</a:t>
            </a:r>
          </a:p>
          <a:p>
            <a:pPr marL="342900" lvl="0" indent="-342900">
              <a:buFont typeface="Arial" panose="020B0604020202020204" pitchFamily="34" charset="0"/>
              <a:buChar char="•"/>
            </a:pPr>
            <a:r>
              <a:rPr lang="en-CA" sz="2400" dirty="0">
                <a:solidFill>
                  <a:prstClr val="black"/>
                </a:solidFill>
              </a:rPr>
              <a:t>Total size is limited</a:t>
            </a:r>
          </a:p>
        </p:txBody>
      </p:sp>
      <p:pic>
        <p:nvPicPr>
          <p:cNvPr id="40" name="SUMMARY"/>
          <p:cNvPicPr>
            <a:picLocks noChangeAspect="1"/>
          </p:cNvPicPr>
          <p:nvPr/>
        </p:nvPicPr>
        <p:blipFill>
          <a:blip r:embed="rId6"/>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301280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2000"/>
                                        <p:tgtEl>
                                          <p:spTgt spid="36"/>
                                        </p:tgtEl>
                                      </p:cBhvr>
                                    </p:animEffect>
                                    <p:anim calcmode="lin" valueType="num">
                                      <p:cBhvr>
                                        <p:cTn id="24" dur="2000" fill="hold"/>
                                        <p:tgtEl>
                                          <p:spTgt spid="36"/>
                                        </p:tgtEl>
                                        <p:attrNameLst>
                                          <p:attrName>ppt_w</p:attrName>
                                        </p:attrNameLst>
                                      </p:cBhvr>
                                      <p:tavLst>
                                        <p:tav tm="0" fmla="#ppt_w*sin(2.5*pi*$)">
                                          <p:val>
                                            <p:fltVal val="0"/>
                                          </p:val>
                                        </p:tav>
                                        <p:tav tm="100000">
                                          <p:val>
                                            <p:fltVal val="1"/>
                                          </p:val>
                                        </p:tav>
                                      </p:tavLst>
                                    </p:anim>
                                    <p:anim calcmode="lin" valueType="num">
                                      <p:cBhvr>
                                        <p:cTn id="25" dur="20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37"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Transactions - Atomic Sends with Receive</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CA" dirty="0">
              <a:solidFill>
                <a:prstClr val="black"/>
              </a:solidFill>
            </a:endParaRPr>
          </a:p>
        </p:txBody>
      </p:sp>
      <p:grpSp>
        <p:nvGrpSpPr>
          <p:cNvPr id="5" name="Group 4"/>
          <p:cNvGrpSpPr/>
          <p:nvPr/>
        </p:nvGrpSpPr>
        <p:grpSpPr>
          <a:xfrm>
            <a:off x="7202556" y="3233632"/>
            <a:ext cx="517984" cy="331539"/>
            <a:chOff x="5667022" y="2020711"/>
            <a:chExt cx="4007556" cy="2957689"/>
          </a:xfrm>
        </p:grpSpPr>
        <p:sp>
          <p:nvSpPr>
            <p:cNvPr id="7" name="Rectangle 6"/>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8" name="Straight Connector 7"/>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7204630" y="3905460"/>
            <a:ext cx="517984" cy="331539"/>
            <a:chOff x="5667022" y="2020711"/>
            <a:chExt cx="4007556" cy="2957689"/>
          </a:xfrm>
        </p:grpSpPr>
        <p:sp>
          <p:nvSpPr>
            <p:cNvPr id="11" name="Rectangle 1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2" name="Straight Connector 11"/>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204630" y="2561804"/>
            <a:ext cx="517984" cy="331539"/>
            <a:chOff x="5667022" y="2020711"/>
            <a:chExt cx="4007556" cy="2957689"/>
          </a:xfrm>
        </p:grpSpPr>
        <p:sp>
          <p:nvSpPr>
            <p:cNvPr id="15" name="Rectangle 14"/>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16" name="Straight Connector 15"/>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8" name="wheel" descr="Gear, Cog, Wheel, Tools, Rack-Wheel, Eng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9890" y="2790148"/>
            <a:ext cx="1267601" cy="13208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6161958" y="3447360"/>
            <a:ext cx="465076"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Rectangle 2"/>
          <p:cNvSpPr/>
          <p:nvPr/>
        </p:nvSpPr>
        <p:spPr>
          <a:xfrm>
            <a:off x="6811439" y="2279011"/>
            <a:ext cx="2825750" cy="220345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0" name="Group 19"/>
          <p:cNvGrpSpPr/>
          <p:nvPr/>
        </p:nvGrpSpPr>
        <p:grpSpPr>
          <a:xfrm>
            <a:off x="3626483" y="3283830"/>
            <a:ext cx="517984" cy="331539"/>
            <a:chOff x="5667022" y="2020711"/>
            <a:chExt cx="4007556" cy="2957689"/>
          </a:xfrm>
        </p:grpSpPr>
        <p:sp>
          <p:nvSpPr>
            <p:cNvPr id="21" name="Rectangle 20"/>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22" name="Straight Connector 21"/>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flipV="1">
            <a:off x="4291421" y="3447360"/>
            <a:ext cx="465076"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x"/>
          <p:cNvSpPr txBox="1"/>
          <p:nvPr/>
        </p:nvSpPr>
        <p:spPr>
          <a:xfrm>
            <a:off x="2492713" y="1757033"/>
            <a:ext cx="1651754" cy="369332"/>
          </a:xfrm>
          <a:prstGeom prst="rect">
            <a:avLst/>
          </a:prstGeom>
          <a:noFill/>
        </p:spPr>
        <p:txBody>
          <a:bodyPr wrap="square" rtlCol="0">
            <a:spAutoFit/>
          </a:bodyPr>
          <a:lstStyle/>
          <a:p>
            <a:r>
              <a:rPr lang="en-CA" dirty="0"/>
              <a:t>Transaction</a:t>
            </a:r>
          </a:p>
        </p:txBody>
      </p:sp>
      <p:sp>
        <p:nvSpPr>
          <p:cNvPr id="25" name="TextBox 24"/>
          <p:cNvSpPr txBox="1"/>
          <p:nvPr/>
        </p:nvSpPr>
        <p:spPr>
          <a:xfrm>
            <a:off x="7907019" y="2543857"/>
            <a:ext cx="1574800" cy="369332"/>
          </a:xfrm>
          <a:prstGeom prst="rect">
            <a:avLst/>
          </a:prstGeom>
          <a:noFill/>
        </p:spPr>
        <p:txBody>
          <a:bodyPr wrap="square" rtlCol="0">
            <a:spAutoFit/>
          </a:bodyPr>
          <a:lstStyle/>
          <a:p>
            <a:r>
              <a:rPr lang="en-CA" dirty="0"/>
              <a:t>Destination A</a:t>
            </a:r>
          </a:p>
        </p:txBody>
      </p:sp>
      <p:sp>
        <p:nvSpPr>
          <p:cNvPr id="26" name="TextBox 25"/>
          <p:cNvSpPr txBox="1"/>
          <p:nvPr/>
        </p:nvSpPr>
        <p:spPr>
          <a:xfrm>
            <a:off x="7904945" y="3233161"/>
            <a:ext cx="1574800" cy="369332"/>
          </a:xfrm>
          <a:prstGeom prst="rect">
            <a:avLst/>
          </a:prstGeom>
          <a:noFill/>
        </p:spPr>
        <p:txBody>
          <a:bodyPr wrap="square" rtlCol="0">
            <a:spAutoFit/>
          </a:bodyPr>
          <a:lstStyle/>
          <a:p>
            <a:r>
              <a:rPr lang="en-CA" dirty="0"/>
              <a:t>Destination B</a:t>
            </a:r>
          </a:p>
        </p:txBody>
      </p:sp>
      <p:sp>
        <p:nvSpPr>
          <p:cNvPr id="27" name="TextBox 26"/>
          <p:cNvSpPr txBox="1"/>
          <p:nvPr/>
        </p:nvSpPr>
        <p:spPr>
          <a:xfrm>
            <a:off x="7907019" y="3887513"/>
            <a:ext cx="1574800" cy="369332"/>
          </a:xfrm>
          <a:prstGeom prst="rect">
            <a:avLst/>
          </a:prstGeom>
          <a:noFill/>
        </p:spPr>
        <p:txBody>
          <a:bodyPr wrap="square" rtlCol="0">
            <a:spAutoFit/>
          </a:bodyPr>
          <a:lstStyle/>
          <a:p>
            <a:r>
              <a:rPr lang="en-CA" dirty="0"/>
              <a:t>Destination C</a:t>
            </a:r>
          </a:p>
        </p:txBody>
      </p:sp>
      <p:sp>
        <p:nvSpPr>
          <p:cNvPr id="28" name="Rectangle 27"/>
          <p:cNvSpPr/>
          <p:nvPr/>
        </p:nvSpPr>
        <p:spPr>
          <a:xfrm>
            <a:off x="2492713" y="2131435"/>
            <a:ext cx="7318912" cy="252247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p:cNvSpPr txBox="1"/>
          <p:nvPr/>
        </p:nvSpPr>
        <p:spPr>
          <a:xfrm>
            <a:off x="2599510" y="3262694"/>
            <a:ext cx="962506" cy="369332"/>
          </a:xfrm>
          <a:prstGeom prst="rect">
            <a:avLst/>
          </a:prstGeom>
          <a:noFill/>
        </p:spPr>
        <p:txBody>
          <a:bodyPr wrap="square" rtlCol="0">
            <a:spAutoFit/>
          </a:bodyPr>
          <a:lstStyle/>
          <a:p>
            <a:r>
              <a:rPr lang="en-CA" dirty="0"/>
              <a:t>Source</a:t>
            </a:r>
          </a:p>
        </p:txBody>
      </p:sp>
      <p:sp>
        <p:nvSpPr>
          <p:cNvPr id="43"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takeaways"/>
          <p:cNvSpPr/>
          <p:nvPr/>
        </p:nvSpPr>
        <p:spPr>
          <a:xfrm>
            <a:off x="2144684" y="1666299"/>
            <a:ext cx="8224378" cy="2444649"/>
          </a:xfrm>
          <a:prstGeom prst="wedgeRoundRectCallout">
            <a:avLst>
              <a:gd name="adj1" fmla="val 41128"/>
              <a:gd name="adj2" fmla="val 105513"/>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Incoming and outgoing messages participate in transaction</a:t>
            </a:r>
          </a:p>
          <a:p>
            <a:pPr marL="342900" lvl="0" indent="-342900">
              <a:buFont typeface="Arial" panose="020B0604020202020204" pitchFamily="34" charset="0"/>
              <a:buChar char="•"/>
            </a:pPr>
            <a:r>
              <a:rPr lang="en-CA" sz="2400" dirty="0">
                <a:solidFill>
                  <a:prstClr val="black"/>
                </a:solidFill>
              </a:rPr>
              <a:t>Multiple outgoing destinations</a:t>
            </a:r>
          </a:p>
          <a:p>
            <a:pPr marL="342900" lvl="0" indent="-342900">
              <a:buFont typeface="Arial" panose="020B0604020202020204" pitchFamily="34" charset="0"/>
              <a:buChar char="•"/>
            </a:pPr>
            <a:r>
              <a:rPr lang="en-CA" sz="2400" dirty="0">
                <a:solidFill>
                  <a:prstClr val="black"/>
                </a:solidFill>
              </a:rPr>
              <a:t>Single namespace</a:t>
            </a:r>
          </a:p>
          <a:p>
            <a:pPr marL="342900" lvl="0" indent="-342900">
              <a:buFont typeface="Arial" panose="020B0604020202020204" pitchFamily="34" charset="0"/>
              <a:buChar char="•"/>
            </a:pPr>
            <a:r>
              <a:rPr lang="en-CA" sz="2400" dirty="0">
                <a:solidFill>
                  <a:prstClr val="black"/>
                </a:solidFill>
              </a:rPr>
              <a:t>Possible “ghost” messages</a:t>
            </a:r>
          </a:p>
          <a:p>
            <a:pPr marL="342900" lvl="0" indent="-342900">
              <a:buFont typeface="Arial" panose="020B0604020202020204" pitchFamily="34" charset="0"/>
              <a:buChar char="•"/>
            </a:pPr>
            <a:r>
              <a:rPr lang="en-CA" sz="2400" dirty="0">
                <a:solidFill>
                  <a:prstClr val="black"/>
                </a:solidFill>
              </a:rPr>
              <a:t>AMQP not supported*</a:t>
            </a:r>
          </a:p>
        </p:txBody>
      </p:sp>
      <p:pic>
        <p:nvPicPr>
          <p:cNvPr id="46" name="SUMMARY"/>
          <p:cNvPicPr>
            <a:picLocks noChangeAspect="1"/>
          </p:cNvPicPr>
          <p:nvPr/>
        </p:nvPicPr>
        <p:blipFill>
          <a:blip r:embed="rId6"/>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1624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2000"/>
                                        <p:tgtEl>
                                          <p:spTgt spid="4"/>
                                        </p:tgtEl>
                                      </p:cBhvr>
                                    </p:animEffect>
                                    <p:anim calcmode="lin" valueType="num">
                                      <p:cBhvr>
                                        <p:cTn id="53" dur="2000" fill="hold"/>
                                        <p:tgtEl>
                                          <p:spTgt spid="4"/>
                                        </p:tgtEl>
                                        <p:attrNameLst>
                                          <p:attrName>ppt_w</p:attrName>
                                        </p:attrNameLst>
                                      </p:cBhvr>
                                      <p:tavLst>
                                        <p:tav tm="0" fmla="#ppt_w*sin(2.5*pi*$)">
                                          <p:val>
                                            <p:fltVal val="0"/>
                                          </p:val>
                                        </p:tav>
                                        <p:tav tm="100000">
                                          <p:val>
                                            <p:fltVal val="1"/>
                                          </p:val>
                                        </p:tav>
                                      </p:tavLst>
                                    </p:anim>
                                    <p:anim calcmode="lin" valueType="num">
                                      <p:cBhvr>
                                        <p:cTn id="5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p:bldP spid="25" grpId="0"/>
      <p:bldP spid="26" grpId="0"/>
      <p:bldP spid="27" grpId="0"/>
      <p:bldP spid="28" grpId="0" animBg="1"/>
      <p:bldP spid="42" grpId="0"/>
      <p:bldP spid="42" grpId="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There’s more to queues than meets the eye</a:t>
            </a:r>
          </a:p>
        </p:txBody>
      </p:sp>
      <p:pic>
        <p:nvPicPr>
          <p:cNvPr id="4" name="Demo"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prstClr val="black"/>
                </a:solidFill>
              </a:rPr>
              <a:t>queue/$</a:t>
            </a:r>
            <a:r>
              <a:rPr lang="en-GB" dirty="0" err="1">
                <a:solidFill>
                  <a:prstClr val="black"/>
                </a:solidFill>
              </a:rPr>
              <a:t>DeadLetterQueue</a:t>
            </a:r>
            <a:endParaRPr lang="en-GB" dirty="0">
              <a:solidFill>
                <a:prstClr val="black"/>
              </a:solidFill>
            </a:endParaRPr>
          </a:p>
          <a:p>
            <a:pPr lvl="0"/>
            <a:r>
              <a:rPr lang="en-GB" dirty="0">
                <a:solidFill>
                  <a:prstClr val="black"/>
                </a:solidFill>
              </a:rPr>
              <a:t>queue/$Transfer</a:t>
            </a:r>
          </a:p>
          <a:p>
            <a:pPr lvl="0"/>
            <a:r>
              <a:rPr lang="en-GB" dirty="0">
                <a:solidFill>
                  <a:prstClr val="black"/>
                </a:solidFill>
              </a:rPr>
              <a:t>queue/$Transfer/$</a:t>
            </a:r>
            <a:r>
              <a:rPr lang="en-GB" dirty="0" err="1">
                <a:solidFill>
                  <a:prstClr val="black"/>
                </a:solidFill>
              </a:rPr>
              <a:t>DeadLetterQueue</a:t>
            </a:r>
            <a:endParaRPr lang="en-GB" dirty="0">
              <a:solidFill>
                <a:prstClr val="black"/>
              </a:solidFill>
            </a:endParaRPr>
          </a:p>
        </p:txBody>
      </p:sp>
      <p:sp>
        <p:nvSpPr>
          <p:cNvPr id="22"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akeaways"/>
          <p:cNvSpPr/>
          <p:nvPr/>
        </p:nvSpPr>
        <p:spPr>
          <a:xfrm>
            <a:off x="2232007" y="2514286"/>
            <a:ext cx="8018010" cy="1440919"/>
          </a:xfrm>
          <a:prstGeom prst="wedgeRoundRectCallout">
            <a:avLst>
              <a:gd name="adj1" fmla="val 42262"/>
              <a:gd name="adj2" fmla="val 138092"/>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Non-delivered message was not lost</a:t>
            </a:r>
          </a:p>
          <a:p>
            <a:pPr marL="342900" lvl="0" indent="-342900">
              <a:buFont typeface="Arial" panose="020B0604020202020204" pitchFamily="34" charset="0"/>
              <a:buChar char="•"/>
            </a:pPr>
            <a:r>
              <a:rPr lang="en-CA" sz="2400" dirty="0">
                <a:solidFill>
                  <a:schemeClr val="tx1"/>
                </a:solidFill>
              </a:rPr>
              <a:t>Transaction </a:t>
            </a:r>
            <a:r>
              <a:rPr lang="en-CA" sz="2400" dirty="0">
                <a:solidFill>
                  <a:srgbClr val="FF0000"/>
                </a:solidFill>
              </a:rPr>
              <a:t>doesn’t fail</a:t>
            </a:r>
          </a:p>
          <a:p>
            <a:pPr marL="342900" lvl="0" indent="-342900">
              <a:buFont typeface="Arial" panose="020B0604020202020204" pitchFamily="34" charset="0"/>
              <a:buChar char="•"/>
            </a:pPr>
            <a:r>
              <a:rPr lang="en-CA" sz="2400" dirty="0">
                <a:solidFill>
                  <a:schemeClr val="tx1"/>
                </a:solidFill>
              </a:rPr>
              <a:t>Another DLQ to monitor</a:t>
            </a:r>
          </a:p>
        </p:txBody>
      </p:sp>
      <p:pic>
        <p:nvPicPr>
          <p:cNvPr id="25" name="SUMMARY"/>
          <p:cNvPicPr>
            <a:picLocks noChangeAspect="1"/>
          </p:cNvPicPr>
          <p:nvPr/>
        </p:nvPicPr>
        <p:blipFill>
          <a:blip r:embed="rId5"/>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14561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Pub/Sub</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CA" dirty="0">
              <a:solidFill>
                <a:prstClr val="black"/>
              </a:solidFill>
            </a:endParaRPr>
          </a:p>
        </p:txBody>
      </p:sp>
      <p:sp>
        <p:nvSpPr>
          <p:cNvPr id="5" name="TextBox 4"/>
          <p:cNvSpPr txBox="1"/>
          <p:nvPr/>
        </p:nvSpPr>
        <p:spPr>
          <a:xfrm>
            <a:off x="1087981" y="1212924"/>
            <a:ext cx="1596236" cy="375274"/>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Topic: </a:t>
            </a:r>
            <a:r>
              <a:rPr lang="en-CA" dirty="0" err="1"/>
              <a:t>mytopic</a:t>
            </a:r>
            <a:endParaRPr lang="en-CA" dirty="0"/>
          </a:p>
        </p:txBody>
      </p:sp>
      <p:sp>
        <p:nvSpPr>
          <p:cNvPr id="7" name="TextBox 6"/>
          <p:cNvSpPr txBox="1"/>
          <p:nvPr/>
        </p:nvSpPr>
        <p:spPr>
          <a:xfrm>
            <a:off x="2049950" y="1843015"/>
            <a:ext cx="2214644"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Subscription: mysub1</a:t>
            </a:r>
          </a:p>
        </p:txBody>
      </p:sp>
      <p:sp>
        <p:nvSpPr>
          <p:cNvPr id="8" name="TextBox 7"/>
          <p:cNvSpPr txBox="1"/>
          <p:nvPr/>
        </p:nvSpPr>
        <p:spPr>
          <a:xfrm>
            <a:off x="3392480" y="2467164"/>
            <a:ext cx="872114"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Rules</a:t>
            </a:r>
          </a:p>
        </p:txBody>
      </p:sp>
      <p:sp>
        <p:nvSpPr>
          <p:cNvPr id="9" name="TextBox 8"/>
          <p:cNvSpPr txBox="1"/>
          <p:nvPr/>
        </p:nvSpPr>
        <p:spPr>
          <a:xfrm>
            <a:off x="4264595" y="3128311"/>
            <a:ext cx="1569806"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err="1"/>
              <a:t>HighPriority</a:t>
            </a:r>
            <a:endParaRPr lang="en-CA" dirty="0"/>
          </a:p>
        </p:txBody>
      </p:sp>
      <p:sp>
        <p:nvSpPr>
          <p:cNvPr id="10" name="TextBox 9"/>
          <p:cNvSpPr txBox="1"/>
          <p:nvPr/>
        </p:nvSpPr>
        <p:spPr>
          <a:xfrm>
            <a:off x="4264594" y="4967542"/>
            <a:ext cx="1569807"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err="1"/>
              <a:t>NormalPriority</a:t>
            </a:r>
            <a:endParaRPr lang="en-CA" dirty="0"/>
          </a:p>
        </p:txBody>
      </p:sp>
      <p:cxnSp>
        <p:nvCxnSpPr>
          <p:cNvPr id="11" name="Elbow Connector 11"/>
          <p:cNvCxnSpPr>
            <a:endCxn id="9" idx="1"/>
          </p:cNvCxnSpPr>
          <p:nvPr/>
        </p:nvCxnSpPr>
        <p:spPr>
          <a:xfrm rot="16200000" flipH="1">
            <a:off x="3820218" y="2868599"/>
            <a:ext cx="476481" cy="41227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2"/>
          <p:cNvCxnSpPr>
            <a:stCxn id="8" idx="1"/>
            <a:endCxn id="7" idx="2"/>
          </p:cNvCxnSpPr>
          <p:nvPr/>
        </p:nvCxnSpPr>
        <p:spPr>
          <a:xfrm rot="10800000">
            <a:off x="3157272" y="2212348"/>
            <a:ext cx="235208" cy="43948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45821" y="2943645"/>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Filter</a:t>
            </a:r>
          </a:p>
        </p:txBody>
      </p:sp>
      <p:sp>
        <p:nvSpPr>
          <p:cNvPr id="14" name="TextBox 13"/>
          <p:cNvSpPr txBox="1"/>
          <p:nvPr/>
        </p:nvSpPr>
        <p:spPr>
          <a:xfrm>
            <a:off x="6045821" y="3366552"/>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Action</a:t>
            </a:r>
          </a:p>
        </p:txBody>
      </p:sp>
      <p:sp>
        <p:nvSpPr>
          <p:cNvPr id="15" name="TextBox 14"/>
          <p:cNvSpPr txBox="1"/>
          <p:nvPr/>
        </p:nvSpPr>
        <p:spPr>
          <a:xfrm>
            <a:off x="6045821" y="4792990"/>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Filter</a:t>
            </a:r>
          </a:p>
        </p:txBody>
      </p:sp>
      <p:sp>
        <p:nvSpPr>
          <p:cNvPr id="16" name="TextBox 15"/>
          <p:cNvSpPr txBox="1"/>
          <p:nvPr/>
        </p:nvSpPr>
        <p:spPr>
          <a:xfrm>
            <a:off x="6045821" y="5215897"/>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Action</a:t>
            </a:r>
          </a:p>
        </p:txBody>
      </p:sp>
      <p:grpSp>
        <p:nvGrpSpPr>
          <p:cNvPr id="17" name="Group 16"/>
          <p:cNvGrpSpPr/>
          <p:nvPr/>
        </p:nvGrpSpPr>
        <p:grpSpPr>
          <a:xfrm>
            <a:off x="5834401" y="3123174"/>
            <a:ext cx="211420" cy="422908"/>
            <a:chOff x="6177964" y="3781134"/>
            <a:chExt cx="211420" cy="422908"/>
          </a:xfrm>
        </p:grpSpPr>
        <p:cxnSp>
          <p:nvCxnSpPr>
            <p:cNvPr id="18" name="Elbow Connector 30"/>
            <p:cNvCxnSpPr>
              <a:stCxn id="13" idx="1"/>
              <a:endCxn id="9" idx="3"/>
            </p:cNvCxnSpPr>
            <p:nvPr/>
          </p:nvCxnSpPr>
          <p:spPr>
            <a:xfrm rot="10800000" flipV="1">
              <a:off x="6177964" y="3781134"/>
              <a:ext cx="211420" cy="1846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33"/>
            <p:cNvCxnSpPr>
              <a:stCxn id="14" idx="1"/>
              <a:endCxn id="9" idx="3"/>
            </p:cNvCxnSpPr>
            <p:nvPr/>
          </p:nvCxnSpPr>
          <p:spPr>
            <a:xfrm rot="10800000">
              <a:off x="6177964" y="3965801"/>
              <a:ext cx="211420" cy="23824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834400" y="4950868"/>
            <a:ext cx="211421" cy="422908"/>
            <a:chOff x="6908214" y="4246316"/>
            <a:chExt cx="211421" cy="422908"/>
          </a:xfrm>
        </p:grpSpPr>
        <p:cxnSp>
          <p:nvCxnSpPr>
            <p:cNvPr id="21" name="Elbow Connector 38"/>
            <p:cNvCxnSpPr/>
            <p:nvPr/>
          </p:nvCxnSpPr>
          <p:spPr>
            <a:xfrm rot="10800000" flipV="1">
              <a:off x="6908214" y="4246316"/>
              <a:ext cx="211421" cy="1846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Elbow Connector 39"/>
            <p:cNvCxnSpPr/>
            <p:nvPr/>
          </p:nvCxnSpPr>
          <p:spPr>
            <a:xfrm rot="10800000">
              <a:off x="6908214" y="4430983"/>
              <a:ext cx="211421" cy="23824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ounded Rectangular Callout 40"/>
          <p:cNvSpPr/>
          <p:nvPr/>
        </p:nvSpPr>
        <p:spPr>
          <a:xfrm>
            <a:off x="7287926" y="1885300"/>
            <a:ext cx="3192471" cy="951196"/>
          </a:xfrm>
          <a:prstGeom prst="wedgeRoundRectCallout">
            <a:avLst>
              <a:gd name="adj1" fmla="val -63051"/>
              <a:gd name="adj2" fmla="val 8079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err="1"/>
              <a:t>sys.Label</a:t>
            </a:r>
            <a:r>
              <a:rPr lang="en-CA" dirty="0"/>
              <a:t> LIKE ‘%rush%’ OR Amount &gt;= 100</a:t>
            </a:r>
          </a:p>
        </p:txBody>
      </p:sp>
      <p:sp>
        <p:nvSpPr>
          <p:cNvPr id="24" name="Rounded Rectangular Callout 42"/>
          <p:cNvSpPr/>
          <p:nvPr/>
        </p:nvSpPr>
        <p:spPr>
          <a:xfrm>
            <a:off x="7287926" y="4261995"/>
            <a:ext cx="3192471" cy="688873"/>
          </a:xfrm>
          <a:prstGeom prst="wedgeRoundRectCallout">
            <a:avLst>
              <a:gd name="adj1" fmla="val -62587"/>
              <a:gd name="adj2" fmla="val 5756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(Amount &lt; 100) AND (</a:t>
            </a:r>
            <a:r>
              <a:rPr lang="en-CA" dirty="0" err="1"/>
              <a:t>sys.Label</a:t>
            </a:r>
            <a:r>
              <a:rPr lang="en-CA" dirty="0"/>
              <a:t> NOT LIKE '%rush%')</a:t>
            </a:r>
          </a:p>
        </p:txBody>
      </p:sp>
      <p:sp>
        <p:nvSpPr>
          <p:cNvPr id="25" name="Rounded Rectangular Callout 43"/>
          <p:cNvSpPr/>
          <p:nvPr/>
        </p:nvSpPr>
        <p:spPr>
          <a:xfrm>
            <a:off x="7287926" y="3201194"/>
            <a:ext cx="3192471" cy="529173"/>
          </a:xfrm>
          <a:prstGeom prst="wedgeRoundRectCallout">
            <a:avLst>
              <a:gd name="adj1" fmla="val -62224"/>
              <a:gd name="adj2" fmla="val 2385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SET Priority=‘high’</a:t>
            </a:r>
          </a:p>
        </p:txBody>
      </p:sp>
      <p:sp>
        <p:nvSpPr>
          <p:cNvPr id="26" name="Rounded Rectangular Callout 44"/>
          <p:cNvSpPr/>
          <p:nvPr/>
        </p:nvSpPr>
        <p:spPr>
          <a:xfrm>
            <a:off x="7287926" y="5407870"/>
            <a:ext cx="3192471" cy="529173"/>
          </a:xfrm>
          <a:prstGeom prst="wedgeRoundRectCallout">
            <a:avLst>
              <a:gd name="adj1" fmla="val -62943"/>
              <a:gd name="adj2" fmla="val -5787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SET Priority=‘normal’</a:t>
            </a:r>
          </a:p>
        </p:txBody>
      </p:sp>
      <p:sp>
        <p:nvSpPr>
          <p:cNvPr id="27" name="TextBox 26"/>
          <p:cNvSpPr txBox="1"/>
          <p:nvPr/>
        </p:nvSpPr>
        <p:spPr>
          <a:xfrm>
            <a:off x="2049950" y="3728088"/>
            <a:ext cx="2214644"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Subscription: mysub1</a:t>
            </a:r>
          </a:p>
        </p:txBody>
      </p:sp>
      <p:sp>
        <p:nvSpPr>
          <p:cNvPr id="28" name="TextBox 27"/>
          <p:cNvSpPr txBox="1"/>
          <p:nvPr/>
        </p:nvSpPr>
        <p:spPr>
          <a:xfrm>
            <a:off x="3392480" y="4352237"/>
            <a:ext cx="872114"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Rules</a:t>
            </a:r>
          </a:p>
        </p:txBody>
      </p:sp>
      <p:cxnSp>
        <p:nvCxnSpPr>
          <p:cNvPr id="29" name="Elbow Connector 46"/>
          <p:cNvCxnSpPr/>
          <p:nvPr/>
        </p:nvCxnSpPr>
        <p:spPr>
          <a:xfrm rot="16200000" flipH="1">
            <a:off x="3820218" y="4753672"/>
            <a:ext cx="476481" cy="41227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47"/>
          <p:cNvCxnSpPr>
            <a:stCxn id="28" idx="1"/>
            <a:endCxn id="27" idx="2"/>
          </p:cNvCxnSpPr>
          <p:nvPr/>
        </p:nvCxnSpPr>
        <p:spPr>
          <a:xfrm rot="10800000">
            <a:off x="3157272" y="4097421"/>
            <a:ext cx="235208" cy="43948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15"/>
          <p:cNvCxnSpPr>
            <a:stCxn id="27" idx="1"/>
          </p:cNvCxnSpPr>
          <p:nvPr/>
        </p:nvCxnSpPr>
        <p:spPr>
          <a:xfrm rot="10800000">
            <a:off x="1504224" y="1895716"/>
            <a:ext cx="545726" cy="202731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52"/>
          <p:cNvCxnSpPr>
            <a:endCxn id="7" idx="1"/>
          </p:cNvCxnSpPr>
          <p:nvPr/>
        </p:nvCxnSpPr>
        <p:spPr>
          <a:xfrm>
            <a:off x="1504223" y="1615048"/>
            <a:ext cx="545727" cy="422907"/>
          </a:xfrm>
          <a:prstGeom prst="bentConnector3">
            <a:avLst>
              <a:gd name="adj1" fmla="val 11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akeaways"/>
          <p:cNvSpPr/>
          <p:nvPr/>
        </p:nvSpPr>
        <p:spPr>
          <a:xfrm>
            <a:off x="3185327" y="2532185"/>
            <a:ext cx="5926807" cy="1903677"/>
          </a:xfrm>
          <a:prstGeom prst="wedgeRoundRectCallout">
            <a:avLst>
              <a:gd name="adj1" fmla="val 59591"/>
              <a:gd name="adj2" fmla="val 101283"/>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Broadcasting w/o knowing the recipients</a:t>
            </a:r>
          </a:p>
          <a:p>
            <a:pPr marL="342900" lvl="0" indent="-342900">
              <a:buFont typeface="Arial" panose="020B0604020202020204" pitchFamily="34" charset="0"/>
              <a:buChar char="•"/>
            </a:pPr>
            <a:r>
              <a:rPr lang="en-CA" sz="2400" dirty="0">
                <a:solidFill>
                  <a:prstClr val="black"/>
                </a:solidFill>
              </a:rPr>
              <a:t>Message headers can be mutated</a:t>
            </a:r>
          </a:p>
          <a:p>
            <a:pPr marL="342900" lvl="0" indent="-342900">
              <a:buFont typeface="Arial" panose="020B0604020202020204" pitchFamily="34" charset="0"/>
              <a:buChar char="•"/>
            </a:pPr>
            <a:r>
              <a:rPr lang="en-CA" sz="2400" dirty="0">
                <a:solidFill>
                  <a:prstClr val="black"/>
                </a:solidFill>
              </a:rPr>
              <a:t>Enables different levels of processing</a:t>
            </a:r>
          </a:p>
        </p:txBody>
      </p:sp>
      <p:pic>
        <p:nvPicPr>
          <p:cNvPr id="43" name="SUMMARY"/>
          <p:cNvPicPr>
            <a:picLocks noChangeAspect="1"/>
          </p:cNvPicPr>
          <p:nvPr/>
        </p:nvPicPr>
        <p:blipFill>
          <a:blip r:embed="rId5"/>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9202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45"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2000"/>
                                        <p:tgtEl>
                                          <p:spTgt spid="4"/>
                                        </p:tgtEl>
                                      </p:cBhvr>
                                    </p:animEffect>
                                    <p:anim calcmode="lin" valueType="num">
                                      <p:cBhvr>
                                        <p:cTn id="85" dur="2000" fill="hold"/>
                                        <p:tgtEl>
                                          <p:spTgt spid="4"/>
                                        </p:tgtEl>
                                        <p:attrNameLst>
                                          <p:attrName>ppt_w</p:attrName>
                                        </p:attrNameLst>
                                      </p:cBhvr>
                                      <p:tavLst>
                                        <p:tav tm="0" fmla="#ppt_w*sin(2.5*pi*$)">
                                          <p:val>
                                            <p:fltVal val="0"/>
                                          </p:val>
                                        </p:tav>
                                        <p:tav tm="100000">
                                          <p:val>
                                            <p:fltVal val="1"/>
                                          </p:val>
                                        </p:tav>
                                      </p:tavLst>
                                    </p:anim>
                                    <p:anim calcmode="lin" valueType="num">
                                      <p:cBhvr>
                                        <p:cTn id="86"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3" grpId="0" animBg="1"/>
      <p:bldP spid="14" grpId="0" animBg="1"/>
      <p:bldP spid="15" grpId="0" animBg="1"/>
      <p:bldP spid="16" grpId="0" animBg="1"/>
      <p:bldP spid="23" grpId="0" animBg="1"/>
      <p:bldP spid="24" grpId="0" animBg="1"/>
      <p:bldP spid="25" grpId="0" animBg="1"/>
      <p:bldP spid="26" grpId="0" animBg="1"/>
      <p:bldP spid="27" grpId="0" animBg="1"/>
      <p:bldP spid="28"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a:t>Multiple </a:t>
            </a:r>
            <a:r>
              <a:rPr lang="en-CA" dirty="0"/>
              <a:t>rules</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CA" dirty="0">
              <a:solidFill>
                <a:prstClr val="black"/>
              </a:solidFill>
            </a:endParaRPr>
          </a:p>
        </p:txBody>
      </p:sp>
      <p:sp>
        <p:nvSpPr>
          <p:cNvPr id="5" name="TextBox 4"/>
          <p:cNvSpPr txBox="1"/>
          <p:nvPr/>
        </p:nvSpPr>
        <p:spPr>
          <a:xfrm>
            <a:off x="1087981" y="1212924"/>
            <a:ext cx="1596236" cy="375274"/>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Topic: </a:t>
            </a:r>
            <a:r>
              <a:rPr lang="en-CA" dirty="0" err="1"/>
              <a:t>mytopic</a:t>
            </a:r>
            <a:endParaRPr lang="en-CA" dirty="0"/>
          </a:p>
        </p:txBody>
      </p:sp>
      <p:sp>
        <p:nvSpPr>
          <p:cNvPr id="7" name="TextBox 6"/>
          <p:cNvSpPr txBox="1"/>
          <p:nvPr/>
        </p:nvSpPr>
        <p:spPr>
          <a:xfrm>
            <a:off x="2049950" y="1843015"/>
            <a:ext cx="2214644"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Subscription: </a:t>
            </a:r>
            <a:r>
              <a:rPr lang="en-CA" dirty="0" err="1"/>
              <a:t>mysub</a:t>
            </a:r>
            <a:endParaRPr lang="en-CA" dirty="0"/>
          </a:p>
        </p:txBody>
      </p:sp>
      <p:sp>
        <p:nvSpPr>
          <p:cNvPr id="8" name="TextBox 7"/>
          <p:cNvSpPr txBox="1"/>
          <p:nvPr/>
        </p:nvSpPr>
        <p:spPr>
          <a:xfrm>
            <a:off x="3392480" y="2467164"/>
            <a:ext cx="872114"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Rules</a:t>
            </a:r>
          </a:p>
        </p:txBody>
      </p:sp>
      <p:sp>
        <p:nvSpPr>
          <p:cNvPr id="9" name="TextBox 8"/>
          <p:cNvSpPr txBox="1"/>
          <p:nvPr/>
        </p:nvSpPr>
        <p:spPr>
          <a:xfrm>
            <a:off x="4264595" y="3128311"/>
            <a:ext cx="775491"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Rule1</a:t>
            </a:r>
          </a:p>
        </p:txBody>
      </p:sp>
      <p:cxnSp>
        <p:nvCxnSpPr>
          <p:cNvPr id="11" name="Elbow Connector 11"/>
          <p:cNvCxnSpPr>
            <a:cxnSpLocks/>
            <a:stCxn id="8" idx="2"/>
            <a:endCxn id="9" idx="1"/>
          </p:cNvCxnSpPr>
          <p:nvPr/>
        </p:nvCxnSpPr>
        <p:spPr>
          <a:xfrm rot="16200000" flipH="1">
            <a:off x="3808326" y="2856707"/>
            <a:ext cx="476481" cy="436058"/>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2"/>
          <p:cNvCxnSpPr>
            <a:stCxn id="8" idx="1"/>
            <a:endCxn id="7" idx="2"/>
          </p:cNvCxnSpPr>
          <p:nvPr/>
        </p:nvCxnSpPr>
        <p:spPr>
          <a:xfrm rot="10800000">
            <a:off x="3157272" y="2212348"/>
            <a:ext cx="235208" cy="43948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45821" y="2943645"/>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Filter</a:t>
            </a:r>
          </a:p>
        </p:txBody>
      </p:sp>
      <p:sp>
        <p:nvSpPr>
          <p:cNvPr id="14" name="TextBox 13"/>
          <p:cNvSpPr txBox="1"/>
          <p:nvPr/>
        </p:nvSpPr>
        <p:spPr>
          <a:xfrm>
            <a:off x="6045821" y="3366552"/>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Action</a:t>
            </a:r>
          </a:p>
        </p:txBody>
      </p:sp>
      <p:grpSp>
        <p:nvGrpSpPr>
          <p:cNvPr id="17" name="Group 16"/>
          <p:cNvGrpSpPr/>
          <p:nvPr/>
        </p:nvGrpSpPr>
        <p:grpSpPr>
          <a:xfrm>
            <a:off x="5040087" y="3128311"/>
            <a:ext cx="1005735" cy="422908"/>
            <a:chOff x="5383650" y="3786271"/>
            <a:chExt cx="1005735" cy="422908"/>
          </a:xfrm>
        </p:grpSpPr>
        <p:cxnSp>
          <p:nvCxnSpPr>
            <p:cNvPr id="18" name="Elbow Connector 30"/>
            <p:cNvCxnSpPr>
              <a:cxnSpLocks/>
              <a:stCxn id="13" idx="1"/>
              <a:endCxn id="9" idx="3"/>
            </p:cNvCxnSpPr>
            <p:nvPr/>
          </p:nvCxnSpPr>
          <p:spPr>
            <a:xfrm rot="10800000" flipV="1">
              <a:off x="5383650" y="3786271"/>
              <a:ext cx="1005735" cy="1846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33"/>
            <p:cNvCxnSpPr>
              <a:cxnSpLocks/>
              <a:stCxn id="14" idx="1"/>
              <a:endCxn id="9" idx="3"/>
            </p:cNvCxnSpPr>
            <p:nvPr/>
          </p:nvCxnSpPr>
          <p:spPr>
            <a:xfrm rot="10800000">
              <a:off x="5383650" y="3970938"/>
              <a:ext cx="1005735" cy="23824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ounded Rectangular Callout 40"/>
          <p:cNvSpPr/>
          <p:nvPr/>
        </p:nvSpPr>
        <p:spPr>
          <a:xfrm>
            <a:off x="7287926" y="2315533"/>
            <a:ext cx="3192471" cy="520962"/>
          </a:xfrm>
          <a:prstGeom prst="wedgeRoundRectCallout">
            <a:avLst>
              <a:gd name="adj1" fmla="val -63051"/>
              <a:gd name="adj2" fmla="val 8079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err="1"/>
              <a:t>sys.Label</a:t>
            </a:r>
            <a:r>
              <a:rPr lang="en-CA" dirty="0"/>
              <a:t> LIKE '%rush%'</a:t>
            </a:r>
          </a:p>
        </p:txBody>
      </p:sp>
      <p:cxnSp>
        <p:nvCxnSpPr>
          <p:cNvPr id="34" name="Elbow Connector 52"/>
          <p:cNvCxnSpPr>
            <a:cxnSpLocks/>
            <a:stCxn id="5" idx="2"/>
            <a:endCxn id="7" idx="1"/>
          </p:cNvCxnSpPr>
          <p:nvPr/>
        </p:nvCxnSpPr>
        <p:spPr>
          <a:xfrm rot="16200000" flipH="1">
            <a:off x="1748283" y="1726013"/>
            <a:ext cx="439483" cy="16385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261892" y="4130954"/>
            <a:ext cx="775491"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Rule2</a:t>
            </a:r>
          </a:p>
        </p:txBody>
      </p:sp>
      <p:sp>
        <p:nvSpPr>
          <p:cNvPr id="54" name="TextBox 53"/>
          <p:cNvSpPr txBox="1"/>
          <p:nvPr/>
        </p:nvSpPr>
        <p:spPr>
          <a:xfrm>
            <a:off x="6043118" y="3946288"/>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Filter</a:t>
            </a:r>
          </a:p>
        </p:txBody>
      </p:sp>
      <p:sp>
        <p:nvSpPr>
          <p:cNvPr id="55" name="TextBox 54"/>
          <p:cNvSpPr txBox="1"/>
          <p:nvPr/>
        </p:nvSpPr>
        <p:spPr>
          <a:xfrm>
            <a:off x="6043118" y="4369195"/>
            <a:ext cx="782262" cy="369332"/>
          </a:xfrm>
          <a:prstGeom prst="rect">
            <a:avLst/>
          </a:prstGeom>
          <a:solidFill>
            <a:schemeClr val="accent1">
              <a:lumMod val="20000"/>
              <a:lumOff val="80000"/>
            </a:schemeClr>
          </a:solidFill>
          <a:ln>
            <a:solidFill>
              <a:schemeClr val="tx1"/>
            </a:solidFill>
            <a:prstDash val="solid"/>
          </a:ln>
        </p:spPr>
        <p:txBody>
          <a:bodyPr wrap="square" rtlCol="0">
            <a:spAutoFit/>
          </a:bodyPr>
          <a:lstStyle/>
          <a:p>
            <a:r>
              <a:rPr lang="en-CA" dirty="0"/>
              <a:t>Action</a:t>
            </a:r>
          </a:p>
        </p:txBody>
      </p:sp>
      <p:grpSp>
        <p:nvGrpSpPr>
          <p:cNvPr id="56" name="Group 55"/>
          <p:cNvGrpSpPr/>
          <p:nvPr/>
        </p:nvGrpSpPr>
        <p:grpSpPr>
          <a:xfrm>
            <a:off x="5037384" y="4130954"/>
            <a:ext cx="1005735" cy="422908"/>
            <a:chOff x="5228547" y="4636514"/>
            <a:chExt cx="1005735" cy="422908"/>
          </a:xfrm>
        </p:grpSpPr>
        <p:cxnSp>
          <p:nvCxnSpPr>
            <p:cNvPr id="57" name="Elbow Connector 30"/>
            <p:cNvCxnSpPr>
              <a:cxnSpLocks/>
              <a:stCxn id="54" idx="1"/>
              <a:endCxn id="53" idx="3"/>
            </p:cNvCxnSpPr>
            <p:nvPr/>
          </p:nvCxnSpPr>
          <p:spPr>
            <a:xfrm rot="10800000" flipV="1">
              <a:off x="5228547" y="4636514"/>
              <a:ext cx="1005735" cy="1846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33"/>
            <p:cNvCxnSpPr>
              <a:cxnSpLocks/>
              <a:stCxn id="55" idx="1"/>
              <a:endCxn id="53" idx="3"/>
            </p:cNvCxnSpPr>
            <p:nvPr/>
          </p:nvCxnSpPr>
          <p:spPr>
            <a:xfrm rot="10800000">
              <a:off x="5228547" y="4821181"/>
              <a:ext cx="1005735" cy="23824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Elbow Connector 11"/>
          <p:cNvCxnSpPr>
            <a:cxnSpLocks/>
            <a:endCxn id="53" idx="1"/>
          </p:cNvCxnSpPr>
          <p:nvPr/>
        </p:nvCxnSpPr>
        <p:spPr>
          <a:xfrm rot="16200000" flipH="1">
            <a:off x="3305654" y="3359381"/>
            <a:ext cx="1479123" cy="43335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ular Callout 40"/>
          <p:cNvSpPr/>
          <p:nvPr/>
        </p:nvSpPr>
        <p:spPr>
          <a:xfrm>
            <a:off x="7287926" y="4034908"/>
            <a:ext cx="3192471" cy="520962"/>
          </a:xfrm>
          <a:prstGeom prst="wedgeRoundRectCallout">
            <a:avLst>
              <a:gd name="adj1" fmla="val -63903"/>
              <a:gd name="adj2" fmla="val -2473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t>Amount &gt;= 100</a:t>
            </a:r>
          </a:p>
        </p:txBody>
      </p:sp>
      <p:sp>
        <p:nvSpPr>
          <p:cNvPr id="42"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akeaways"/>
          <p:cNvSpPr/>
          <p:nvPr/>
        </p:nvSpPr>
        <p:spPr>
          <a:xfrm>
            <a:off x="3104201" y="2792081"/>
            <a:ext cx="6410849" cy="994653"/>
          </a:xfrm>
          <a:prstGeom prst="wedgeRoundRectCallout">
            <a:avLst>
              <a:gd name="adj1" fmla="val 53169"/>
              <a:gd name="adj2" fmla="val 204889"/>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Rules evaluated using OR logic</a:t>
            </a:r>
          </a:p>
          <a:p>
            <a:pPr marL="342900" indent="-342900">
              <a:buFont typeface="Arial" panose="020B0604020202020204" pitchFamily="34" charset="0"/>
              <a:buChar char="•"/>
            </a:pPr>
            <a:r>
              <a:rPr lang="en-CA" sz="2400" dirty="0">
                <a:solidFill>
                  <a:schemeClr val="tx1"/>
                </a:solidFill>
              </a:rPr>
              <a:t>When headers mutated, </a:t>
            </a:r>
            <a:r>
              <a:rPr lang="en-CA" sz="2400" dirty="0">
                <a:solidFill>
                  <a:srgbClr val="FF0000"/>
                </a:solidFill>
              </a:rPr>
              <a:t>duplicates created</a:t>
            </a:r>
          </a:p>
        </p:txBody>
      </p:sp>
      <p:pic>
        <p:nvPicPr>
          <p:cNvPr id="45" name="SUMMARY"/>
          <p:cNvPicPr>
            <a:picLocks noChangeAspect="1"/>
          </p:cNvPicPr>
          <p:nvPr/>
        </p:nvPicPr>
        <p:blipFill>
          <a:blip r:embed="rId5"/>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89325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2000"/>
                                        <p:tgtEl>
                                          <p:spTgt spid="4"/>
                                        </p:tgtEl>
                                      </p:cBhvr>
                                    </p:animEffect>
                                    <p:anim calcmode="lin" valueType="num">
                                      <p:cBhvr>
                                        <p:cTn id="58" dur="2000" fill="hold"/>
                                        <p:tgtEl>
                                          <p:spTgt spid="4"/>
                                        </p:tgtEl>
                                        <p:attrNameLst>
                                          <p:attrName>ppt_w</p:attrName>
                                        </p:attrNameLst>
                                      </p:cBhvr>
                                      <p:tavLst>
                                        <p:tav tm="0" fmla="#ppt_w*sin(2.5*pi*$)">
                                          <p:val>
                                            <p:fltVal val="0"/>
                                          </p:val>
                                        </p:tav>
                                        <p:tav tm="100000">
                                          <p:val>
                                            <p:fltVal val="1"/>
                                          </p:val>
                                        </p:tav>
                                      </p:tavLst>
                                    </p:anim>
                                    <p:anim calcmode="lin" valueType="num">
                                      <p:cBhvr>
                                        <p:cTn id="5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3" grpId="0" animBg="1"/>
      <p:bldP spid="14" grpId="0" animBg="1"/>
      <p:bldP spid="23" grpId="0" animBg="1"/>
      <p:bldP spid="53" grpId="0" animBg="1"/>
      <p:bldP spid="54" grpId="0" animBg="1"/>
      <p:bldP spid="55" grpId="0" animBg="1"/>
      <p:bldP spid="65" grpId="0" animBg="1"/>
      <p:bldP spid="42"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wheel" descr="Gear, Cog, Wheel, Tools, Rack-Wheel,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0803" y="3676651"/>
            <a:ext cx="1267601" cy="1320800"/>
          </a:xfrm>
          <a:prstGeom prst="rect">
            <a:avLst/>
          </a:prstGeom>
          <a:noFill/>
          <a:extLst>
            <a:ext uri="{909E8E84-426E-40DD-AFC4-6F175D3DCCD1}">
              <a14:hiddenFill xmlns:a14="http://schemas.microsoft.com/office/drawing/2010/main">
                <a:solidFill>
                  <a:srgbClr val="FFFFFF"/>
                </a:solidFill>
              </a14:hiddenFill>
            </a:ext>
          </a:extLst>
        </p:spPr>
      </p:pic>
      <p:pic>
        <p:nvPicPr>
          <p:cNvPr id="58" name="wheel" descr="Gear, Cog, Wheel, Tools, Rack-Wheel,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0803" y="2355851"/>
            <a:ext cx="1267601" cy="1320800"/>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Direct Access Storage 2"/>
          <p:cNvSpPr/>
          <p:nvPr/>
        </p:nvSpPr>
        <p:spPr>
          <a:xfrm flipH="1">
            <a:off x="4444999" y="3054351"/>
            <a:ext cx="3289300" cy="1244600"/>
          </a:xfrm>
          <a:prstGeom prst="flowChartMagneticDrum">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CA" sz="4400" dirty="0"/>
              <a:t>FIFO</a:t>
            </a:r>
            <a:endParaRPr lang="en-CA" dirty="0"/>
          </a:p>
        </p:txBody>
      </p:sp>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normAutofit/>
          </a:bodyPr>
          <a:lstStyle/>
          <a:p>
            <a:r>
              <a:rPr lang="en-CA" dirty="0"/>
              <a:t>Multiplexing And Order Preservation</a:t>
            </a:r>
          </a:p>
        </p:txBody>
      </p:sp>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endParaRPr lang="en-CA" dirty="0">
              <a:solidFill>
                <a:prstClr val="black"/>
              </a:solidFill>
            </a:endParaRPr>
          </a:p>
        </p:txBody>
      </p:sp>
      <p:grpSp>
        <p:nvGrpSpPr>
          <p:cNvPr id="69" name="msg 5"/>
          <p:cNvGrpSpPr/>
          <p:nvPr/>
        </p:nvGrpSpPr>
        <p:grpSpPr>
          <a:xfrm>
            <a:off x="651650" y="3510881"/>
            <a:ext cx="517984" cy="708693"/>
            <a:chOff x="3549097" y="3510881"/>
            <a:chExt cx="517984" cy="708693"/>
          </a:xfrm>
        </p:grpSpPr>
        <p:sp>
          <p:nvSpPr>
            <p:cNvPr id="70" name="Rectangle 69"/>
            <p:cNvSpPr/>
            <p:nvPr/>
          </p:nvSpPr>
          <p:spPr>
            <a:xfrm>
              <a:off x="3549827" y="3512779"/>
              <a:ext cx="517254" cy="329641"/>
            </a:xfrm>
            <a:prstGeom prst="rect">
              <a:avLst/>
            </a:prstGeom>
            <a:solidFill>
              <a:srgbClr val="92D050"/>
            </a:solid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cxnSp>
          <p:nvCxnSpPr>
            <p:cNvPr id="71" name="Straight Connector 70"/>
            <p:cNvCxnSpPr>
              <a:cxnSpLocks/>
            </p:cNvCxnSpPr>
            <p:nvPr/>
          </p:nvCxnSpPr>
          <p:spPr>
            <a:xfrm>
              <a:off x="3549097" y="3510881"/>
              <a:ext cx="266287" cy="1667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p:cNvCxnSpPr>
            <p:nvPr/>
          </p:nvCxnSpPr>
          <p:spPr>
            <a:xfrm flipV="1">
              <a:off x="3815384" y="3512779"/>
              <a:ext cx="251697" cy="16482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605383" y="3850242"/>
              <a:ext cx="420002" cy="369332"/>
            </a:xfrm>
            <a:prstGeom prst="rect">
              <a:avLst/>
            </a:prstGeom>
            <a:noFill/>
          </p:spPr>
          <p:txBody>
            <a:bodyPr wrap="square" rtlCol="0">
              <a:spAutoFit/>
            </a:bodyPr>
            <a:lstStyle/>
            <a:p>
              <a:r>
                <a:rPr lang="en-CA" dirty="0"/>
                <a:t>#2</a:t>
              </a:r>
            </a:p>
          </p:txBody>
        </p:sp>
      </p:grpSp>
      <p:grpSp>
        <p:nvGrpSpPr>
          <p:cNvPr id="64" name="msg 4"/>
          <p:cNvGrpSpPr/>
          <p:nvPr/>
        </p:nvGrpSpPr>
        <p:grpSpPr>
          <a:xfrm>
            <a:off x="1286853" y="3510881"/>
            <a:ext cx="517984" cy="708693"/>
            <a:chOff x="3549097" y="3510881"/>
            <a:chExt cx="517984" cy="708693"/>
          </a:xfrm>
        </p:grpSpPr>
        <p:sp>
          <p:nvSpPr>
            <p:cNvPr id="65" name="Rectangle 64"/>
            <p:cNvSpPr/>
            <p:nvPr/>
          </p:nvSpPr>
          <p:spPr>
            <a:xfrm>
              <a:off x="3549827" y="3512779"/>
              <a:ext cx="517254" cy="329641"/>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66" name="Straight Connector 65"/>
            <p:cNvCxnSpPr>
              <a:cxnSpLocks/>
            </p:cNvCxnSpPr>
            <p:nvPr/>
          </p:nvCxnSpPr>
          <p:spPr>
            <a:xfrm>
              <a:off x="3549097" y="3510881"/>
              <a:ext cx="266287" cy="1667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flipV="1">
              <a:off x="3815384" y="3512779"/>
              <a:ext cx="251697" cy="16482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05383" y="3850242"/>
              <a:ext cx="420002" cy="369332"/>
            </a:xfrm>
            <a:prstGeom prst="rect">
              <a:avLst/>
            </a:prstGeom>
            <a:noFill/>
          </p:spPr>
          <p:txBody>
            <a:bodyPr wrap="square" rtlCol="0">
              <a:spAutoFit/>
            </a:bodyPr>
            <a:lstStyle/>
            <a:p>
              <a:r>
                <a:rPr lang="en-CA" dirty="0"/>
                <a:t>#3</a:t>
              </a:r>
            </a:p>
          </p:txBody>
        </p:sp>
      </p:grpSp>
      <p:grpSp>
        <p:nvGrpSpPr>
          <p:cNvPr id="59" name="msg 3"/>
          <p:cNvGrpSpPr/>
          <p:nvPr/>
        </p:nvGrpSpPr>
        <p:grpSpPr>
          <a:xfrm>
            <a:off x="1899771" y="3510881"/>
            <a:ext cx="517984" cy="708693"/>
            <a:chOff x="3549097" y="3510881"/>
            <a:chExt cx="517984" cy="708693"/>
          </a:xfrm>
        </p:grpSpPr>
        <p:sp>
          <p:nvSpPr>
            <p:cNvPr id="60" name="Rectangle 59"/>
            <p:cNvSpPr/>
            <p:nvPr/>
          </p:nvSpPr>
          <p:spPr>
            <a:xfrm>
              <a:off x="3549827" y="3512779"/>
              <a:ext cx="517254" cy="329641"/>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61" name="Straight Connector 60"/>
            <p:cNvCxnSpPr>
              <a:cxnSpLocks/>
            </p:cNvCxnSpPr>
            <p:nvPr/>
          </p:nvCxnSpPr>
          <p:spPr>
            <a:xfrm>
              <a:off x="3549097" y="3510881"/>
              <a:ext cx="266287" cy="1667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flipV="1">
              <a:off x="3815384" y="3512779"/>
              <a:ext cx="251697" cy="16482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605383" y="3850242"/>
              <a:ext cx="420002" cy="369332"/>
            </a:xfrm>
            <a:prstGeom prst="rect">
              <a:avLst/>
            </a:prstGeom>
            <a:noFill/>
          </p:spPr>
          <p:txBody>
            <a:bodyPr wrap="square" rtlCol="0">
              <a:spAutoFit/>
            </a:bodyPr>
            <a:lstStyle/>
            <a:p>
              <a:r>
                <a:rPr lang="en-CA" dirty="0"/>
                <a:t>#2</a:t>
              </a:r>
            </a:p>
          </p:txBody>
        </p:sp>
      </p:grpSp>
      <p:grpSp>
        <p:nvGrpSpPr>
          <p:cNvPr id="27" name="msg 2"/>
          <p:cNvGrpSpPr/>
          <p:nvPr/>
        </p:nvGrpSpPr>
        <p:grpSpPr>
          <a:xfrm>
            <a:off x="2514116" y="3510881"/>
            <a:ext cx="517984" cy="708693"/>
            <a:chOff x="3549097" y="3510881"/>
            <a:chExt cx="517984" cy="708693"/>
          </a:xfrm>
        </p:grpSpPr>
        <p:sp>
          <p:nvSpPr>
            <p:cNvPr id="28" name="Rectangle 27"/>
            <p:cNvSpPr/>
            <p:nvPr/>
          </p:nvSpPr>
          <p:spPr>
            <a:xfrm>
              <a:off x="3549827" y="3512779"/>
              <a:ext cx="517254" cy="329641"/>
            </a:xfrm>
            <a:prstGeom prst="rect">
              <a:avLst/>
            </a:prstGeom>
            <a:solidFill>
              <a:srgbClr val="92D050"/>
            </a:solid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cxnSp>
          <p:nvCxnSpPr>
            <p:cNvPr id="29" name="Straight Connector 28"/>
            <p:cNvCxnSpPr>
              <a:cxnSpLocks/>
            </p:cNvCxnSpPr>
            <p:nvPr/>
          </p:nvCxnSpPr>
          <p:spPr>
            <a:xfrm>
              <a:off x="3549097" y="3510881"/>
              <a:ext cx="266287" cy="1667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flipV="1">
              <a:off x="3815384" y="3512779"/>
              <a:ext cx="251697" cy="16482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05383" y="3850242"/>
              <a:ext cx="420002" cy="369332"/>
            </a:xfrm>
            <a:prstGeom prst="rect">
              <a:avLst/>
            </a:prstGeom>
            <a:noFill/>
          </p:spPr>
          <p:txBody>
            <a:bodyPr wrap="square" rtlCol="0">
              <a:spAutoFit/>
            </a:bodyPr>
            <a:lstStyle/>
            <a:p>
              <a:r>
                <a:rPr lang="en-CA" dirty="0"/>
                <a:t>#1</a:t>
              </a:r>
            </a:p>
          </p:txBody>
        </p:sp>
      </p:grpSp>
      <p:grpSp>
        <p:nvGrpSpPr>
          <p:cNvPr id="5" name="msg 1"/>
          <p:cNvGrpSpPr/>
          <p:nvPr/>
        </p:nvGrpSpPr>
        <p:grpSpPr>
          <a:xfrm>
            <a:off x="3147162" y="3510881"/>
            <a:ext cx="517984" cy="708693"/>
            <a:chOff x="3549097" y="3510881"/>
            <a:chExt cx="517984" cy="708693"/>
          </a:xfrm>
        </p:grpSpPr>
        <p:sp>
          <p:nvSpPr>
            <p:cNvPr id="24" name="Rectangle 23"/>
            <p:cNvSpPr/>
            <p:nvPr/>
          </p:nvSpPr>
          <p:spPr>
            <a:xfrm>
              <a:off x="3549827" y="3512779"/>
              <a:ext cx="517254" cy="329641"/>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25" name="Straight Connector 24"/>
            <p:cNvCxnSpPr>
              <a:cxnSpLocks/>
            </p:cNvCxnSpPr>
            <p:nvPr/>
          </p:nvCxnSpPr>
          <p:spPr>
            <a:xfrm>
              <a:off x="3549097" y="3510881"/>
              <a:ext cx="266287" cy="1667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flipV="1">
              <a:off x="3815384" y="3512779"/>
              <a:ext cx="251697" cy="16482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05383" y="3850242"/>
              <a:ext cx="420002" cy="369332"/>
            </a:xfrm>
            <a:prstGeom prst="rect">
              <a:avLst/>
            </a:prstGeom>
            <a:noFill/>
          </p:spPr>
          <p:txBody>
            <a:bodyPr wrap="square" rtlCol="0">
              <a:spAutoFit/>
            </a:bodyPr>
            <a:lstStyle/>
            <a:p>
              <a:r>
                <a:rPr lang="en-CA" dirty="0"/>
                <a:t>#1</a:t>
              </a:r>
            </a:p>
          </p:txBody>
        </p:sp>
      </p:grpSp>
      <p:sp>
        <p:nvSpPr>
          <p:cNvPr id="74" name="TextBox 73"/>
          <p:cNvSpPr txBox="1"/>
          <p:nvPr/>
        </p:nvSpPr>
        <p:spPr>
          <a:xfrm>
            <a:off x="10128738" y="2778369"/>
            <a:ext cx="1723293" cy="369332"/>
          </a:xfrm>
          <a:prstGeom prst="rect">
            <a:avLst/>
          </a:prstGeom>
          <a:noFill/>
        </p:spPr>
        <p:txBody>
          <a:bodyPr wrap="square" rtlCol="0">
            <a:spAutoFit/>
          </a:bodyPr>
          <a:lstStyle/>
          <a:p>
            <a:r>
              <a:rPr lang="en-CA" dirty="0"/>
              <a:t>Consumer A</a:t>
            </a:r>
          </a:p>
        </p:txBody>
      </p:sp>
      <p:sp>
        <p:nvSpPr>
          <p:cNvPr id="75" name="TextBox 74"/>
          <p:cNvSpPr txBox="1"/>
          <p:nvPr/>
        </p:nvSpPr>
        <p:spPr>
          <a:xfrm>
            <a:off x="10128738" y="4152385"/>
            <a:ext cx="1723293" cy="369332"/>
          </a:xfrm>
          <a:prstGeom prst="rect">
            <a:avLst/>
          </a:prstGeom>
          <a:noFill/>
        </p:spPr>
        <p:txBody>
          <a:bodyPr wrap="square" rtlCol="0">
            <a:spAutoFit/>
          </a:bodyPr>
          <a:lstStyle/>
          <a:p>
            <a:r>
              <a:rPr lang="en-CA" dirty="0"/>
              <a:t>Consumer B</a:t>
            </a:r>
          </a:p>
        </p:txBody>
      </p:sp>
      <p:grpSp>
        <p:nvGrpSpPr>
          <p:cNvPr id="90" name="session 1"/>
          <p:cNvGrpSpPr/>
          <p:nvPr/>
        </p:nvGrpSpPr>
        <p:grpSpPr>
          <a:xfrm>
            <a:off x="1127938" y="2004646"/>
            <a:ext cx="2278581" cy="1508133"/>
            <a:chOff x="1127938" y="2004646"/>
            <a:chExt cx="2278581" cy="1508133"/>
          </a:xfrm>
        </p:grpSpPr>
        <p:sp>
          <p:nvSpPr>
            <p:cNvPr id="78" name="Rectangle: Single Corner Snipped 77"/>
            <p:cNvSpPr/>
            <p:nvPr/>
          </p:nvSpPr>
          <p:spPr>
            <a:xfrm>
              <a:off x="1127938" y="2004646"/>
              <a:ext cx="1720770" cy="958389"/>
            </a:xfrm>
            <a:prstGeom prst="snip1Rect">
              <a:avLst/>
            </a:prstGeom>
            <a:solidFill>
              <a:srgbClr val="9DBE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Session 1</a:t>
              </a:r>
            </a:p>
          </p:txBody>
        </p:sp>
        <p:cxnSp>
          <p:nvCxnSpPr>
            <p:cNvPr id="81" name="Straight Connector 80"/>
            <p:cNvCxnSpPr>
              <a:stCxn id="78" idx="1"/>
              <a:endCxn id="65" idx="0"/>
            </p:cNvCxnSpPr>
            <p:nvPr/>
          </p:nvCxnSpPr>
          <p:spPr>
            <a:xfrm flipH="1">
              <a:off x="1546210" y="2963035"/>
              <a:ext cx="442113" cy="549744"/>
            </a:xfrm>
            <a:prstGeom prst="line">
              <a:avLst/>
            </a:prstGeom>
            <a:ln>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8" idx="1"/>
              <a:endCxn id="60" idx="0"/>
            </p:cNvCxnSpPr>
            <p:nvPr/>
          </p:nvCxnSpPr>
          <p:spPr>
            <a:xfrm>
              <a:off x="1988323" y="2963035"/>
              <a:ext cx="170805" cy="549744"/>
            </a:xfrm>
            <a:prstGeom prst="line">
              <a:avLst/>
            </a:prstGeom>
            <a:ln>
              <a:solidFill>
                <a:srgbClr val="41719C"/>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8" idx="1"/>
              <a:endCxn id="24" idx="0"/>
            </p:cNvCxnSpPr>
            <p:nvPr/>
          </p:nvCxnSpPr>
          <p:spPr>
            <a:xfrm>
              <a:off x="1988323" y="2963035"/>
              <a:ext cx="1418196" cy="549744"/>
            </a:xfrm>
            <a:prstGeom prst="line">
              <a:avLst/>
            </a:prstGeom>
            <a:ln>
              <a:solidFill>
                <a:srgbClr val="41719C"/>
              </a:solidFill>
            </a:ln>
          </p:spPr>
          <p:style>
            <a:lnRef idx="1">
              <a:schemeClr val="accent1"/>
            </a:lnRef>
            <a:fillRef idx="0">
              <a:schemeClr val="accent1"/>
            </a:fillRef>
            <a:effectRef idx="0">
              <a:schemeClr val="accent1"/>
            </a:effectRef>
            <a:fontRef idx="minor">
              <a:schemeClr val="tx1"/>
            </a:fontRef>
          </p:style>
        </p:cxnSp>
      </p:grpSp>
      <p:grpSp>
        <p:nvGrpSpPr>
          <p:cNvPr id="91" name="session 2"/>
          <p:cNvGrpSpPr/>
          <p:nvPr/>
        </p:nvGrpSpPr>
        <p:grpSpPr>
          <a:xfrm>
            <a:off x="917937" y="3842420"/>
            <a:ext cx="1930771" cy="1844050"/>
            <a:chOff x="917937" y="3842420"/>
            <a:chExt cx="1930771" cy="1844050"/>
          </a:xfrm>
        </p:grpSpPr>
        <p:sp>
          <p:nvSpPr>
            <p:cNvPr id="79" name="Rectangle: Single Corner Snipped 78"/>
            <p:cNvSpPr/>
            <p:nvPr/>
          </p:nvSpPr>
          <p:spPr>
            <a:xfrm>
              <a:off x="1127938" y="4728081"/>
              <a:ext cx="1720770" cy="958389"/>
            </a:xfrm>
            <a:prstGeom prst="snip1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Session 2</a:t>
              </a:r>
            </a:p>
          </p:txBody>
        </p:sp>
        <p:cxnSp>
          <p:nvCxnSpPr>
            <p:cNvPr id="87" name="Straight Connector 86"/>
            <p:cNvCxnSpPr>
              <a:stCxn id="79" idx="3"/>
            </p:cNvCxnSpPr>
            <p:nvPr/>
          </p:nvCxnSpPr>
          <p:spPr>
            <a:xfrm flipH="1" flipV="1">
              <a:off x="917937" y="3850242"/>
              <a:ext cx="1070386" cy="87783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9" idx="3"/>
              <a:endCxn id="28" idx="2"/>
            </p:cNvCxnSpPr>
            <p:nvPr/>
          </p:nvCxnSpPr>
          <p:spPr>
            <a:xfrm flipV="1">
              <a:off x="1988323" y="3842420"/>
              <a:ext cx="785150" cy="88566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0"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akeaways"/>
          <p:cNvSpPr/>
          <p:nvPr/>
        </p:nvSpPr>
        <p:spPr>
          <a:xfrm>
            <a:off x="3709093" y="2527032"/>
            <a:ext cx="5173406" cy="1382169"/>
          </a:xfrm>
          <a:prstGeom prst="wedgeRoundRectCallout">
            <a:avLst>
              <a:gd name="adj1" fmla="val 62964"/>
              <a:gd name="adj2" fmla="val 140249"/>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Ordered processing is </a:t>
            </a:r>
            <a:r>
              <a:rPr lang="en-CA" sz="2400" b="1" dirty="0">
                <a:solidFill>
                  <a:prstClr val="black"/>
                </a:solidFill>
              </a:rPr>
              <a:t>guaranteed</a:t>
            </a:r>
          </a:p>
          <a:p>
            <a:pPr marL="342900" lvl="0" indent="-342900">
              <a:buFont typeface="Arial" panose="020B0604020202020204" pitchFamily="34" charset="0"/>
              <a:buChar char="•"/>
            </a:pPr>
            <a:r>
              <a:rPr lang="en-CA" sz="2400" dirty="0">
                <a:solidFill>
                  <a:prstClr val="black"/>
                </a:solidFill>
              </a:rPr>
              <a:t>Max concurrency is </a:t>
            </a:r>
            <a:r>
              <a:rPr lang="en-CA" sz="2400" b="1" dirty="0">
                <a:solidFill>
                  <a:prstClr val="black"/>
                </a:solidFill>
              </a:rPr>
              <a:t>1</a:t>
            </a:r>
          </a:p>
          <a:p>
            <a:pPr marL="342900" lvl="0" indent="-342900">
              <a:buFont typeface="Arial" panose="020B0604020202020204" pitchFamily="34" charset="0"/>
              <a:buChar char="•"/>
            </a:pPr>
            <a:r>
              <a:rPr lang="en-CA" sz="2400" dirty="0">
                <a:solidFill>
                  <a:prstClr val="black"/>
                </a:solidFill>
              </a:rPr>
              <a:t>Single consumer only</a:t>
            </a:r>
          </a:p>
        </p:txBody>
      </p:sp>
      <p:pic>
        <p:nvPicPr>
          <p:cNvPr id="40" name="SUMMARY"/>
          <p:cNvPicPr>
            <a:picLocks noChangeAspect="1"/>
          </p:cNvPicPr>
          <p:nvPr/>
        </p:nvPicPr>
        <p:blipFill>
          <a:blip r:embed="rId4"/>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302555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1"/>
                                        </p:tgtEl>
                                        <p:attrNameLst>
                                          <p:attrName>style.visibility</p:attrName>
                                        </p:attrNameLst>
                                      </p:cBhvr>
                                      <p:to>
                                        <p:strVal val="hidden"/>
                                      </p:to>
                                    </p:set>
                                  </p:childTnLst>
                                </p:cTn>
                              </p:par>
                            </p:childTnLst>
                          </p:cTn>
                        </p:par>
                        <p:par>
                          <p:cTn id="15" fill="hold">
                            <p:stCondLst>
                              <p:cond delay="0"/>
                            </p:stCondLst>
                            <p:childTnLst>
                              <p:par>
                                <p:cTn id="16" presetID="0" presetClass="path" presetSubtype="0" accel="50000" decel="50000" fill="hold" nodeType="afterEffect">
                                  <p:stCondLst>
                                    <p:cond delay="0"/>
                                  </p:stCondLst>
                                  <p:childTnLst>
                                    <p:animMotion origin="layout" path="M 2.08333E-6 1.85185E-6 L 0.35521 0.00185 L 0.4875 -0.0956 " pathEditMode="relative" rAng="0" ptsTypes="AAA">
                                      <p:cBhvr>
                                        <p:cTn id="17" dur="2000" fill="hold"/>
                                        <p:tgtEl>
                                          <p:spTgt spid="5"/>
                                        </p:tgtEl>
                                        <p:attrNameLst>
                                          <p:attrName>ppt_x</p:attrName>
                                          <p:attrName>ppt_y</p:attrName>
                                        </p:attrNameLst>
                                      </p:cBhvr>
                                      <p:rCtr x="24375" y="-4699"/>
                                    </p:animMotion>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0" presetClass="path" presetSubtype="0" accel="50000" decel="50000" fill="hold" nodeType="withEffect">
                                  <p:stCondLst>
                                    <p:cond delay="0"/>
                                  </p:stCondLst>
                                  <p:childTnLst>
                                    <p:animMotion origin="layout" path="M 4.79167E-6 -2.96296E-6 L 0.40377 -0.00162 L 0.53984 0.09584 " pathEditMode="relative" rAng="0" ptsTypes="AAA">
                                      <p:cBhvr>
                                        <p:cTn id="22" dur="2000" fill="hold"/>
                                        <p:tgtEl>
                                          <p:spTgt spid="27"/>
                                        </p:tgtEl>
                                        <p:attrNameLst>
                                          <p:attrName>ppt_x</p:attrName>
                                          <p:attrName>ppt_y</p:attrName>
                                        </p:attrNameLst>
                                      </p:cBhvr>
                                      <p:rCtr x="26992" y="4699"/>
                                    </p:animMotion>
                                  </p:childTnLst>
                                </p:cTn>
                              </p:par>
                            </p:childTnLst>
                          </p:cTn>
                        </p:par>
                        <p:par>
                          <p:cTn id="23" fill="hold">
                            <p:stCondLst>
                              <p:cond delay="4000"/>
                            </p:stCondLst>
                            <p:childTnLst>
                              <p:par>
                                <p:cTn id="24" presetID="1" presetClass="exit" presetSubtype="0" fill="hold" nodeType="afterEffect">
                                  <p:stCondLst>
                                    <p:cond delay="0"/>
                                  </p:stCondLst>
                                  <p:childTnLst>
                                    <p:set>
                                      <p:cBhvr>
                                        <p:cTn id="25" dur="1" fill="hold">
                                          <p:stCondLst>
                                            <p:cond delay="0"/>
                                          </p:stCondLst>
                                        </p:cTn>
                                        <p:tgtEl>
                                          <p:spTgt spid="27"/>
                                        </p:tgtEl>
                                        <p:attrNameLst>
                                          <p:attrName>style.visibility</p:attrName>
                                        </p:attrNameLst>
                                      </p:cBhvr>
                                      <p:to>
                                        <p:strVal val="hidden"/>
                                      </p:to>
                                    </p:set>
                                  </p:childTnLst>
                                </p:cTn>
                              </p:par>
                              <p:par>
                                <p:cTn id="26" presetID="0" presetClass="path" presetSubtype="0" accel="50000" decel="50000" fill="hold" nodeType="withEffect">
                                  <p:stCondLst>
                                    <p:cond delay="0"/>
                                  </p:stCondLst>
                                  <p:childTnLst>
                                    <p:animMotion origin="layout" path="M -3.33333E-6 -0.00047 L 0.42787 0.00185 L 0.58737 -0.11829 " pathEditMode="relative" rAng="0" ptsTypes="AAA">
                                      <p:cBhvr>
                                        <p:cTn id="27" dur="2000" fill="hold"/>
                                        <p:tgtEl>
                                          <p:spTgt spid="59"/>
                                        </p:tgtEl>
                                        <p:attrNameLst>
                                          <p:attrName>ppt_x</p:attrName>
                                          <p:attrName>ppt_y</p:attrName>
                                        </p:attrNameLst>
                                      </p:cBhvr>
                                      <p:rCtr x="29362" y="-5787"/>
                                    </p:animMotion>
                                  </p:childTnLst>
                                </p:cTn>
                              </p:par>
                            </p:childTnLst>
                          </p:cTn>
                        </p:par>
                        <p:par>
                          <p:cTn id="28" fill="hold">
                            <p:stCondLst>
                              <p:cond delay="6000"/>
                            </p:stCondLst>
                            <p:childTnLst>
                              <p:par>
                                <p:cTn id="29" presetID="1" presetClass="exit" presetSubtype="0" fill="hold" nodeType="afterEffect">
                                  <p:stCondLst>
                                    <p:cond delay="0"/>
                                  </p:stCondLst>
                                  <p:childTnLst>
                                    <p:set>
                                      <p:cBhvr>
                                        <p:cTn id="30" dur="1" fill="hold">
                                          <p:stCondLst>
                                            <p:cond delay="0"/>
                                          </p:stCondLst>
                                        </p:cTn>
                                        <p:tgtEl>
                                          <p:spTgt spid="59"/>
                                        </p:tgtEl>
                                        <p:attrNameLst>
                                          <p:attrName>style.visibility</p:attrName>
                                        </p:attrNameLst>
                                      </p:cBhvr>
                                      <p:to>
                                        <p:strVal val="hidden"/>
                                      </p:to>
                                    </p:set>
                                  </p:childTnLst>
                                </p:cTn>
                              </p:par>
                              <p:par>
                                <p:cTn id="31" presetID="0" presetClass="path" presetSubtype="0" accel="50000" decel="50000" fill="hold" nodeType="withEffect">
                                  <p:stCondLst>
                                    <p:cond delay="0"/>
                                  </p:stCondLst>
                                  <p:childTnLst>
                                    <p:animMotion origin="layout" path="M -2.91667E-6 -0.0007 L 0.46237 0.00185 L 0.63477 -0.12801 " pathEditMode="relative" rAng="0" ptsTypes="AAA">
                                      <p:cBhvr>
                                        <p:cTn id="32" dur="2000" fill="hold"/>
                                        <p:tgtEl>
                                          <p:spTgt spid="64"/>
                                        </p:tgtEl>
                                        <p:attrNameLst>
                                          <p:attrName>ppt_x</p:attrName>
                                          <p:attrName>ppt_y</p:attrName>
                                        </p:attrNameLst>
                                      </p:cBhvr>
                                      <p:rCtr x="31732" y="-6250"/>
                                    </p:animMotion>
                                  </p:childTnLst>
                                </p:cTn>
                              </p:par>
                            </p:childTnLst>
                          </p:cTn>
                        </p:par>
                        <p:par>
                          <p:cTn id="33" fill="hold">
                            <p:stCondLst>
                              <p:cond delay="8000"/>
                            </p:stCondLst>
                            <p:childTnLst>
                              <p:par>
                                <p:cTn id="34" presetID="1" presetClass="exit" presetSubtype="0" fill="hold" nodeType="afterEffect">
                                  <p:stCondLst>
                                    <p:cond delay="0"/>
                                  </p:stCondLst>
                                  <p:childTnLst>
                                    <p:set>
                                      <p:cBhvr>
                                        <p:cTn id="35" dur="1" fill="hold">
                                          <p:stCondLst>
                                            <p:cond delay="0"/>
                                          </p:stCondLst>
                                        </p:cTn>
                                        <p:tgtEl>
                                          <p:spTgt spid="64"/>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6.25E-7 -0.00023 L 0.51341 -0.00162 L 0.68646 0.09097 " pathEditMode="relative" rAng="0" ptsTypes="AAA">
                                      <p:cBhvr>
                                        <p:cTn id="37" dur="2000" fill="hold"/>
                                        <p:tgtEl>
                                          <p:spTgt spid="69"/>
                                        </p:tgtEl>
                                        <p:attrNameLst>
                                          <p:attrName>ppt_x</p:attrName>
                                          <p:attrName>ppt_y</p:attrName>
                                        </p:attrNameLst>
                                      </p:cBhvr>
                                      <p:rCtr x="34323" y="4491"/>
                                    </p:animMotion>
                                  </p:childTnLst>
                                </p:cTn>
                              </p:par>
                            </p:childTnLst>
                          </p:cTn>
                        </p:par>
                        <p:par>
                          <p:cTn id="38" fill="hold">
                            <p:stCondLst>
                              <p:cond delay="10000"/>
                            </p:stCondLst>
                            <p:childTnLst>
                              <p:par>
                                <p:cTn id="39" presetID="1" presetClass="exit" presetSubtype="0" fill="hold" nodeType="afterEffect">
                                  <p:stCondLst>
                                    <p:cond delay="0"/>
                                  </p:stCondLst>
                                  <p:childTnLst>
                                    <p:set>
                                      <p:cBhvr>
                                        <p:cTn id="40" dur="1" fill="hold">
                                          <p:stCondLst>
                                            <p:cond delay="0"/>
                                          </p:stCondLst>
                                        </p:cTn>
                                        <p:tgtEl>
                                          <p:spTgt spid="6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Challenge</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4856"/>
            <a:ext cx="710751" cy="3731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CA" dirty="0">
                <a:solidFill>
                  <a:prstClr val="black"/>
                </a:solidFill>
              </a:rPr>
              <a:t>If a single factory produces a connection, how many connections can it create?</a:t>
            </a:r>
          </a:p>
          <a:p>
            <a:pPr marL="0" lvl="0" indent="0">
              <a:buNone/>
            </a:pPr>
            <a:r>
              <a:rPr lang="en-CA" dirty="0">
                <a:solidFill>
                  <a:prstClr val="black"/>
                </a:solidFill>
              </a:rPr>
              <a:t>A) Many</a:t>
            </a:r>
          </a:p>
          <a:p>
            <a:pPr marL="0" lvl="0" indent="0">
              <a:buNone/>
            </a:pPr>
            <a:r>
              <a:rPr lang="en-CA" dirty="0">
                <a:solidFill>
                  <a:prstClr val="black"/>
                </a:solidFill>
              </a:rPr>
              <a:t>B) One</a:t>
            </a:r>
          </a:p>
          <a:p>
            <a:pPr marL="0" lvl="0" indent="0">
              <a:buNone/>
            </a:pPr>
            <a:r>
              <a:rPr lang="en-CA" dirty="0">
                <a:solidFill>
                  <a:prstClr val="black"/>
                </a:solidFill>
              </a:rPr>
              <a:t>C) Defined Maximum</a:t>
            </a:r>
          </a:p>
          <a:p>
            <a:pPr marL="0" lvl="0" indent="0">
              <a:buNone/>
            </a:pPr>
            <a:r>
              <a:rPr lang="en-CA" dirty="0">
                <a:solidFill>
                  <a:prstClr val="black"/>
                </a:solidFill>
              </a:rPr>
              <a:t>D) None above</a:t>
            </a:r>
          </a:p>
        </p:txBody>
      </p:sp>
      <p:pic>
        <p:nvPicPr>
          <p:cNvPr id="5" name="Picture 2" descr="Image result for from point a to 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8230" y="3345489"/>
            <a:ext cx="6949697" cy="3064020"/>
          </a:xfrm>
          <a:prstGeom prst="rect">
            <a:avLst/>
          </a:prstGeom>
          <a:noFill/>
          <a:extLst>
            <a:ext uri="{909E8E84-426E-40DD-AFC4-6F175D3DCCD1}">
              <a14:hiddenFill xmlns:a14="http://schemas.microsoft.com/office/drawing/2010/main">
                <a:solidFill>
                  <a:srgbClr val="FFFFFF"/>
                </a:solidFill>
              </a14:hiddenFill>
            </a:ext>
          </a:extLst>
        </p:spPr>
      </p:pic>
      <p:sp>
        <p:nvSpPr>
          <p:cNvPr id="14"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akeaways"/>
          <p:cNvSpPr/>
          <p:nvPr/>
        </p:nvSpPr>
        <p:spPr>
          <a:xfrm>
            <a:off x="2702698" y="2529578"/>
            <a:ext cx="6410849" cy="1631821"/>
          </a:xfrm>
          <a:prstGeom prst="wedgeRoundRectCallout">
            <a:avLst>
              <a:gd name="adj1" fmla="val 59869"/>
              <a:gd name="adj2" fmla="val 133803"/>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b="1" dirty="0">
                <a:solidFill>
                  <a:prstClr val="black"/>
                </a:solidFill>
              </a:rPr>
              <a:t>Factory </a:t>
            </a:r>
            <a:r>
              <a:rPr lang="en-CA" sz="2400" b="1" i="1" dirty="0">
                <a:solidFill>
                  <a:prstClr val="black"/>
                </a:solidFill>
              </a:rPr>
              <a:t>is</a:t>
            </a:r>
            <a:r>
              <a:rPr lang="en-CA" sz="2400" b="1" dirty="0">
                <a:solidFill>
                  <a:prstClr val="black"/>
                </a:solidFill>
              </a:rPr>
              <a:t> a connection</a:t>
            </a:r>
          </a:p>
          <a:p>
            <a:pPr marL="342900" lvl="0" indent="-342900">
              <a:buFont typeface="Arial" panose="020B0604020202020204" pitchFamily="34" charset="0"/>
              <a:buChar char="•"/>
            </a:pPr>
            <a:r>
              <a:rPr lang="en-CA" sz="2400" dirty="0">
                <a:solidFill>
                  <a:prstClr val="black"/>
                </a:solidFill>
              </a:rPr>
              <a:t>Factory per client for high throughput</a:t>
            </a:r>
          </a:p>
          <a:p>
            <a:pPr marL="342900" lvl="0" indent="-342900">
              <a:buFont typeface="Arial" panose="020B0604020202020204" pitchFamily="34" charset="0"/>
              <a:buChar char="•"/>
            </a:pPr>
            <a:r>
              <a:rPr lang="en-CA" sz="2400" dirty="0">
                <a:solidFill>
                  <a:prstClr val="black"/>
                </a:solidFill>
              </a:rPr>
              <a:t>Factories are not cheap</a:t>
            </a:r>
          </a:p>
        </p:txBody>
      </p:sp>
      <p:pic>
        <p:nvPicPr>
          <p:cNvPr id="16" name="SUMMARY"/>
          <p:cNvPicPr>
            <a:picLocks noChangeAspect="1"/>
          </p:cNvPicPr>
          <p:nvPr/>
        </p:nvPicPr>
        <p:blipFill>
          <a:blip r:embed="rId6"/>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37224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anim calcmode="lin" valueType="num">
                                      <p:cBhvr>
                                        <p:cTn id="28" dur="2000" fill="hold"/>
                                        <p:tgtEl>
                                          <p:spTgt spid="4"/>
                                        </p:tgtEl>
                                        <p:attrNameLst>
                                          <p:attrName>ppt_w</p:attrName>
                                        </p:attrNameLst>
                                      </p:cBhvr>
                                      <p:tavLst>
                                        <p:tav tm="0" fmla="#ppt_w*sin(2.5*pi*$)">
                                          <p:val>
                                            <p:fltVal val="0"/>
                                          </p:val>
                                        </p:tav>
                                        <p:tav tm="100000">
                                          <p:val>
                                            <p:fltVal val="1"/>
                                          </p:val>
                                        </p:tav>
                                      </p:tavLst>
                                    </p:anim>
                                    <p:anim calcmode="lin" valueType="num">
                                      <p:cBhvr>
                                        <p:cTn id="2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err="1"/>
              <a:t>RetryPolicy</a:t>
            </a:r>
            <a:endParaRPr lang="en-CA" dirty="0"/>
          </a:p>
          <a:p>
            <a:r>
              <a:rPr lang="en-CA" dirty="0" err="1"/>
              <a:t>exception.IsTransient</a:t>
            </a:r>
            <a:endParaRPr lang="en-CA" dirty="0"/>
          </a:p>
        </p:txBody>
      </p:sp>
      <p:sp>
        <p:nvSpPr>
          <p:cNvPr id="3" name="Title 2"/>
          <p:cNvSpPr>
            <a:spLocks noGrp="1"/>
          </p:cNvSpPr>
          <p:nvPr>
            <p:ph type="title"/>
          </p:nvPr>
        </p:nvSpPr>
        <p:spPr/>
        <p:txBody>
          <a:bodyPr/>
          <a:lstStyle/>
          <a:p>
            <a:r>
              <a:rPr lang="en-CA" dirty="0"/>
              <a:t>Exception Handling</a:t>
            </a:r>
          </a:p>
        </p:txBody>
      </p:sp>
      <p:sp>
        <p:nvSpPr>
          <p:cNvPr id="4"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akeaways"/>
          <p:cNvSpPr/>
          <p:nvPr/>
        </p:nvSpPr>
        <p:spPr>
          <a:xfrm>
            <a:off x="2702698" y="2529578"/>
            <a:ext cx="7000044" cy="1631821"/>
          </a:xfrm>
          <a:prstGeom prst="wedgeRoundRectCallout">
            <a:avLst>
              <a:gd name="adj1" fmla="val 48706"/>
              <a:gd name="adj2" fmla="val 138558"/>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Default </a:t>
            </a:r>
            <a:r>
              <a:rPr lang="en-CA" sz="2400" dirty="0" err="1">
                <a:solidFill>
                  <a:prstClr val="black"/>
                </a:solidFill>
              </a:rPr>
              <a:t>RetryPolicy</a:t>
            </a:r>
            <a:r>
              <a:rPr lang="en-CA" sz="2400" dirty="0">
                <a:solidFill>
                  <a:prstClr val="black"/>
                </a:solidFill>
              </a:rPr>
              <a:t> is great</a:t>
            </a:r>
          </a:p>
          <a:p>
            <a:pPr marL="342900" lvl="0" indent="-342900">
              <a:buFont typeface="Arial" panose="020B0604020202020204" pitchFamily="34" charset="0"/>
              <a:buChar char="•"/>
            </a:pPr>
            <a:r>
              <a:rPr lang="en-CA" sz="2400" dirty="0">
                <a:solidFill>
                  <a:prstClr val="black"/>
                </a:solidFill>
              </a:rPr>
              <a:t>Handle transient exceptions</a:t>
            </a:r>
          </a:p>
          <a:p>
            <a:pPr marL="342900" lvl="0" indent="-342900">
              <a:buFont typeface="Arial" panose="020B0604020202020204" pitchFamily="34" charset="0"/>
              <a:buChar char="•"/>
            </a:pPr>
            <a:r>
              <a:rPr lang="en-CA" sz="2400" dirty="0">
                <a:solidFill>
                  <a:prstClr val="black"/>
                </a:solidFill>
              </a:rPr>
              <a:t>Unless it’s a </a:t>
            </a:r>
            <a:r>
              <a:rPr lang="en-CA" sz="2400" dirty="0" err="1">
                <a:solidFill>
                  <a:prstClr val="black"/>
                </a:solidFill>
              </a:rPr>
              <a:t>TimeoutException</a:t>
            </a:r>
            <a:r>
              <a:rPr lang="en-CA" sz="2400" dirty="0">
                <a:solidFill>
                  <a:prstClr val="black"/>
                </a:solidFill>
              </a:rPr>
              <a:t> during lock renewal</a:t>
            </a:r>
          </a:p>
        </p:txBody>
      </p:sp>
      <p:pic>
        <p:nvPicPr>
          <p:cNvPr id="6" name="SUMMARY"/>
          <p:cNvPicPr>
            <a:picLocks noChangeAspect="1"/>
          </p:cNvPicPr>
          <p:nvPr/>
        </p:nvPicPr>
        <p:blipFill>
          <a:blip r:embed="rId2"/>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22137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What about .NET Core?</a:t>
            </a:r>
          </a:p>
        </p:txBody>
      </p:sp>
      <p:sp>
        <p:nvSpPr>
          <p:cNvPr id="6"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dirty="0" err="1">
                <a:solidFill>
                  <a:schemeClr val="tx1"/>
                </a:solidFill>
              </a:rPr>
              <a:t>Microsoft.Azure.ServiceBus</a:t>
            </a:r>
            <a:endParaRPr lang="en-CA" dirty="0">
              <a:solidFill>
                <a:schemeClr val="tx1"/>
              </a:solidFill>
            </a:endParaRPr>
          </a:p>
          <a:p>
            <a:pPr marL="285750" indent="-285750"/>
            <a:r>
              <a:rPr lang="en-CA" b="1" dirty="0">
                <a:solidFill>
                  <a:schemeClr val="tx1"/>
                </a:solidFill>
              </a:rPr>
              <a:t>Full</a:t>
            </a:r>
            <a:r>
              <a:rPr lang="en-CA" dirty="0">
                <a:solidFill>
                  <a:schemeClr val="tx1"/>
                </a:solidFill>
              </a:rPr>
              <a:t> </a:t>
            </a:r>
            <a:r>
              <a:rPr lang="en-CA" b="1" dirty="0">
                <a:solidFill>
                  <a:schemeClr val="tx1"/>
                </a:solidFill>
              </a:rPr>
              <a:t>Framework, .NET Standard 1.3, and UWP</a:t>
            </a:r>
            <a:r>
              <a:rPr lang="en-CA" dirty="0">
                <a:solidFill>
                  <a:schemeClr val="tx1"/>
                </a:solidFill>
              </a:rPr>
              <a:t> support</a:t>
            </a:r>
          </a:p>
          <a:p>
            <a:pPr marL="285750" indent="-285750"/>
            <a:r>
              <a:rPr lang="en-CA" dirty="0">
                <a:solidFill>
                  <a:schemeClr val="tx1"/>
                </a:solidFill>
              </a:rPr>
              <a:t>Rapidly catching up with the current client</a:t>
            </a:r>
          </a:p>
          <a:p>
            <a:pPr marL="285750" indent="-285750"/>
            <a:r>
              <a:rPr lang="en-CA" dirty="0">
                <a:solidFill>
                  <a:schemeClr val="tx1"/>
                </a:solidFill>
              </a:rPr>
              <a:t>Support plugins</a:t>
            </a:r>
          </a:p>
          <a:p>
            <a:pPr marL="285750" indent="-285750"/>
            <a:r>
              <a:rPr lang="en-CA" dirty="0">
                <a:solidFill>
                  <a:schemeClr val="tx1"/>
                </a:solidFill>
              </a:rPr>
              <a:t>OSS</a:t>
            </a:r>
          </a:p>
          <a:p>
            <a:pPr marL="0" lvl="0" indent="0">
              <a:buNone/>
            </a:pPr>
            <a:endParaRPr lang="en-CA" dirty="0">
              <a:solidFill>
                <a:schemeClr val="tx1"/>
              </a:solidFill>
            </a:endParaRPr>
          </a:p>
        </p:txBody>
      </p:sp>
      <p:sp>
        <p:nvSpPr>
          <p:cNvPr id="15"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akeaways"/>
          <p:cNvSpPr/>
          <p:nvPr/>
        </p:nvSpPr>
        <p:spPr>
          <a:xfrm>
            <a:off x="2016370" y="2529578"/>
            <a:ext cx="7097178" cy="1631821"/>
          </a:xfrm>
          <a:prstGeom prst="wedgeRoundRectCallout">
            <a:avLst>
              <a:gd name="adj1" fmla="val 59869"/>
              <a:gd name="adj2" fmla="val 133803"/>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dirty="0">
                <a:solidFill>
                  <a:prstClr val="black"/>
                </a:solidFill>
              </a:rPr>
              <a:t>Use if don’t need advanced features</a:t>
            </a:r>
          </a:p>
          <a:p>
            <a:pPr marL="342900" lvl="0" indent="-342900">
              <a:buFont typeface="Arial" panose="020B0604020202020204" pitchFamily="34" charset="0"/>
              <a:buChar char="•"/>
            </a:pPr>
            <a:r>
              <a:rPr lang="en-CA" sz="2400" dirty="0">
                <a:solidFill>
                  <a:prstClr val="black"/>
                </a:solidFill>
              </a:rPr>
              <a:t>No management operations, use separate package</a:t>
            </a:r>
          </a:p>
          <a:p>
            <a:pPr marL="342900" lvl="0" indent="-342900">
              <a:buFont typeface="Arial" panose="020B0604020202020204" pitchFamily="34" charset="0"/>
              <a:buChar char="•"/>
            </a:pPr>
            <a:r>
              <a:rPr lang="en-CA" sz="2400" dirty="0">
                <a:solidFill>
                  <a:prstClr val="black"/>
                </a:solidFill>
              </a:rPr>
              <a:t>AMQP only*</a:t>
            </a:r>
          </a:p>
        </p:txBody>
      </p:sp>
      <p:pic>
        <p:nvPicPr>
          <p:cNvPr id="17" name="SUMMARY"/>
          <p:cNvPicPr>
            <a:picLocks noChangeAspect="1"/>
          </p:cNvPicPr>
          <p:nvPr/>
        </p:nvPicPr>
        <p:blipFill>
          <a:blip r:embed="rId3"/>
          <a:stretch>
            <a:fillRect/>
          </a:stretch>
        </p:blipFill>
        <p:spPr>
          <a:xfrm>
            <a:off x="9702742" y="3992879"/>
            <a:ext cx="2235315" cy="2781443"/>
          </a:xfrm>
          <a:prstGeom prst="rect">
            <a:avLst/>
          </a:prstGeom>
        </p:spPr>
      </p:pic>
    </p:spTree>
    <p:extLst>
      <p:ext uri="{BB962C8B-B14F-4D97-AF65-F5344CB8AC3E}">
        <p14:creationId xmlns:p14="http://schemas.microsoft.com/office/powerpoint/2010/main" val="417022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Is it a beast at all?!</a:t>
            </a:r>
          </a:p>
        </p:txBody>
      </p:sp>
      <p:pic>
        <p:nvPicPr>
          <p:cNvPr id="8" name="Picture 7"/>
          <p:cNvPicPr>
            <a:picLocks noChangeAspect="1"/>
          </p:cNvPicPr>
          <p:nvPr/>
        </p:nvPicPr>
        <p:blipFill>
          <a:blip r:embed="rId3"/>
          <a:stretch>
            <a:fillRect/>
          </a:stretch>
        </p:blipFill>
        <p:spPr>
          <a:xfrm>
            <a:off x="0" y="864358"/>
            <a:ext cx="12192000" cy="5129284"/>
          </a:xfrm>
          <a:prstGeom prst="rect">
            <a:avLst/>
          </a:prstGeom>
        </p:spPr>
      </p:pic>
      <p:pic>
        <p:nvPicPr>
          <p:cNvPr id="11" name="Picture 10" descr="A close up of a animal&#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552" y="910227"/>
            <a:ext cx="4248409" cy="5947773"/>
          </a:xfrm>
          <a:prstGeom prst="rect">
            <a:avLst/>
          </a:prstGeom>
          <a:ln>
            <a:solidFill>
              <a:schemeClr val="tx1"/>
            </a:solidFill>
          </a:ln>
        </p:spPr>
      </p:pic>
    </p:spTree>
    <p:extLst>
      <p:ext uri="{BB962C8B-B14F-4D97-AF65-F5344CB8AC3E}">
        <p14:creationId xmlns:p14="http://schemas.microsoft.com/office/powerpoint/2010/main" val="11184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730250"/>
            <a:ext cx="10515600" cy="815975"/>
          </a:xfrm>
          <a:prstGeom prst="rect">
            <a:avLst/>
          </a:prstGeom>
        </p:spPr>
        <p:txBody>
          <a:bodyPr>
            <a:normAutofit fontScale="90000"/>
          </a:bodyPr>
          <a:lstStyle/>
          <a:p>
            <a:pPr algn="ctr"/>
            <a:r>
              <a:rPr lang="en-CA" sz="5400" b="1" dirty="0"/>
              <a:t>Thank</a:t>
            </a:r>
            <a:r>
              <a:rPr lang="en-CA" sz="4800" b="1" dirty="0"/>
              <a:t> </a:t>
            </a:r>
            <a:r>
              <a:rPr lang="en-CA" sz="5400" b="1" dirty="0"/>
              <a:t>you</a:t>
            </a:r>
          </a:p>
        </p:txBody>
      </p:sp>
      <p:sp>
        <p:nvSpPr>
          <p:cNvPr id="5" name="Content Placeholder 2"/>
          <p:cNvSpPr>
            <a:spLocks noGrp="1"/>
          </p:cNvSpPr>
          <p:nvPr>
            <p:ph sz="quarter" idx="4294967295"/>
          </p:nvPr>
        </p:nvSpPr>
        <p:spPr>
          <a:xfrm flipH="1">
            <a:off x="181155" y="1700214"/>
            <a:ext cx="8488392" cy="2753882"/>
          </a:xfrm>
          <a:prstGeom prst="rect">
            <a:avLst/>
          </a:prstGeom>
        </p:spPr>
        <p:txBody>
          <a:bodyPr/>
          <a:lstStyle/>
          <a:p>
            <a:pPr marL="0" indent="0">
              <a:buNone/>
            </a:pPr>
            <a:endParaRPr lang="en-CA" dirty="0"/>
          </a:p>
          <a:p>
            <a:pPr marL="0" indent="0">
              <a:buNone/>
            </a:pPr>
            <a:r>
              <a:rPr lang="en-CA" dirty="0"/>
              <a:t>Sean Feldman, Solutions Architect @ Particular Software</a:t>
            </a:r>
          </a:p>
          <a:p>
            <a:pPr marL="0" indent="0">
              <a:buNone/>
            </a:pPr>
            <a:endParaRPr lang="en-CA" dirty="0"/>
          </a:p>
          <a:p>
            <a:pPr marL="0" indent="0">
              <a:buNone/>
            </a:pPr>
            <a:r>
              <a:rPr lang="en-CA" dirty="0"/>
              <a:t>@</a:t>
            </a:r>
            <a:r>
              <a:rPr lang="en-CA" dirty="0" err="1"/>
              <a:t>sfeldman</a:t>
            </a:r>
            <a:endParaRPr lang="en-CA" dirty="0"/>
          </a:p>
          <a:p>
            <a:pPr marL="0" indent="0">
              <a:buNone/>
            </a:pPr>
            <a:r>
              <a:rPr lang="en-CA" dirty="0"/>
              <a:t>http://weblogs.asp.net/sfeldman</a:t>
            </a:r>
          </a:p>
        </p:txBody>
      </p:sp>
      <p:pic>
        <p:nvPicPr>
          <p:cNvPr id="6" name="Picture 2" descr="PrDCMain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0074" y="4454095"/>
            <a:ext cx="4321926" cy="240029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20093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ASB for Queueing</a:t>
            </a:r>
          </a:p>
        </p:txBody>
      </p:sp>
      <p:sp>
        <p:nvSpPr>
          <p:cNvPr id="18" name="Rectangle: Rounded Corners 17"/>
          <p:cNvSpPr/>
          <p:nvPr/>
        </p:nvSpPr>
        <p:spPr>
          <a:xfrm>
            <a:off x="1449092" y="2417736"/>
            <a:ext cx="2712203" cy="1681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Sender</a:t>
            </a:r>
          </a:p>
        </p:txBody>
      </p:sp>
      <p:sp>
        <p:nvSpPr>
          <p:cNvPr id="19" name="Rectangle: Rounded Corners 18"/>
          <p:cNvSpPr/>
          <p:nvPr/>
        </p:nvSpPr>
        <p:spPr>
          <a:xfrm>
            <a:off x="8237349" y="2417736"/>
            <a:ext cx="2712203" cy="1681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Receiver</a:t>
            </a:r>
          </a:p>
        </p:txBody>
      </p:sp>
      <p:cxnSp>
        <p:nvCxnSpPr>
          <p:cNvPr id="21" name="Straight Arrow Connector 20"/>
          <p:cNvCxnSpPr>
            <a:stCxn id="18" idx="3"/>
            <a:endCxn id="19" idx="1"/>
          </p:cNvCxnSpPr>
          <p:nvPr/>
        </p:nvCxnSpPr>
        <p:spPr>
          <a:xfrm>
            <a:off x="4161295" y="3258519"/>
            <a:ext cx="40760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Explosion: 8 Points 21"/>
          <p:cNvSpPr/>
          <p:nvPr/>
        </p:nvSpPr>
        <p:spPr>
          <a:xfrm>
            <a:off x="5216471" y="2417736"/>
            <a:ext cx="2076772" cy="1867545"/>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Temporal coupling</a:t>
            </a:r>
          </a:p>
        </p:txBody>
      </p:sp>
      <p:sp>
        <p:nvSpPr>
          <p:cNvPr id="3" name="queue"/>
          <p:cNvSpPr/>
          <p:nvPr/>
        </p:nvSpPr>
        <p:spPr>
          <a:xfrm rot="16200000">
            <a:off x="5712417" y="2378990"/>
            <a:ext cx="767166" cy="17590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CA" sz="3200" dirty="0"/>
              <a:t>queue</a:t>
            </a:r>
          </a:p>
        </p:txBody>
      </p:sp>
      <p:cxnSp>
        <p:nvCxnSpPr>
          <p:cNvPr id="24" name="Straight Arrow Connector 23"/>
          <p:cNvCxnSpPr>
            <a:stCxn id="18" idx="3"/>
            <a:endCxn id="3" idx="1"/>
          </p:cNvCxnSpPr>
          <p:nvPr/>
        </p:nvCxnSpPr>
        <p:spPr>
          <a:xfrm>
            <a:off x="4161295" y="3258519"/>
            <a:ext cx="1055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cxnSpLocks/>
            <a:endCxn id="19" idx="1"/>
          </p:cNvCxnSpPr>
          <p:nvPr/>
        </p:nvCxnSpPr>
        <p:spPr>
          <a:xfrm>
            <a:off x="6975529" y="3258519"/>
            <a:ext cx="12618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740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2" grpId="1"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ASB for Messaging</a:t>
            </a:r>
          </a:p>
        </p:txBody>
      </p:sp>
      <p:pic>
        <p:nvPicPr>
          <p:cNvPr id="4" name="Picture 3"/>
          <p:cNvPicPr>
            <a:picLocks noChangeAspect="1"/>
          </p:cNvPicPr>
          <p:nvPr/>
        </p:nvPicPr>
        <p:blipFill>
          <a:blip r:embed="rId3"/>
          <a:stretch>
            <a:fillRect/>
          </a:stretch>
        </p:blipFill>
        <p:spPr>
          <a:xfrm>
            <a:off x="2324747" y="2170720"/>
            <a:ext cx="2516560" cy="2516560"/>
          </a:xfrm>
          <a:prstGeom prst="rect">
            <a:avLst/>
          </a:prstGeom>
        </p:spPr>
      </p:pic>
      <p:pic>
        <p:nvPicPr>
          <p:cNvPr id="5" name="Picture 4"/>
          <p:cNvPicPr>
            <a:picLocks noChangeAspect="1"/>
          </p:cNvPicPr>
          <p:nvPr/>
        </p:nvPicPr>
        <p:blipFill>
          <a:blip r:embed="rId4"/>
          <a:stretch>
            <a:fillRect/>
          </a:stretch>
        </p:blipFill>
        <p:spPr>
          <a:xfrm>
            <a:off x="7007472" y="2170720"/>
            <a:ext cx="2516237" cy="2516237"/>
          </a:xfrm>
          <a:prstGeom prst="rect">
            <a:avLst/>
          </a:prstGeom>
        </p:spPr>
      </p:pic>
    </p:spTree>
    <p:extLst>
      <p:ext uri="{BB962C8B-B14F-4D97-AF65-F5344CB8AC3E}">
        <p14:creationId xmlns:p14="http://schemas.microsoft.com/office/powerpoint/2010/main" val="233955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Building Blocks</a:t>
            </a:r>
          </a:p>
        </p:txBody>
      </p:sp>
      <p:sp>
        <p:nvSpPr>
          <p:cNvPr id="5" name="Content Placeholder 2"/>
          <p:cNvSpPr txBox="1">
            <a:spLocks/>
          </p:cNvSpPr>
          <p:nvPr/>
        </p:nvSpPr>
        <p:spPr>
          <a:xfrm flipH="1">
            <a:off x="831849" y="1700638"/>
            <a:ext cx="10515600" cy="4708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otham Medium" panose="02000604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otham Medium" panose="02000604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otham Medium" panose="02000604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otham Medium" panose="02000604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Remote Service</a:t>
            </a:r>
          </a:p>
          <a:p>
            <a:r>
              <a:rPr lang="en-GB" dirty="0">
                <a:solidFill>
                  <a:schemeClr val="tx1"/>
                </a:solidFill>
              </a:rPr>
              <a:t>Entities</a:t>
            </a:r>
          </a:p>
          <a:p>
            <a:pPr lvl="1"/>
            <a:r>
              <a:rPr lang="en-GB" dirty="0">
                <a:solidFill>
                  <a:schemeClr val="tx1"/>
                </a:solidFill>
              </a:rPr>
              <a:t>Queues</a:t>
            </a:r>
          </a:p>
          <a:p>
            <a:pPr lvl="1"/>
            <a:r>
              <a:rPr lang="en-GB" dirty="0">
                <a:solidFill>
                  <a:schemeClr val="tx1"/>
                </a:solidFill>
              </a:rPr>
              <a:t>Topics</a:t>
            </a:r>
          </a:p>
          <a:p>
            <a:pPr lvl="1"/>
            <a:r>
              <a:rPr lang="en-GB" dirty="0">
                <a:solidFill>
                  <a:schemeClr val="tx1"/>
                </a:solidFill>
              </a:rPr>
              <a:t>Subscriptions</a:t>
            </a:r>
          </a:p>
          <a:p>
            <a:pPr lvl="1"/>
            <a:r>
              <a:rPr lang="en-GB" dirty="0">
                <a:solidFill>
                  <a:schemeClr val="tx1"/>
                </a:solidFill>
              </a:rPr>
              <a:t>Rules</a:t>
            </a:r>
          </a:p>
          <a:p>
            <a:r>
              <a:rPr lang="en-GB" dirty="0">
                <a:solidFill>
                  <a:schemeClr val="tx1"/>
                </a:solidFill>
              </a:rPr>
              <a:t>Client (</a:t>
            </a:r>
            <a:r>
              <a:rPr lang="en-GB" dirty="0" err="1">
                <a:solidFill>
                  <a:schemeClr val="tx1"/>
                </a:solidFill>
              </a:rPr>
              <a:t>WindowsAzure.ServiceBus</a:t>
            </a:r>
            <a:r>
              <a:rPr lang="en-GB" dirty="0">
                <a:solidFill>
                  <a:schemeClr val="tx1"/>
                </a:solidFill>
              </a:rPr>
              <a:t>)</a:t>
            </a:r>
          </a:p>
        </p:txBody>
      </p:sp>
      <p:pic>
        <p:nvPicPr>
          <p:cNvPr id="6" name="Picture (no markings)"/>
          <p:cNvPicPr>
            <a:picLocks noChangeAspect="1"/>
          </p:cNvPicPr>
          <p:nvPr/>
        </p:nvPicPr>
        <p:blipFill>
          <a:blip r:embed="rId3"/>
          <a:stretch>
            <a:fillRect/>
          </a:stretch>
        </p:blipFill>
        <p:spPr>
          <a:xfrm>
            <a:off x="6864351" y="912159"/>
            <a:ext cx="4495800" cy="5715000"/>
          </a:xfrm>
          <a:prstGeom prst="rect">
            <a:avLst/>
          </a:prstGeom>
        </p:spPr>
      </p:pic>
      <p:sp>
        <p:nvSpPr>
          <p:cNvPr id="7" name="Rectangle: Rounded Corners 6"/>
          <p:cNvSpPr/>
          <p:nvPr/>
        </p:nvSpPr>
        <p:spPr>
          <a:xfrm>
            <a:off x="7607595" y="912159"/>
            <a:ext cx="898452" cy="347799"/>
          </a:xfrm>
          <a:prstGeom prst="roundRect">
            <a:avLst/>
          </a:prstGeom>
          <a:solidFill>
            <a:srgbClr val="FFFF00">
              <a:alpha val="1607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
        <p:nvSpPr>
          <p:cNvPr id="8" name="Rectangle: Rounded Corners 7"/>
          <p:cNvSpPr/>
          <p:nvPr/>
        </p:nvSpPr>
        <p:spPr>
          <a:xfrm>
            <a:off x="7607595" y="2048437"/>
            <a:ext cx="898452" cy="347799"/>
          </a:xfrm>
          <a:prstGeom prst="roundRect">
            <a:avLst/>
          </a:prstGeom>
          <a:solidFill>
            <a:srgbClr val="FFFF00">
              <a:alpha val="1607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
        <p:nvSpPr>
          <p:cNvPr id="9" name="Rectangle: Rounded Corners 8"/>
          <p:cNvSpPr/>
          <p:nvPr/>
        </p:nvSpPr>
        <p:spPr>
          <a:xfrm>
            <a:off x="8440478" y="2803612"/>
            <a:ext cx="1235149" cy="347799"/>
          </a:xfrm>
          <a:prstGeom prst="roundRect">
            <a:avLst/>
          </a:prstGeom>
          <a:solidFill>
            <a:srgbClr val="FFFF00">
              <a:alpha val="1607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
        <p:nvSpPr>
          <p:cNvPr id="10" name="Rectangle: Rounded Corners 9"/>
          <p:cNvSpPr/>
          <p:nvPr/>
        </p:nvSpPr>
        <p:spPr>
          <a:xfrm>
            <a:off x="8440478" y="4705067"/>
            <a:ext cx="1235149" cy="347799"/>
          </a:xfrm>
          <a:prstGeom prst="roundRect">
            <a:avLst/>
          </a:prstGeom>
          <a:solidFill>
            <a:srgbClr val="FFFF00">
              <a:alpha val="1607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
        <p:nvSpPr>
          <p:cNvPr id="11" name="Rectangle: Rounded Corners 10"/>
          <p:cNvSpPr/>
          <p:nvPr/>
        </p:nvSpPr>
        <p:spPr>
          <a:xfrm>
            <a:off x="9156404" y="3592091"/>
            <a:ext cx="577703" cy="347799"/>
          </a:xfrm>
          <a:prstGeom prst="roundRect">
            <a:avLst/>
          </a:prstGeom>
          <a:solidFill>
            <a:srgbClr val="FFFF00">
              <a:alpha val="1607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
        <p:nvSpPr>
          <p:cNvPr id="12" name="Rectangle: Rounded Corners 11"/>
          <p:cNvSpPr/>
          <p:nvPr/>
        </p:nvSpPr>
        <p:spPr>
          <a:xfrm>
            <a:off x="9156404" y="5476087"/>
            <a:ext cx="577703" cy="347799"/>
          </a:xfrm>
          <a:prstGeom prst="roundRect">
            <a:avLst/>
          </a:prstGeom>
          <a:solidFill>
            <a:srgbClr val="FFFF00">
              <a:alpha val="16078"/>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25727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Brokered Messages</a:t>
            </a:r>
          </a:p>
        </p:txBody>
      </p:sp>
      <p:grpSp>
        <p:nvGrpSpPr>
          <p:cNvPr id="5" name="Group 4"/>
          <p:cNvGrpSpPr/>
          <p:nvPr/>
        </p:nvGrpSpPr>
        <p:grpSpPr>
          <a:xfrm>
            <a:off x="4075289" y="2506134"/>
            <a:ext cx="4007556" cy="2957689"/>
            <a:chOff x="4075289" y="2506134"/>
            <a:chExt cx="4007556" cy="2957689"/>
          </a:xfrm>
        </p:grpSpPr>
        <p:sp>
          <p:nvSpPr>
            <p:cNvPr id="6" name="Rectangle 5"/>
            <p:cNvSpPr/>
            <p:nvPr/>
          </p:nvSpPr>
          <p:spPr>
            <a:xfrm>
              <a:off x="4080934" y="2523067"/>
              <a:ext cx="4001911" cy="2940756"/>
            </a:xfrm>
            <a:prstGeom prst="rect">
              <a:avLst/>
            </a:prstGeom>
            <a:ln w="57150">
              <a:solidFill>
                <a:srgbClr val="0F273D"/>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7" name="Straight Connector 6"/>
            <p:cNvCxnSpPr/>
            <p:nvPr/>
          </p:nvCxnSpPr>
          <p:spPr>
            <a:xfrm>
              <a:off x="4075289" y="2506134"/>
              <a:ext cx="2060222" cy="1433689"/>
            </a:xfrm>
            <a:prstGeom prst="line">
              <a:avLst/>
            </a:prstGeom>
            <a:ln w="57150">
              <a:solidFill>
                <a:srgbClr val="0F273D"/>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135511" y="2523067"/>
              <a:ext cx="1947334" cy="1416756"/>
            </a:xfrm>
            <a:prstGeom prst="line">
              <a:avLst/>
            </a:prstGeom>
            <a:ln w="57150">
              <a:solidFill>
                <a:srgbClr val="0F273D"/>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306713" y="2658533"/>
              <a:ext cx="3612445" cy="1027289"/>
            </a:xfrm>
            <a:prstGeom prst="rect">
              <a:avLst/>
            </a:prstGeom>
            <a:solidFill>
              <a:schemeClr val="accent1">
                <a:alpha val="45882"/>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dirty="0"/>
                <a:t>Headers</a:t>
              </a:r>
            </a:p>
          </p:txBody>
        </p:sp>
        <p:sp>
          <p:nvSpPr>
            <p:cNvPr id="10" name="Rectangle 9"/>
            <p:cNvSpPr/>
            <p:nvPr/>
          </p:nvSpPr>
          <p:spPr>
            <a:xfrm>
              <a:off x="4306712" y="3849511"/>
              <a:ext cx="3612445" cy="1495778"/>
            </a:xfrm>
            <a:prstGeom prst="rect">
              <a:avLst/>
            </a:prstGeom>
            <a:solidFill>
              <a:schemeClr val="accent1">
                <a:alpha val="45882"/>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CA" dirty="0"/>
                <a:t>Body</a:t>
              </a:r>
            </a:p>
          </p:txBody>
        </p:sp>
      </p:grpSp>
      <p:sp>
        <p:nvSpPr>
          <p:cNvPr id="11" name="Right Brace 10"/>
          <p:cNvSpPr/>
          <p:nvPr/>
        </p:nvSpPr>
        <p:spPr>
          <a:xfrm>
            <a:off x="9127979" y="2506134"/>
            <a:ext cx="227180" cy="29576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9405256" y="3653554"/>
            <a:ext cx="1984163" cy="646331"/>
          </a:xfrm>
          <a:prstGeom prst="rect">
            <a:avLst/>
          </a:prstGeom>
          <a:noFill/>
        </p:spPr>
        <p:txBody>
          <a:bodyPr wrap="square" rtlCol="0">
            <a:spAutoFit/>
          </a:bodyPr>
          <a:lstStyle/>
          <a:p>
            <a:r>
              <a:rPr lang="en-CA" dirty="0"/>
              <a:t>256 KB (Standard)</a:t>
            </a:r>
          </a:p>
          <a:p>
            <a:r>
              <a:rPr lang="en-US" dirty="0"/>
              <a:t>1 MB    (Premium)</a:t>
            </a:r>
            <a:endParaRPr lang="en-CA" dirty="0"/>
          </a:p>
        </p:txBody>
      </p:sp>
      <p:grpSp>
        <p:nvGrpSpPr>
          <p:cNvPr id="14" name="Group 13"/>
          <p:cNvGrpSpPr/>
          <p:nvPr/>
        </p:nvGrpSpPr>
        <p:grpSpPr>
          <a:xfrm>
            <a:off x="8366927" y="2523067"/>
            <a:ext cx="1038330" cy="1282201"/>
            <a:chOff x="8366927" y="2523067"/>
            <a:chExt cx="1038330" cy="1282201"/>
          </a:xfrm>
        </p:grpSpPr>
        <p:sp>
          <p:nvSpPr>
            <p:cNvPr id="15" name="Right Brace 14"/>
            <p:cNvSpPr/>
            <p:nvPr/>
          </p:nvSpPr>
          <p:spPr>
            <a:xfrm>
              <a:off x="8366927" y="2523067"/>
              <a:ext cx="140970" cy="1282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TextBox 15"/>
            <p:cNvSpPr txBox="1"/>
            <p:nvPr/>
          </p:nvSpPr>
          <p:spPr>
            <a:xfrm>
              <a:off x="8530613" y="2987511"/>
              <a:ext cx="874644" cy="369332"/>
            </a:xfrm>
            <a:prstGeom prst="rect">
              <a:avLst/>
            </a:prstGeom>
            <a:noFill/>
          </p:spPr>
          <p:txBody>
            <a:bodyPr wrap="square" rtlCol="0">
              <a:spAutoFit/>
            </a:bodyPr>
            <a:lstStyle/>
            <a:p>
              <a:r>
                <a:rPr lang="en-CA" dirty="0"/>
                <a:t>64 KB</a:t>
              </a:r>
            </a:p>
          </p:txBody>
        </p:sp>
      </p:grpSp>
    </p:spTree>
    <p:extLst>
      <p:ext uri="{BB962C8B-B14F-4D97-AF65-F5344CB8AC3E}">
        <p14:creationId xmlns:p14="http://schemas.microsoft.com/office/powerpoint/2010/main" val="281213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sz="3200" dirty="0"/>
              <a:t>Requires a client</a:t>
            </a:r>
          </a:p>
          <a:p>
            <a:pPr lvl="1"/>
            <a:r>
              <a:rPr lang="en-CA" sz="2800" dirty="0"/>
              <a:t>A client to send</a:t>
            </a:r>
          </a:p>
          <a:p>
            <a:pPr lvl="1"/>
            <a:r>
              <a:rPr lang="en-CA" sz="2800" dirty="0"/>
              <a:t>A client to receive</a:t>
            </a:r>
          </a:p>
        </p:txBody>
      </p:sp>
      <p:sp>
        <p:nvSpPr>
          <p:cNvPr id="3" name="Title 2"/>
          <p:cNvSpPr>
            <a:spLocks noGrp="1"/>
          </p:cNvSpPr>
          <p:nvPr>
            <p:ph type="title"/>
          </p:nvPr>
        </p:nvSpPr>
        <p:spPr/>
        <p:txBody>
          <a:bodyPr/>
          <a:lstStyle/>
          <a:p>
            <a:r>
              <a:rPr lang="en-CA" dirty="0"/>
              <a:t>Sending/Receiving Messages</a:t>
            </a:r>
          </a:p>
        </p:txBody>
      </p:sp>
    </p:spTree>
    <p:extLst>
      <p:ext uri="{BB962C8B-B14F-4D97-AF65-F5344CB8AC3E}">
        <p14:creationId xmlns:p14="http://schemas.microsoft.com/office/powerpoint/2010/main" val="61991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4977"/>
          </a:xfrm>
          <a:gradFill>
            <a:gsLst>
              <a:gs pos="0">
                <a:srgbClr val="245A90"/>
              </a:gs>
              <a:gs pos="0">
                <a:schemeClr val="accent5">
                  <a:satMod val="110000"/>
                  <a:lumMod val="100000"/>
                  <a:shade val="100000"/>
                </a:schemeClr>
              </a:gs>
              <a:gs pos="100000">
                <a:srgbClr val="0070C0"/>
              </a:gs>
            </a:gsLst>
          </a:gradFill>
        </p:spPr>
        <p:style>
          <a:lnRef idx="1">
            <a:schemeClr val="accent5"/>
          </a:lnRef>
          <a:fillRef idx="3">
            <a:schemeClr val="accent5"/>
          </a:fillRef>
          <a:effectRef idx="2">
            <a:schemeClr val="accent5"/>
          </a:effectRef>
          <a:fontRef idx="minor">
            <a:schemeClr val="lt1"/>
          </a:fontRef>
        </p:style>
        <p:txBody>
          <a:bodyPr anchor="ctr"/>
          <a:lstStyle/>
          <a:p>
            <a:r>
              <a:rPr lang="en-CA" dirty="0"/>
              <a:t>Sending and Receiving</a:t>
            </a:r>
          </a:p>
        </p:txBody>
      </p:sp>
      <p:pic>
        <p:nvPicPr>
          <p:cNvPr id="4" name="Picture 2" descr="Image result for azure service bus messaging logo">
            <a:hlinkClick r:id="rId3" action="ppaction://program"/>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625" y="6486040"/>
            <a:ext cx="710751" cy="3731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endCxn id="20" idx="1"/>
          </p:cNvCxnSpPr>
          <p:nvPr/>
        </p:nvCxnSpPr>
        <p:spPr>
          <a:xfrm>
            <a:off x="5218719" y="3861848"/>
            <a:ext cx="502852" cy="60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20" idx="3"/>
          </p:cNvCxnSpPr>
          <p:nvPr/>
        </p:nvCxnSpPr>
        <p:spPr>
          <a:xfrm flipV="1">
            <a:off x="6238825" y="3864671"/>
            <a:ext cx="465076" cy="3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1923221" y="1632267"/>
            <a:ext cx="3429449" cy="3261087"/>
            <a:chOff x="1923221" y="1632267"/>
            <a:chExt cx="3429449" cy="3261087"/>
          </a:xfrm>
        </p:grpSpPr>
        <p:sp>
          <p:nvSpPr>
            <p:cNvPr id="25" name="Oval 24"/>
            <p:cNvSpPr/>
            <p:nvPr/>
          </p:nvSpPr>
          <p:spPr>
            <a:xfrm>
              <a:off x="1923221" y="1632267"/>
              <a:ext cx="3429449" cy="3261087"/>
            </a:xfrm>
            <a:prstGeom prst="ellipse">
              <a:avLst/>
            </a:prstGeom>
            <a:solidFill>
              <a:srgbClr val="5B9BD5">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1" name="TextBox 10"/>
            <p:cNvSpPr txBox="1"/>
            <p:nvPr/>
          </p:nvSpPr>
          <p:spPr>
            <a:xfrm>
              <a:off x="2953466" y="1784414"/>
              <a:ext cx="1368957" cy="369332"/>
            </a:xfrm>
            <a:prstGeom prst="rect">
              <a:avLst/>
            </a:prstGeom>
            <a:noFill/>
          </p:spPr>
          <p:txBody>
            <a:bodyPr wrap="square" rtlCol="0">
              <a:spAutoFit/>
            </a:bodyPr>
            <a:lstStyle/>
            <a:p>
              <a:r>
                <a:rPr lang="en-CA" dirty="0" err="1"/>
                <a:t>QueueClient</a:t>
              </a:r>
              <a:endParaRPr lang="en-CA" dirty="0"/>
            </a:p>
          </p:txBody>
        </p:sp>
      </p:grpSp>
      <p:grpSp>
        <p:nvGrpSpPr>
          <p:cNvPr id="29" name="Group 28"/>
          <p:cNvGrpSpPr/>
          <p:nvPr/>
        </p:nvGrpSpPr>
        <p:grpSpPr>
          <a:xfrm>
            <a:off x="1906981" y="2800206"/>
            <a:ext cx="3429449" cy="3261087"/>
            <a:chOff x="1906981" y="2800206"/>
            <a:chExt cx="3429449" cy="3261087"/>
          </a:xfrm>
        </p:grpSpPr>
        <p:sp>
          <p:nvSpPr>
            <p:cNvPr id="26" name="Oval 25"/>
            <p:cNvSpPr/>
            <p:nvPr/>
          </p:nvSpPr>
          <p:spPr>
            <a:xfrm>
              <a:off x="1906981" y="2800206"/>
              <a:ext cx="3429449" cy="3261087"/>
            </a:xfrm>
            <a:prstGeom prst="ellipse">
              <a:avLst/>
            </a:prstGeom>
            <a:solidFill>
              <a:srgbClr val="5B9BD5">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2" name="TextBox 11"/>
            <p:cNvSpPr txBox="1"/>
            <p:nvPr/>
          </p:nvSpPr>
          <p:spPr>
            <a:xfrm>
              <a:off x="3075438" y="5577751"/>
              <a:ext cx="1368957" cy="369332"/>
            </a:xfrm>
            <a:prstGeom prst="rect">
              <a:avLst/>
            </a:prstGeom>
            <a:noFill/>
          </p:spPr>
          <p:txBody>
            <a:bodyPr wrap="square" rtlCol="0">
              <a:spAutoFit/>
            </a:bodyPr>
            <a:lstStyle/>
            <a:p>
              <a:r>
                <a:rPr lang="en-CA" dirty="0" err="1"/>
                <a:t>TopicClient</a:t>
              </a:r>
              <a:endParaRPr lang="en-CA" dirty="0"/>
            </a:p>
          </p:txBody>
        </p:sp>
      </p:grpSp>
      <p:grpSp>
        <p:nvGrpSpPr>
          <p:cNvPr id="18" name="Group 17"/>
          <p:cNvGrpSpPr/>
          <p:nvPr/>
        </p:nvGrpSpPr>
        <p:grpSpPr>
          <a:xfrm>
            <a:off x="5720841" y="3701140"/>
            <a:ext cx="517984" cy="331539"/>
            <a:chOff x="5667022" y="2020711"/>
            <a:chExt cx="4007556" cy="2957689"/>
          </a:xfrm>
        </p:grpSpPr>
        <p:sp>
          <p:nvSpPr>
            <p:cNvPr id="20" name="Rectangle 19"/>
            <p:cNvSpPr/>
            <p:nvPr/>
          </p:nvSpPr>
          <p:spPr>
            <a:xfrm>
              <a:off x="5672667" y="2037644"/>
              <a:ext cx="4001911" cy="2940756"/>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cxnSp>
          <p:nvCxnSpPr>
            <p:cNvPr id="21" name="Straight Connector 20"/>
            <p:cNvCxnSpPr>
              <a:cxnSpLocks/>
            </p:cNvCxnSpPr>
            <p:nvPr/>
          </p:nvCxnSpPr>
          <p:spPr>
            <a:xfrm>
              <a:off x="5667022" y="2020711"/>
              <a:ext cx="2060218" cy="14873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flipV="1">
              <a:off x="7727240" y="2037643"/>
              <a:ext cx="1947338" cy="147038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571199" y="2791119"/>
            <a:ext cx="2133600" cy="2080958"/>
            <a:chOff x="2571199" y="2791119"/>
            <a:chExt cx="2133600" cy="2080958"/>
          </a:xfrm>
        </p:grpSpPr>
        <p:sp>
          <p:nvSpPr>
            <p:cNvPr id="27" name="Oval 26"/>
            <p:cNvSpPr/>
            <p:nvPr/>
          </p:nvSpPr>
          <p:spPr>
            <a:xfrm>
              <a:off x="2571199" y="2791119"/>
              <a:ext cx="2133600" cy="2080958"/>
            </a:xfrm>
            <a:prstGeom prst="ellipse">
              <a:avLst/>
            </a:prstGeom>
            <a:solidFill>
              <a:srgbClr val="5B9BD5">
                <a:alpha val="8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30" name="queueclient"/>
            <p:cNvSpPr txBox="1"/>
            <p:nvPr/>
          </p:nvSpPr>
          <p:spPr>
            <a:xfrm>
              <a:off x="2817640" y="3677182"/>
              <a:ext cx="1684510" cy="369332"/>
            </a:xfrm>
            <a:prstGeom prst="rect">
              <a:avLst/>
            </a:prstGeom>
            <a:noFill/>
          </p:spPr>
          <p:txBody>
            <a:bodyPr wrap="square" rtlCol="0">
              <a:spAutoFit/>
            </a:bodyPr>
            <a:lstStyle/>
            <a:p>
              <a:r>
                <a:rPr lang="en-CA" dirty="0" err="1"/>
                <a:t>MessageSender</a:t>
              </a:r>
              <a:endParaRPr lang="en-CA" dirty="0"/>
            </a:p>
          </p:txBody>
        </p:sp>
      </p:grpSp>
      <p:grpSp>
        <p:nvGrpSpPr>
          <p:cNvPr id="34" name="Group 33"/>
          <p:cNvGrpSpPr/>
          <p:nvPr/>
        </p:nvGrpSpPr>
        <p:grpSpPr>
          <a:xfrm>
            <a:off x="6609521" y="1632267"/>
            <a:ext cx="3429449" cy="3261087"/>
            <a:chOff x="1923221" y="1632267"/>
            <a:chExt cx="3429449" cy="3261087"/>
          </a:xfrm>
        </p:grpSpPr>
        <p:sp>
          <p:nvSpPr>
            <p:cNvPr id="35" name="Oval 34"/>
            <p:cNvSpPr/>
            <p:nvPr/>
          </p:nvSpPr>
          <p:spPr>
            <a:xfrm>
              <a:off x="1923221" y="1632267"/>
              <a:ext cx="3429449" cy="3261087"/>
            </a:xfrm>
            <a:prstGeom prst="ellipse">
              <a:avLst/>
            </a:prstGeom>
            <a:solidFill>
              <a:srgbClr val="5B9BD5">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36" name="TextBox 35"/>
            <p:cNvSpPr txBox="1"/>
            <p:nvPr/>
          </p:nvSpPr>
          <p:spPr>
            <a:xfrm>
              <a:off x="2953466" y="1784414"/>
              <a:ext cx="1368957" cy="369332"/>
            </a:xfrm>
            <a:prstGeom prst="rect">
              <a:avLst/>
            </a:prstGeom>
            <a:noFill/>
          </p:spPr>
          <p:txBody>
            <a:bodyPr wrap="square" rtlCol="0">
              <a:spAutoFit/>
            </a:bodyPr>
            <a:lstStyle/>
            <a:p>
              <a:r>
                <a:rPr lang="en-CA" dirty="0" err="1"/>
                <a:t>QueueClient</a:t>
              </a:r>
              <a:endParaRPr lang="en-CA" dirty="0"/>
            </a:p>
          </p:txBody>
        </p:sp>
      </p:grpSp>
      <p:grpSp>
        <p:nvGrpSpPr>
          <p:cNvPr id="37" name="Group 36"/>
          <p:cNvGrpSpPr/>
          <p:nvPr/>
        </p:nvGrpSpPr>
        <p:grpSpPr>
          <a:xfrm>
            <a:off x="6593281" y="2800206"/>
            <a:ext cx="3429449" cy="3261087"/>
            <a:chOff x="1906981" y="2800206"/>
            <a:chExt cx="3429449" cy="3261087"/>
          </a:xfrm>
        </p:grpSpPr>
        <p:sp>
          <p:nvSpPr>
            <p:cNvPr id="38" name="Oval 37"/>
            <p:cNvSpPr/>
            <p:nvPr/>
          </p:nvSpPr>
          <p:spPr>
            <a:xfrm>
              <a:off x="1906981" y="2800206"/>
              <a:ext cx="3429449" cy="3261087"/>
            </a:xfrm>
            <a:prstGeom prst="ellipse">
              <a:avLst/>
            </a:prstGeom>
            <a:solidFill>
              <a:srgbClr val="5B9BD5">
                <a:alpha val="5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39" name="TextBox 38"/>
            <p:cNvSpPr txBox="1"/>
            <p:nvPr/>
          </p:nvSpPr>
          <p:spPr>
            <a:xfrm>
              <a:off x="2724151" y="5577751"/>
              <a:ext cx="1873250" cy="369332"/>
            </a:xfrm>
            <a:prstGeom prst="rect">
              <a:avLst/>
            </a:prstGeom>
            <a:noFill/>
          </p:spPr>
          <p:txBody>
            <a:bodyPr wrap="square" rtlCol="0">
              <a:spAutoFit/>
            </a:bodyPr>
            <a:lstStyle/>
            <a:p>
              <a:r>
                <a:rPr lang="en-CA" dirty="0" err="1"/>
                <a:t>SubscriptionClient</a:t>
              </a:r>
              <a:endParaRPr lang="en-CA" dirty="0"/>
            </a:p>
          </p:txBody>
        </p:sp>
      </p:grpSp>
      <p:grpSp>
        <p:nvGrpSpPr>
          <p:cNvPr id="40" name="Group 39"/>
          <p:cNvGrpSpPr/>
          <p:nvPr/>
        </p:nvGrpSpPr>
        <p:grpSpPr>
          <a:xfrm>
            <a:off x="7257499" y="2791119"/>
            <a:ext cx="2133600" cy="2080958"/>
            <a:chOff x="2571199" y="2791119"/>
            <a:chExt cx="2133600" cy="2080958"/>
          </a:xfrm>
        </p:grpSpPr>
        <p:sp>
          <p:nvSpPr>
            <p:cNvPr id="41" name="Oval 40"/>
            <p:cNvSpPr/>
            <p:nvPr/>
          </p:nvSpPr>
          <p:spPr>
            <a:xfrm>
              <a:off x="2571199" y="2791119"/>
              <a:ext cx="2133600" cy="2080958"/>
            </a:xfrm>
            <a:prstGeom prst="ellipse">
              <a:avLst/>
            </a:prstGeom>
            <a:solidFill>
              <a:srgbClr val="5B9BD5">
                <a:alpha val="8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42" name="queueclient"/>
            <p:cNvSpPr txBox="1"/>
            <p:nvPr/>
          </p:nvSpPr>
          <p:spPr>
            <a:xfrm>
              <a:off x="2793135" y="3677182"/>
              <a:ext cx="1804265" cy="369332"/>
            </a:xfrm>
            <a:prstGeom prst="rect">
              <a:avLst/>
            </a:prstGeom>
            <a:noFill/>
          </p:spPr>
          <p:txBody>
            <a:bodyPr wrap="square" rtlCol="0">
              <a:spAutoFit/>
            </a:bodyPr>
            <a:lstStyle/>
            <a:p>
              <a:r>
                <a:rPr lang="en-CA" dirty="0" err="1"/>
                <a:t>MessageReceiver</a:t>
              </a:r>
              <a:endParaRPr lang="en-CA" dirty="0"/>
            </a:p>
          </p:txBody>
        </p:sp>
      </p:grpSp>
      <p:sp>
        <p:nvSpPr>
          <p:cNvPr id="47" name="overlay"/>
          <p:cNvSpPr/>
          <p:nvPr/>
        </p:nvSpPr>
        <p:spPr>
          <a:xfrm>
            <a:off x="0" y="814977"/>
            <a:ext cx="12192000" cy="604302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akeaways"/>
          <p:cNvSpPr/>
          <p:nvPr/>
        </p:nvSpPr>
        <p:spPr>
          <a:xfrm>
            <a:off x="2571199" y="4055600"/>
            <a:ext cx="6410849" cy="1074083"/>
          </a:xfrm>
          <a:prstGeom prst="wedgeRoundRectCallout">
            <a:avLst>
              <a:gd name="adj1" fmla="val 59360"/>
              <a:gd name="adj2" fmla="val 118102"/>
              <a:gd name="adj3" fmla="val 16667"/>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marL="342900" lvl="0" indent="-342900">
              <a:buFont typeface="Arial" panose="020B0604020202020204" pitchFamily="34" charset="0"/>
              <a:buChar char="•"/>
            </a:pPr>
            <a:r>
              <a:rPr lang="en-CA" sz="2400" b="1" dirty="0" err="1">
                <a:solidFill>
                  <a:prstClr val="black"/>
                </a:solidFill>
              </a:rPr>
              <a:t>MessageSender</a:t>
            </a:r>
            <a:r>
              <a:rPr lang="en-CA" sz="2400" dirty="0">
                <a:solidFill>
                  <a:prstClr val="black"/>
                </a:solidFill>
              </a:rPr>
              <a:t> and </a:t>
            </a:r>
            <a:r>
              <a:rPr lang="en-CA" sz="2400" b="1" dirty="0" err="1">
                <a:solidFill>
                  <a:prstClr val="black"/>
                </a:solidFill>
              </a:rPr>
              <a:t>MessageReceiver</a:t>
            </a:r>
            <a:r>
              <a:rPr lang="en-CA" sz="2400" dirty="0">
                <a:solidFill>
                  <a:prstClr val="black"/>
                </a:solidFill>
              </a:rPr>
              <a:t> for code that doesn’t care about entity type</a:t>
            </a:r>
          </a:p>
        </p:txBody>
      </p:sp>
      <p:pic>
        <p:nvPicPr>
          <p:cNvPr id="49" name="SUMMARY"/>
          <p:cNvPicPr>
            <a:picLocks noChangeAspect="1"/>
          </p:cNvPicPr>
          <p:nvPr/>
        </p:nvPicPr>
        <p:blipFill>
          <a:blip r:embed="rId5"/>
          <a:stretch>
            <a:fillRect/>
          </a:stretch>
        </p:blipFill>
        <p:spPr>
          <a:xfrm>
            <a:off x="9744135" y="4046514"/>
            <a:ext cx="2235315" cy="2781443"/>
          </a:xfrm>
          <a:prstGeom prst="rect">
            <a:avLst/>
          </a:prstGeom>
        </p:spPr>
      </p:pic>
    </p:spTree>
    <p:extLst>
      <p:ext uri="{BB962C8B-B14F-4D97-AF65-F5344CB8AC3E}">
        <p14:creationId xmlns:p14="http://schemas.microsoft.com/office/powerpoint/2010/main" val="61040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2000"/>
                                        <p:tgtEl>
                                          <p:spTgt spid="4"/>
                                        </p:tgtEl>
                                      </p:cBhvr>
                                    </p:animEffect>
                                    <p:anim calcmode="lin" valueType="num">
                                      <p:cBhvr>
                                        <p:cTn id="45" dur="2000" fill="hold"/>
                                        <p:tgtEl>
                                          <p:spTgt spid="4"/>
                                        </p:tgtEl>
                                        <p:attrNameLst>
                                          <p:attrName>ppt_w</p:attrName>
                                        </p:attrNameLst>
                                      </p:cBhvr>
                                      <p:tavLst>
                                        <p:tav tm="0" fmla="#ppt_w*sin(2.5*pi*$)">
                                          <p:val>
                                            <p:fltVal val="0"/>
                                          </p:val>
                                        </p:tav>
                                        <p:tav tm="100000">
                                          <p:val>
                                            <p:fltVal val="1"/>
                                          </p:val>
                                        </p:tav>
                                      </p:tavLst>
                                    </p:anim>
                                    <p:anim calcmode="lin" valueType="num">
                                      <p:cBhvr>
                                        <p:cTn id="46"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1356</Words>
  <Application>Microsoft Office PowerPoint</Application>
  <PresentationFormat>Widescreen</PresentationFormat>
  <Paragraphs>294</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Gotham Bold</vt:lpstr>
      <vt:lpstr>Gotham Medium</vt:lpstr>
      <vt:lpstr>Office Theme</vt:lpstr>
      <vt:lpstr>PowerPoint Presentation</vt:lpstr>
      <vt:lpstr>PowerPoint Presentation</vt:lpstr>
      <vt:lpstr>Is it a beast at all?!</vt:lpstr>
      <vt:lpstr>ASB for Queueing</vt:lpstr>
      <vt:lpstr>ASB for Messaging</vt:lpstr>
      <vt:lpstr>Building Blocks</vt:lpstr>
      <vt:lpstr>Brokered Messages</vt:lpstr>
      <vt:lpstr>Sending/Receiving Messages</vt:lpstr>
      <vt:lpstr>Sending and Receiving</vt:lpstr>
      <vt:lpstr>Receive Modes</vt:lpstr>
      <vt:lpstr>PeekLock-ed Options</vt:lpstr>
      <vt:lpstr>Receiving with Message Pump</vt:lpstr>
      <vt:lpstr>Duplicate Detection</vt:lpstr>
      <vt:lpstr>Auto-Forwarding</vt:lpstr>
      <vt:lpstr>Multiple Forwardings</vt:lpstr>
      <vt:lpstr>Dead-Lettering</vt:lpstr>
      <vt:lpstr>Message Expiration</vt:lpstr>
      <vt:lpstr>Ephemeral (Idle) Entities</vt:lpstr>
      <vt:lpstr>Scheduling</vt:lpstr>
      <vt:lpstr>Batching</vt:lpstr>
      <vt:lpstr>Transactions - Atomic Sends</vt:lpstr>
      <vt:lpstr>Transactions - Atomic Sends with Receive</vt:lpstr>
      <vt:lpstr>There’s more to queues than meets the eye</vt:lpstr>
      <vt:lpstr>Pub/Sub</vt:lpstr>
      <vt:lpstr>Multiple rules</vt:lpstr>
      <vt:lpstr>Multiplexing And Order Preservation</vt:lpstr>
      <vt:lpstr>Challenge</vt:lpstr>
      <vt:lpstr>Exception Handling</vt:lpstr>
      <vt:lpstr>What about .NET Core?</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D'Arcy Lussier</dc:creator>
  <cp:lastModifiedBy>Sean Feldman</cp:lastModifiedBy>
  <cp:revision>15</cp:revision>
  <dcterms:created xsi:type="dcterms:W3CDTF">2017-05-28T18:03:13Z</dcterms:created>
  <dcterms:modified xsi:type="dcterms:W3CDTF">2017-06-07T13:54:25Z</dcterms:modified>
</cp:coreProperties>
</file>