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1" r:id="rId3"/>
    <p:sldId id="263" r:id="rId4"/>
    <p:sldId id="257" r:id="rId5"/>
    <p:sldId id="258" r:id="rId6"/>
    <p:sldId id="279" r:id="rId7"/>
    <p:sldId id="278" r:id="rId8"/>
    <p:sldId id="277" r:id="rId9"/>
    <p:sldId id="259" r:id="rId10"/>
    <p:sldId id="260" r:id="rId11"/>
    <p:sldId id="261" r:id="rId12"/>
    <p:sldId id="280" r:id="rId13"/>
    <p:sldId id="292" r:id="rId14"/>
    <p:sldId id="264" r:id="rId15"/>
    <p:sldId id="265" r:id="rId16"/>
    <p:sldId id="281" r:id="rId17"/>
    <p:sldId id="273" r:id="rId18"/>
    <p:sldId id="267" r:id="rId19"/>
    <p:sldId id="284" r:id="rId20"/>
    <p:sldId id="272" r:id="rId21"/>
    <p:sldId id="271" r:id="rId22"/>
    <p:sldId id="274" r:id="rId23"/>
    <p:sldId id="287" r:id="rId24"/>
    <p:sldId id="288" r:id="rId25"/>
    <p:sldId id="289" r:id="rId26"/>
    <p:sldId id="275" r:id="rId27"/>
    <p:sldId id="285" r:id="rId28"/>
    <p:sldId id="269" r:id="rId29"/>
    <p:sldId id="262" r:id="rId30"/>
    <p:sldId id="286" r:id="rId31"/>
    <p:sldId id="290" r:id="rId32"/>
    <p:sldId id="2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C4"/>
    <a:srgbClr val="77A1C7"/>
    <a:srgbClr val="ADCDEA"/>
    <a:srgbClr val="41719C"/>
    <a:srgbClr val="173862"/>
    <a:srgbClr val="5B9BD5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961" autoAdjust="0"/>
  </p:normalViewPr>
  <p:slideViewPr>
    <p:cSldViewPr snapToGrid="0">
      <p:cViewPr>
        <p:scale>
          <a:sx n="90" d="100"/>
          <a:sy n="90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18C4E-17C0-476F-B4CA-3B9D3A55DBC7}" type="datetimeFigureOut">
              <a:rPr lang="en-CA" smtClean="0"/>
              <a:t>2017-06-05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F2CC3-AF06-472B-921E-11FEB6EF26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78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articular.net/nservicebus/messaging/reply-to-a-messag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articular.net/samples/pubsub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rvice-bus-messaging/service-bus-messaging-overview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2CC3-AF06-472B-921E-11FEB6EF266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59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2CC3-AF06-472B-921E-11FEB6EF266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60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hlinkClick r:id="rId3"/>
              </a:rPr>
              <a:t>https://docs.particular.net/nservicebus/messaging/reply-to-a-message</a:t>
            </a:r>
            <a:endParaRPr lang="en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2CC3-AF06-472B-921E-11FEB6EF266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183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https://docs.particular.net/samples/pubsub/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2CC3-AF06-472B-921E-11FEB6EF266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354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2CC3-AF06-472B-921E-11FEB6EF2669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401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2CC3-AF06-472B-921E-11FEB6EF2669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2CC3-AF06-472B-921E-11FEB6EF266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126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2CC3-AF06-472B-921E-11FEB6EF266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84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 need in a specialized server-based software installation.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2CC3-AF06-472B-921E-11FEB6EF266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71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2CC3-AF06-472B-921E-11FEB6EF266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05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logical entity that communicates with other Endpoints</a:t>
            </a:r>
          </a:p>
          <a:p>
            <a:r>
              <a:rPr lang="en-CA" b="1" dirty="0"/>
              <a:t>Endpoint instances </a:t>
            </a:r>
            <a:r>
              <a:rPr lang="en-CA" b="0" dirty="0"/>
              <a:t>physical deployment of endpoints </a:t>
            </a:r>
            <a:r>
              <a:rPr lang="en-CA" b="0" i="1" dirty="0"/>
              <a:t>and </a:t>
            </a:r>
            <a:r>
              <a:rPr lang="en-CA" b="1" dirty="0"/>
              <a:t>scale-out</a:t>
            </a:r>
          </a:p>
          <a:p>
            <a:r>
              <a:rPr lang="en-CA" b="1" dirty="0"/>
              <a:t>Host</a:t>
            </a:r>
            <a:r>
              <a:rPr lang="en-CA" b="0" dirty="0"/>
              <a:t> environment where endpoints are running</a:t>
            </a:r>
          </a:p>
          <a:p>
            <a:r>
              <a:rPr lang="en-CA" b="1" dirty="0"/>
              <a:t>Transport</a:t>
            </a:r>
            <a:r>
              <a:rPr lang="en-CA" b="0" dirty="0"/>
              <a:t> an abstraction of the underlying technology to provide messaging capabilities</a:t>
            </a:r>
          </a:p>
          <a:p>
            <a:r>
              <a:rPr lang="en-CA" b="1" dirty="0"/>
              <a:t>Handler</a:t>
            </a:r>
            <a:r>
              <a:rPr lang="en-CA" b="0" dirty="0"/>
              <a:t> unit of code to operate on a messages. Stateless.</a:t>
            </a:r>
          </a:p>
          <a:p>
            <a:r>
              <a:rPr lang="en-CA" b="1" dirty="0"/>
              <a:t>Saga </a:t>
            </a:r>
            <a:r>
              <a:rPr lang="en-CA" b="0" dirty="0"/>
              <a:t>handle long running processes. </a:t>
            </a:r>
            <a:r>
              <a:rPr lang="en-CA" b="0" dirty="0" err="1"/>
              <a:t>Stateful</a:t>
            </a:r>
            <a:r>
              <a:rPr lang="en-CA" b="0" dirty="0"/>
              <a:t>. Usually represent workflows and coordinate of for handlers.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2CC3-AF06-472B-921E-11FEB6EF266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59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2CC3-AF06-472B-921E-11FEB6EF266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334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Azure Service Bus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asynchronous messaging cloud platform that enables you to send data between decoupled systems. 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2CC3-AF06-472B-921E-11FEB6EF266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230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ASQ vs ASB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2CC3-AF06-472B-921E-11FEB6EF266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12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AC5EDF-1BFC-4407-B6A5-F1C2F0D0CC0B}" type="datetimeFigureOut">
              <a:rPr lang="en-CA" smtClean="0"/>
              <a:t>2017-06-05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374F77-1953-4320-9676-44F089601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66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AC5EDF-1BFC-4407-B6A5-F1C2F0D0CC0B}" type="datetimeFigureOut">
              <a:rPr lang="en-CA" smtClean="0"/>
              <a:t>2017-06-05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374F77-1953-4320-9676-44F089601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20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AC5EDF-1BFC-4407-B6A5-F1C2F0D0CC0B}" type="datetimeFigureOut">
              <a:rPr lang="en-CA" smtClean="0"/>
              <a:t>2017-06-05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374F77-1953-4320-9676-44F089601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8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AC5EDF-1BFC-4407-B6A5-F1C2F0D0CC0B}" type="datetimeFigureOut">
              <a:rPr lang="en-CA" smtClean="0"/>
              <a:t>2017-06-05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374F77-1953-4320-9676-44F089601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58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AC5EDF-1BFC-4407-B6A5-F1C2F0D0CC0B}" type="datetimeFigureOut">
              <a:rPr lang="en-CA" smtClean="0"/>
              <a:t>2017-06-05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374F77-1953-4320-9676-44F089601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45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AC5EDF-1BFC-4407-B6A5-F1C2F0D0CC0B}" type="datetimeFigureOut">
              <a:rPr lang="en-CA" smtClean="0"/>
              <a:t>2017-06-05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374F77-1953-4320-9676-44F089601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77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AC5EDF-1BFC-4407-B6A5-F1C2F0D0CC0B}" type="datetimeFigureOut">
              <a:rPr lang="en-CA" smtClean="0"/>
              <a:t>2017-06-05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374F77-1953-4320-9676-44F089601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37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AC5EDF-1BFC-4407-B6A5-F1C2F0D0CC0B}" type="datetimeFigureOut">
              <a:rPr lang="en-CA" smtClean="0"/>
              <a:t>2017-06-05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374F77-1953-4320-9676-44F089601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90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AC5EDF-1BFC-4407-B6A5-F1C2F0D0CC0B}" type="datetimeFigureOut">
              <a:rPr lang="en-CA" smtClean="0"/>
              <a:t>2017-06-05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374F77-1953-4320-9676-44F089601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19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AC5EDF-1BFC-4407-B6A5-F1C2F0D0CC0B}" type="datetimeFigureOut">
              <a:rPr lang="en-CA" smtClean="0"/>
              <a:t>2017-06-05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374F77-1953-4320-9676-44F089601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27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AC5EDF-1BFC-4407-B6A5-F1C2F0D0CC0B}" type="datetimeFigureOut">
              <a:rPr lang="en-CA" smtClean="0"/>
              <a:t>2017-06-05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374F77-1953-4320-9676-44F089601D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94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8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10" Type="http://schemas.openxmlformats.org/officeDocument/2006/relationships/image" Target="../media/image43.png"/><Relationship Id="rId4" Type="http://schemas.openxmlformats.org/officeDocument/2006/relationships/image" Target="../media/image37.jpeg"/><Relationship Id="rId9" Type="http://schemas.openxmlformats.org/officeDocument/2006/relationships/image" Target="../media/image4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microsoft.com/office/2007/relationships/hdphoto" Target="../media/hdphoto2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://go.particular.net/PRD17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eblogs.asp.net/sfeldm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PrDCMain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9" y="342901"/>
            <a:ext cx="4321926" cy="240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58" y="3134533"/>
            <a:ext cx="3048898" cy="148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5" name="Picture 5" descr="Imaginet_simplified_logo_PrD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58" y="4850784"/>
            <a:ext cx="2109858" cy="84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095" y="5867199"/>
            <a:ext cx="1555984" cy="78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7" name="Picture 7" descr="Unionware_Logo_CMYK_NoTagline_2016 cop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61" y="3471510"/>
            <a:ext cx="4811897" cy="68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8" name="Picture 8" descr="Solvera_Gol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14" y="4850784"/>
            <a:ext cx="1329752" cy="86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 descr="Online-Wordmark-RGB-Vertical-AllDark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26" y="6002210"/>
            <a:ext cx="1528328" cy="65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0" name="Picture 10" descr="D2L-Desire2Lear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76" y="4885738"/>
            <a:ext cx="1158828" cy="82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1" descr="MSFT_logo_rgb_C-Gray_D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12" y="5867199"/>
            <a:ext cx="2527756" cy="92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0" y="2992581"/>
            <a:ext cx="12192000" cy="387373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Speech Bubble: Rectangle 22"/>
          <p:cNvSpPr/>
          <p:nvPr/>
        </p:nvSpPr>
        <p:spPr>
          <a:xfrm>
            <a:off x="5268176" y="342901"/>
            <a:ext cx="6519271" cy="1754326"/>
          </a:xfrm>
          <a:prstGeom prst="wedgeRectCallout">
            <a:avLst>
              <a:gd name="adj1" fmla="val -58703"/>
              <a:gd name="adj2" fmla="val -3838"/>
            </a:avLst>
          </a:prstGeom>
          <a:solidFill>
            <a:srgbClr val="009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b="1" dirty="0" err="1">
                <a:solidFill>
                  <a:schemeClr val="bg1"/>
                </a:solidFill>
              </a:rPr>
              <a:t>NServiceBus</a:t>
            </a:r>
            <a:r>
              <a:rPr lang="en-CA" sz="5400" b="1" dirty="0">
                <a:solidFill>
                  <a:schemeClr val="bg1"/>
                </a:solidFill>
              </a:rPr>
              <a:t> and Azure Service Bus</a:t>
            </a:r>
          </a:p>
        </p:txBody>
      </p:sp>
    </p:spTree>
    <p:extLst>
      <p:ext uri="{BB962C8B-B14F-4D97-AF65-F5344CB8AC3E}">
        <p14:creationId xmlns:p14="http://schemas.microsoft.com/office/powerpoint/2010/main" val="232975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 I need Azure Service Bus?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CA" dirty="0"/>
              <a:t>The traditional RPC/WCF option doesn’t quite work</a:t>
            </a:r>
          </a:p>
          <a:p>
            <a:r>
              <a:rPr lang="en-CA" dirty="0"/>
              <a:t>Enable secure and reliable communication in Azure or hybrid</a:t>
            </a:r>
          </a:p>
          <a:p>
            <a:r>
              <a:rPr lang="en-CA" dirty="0"/>
              <a:t>Connect services in Azure and on premises</a:t>
            </a:r>
          </a:p>
          <a:p>
            <a:r>
              <a:rPr lang="en-CA" dirty="0"/>
              <a:t>Advanced features services such as Storage Queues lack</a:t>
            </a:r>
          </a:p>
        </p:txBody>
      </p:sp>
      <p:pic>
        <p:nvPicPr>
          <p:cNvPr id="6146" name="map" descr="Image result for azure data centers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56" y="3803659"/>
            <a:ext cx="54578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secure comms" descr="Hybrid Cloud Commun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341" y="3817921"/>
            <a:ext cx="4435453" cy="30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connect services" descr="Scale out ordered messaging to multiple read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73" y="3764999"/>
            <a:ext cx="3632189" cy="305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sb"/>
          <p:cNvGrpSpPr/>
          <p:nvPr/>
        </p:nvGrpSpPr>
        <p:grpSpPr>
          <a:xfrm>
            <a:off x="4270741" y="4508064"/>
            <a:ext cx="3339731" cy="1498194"/>
            <a:chOff x="7527536" y="649981"/>
            <a:chExt cx="3339731" cy="149819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27536" y="649981"/>
              <a:ext cx="1498194" cy="149819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69265" y="649981"/>
              <a:ext cx="1498002" cy="1498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36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200" y="2639989"/>
            <a:ext cx="3129705" cy="1984517"/>
          </a:xfrm>
          <a:prstGeom prst="rect">
            <a:avLst/>
          </a:prstGeom>
        </p:spPr>
      </p:pic>
      <p:sp>
        <p:nvSpPr>
          <p:cNvPr id="3" name="nsb vs asb"/>
          <p:cNvSpPr>
            <a:spLocks noGrp="1"/>
          </p:cNvSpPr>
          <p:nvPr>
            <p:ph idx="1"/>
          </p:nvPr>
        </p:nvSpPr>
        <p:spPr>
          <a:xfrm>
            <a:off x="2576537" y="1589444"/>
            <a:ext cx="8127322" cy="560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Azure Service Bus             vs                    </a:t>
            </a:r>
            <a:r>
              <a:rPr lang="en-CA" dirty="0" err="1"/>
              <a:t>NServiceBus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$1M question</a:t>
            </a:r>
          </a:p>
        </p:txBody>
      </p:sp>
      <p:pic>
        <p:nvPicPr>
          <p:cNvPr id="7182" name="butter" descr="Image result for bu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54" y="4383580"/>
            <a:ext cx="1191542" cy="11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apples" descr="Image result for app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92" y="2001905"/>
            <a:ext cx="3586186" cy="277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eggs" descr="Image result for egg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506" y="3673896"/>
            <a:ext cx="1220556" cy="91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sugar" descr="Image result for suga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61" y="4831374"/>
            <a:ext cx="1378825" cy="82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flour" descr="Image result for flou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97" y="4338894"/>
            <a:ext cx="1496718" cy="105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cinammon" descr="Image result for cinnam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1" y="3023014"/>
            <a:ext cx="1044745" cy="110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ak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0988" y="3323309"/>
            <a:ext cx="3312084" cy="33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8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Sending/receiving a message over ASB</a:t>
            </a:r>
          </a:p>
        </p:txBody>
      </p:sp>
      <p:grpSp>
        <p:nvGrpSpPr>
          <p:cNvPr id="10" name="service"/>
          <p:cNvGrpSpPr/>
          <p:nvPr/>
        </p:nvGrpSpPr>
        <p:grpSpPr>
          <a:xfrm>
            <a:off x="3153578" y="2685599"/>
            <a:ext cx="1133364" cy="1133364"/>
            <a:chOff x="7842872" y="4600912"/>
            <a:chExt cx="605483" cy="60548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7842872" y="4600912"/>
              <a:ext cx="605483" cy="605483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15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3017" y="4624238"/>
              <a:ext cx="520727" cy="558829"/>
            </a:xfrm>
            <a:prstGeom prst="rect">
              <a:avLst/>
            </a:prstGeom>
          </p:spPr>
        </p:pic>
      </p:grpSp>
      <p:grpSp>
        <p:nvGrpSpPr>
          <p:cNvPr id="23" name="service"/>
          <p:cNvGrpSpPr/>
          <p:nvPr/>
        </p:nvGrpSpPr>
        <p:grpSpPr>
          <a:xfrm>
            <a:off x="7745138" y="2685599"/>
            <a:ext cx="1133364" cy="1133364"/>
            <a:chOff x="7842872" y="4600912"/>
            <a:chExt cx="605483" cy="605483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842872" y="4600912"/>
              <a:ext cx="605483" cy="605483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15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3017" y="4624238"/>
              <a:ext cx="520727" cy="558829"/>
            </a:xfrm>
            <a:prstGeom prst="rect">
              <a:avLst/>
            </a:prstGeom>
          </p:spPr>
        </p:pic>
      </p:grpSp>
      <p:cxnSp>
        <p:nvCxnSpPr>
          <p:cNvPr id="6" name="to queue"/>
          <p:cNvCxnSpPr>
            <a:cxnSpLocks/>
            <a:stCxn id="24" idx="2"/>
            <a:endCxn id="5" idx="1"/>
          </p:cNvCxnSpPr>
          <p:nvPr/>
        </p:nvCxnSpPr>
        <p:spPr>
          <a:xfrm rot="5400000">
            <a:off x="6979121" y="3444890"/>
            <a:ext cx="958626" cy="1706772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from queue"/>
          <p:cNvCxnSpPr>
            <a:cxnSpLocks/>
            <a:stCxn id="5" idx="4"/>
            <a:endCxn id="11" idx="2"/>
          </p:cNvCxnSpPr>
          <p:nvPr/>
        </p:nvCxnSpPr>
        <p:spPr>
          <a:xfrm rot="10800000">
            <a:off x="3720261" y="3818963"/>
            <a:ext cx="1715793" cy="95862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30543" y="2359929"/>
            <a:ext cx="12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Sender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22103" y="2359929"/>
            <a:ext cx="12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Receiver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312042" y="4162647"/>
            <a:ext cx="5406656" cy="1472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CA" dirty="0"/>
              <a:t>Azure Service Bus namespace</a:t>
            </a:r>
          </a:p>
        </p:txBody>
      </p:sp>
      <p:sp>
        <p:nvSpPr>
          <p:cNvPr id="5" name="queue"/>
          <p:cNvSpPr/>
          <p:nvPr/>
        </p:nvSpPr>
        <p:spPr>
          <a:xfrm flipH="1">
            <a:off x="5436053" y="4569704"/>
            <a:ext cx="1168995" cy="415769"/>
          </a:xfrm>
          <a:prstGeom prst="flowChartMagneticDrum">
            <a:avLst/>
          </a:prstGeom>
          <a:ln>
            <a:solidFill>
              <a:srgbClr val="ADCDEA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4" name="Problems"/>
          <p:cNvSpPr txBox="1"/>
          <p:nvPr/>
        </p:nvSpPr>
        <p:spPr>
          <a:xfrm>
            <a:off x="612593" y="1859657"/>
            <a:ext cx="105532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Entities management</a:t>
            </a:r>
          </a:p>
          <a:p>
            <a:r>
              <a:rPr lang="en-CA" sz="3200" b="1" dirty="0">
                <a:solidFill>
                  <a:srgbClr val="FF0000"/>
                </a:solidFill>
              </a:rPr>
              <a:t>	Maintaining connectivity</a:t>
            </a:r>
          </a:p>
          <a:p>
            <a:pPr lvl="1"/>
            <a:r>
              <a:rPr lang="en-CA" sz="3200" b="1" dirty="0">
                <a:solidFill>
                  <a:srgbClr val="FF0000"/>
                </a:solidFill>
              </a:rPr>
              <a:t>		Factories and clients</a:t>
            </a:r>
          </a:p>
          <a:p>
            <a:r>
              <a:rPr lang="en-CA" sz="3200" b="1" dirty="0">
                <a:solidFill>
                  <a:srgbClr val="FF0000"/>
                </a:solidFill>
              </a:rPr>
              <a:t>			Error handling</a:t>
            </a:r>
          </a:p>
          <a:p>
            <a:pPr lvl="1"/>
            <a:r>
              <a:rPr lang="en-CA" sz="3200" b="1" dirty="0">
                <a:solidFill>
                  <a:srgbClr val="FF0000"/>
                </a:solidFill>
              </a:rPr>
              <a:t>				Transient or not</a:t>
            </a:r>
          </a:p>
          <a:p>
            <a:r>
              <a:rPr lang="en-CA" sz="3200" b="1" dirty="0">
                <a:solidFill>
                  <a:srgbClr val="FF0000"/>
                </a:solidFill>
              </a:rPr>
              <a:t>					Retries and </a:t>
            </a:r>
            <a:r>
              <a:rPr lang="en-CA" sz="3200" b="1" dirty="0" err="1">
                <a:solidFill>
                  <a:srgbClr val="FF0000"/>
                </a:solidFill>
              </a:rPr>
              <a:t>backoffs</a:t>
            </a:r>
            <a:endParaRPr lang="en-CA" sz="3200" b="1" dirty="0">
              <a:solidFill>
                <a:srgbClr val="FF0000"/>
              </a:solidFill>
            </a:endParaRPr>
          </a:p>
          <a:p>
            <a:r>
              <a:rPr lang="en-CA" sz="3200" b="1" dirty="0">
                <a:solidFill>
                  <a:srgbClr val="FF0000"/>
                </a:solidFill>
              </a:rPr>
              <a:t>						Serialization</a:t>
            </a:r>
          </a:p>
          <a:p>
            <a:r>
              <a:rPr lang="en-CA" sz="3200" b="1" dirty="0">
                <a:solidFill>
                  <a:srgbClr val="FF0000"/>
                </a:solidFill>
              </a:rPr>
              <a:t>							Receiving loop</a:t>
            </a:r>
          </a:p>
          <a:p>
            <a:r>
              <a:rPr lang="en-CA" sz="3200" b="1" dirty="0">
                <a:solidFill>
                  <a:srgbClr val="FF0000"/>
                </a:solidFill>
              </a:rPr>
              <a:t>								Error handling</a:t>
            </a:r>
          </a:p>
          <a:p>
            <a:r>
              <a:rPr lang="en-CA" sz="3200" b="1" dirty="0">
                <a:solidFill>
                  <a:srgbClr val="FF0000"/>
                </a:solidFill>
              </a:rPr>
              <a:t>									…</a:t>
            </a:r>
          </a:p>
        </p:txBody>
      </p:sp>
    </p:spTree>
    <p:extLst>
      <p:ext uri="{BB962C8B-B14F-4D97-AF65-F5344CB8AC3E}">
        <p14:creationId xmlns:p14="http://schemas.microsoft.com/office/powerpoint/2010/main" val="1932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Demo: Sending/receiving with NSB over ASB</a:t>
            </a:r>
          </a:p>
        </p:txBody>
      </p:sp>
      <p:grpSp>
        <p:nvGrpSpPr>
          <p:cNvPr id="10" name="service"/>
          <p:cNvGrpSpPr/>
          <p:nvPr/>
        </p:nvGrpSpPr>
        <p:grpSpPr>
          <a:xfrm>
            <a:off x="3153578" y="2685599"/>
            <a:ext cx="1133364" cy="1133364"/>
            <a:chOff x="7842872" y="4600912"/>
            <a:chExt cx="605483" cy="60548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7842872" y="4600912"/>
              <a:ext cx="605483" cy="605483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15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3017" y="4624238"/>
              <a:ext cx="520727" cy="558829"/>
            </a:xfrm>
            <a:prstGeom prst="rect">
              <a:avLst/>
            </a:prstGeom>
          </p:spPr>
        </p:pic>
      </p:grpSp>
      <p:pic>
        <p:nvPicPr>
          <p:cNvPr id="22" name="msg 2-&gt;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291" y="3862625"/>
            <a:ext cx="481284" cy="370004"/>
          </a:xfrm>
          <a:prstGeom prst="rect">
            <a:avLst/>
          </a:prstGeom>
        </p:spPr>
      </p:pic>
      <p:grpSp>
        <p:nvGrpSpPr>
          <p:cNvPr id="23" name="service"/>
          <p:cNvGrpSpPr/>
          <p:nvPr/>
        </p:nvGrpSpPr>
        <p:grpSpPr>
          <a:xfrm>
            <a:off x="7745138" y="2685599"/>
            <a:ext cx="1133364" cy="1133364"/>
            <a:chOff x="7842872" y="4600912"/>
            <a:chExt cx="605483" cy="605483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842872" y="4600912"/>
              <a:ext cx="605483" cy="605483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15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3017" y="4624238"/>
              <a:ext cx="520727" cy="558829"/>
            </a:xfrm>
            <a:prstGeom prst="rect">
              <a:avLst/>
            </a:prstGeom>
          </p:spPr>
        </p:pic>
      </p:grpSp>
      <p:sp>
        <p:nvSpPr>
          <p:cNvPr id="5" name="queue"/>
          <p:cNvSpPr/>
          <p:nvPr/>
        </p:nvSpPr>
        <p:spPr>
          <a:xfrm flipH="1">
            <a:off x="5436053" y="4569704"/>
            <a:ext cx="1168995" cy="415769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cxnSp>
        <p:nvCxnSpPr>
          <p:cNvPr id="6" name="to queue"/>
          <p:cNvCxnSpPr>
            <a:cxnSpLocks/>
            <a:stCxn id="24" idx="2"/>
            <a:endCxn id="5" idx="1"/>
          </p:cNvCxnSpPr>
          <p:nvPr/>
        </p:nvCxnSpPr>
        <p:spPr>
          <a:xfrm rot="5400000">
            <a:off x="6979121" y="3444890"/>
            <a:ext cx="958626" cy="1706772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from queue"/>
          <p:cNvCxnSpPr>
            <a:cxnSpLocks/>
            <a:stCxn id="5" idx="4"/>
            <a:endCxn id="11" idx="2"/>
          </p:cNvCxnSpPr>
          <p:nvPr/>
        </p:nvCxnSpPr>
        <p:spPr>
          <a:xfrm rot="10800000">
            <a:off x="3720261" y="3818963"/>
            <a:ext cx="1715793" cy="95862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30543" y="2359929"/>
            <a:ext cx="12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Endpoint 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22103" y="2359929"/>
            <a:ext cx="12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Endpoint B</a:t>
            </a:r>
          </a:p>
        </p:txBody>
      </p:sp>
    </p:spTree>
    <p:extLst>
      <p:ext uri="{BB962C8B-B14F-4D97-AF65-F5344CB8AC3E}">
        <p14:creationId xmlns:p14="http://schemas.microsoft.com/office/powerpoint/2010/main" val="230103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2.91667E-6 0.07639 L 0.3207 0.07639 L 0.3207 0.01019 L 0.32122 0.01019 " pathEditMode="relative" rAng="0" ptsTypes="AAA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Demo: Request/Reply Pattern</a:t>
            </a:r>
          </a:p>
        </p:txBody>
      </p:sp>
      <p:grpSp>
        <p:nvGrpSpPr>
          <p:cNvPr id="4" name="service"/>
          <p:cNvGrpSpPr/>
          <p:nvPr/>
        </p:nvGrpSpPr>
        <p:grpSpPr>
          <a:xfrm>
            <a:off x="3153578" y="2685599"/>
            <a:ext cx="1133364" cy="1133364"/>
            <a:chOff x="7842872" y="4600912"/>
            <a:chExt cx="605483" cy="605483"/>
          </a:xfrm>
        </p:grpSpPr>
        <p:sp>
          <p:nvSpPr>
            <p:cNvPr id="5" name="Rectangle 4"/>
            <p:cNvSpPr/>
            <p:nvPr/>
          </p:nvSpPr>
          <p:spPr bwMode="auto">
            <a:xfrm>
              <a:off x="7842872" y="4600912"/>
              <a:ext cx="605483" cy="605483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15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3017" y="4624238"/>
              <a:ext cx="520727" cy="558829"/>
            </a:xfrm>
            <a:prstGeom prst="rect">
              <a:avLst/>
            </a:prstGeom>
          </p:spPr>
        </p:pic>
      </p:grpSp>
      <p:pic>
        <p:nvPicPr>
          <p:cNvPr id="15" name="reply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50630" y="3862625"/>
            <a:ext cx="481284" cy="370004"/>
          </a:xfrm>
          <a:prstGeom prst="rect">
            <a:avLst/>
          </a:prstGeom>
        </p:spPr>
      </p:pic>
      <p:pic>
        <p:nvPicPr>
          <p:cNvPr id="7" name="reques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291" y="3862625"/>
            <a:ext cx="481284" cy="370004"/>
          </a:xfrm>
          <a:prstGeom prst="rect">
            <a:avLst/>
          </a:prstGeom>
        </p:spPr>
      </p:pic>
      <p:grpSp>
        <p:nvGrpSpPr>
          <p:cNvPr id="8" name="service"/>
          <p:cNvGrpSpPr/>
          <p:nvPr/>
        </p:nvGrpSpPr>
        <p:grpSpPr>
          <a:xfrm>
            <a:off x="7745138" y="2685599"/>
            <a:ext cx="1133364" cy="1133364"/>
            <a:chOff x="7842872" y="4600912"/>
            <a:chExt cx="605483" cy="605483"/>
          </a:xfrm>
        </p:grpSpPr>
        <p:sp>
          <p:nvSpPr>
            <p:cNvPr id="9" name="Rectangle 8"/>
            <p:cNvSpPr/>
            <p:nvPr/>
          </p:nvSpPr>
          <p:spPr bwMode="auto">
            <a:xfrm>
              <a:off x="7842872" y="4600912"/>
              <a:ext cx="605483" cy="605483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15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3017" y="4624238"/>
              <a:ext cx="520727" cy="558829"/>
            </a:xfrm>
            <a:prstGeom prst="rect">
              <a:avLst/>
            </a:prstGeom>
          </p:spPr>
        </p:pic>
      </p:grpSp>
      <p:sp>
        <p:nvSpPr>
          <p:cNvPr id="11" name="queue"/>
          <p:cNvSpPr/>
          <p:nvPr/>
        </p:nvSpPr>
        <p:spPr>
          <a:xfrm flipH="1">
            <a:off x="5436053" y="4569704"/>
            <a:ext cx="1168995" cy="415769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cxnSp>
        <p:nvCxnSpPr>
          <p:cNvPr id="12" name="to queue"/>
          <p:cNvCxnSpPr>
            <a:cxnSpLocks/>
            <a:stCxn id="9" idx="2"/>
            <a:endCxn id="11" idx="1"/>
          </p:cNvCxnSpPr>
          <p:nvPr/>
        </p:nvCxnSpPr>
        <p:spPr>
          <a:xfrm rot="5400000">
            <a:off x="6979121" y="3444890"/>
            <a:ext cx="958626" cy="1706772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from queue"/>
          <p:cNvCxnSpPr>
            <a:cxnSpLocks/>
            <a:stCxn id="11" idx="4"/>
            <a:endCxn id="5" idx="2"/>
          </p:cNvCxnSpPr>
          <p:nvPr/>
        </p:nvCxnSpPr>
        <p:spPr>
          <a:xfrm rot="10800000">
            <a:off x="3720261" y="3818963"/>
            <a:ext cx="1715793" cy="95862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30543" y="2359929"/>
            <a:ext cx="12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Endpoint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22103" y="2359929"/>
            <a:ext cx="12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Endpoint B</a:t>
            </a:r>
          </a:p>
        </p:txBody>
      </p:sp>
    </p:spTree>
    <p:extLst>
      <p:ext uri="{BB962C8B-B14F-4D97-AF65-F5344CB8AC3E}">
        <p14:creationId xmlns:p14="http://schemas.microsoft.com/office/powerpoint/2010/main" val="57479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2.91667E-6 0.07639 L 0.3207 0.07639 L 0.3207 0.01019 L 0.32122 0.01019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254 L 0.00039 0.13078 L -0.43281 0.13078 L -0.43281 -0.00672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Demo: Pub</a:t>
            </a:r>
            <a:r>
              <a:rPr lang="en-CA" dirty="0"/>
              <a:t>/Sub</a:t>
            </a:r>
          </a:p>
        </p:txBody>
      </p:sp>
      <p:grpSp>
        <p:nvGrpSpPr>
          <p:cNvPr id="4" name="endpoint 1"/>
          <p:cNvGrpSpPr/>
          <p:nvPr/>
        </p:nvGrpSpPr>
        <p:grpSpPr>
          <a:xfrm>
            <a:off x="3153578" y="2685599"/>
            <a:ext cx="1133364" cy="1133364"/>
            <a:chOff x="7842872" y="4600912"/>
            <a:chExt cx="605483" cy="605483"/>
          </a:xfrm>
        </p:grpSpPr>
        <p:sp>
          <p:nvSpPr>
            <p:cNvPr id="5" name="Rectangle 4"/>
            <p:cNvSpPr/>
            <p:nvPr/>
          </p:nvSpPr>
          <p:spPr bwMode="auto">
            <a:xfrm>
              <a:off x="7842872" y="4600912"/>
              <a:ext cx="605483" cy="605483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15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3017" y="4624238"/>
              <a:ext cx="520727" cy="558829"/>
            </a:xfrm>
            <a:prstGeom prst="rect">
              <a:avLst/>
            </a:prstGeom>
          </p:spPr>
        </p:pic>
      </p:grpSp>
      <p:grpSp>
        <p:nvGrpSpPr>
          <p:cNvPr id="12" name="endpoint 2"/>
          <p:cNvGrpSpPr/>
          <p:nvPr/>
        </p:nvGrpSpPr>
        <p:grpSpPr>
          <a:xfrm>
            <a:off x="3153578" y="4952327"/>
            <a:ext cx="1133364" cy="1133364"/>
            <a:chOff x="7842872" y="4600912"/>
            <a:chExt cx="605483" cy="605483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842872" y="4600912"/>
              <a:ext cx="605483" cy="605483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15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3017" y="4624238"/>
              <a:ext cx="520727" cy="558829"/>
            </a:xfrm>
            <a:prstGeom prst="rect">
              <a:avLst/>
            </a:prstGeom>
          </p:spPr>
        </p:pic>
      </p:grpSp>
      <p:grpSp>
        <p:nvGrpSpPr>
          <p:cNvPr id="8" name="endpoint 3"/>
          <p:cNvGrpSpPr/>
          <p:nvPr/>
        </p:nvGrpSpPr>
        <p:grpSpPr>
          <a:xfrm>
            <a:off x="7720689" y="3818963"/>
            <a:ext cx="1133364" cy="1133364"/>
            <a:chOff x="7842872" y="4600912"/>
            <a:chExt cx="605483" cy="605483"/>
          </a:xfrm>
        </p:grpSpPr>
        <p:sp>
          <p:nvSpPr>
            <p:cNvPr id="9" name="Rectangle 8"/>
            <p:cNvSpPr/>
            <p:nvPr/>
          </p:nvSpPr>
          <p:spPr bwMode="auto">
            <a:xfrm>
              <a:off x="7842872" y="4600912"/>
              <a:ext cx="605483" cy="605483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15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3017" y="4624238"/>
              <a:ext cx="520727" cy="558829"/>
            </a:xfrm>
            <a:prstGeom prst="rect">
              <a:avLst/>
            </a:prstGeom>
          </p:spPr>
        </p:pic>
      </p:grpSp>
      <p:pic>
        <p:nvPicPr>
          <p:cNvPr id="7" name="ms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107" y="3989659"/>
            <a:ext cx="481284" cy="370004"/>
          </a:xfrm>
          <a:prstGeom prst="rect">
            <a:avLst/>
          </a:prstGeom>
        </p:spPr>
      </p:pic>
      <p:pic>
        <p:nvPicPr>
          <p:cNvPr id="15" name="event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058" y="3876750"/>
            <a:ext cx="603281" cy="603281"/>
          </a:xfrm>
          <a:prstGeom prst="rect">
            <a:avLst/>
          </a:prstGeom>
        </p:spPr>
      </p:pic>
      <p:pic>
        <p:nvPicPr>
          <p:cNvPr id="16" name="ms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107" y="3985209"/>
            <a:ext cx="481284" cy="37000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62887" y="2359929"/>
            <a:ext cx="13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Subscriber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64398" y="3427800"/>
            <a:ext cx="12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Publisher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62887" y="4561164"/>
            <a:ext cx="13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Subscriber B</a:t>
            </a:r>
          </a:p>
        </p:txBody>
      </p:sp>
    </p:spTree>
    <p:extLst>
      <p:ext uri="{BB962C8B-B14F-4D97-AF65-F5344CB8AC3E}">
        <p14:creationId xmlns:p14="http://schemas.microsoft.com/office/powerpoint/2010/main" val="163746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-0.17175 -0.1379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-689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17657 0.2152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0642" cy="4351338"/>
          </a:xfrm>
        </p:spPr>
        <p:txBody>
          <a:bodyPr/>
          <a:lstStyle/>
          <a:p>
            <a:r>
              <a:rPr lang="en-CA" dirty="0"/>
              <a:t>Error queue</a:t>
            </a:r>
          </a:p>
          <a:p>
            <a:r>
              <a:rPr lang="en-CA" dirty="0"/>
              <a:t>Recoverability</a:t>
            </a:r>
          </a:p>
          <a:p>
            <a:pPr lvl="1"/>
            <a:r>
              <a:rPr lang="en-CA" sz="2800" dirty="0"/>
              <a:t>Immediate and Delayed</a:t>
            </a:r>
          </a:p>
          <a:p>
            <a:pPr lvl="1"/>
            <a:r>
              <a:rPr lang="en-CA" sz="2800" dirty="0"/>
              <a:t>Connected to </a:t>
            </a:r>
            <a:r>
              <a:rPr lang="en-CA" sz="2800" dirty="0" err="1"/>
              <a:t>DeliveryCount</a:t>
            </a:r>
            <a:endParaRPr lang="en-CA" sz="2800" dirty="0"/>
          </a:p>
          <a:p>
            <a:r>
              <a:rPr lang="en-CA" dirty="0"/>
              <a:t>Unrecoverable exceptions</a:t>
            </a:r>
          </a:p>
          <a:p>
            <a:r>
              <a:rPr lang="en-CA" dirty="0"/>
              <a:t>Custom Recoverability Policy</a:t>
            </a:r>
          </a:p>
          <a:p>
            <a:endParaRPr lang="en-CA" dirty="0"/>
          </a:p>
        </p:txBody>
      </p:sp>
      <p:grpSp>
        <p:nvGrpSpPr>
          <p:cNvPr id="9" name="Intellegent retries"/>
          <p:cNvGrpSpPr/>
          <p:nvPr/>
        </p:nvGrpSpPr>
        <p:grpSpPr>
          <a:xfrm>
            <a:off x="10984013" y="2700976"/>
            <a:ext cx="1036570" cy="1019236"/>
            <a:chOff x="7902576" y="4530604"/>
            <a:chExt cx="1971366" cy="19384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2576" y="4530604"/>
              <a:ext cx="1971366" cy="19384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8196" y="4856901"/>
              <a:ext cx="1286780" cy="1286780"/>
            </a:xfrm>
            <a:prstGeom prst="rect">
              <a:avLst/>
            </a:prstGeom>
          </p:spPr>
        </p:pic>
      </p:grpSp>
      <p:grpSp>
        <p:nvGrpSpPr>
          <p:cNvPr id="51" name="Immediate retries"/>
          <p:cNvGrpSpPr/>
          <p:nvPr/>
        </p:nvGrpSpPr>
        <p:grpSpPr>
          <a:xfrm>
            <a:off x="8506305" y="1560656"/>
            <a:ext cx="2216727" cy="2179658"/>
            <a:chOff x="6627819" y="1257551"/>
            <a:chExt cx="2216727" cy="217965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7819" y="1257551"/>
              <a:ext cx="2216727" cy="2179658"/>
            </a:xfrm>
            <a:prstGeom prst="rect">
              <a:avLst/>
            </a:prstGeom>
          </p:spPr>
        </p:pic>
        <p:grpSp>
          <p:nvGrpSpPr>
            <p:cNvPr id="19" name="Immediate retries"/>
            <p:cNvGrpSpPr/>
            <p:nvPr/>
          </p:nvGrpSpPr>
          <p:grpSpPr>
            <a:xfrm>
              <a:off x="6971477" y="1624460"/>
              <a:ext cx="1446936" cy="1446936"/>
              <a:chOff x="6971477" y="1624460"/>
              <a:chExt cx="1446936" cy="144693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1477" y="1624460"/>
                <a:ext cx="1446936" cy="1446936"/>
              </a:xfrm>
              <a:prstGeom prst="rect">
                <a:avLst/>
              </a:prstGeom>
            </p:spPr>
          </p:pic>
          <p:sp>
            <p:nvSpPr>
              <p:cNvPr id="13" name="Freeform: Shape 12"/>
              <p:cNvSpPr/>
              <p:nvPr/>
            </p:nvSpPr>
            <p:spPr>
              <a:xfrm>
                <a:off x="7391400" y="1909763"/>
                <a:ext cx="830263" cy="842962"/>
              </a:xfrm>
              <a:custGeom>
                <a:avLst/>
                <a:gdLst>
                  <a:gd name="connsiteX0" fmla="*/ 147638 w 830263"/>
                  <a:gd name="connsiteY0" fmla="*/ 26987 h 842962"/>
                  <a:gd name="connsiteX1" fmla="*/ 147638 w 830263"/>
                  <a:gd name="connsiteY1" fmla="*/ 26987 h 842962"/>
                  <a:gd name="connsiteX2" fmla="*/ 198438 w 830263"/>
                  <a:gd name="connsiteY2" fmla="*/ 23812 h 842962"/>
                  <a:gd name="connsiteX3" fmla="*/ 204788 w 830263"/>
                  <a:gd name="connsiteY3" fmla="*/ 20637 h 842962"/>
                  <a:gd name="connsiteX4" fmla="*/ 222250 w 830263"/>
                  <a:gd name="connsiteY4" fmla="*/ 19050 h 842962"/>
                  <a:gd name="connsiteX5" fmla="*/ 263525 w 830263"/>
                  <a:gd name="connsiteY5" fmla="*/ 17462 h 842962"/>
                  <a:gd name="connsiteX6" fmla="*/ 296863 w 830263"/>
                  <a:gd name="connsiteY6" fmla="*/ 14287 h 842962"/>
                  <a:gd name="connsiteX7" fmla="*/ 334963 w 830263"/>
                  <a:gd name="connsiteY7" fmla="*/ 11112 h 842962"/>
                  <a:gd name="connsiteX8" fmla="*/ 363538 w 830263"/>
                  <a:gd name="connsiteY8" fmla="*/ 7937 h 842962"/>
                  <a:gd name="connsiteX9" fmla="*/ 390525 w 830263"/>
                  <a:gd name="connsiteY9" fmla="*/ 3175 h 842962"/>
                  <a:gd name="connsiteX10" fmla="*/ 398463 w 830263"/>
                  <a:gd name="connsiteY10" fmla="*/ 3175 h 842962"/>
                  <a:gd name="connsiteX11" fmla="*/ 488950 w 830263"/>
                  <a:gd name="connsiteY11" fmla="*/ 0 h 842962"/>
                  <a:gd name="connsiteX12" fmla="*/ 649288 w 830263"/>
                  <a:gd name="connsiteY12" fmla="*/ 88900 h 842962"/>
                  <a:gd name="connsiteX13" fmla="*/ 709613 w 830263"/>
                  <a:gd name="connsiteY13" fmla="*/ 134937 h 842962"/>
                  <a:gd name="connsiteX14" fmla="*/ 769938 w 830263"/>
                  <a:gd name="connsiteY14" fmla="*/ 220662 h 842962"/>
                  <a:gd name="connsiteX15" fmla="*/ 808038 w 830263"/>
                  <a:gd name="connsiteY15" fmla="*/ 274637 h 842962"/>
                  <a:gd name="connsiteX16" fmla="*/ 830263 w 830263"/>
                  <a:gd name="connsiteY16" fmla="*/ 377825 h 842962"/>
                  <a:gd name="connsiteX17" fmla="*/ 374650 w 830263"/>
                  <a:gd name="connsiteY17" fmla="*/ 838200 h 842962"/>
                  <a:gd name="connsiteX18" fmla="*/ 276225 w 830263"/>
                  <a:gd name="connsiteY18" fmla="*/ 842962 h 842962"/>
                  <a:gd name="connsiteX19" fmla="*/ 128588 w 830263"/>
                  <a:gd name="connsiteY19" fmla="*/ 755650 h 842962"/>
                  <a:gd name="connsiteX20" fmla="*/ 115888 w 830263"/>
                  <a:gd name="connsiteY20" fmla="*/ 495300 h 842962"/>
                  <a:gd name="connsiteX21" fmla="*/ 84138 w 830263"/>
                  <a:gd name="connsiteY21" fmla="*/ 477837 h 842962"/>
                  <a:gd name="connsiteX22" fmla="*/ 0 w 830263"/>
                  <a:gd name="connsiteY22" fmla="*/ 312737 h 842962"/>
                  <a:gd name="connsiteX23" fmla="*/ 147638 w 830263"/>
                  <a:gd name="connsiteY23" fmla="*/ 26987 h 84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830263" h="842962">
                    <a:moveTo>
                      <a:pt x="147638" y="26987"/>
                    </a:moveTo>
                    <a:lnTo>
                      <a:pt x="147638" y="26987"/>
                    </a:lnTo>
                    <a:cubicBezTo>
                      <a:pt x="148720" y="26930"/>
                      <a:pt x="192413" y="24875"/>
                      <a:pt x="198438" y="23812"/>
                    </a:cubicBezTo>
                    <a:cubicBezTo>
                      <a:pt x="200768" y="23401"/>
                      <a:pt x="202467" y="21101"/>
                      <a:pt x="204788" y="20637"/>
                    </a:cubicBezTo>
                    <a:cubicBezTo>
                      <a:pt x="210519" y="19491"/>
                      <a:pt x="216414" y="19365"/>
                      <a:pt x="222250" y="19050"/>
                    </a:cubicBezTo>
                    <a:cubicBezTo>
                      <a:pt x="235998" y="18307"/>
                      <a:pt x="249767" y="17991"/>
                      <a:pt x="263525" y="17462"/>
                    </a:cubicBezTo>
                    <a:cubicBezTo>
                      <a:pt x="274638" y="16404"/>
                      <a:pt x="285728" y="15082"/>
                      <a:pt x="296863" y="14287"/>
                    </a:cubicBezTo>
                    <a:cubicBezTo>
                      <a:pt x="317919" y="12783"/>
                      <a:pt x="316333" y="13108"/>
                      <a:pt x="334963" y="11112"/>
                    </a:cubicBezTo>
                    <a:cubicBezTo>
                      <a:pt x="344492" y="10091"/>
                      <a:pt x="354140" y="9817"/>
                      <a:pt x="363538" y="7937"/>
                    </a:cubicBezTo>
                    <a:cubicBezTo>
                      <a:pt x="370979" y="6449"/>
                      <a:pt x="382462" y="3847"/>
                      <a:pt x="390525" y="3175"/>
                    </a:cubicBezTo>
                    <a:cubicBezTo>
                      <a:pt x="393162" y="2955"/>
                      <a:pt x="395817" y="3175"/>
                      <a:pt x="398463" y="3175"/>
                    </a:cubicBezTo>
                    <a:lnTo>
                      <a:pt x="488950" y="0"/>
                    </a:lnTo>
                    <a:lnTo>
                      <a:pt x="649288" y="88900"/>
                    </a:lnTo>
                    <a:lnTo>
                      <a:pt x="709613" y="134937"/>
                    </a:lnTo>
                    <a:lnTo>
                      <a:pt x="769938" y="220662"/>
                    </a:lnTo>
                    <a:lnTo>
                      <a:pt x="808038" y="274637"/>
                    </a:lnTo>
                    <a:lnTo>
                      <a:pt x="830263" y="377825"/>
                    </a:lnTo>
                    <a:lnTo>
                      <a:pt x="374650" y="838200"/>
                    </a:lnTo>
                    <a:lnTo>
                      <a:pt x="276225" y="842962"/>
                    </a:lnTo>
                    <a:lnTo>
                      <a:pt x="128588" y="755650"/>
                    </a:lnTo>
                    <a:lnTo>
                      <a:pt x="115888" y="495300"/>
                    </a:lnTo>
                    <a:lnTo>
                      <a:pt x="84138" y="477837"/>
                    </a:lnTo>
                    <a:lnTo>
                      <a:pt x="0" y="312737"/>
                    </a:lnTo>
                    <a:lnTo>
                      <a:pt x="147638" y="26987"/>
                    </a:lnTo>
                    <a:close/>
                  </a:path>
                </a:pathLst>
              </a:custGeom>
              <a:solidFill>
                <a:srgbClr val="173862"/>
              </a:solidFill>
              <a:ln>
                <a:solidFill>
                  <a:srgbClr val="1738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50" name="Delayed retries"/>
          <p:cNvGrpSpPr/>
          <p:nvPr/>
        </p:nvGrpSpPr>
        <p:grpSpPr>
          <a:xfrm>
            <a:off x="10970847" y="1560656"/>
            <a:ext cx="1060376" cy="1042644"/>
            <a:chOff x="8948577" y="1257551"/>
            <a:chExt cx="2216727" cy="217965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8577" y="1257551"/>
              <a:ext cx="2216727" cy="2179658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9292235" y="1624460"/>
              <a:ext cx="1446936" cy="1446936"/>
              <a:chOff x="9292235" y="1624460"/>
              <a:chExt cx="1446936" cy="1446936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9292235" y="1624460"/>
                <a:ext cx="1446936" cy="1446936"/>
                <a:chOff x="6971477" y="1624460"/>
                <a:chExt cx="1446936" cy="1446936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71477" y="1624460"/>
                  <a:ext cx="1446936" cy="1446936"/>
                </a:xfrm>
                <a:prstGeom prst="rect">
                  <a:avLst/>
                </a:prstGeom>
              </p:spPr>
            </p:pic>
            <p:sp>
              <p:nvSpPr>
                <p:cNvPr id="23" name="Freeform: Shape 22"/>
                <p:cNvSpPr/>
                <p:nvPr/>
              </p:nvSpPr>
              <p:spPr>
                <a:xfrm>
                  <a:off x="7391400" y="1909763"/>
                  <a:ext cx="830263" cy="842962"/>
                </a:xfrm>
                <a:custGeom>
                  <a:avLst/>
                  <a:gdLst>
                    <a:gd name="connsiteX0" fmla="*/ 147638 w 830263"/>
                    <a:gd name="connsiteY0" fmla="*/ 26987 h 842962"/>
                    <a:gd name="connsiteX1" fmla="*/ 147638 w 830263"/>
                    <a:gd name="connsiteY1" fmla="*/ 26987 h 842962"/>
                    <a:gd name="connsiteX2" fmla="*/ 198438 w 830263"/>
                    <a:gd name="connsiteY2" fmla="*/ 23812 h 842962"/>
                    <a:gd name="connsiteX3" fmla="*/ 204788 w 830263"/>
                    <a:gd name="connsiteY3" fmla="*/ 20637 h 842962"/>
                    <a:gd name="connsiteX4" fmla="*/ 222250 w 830263"/>
                    <a:gd name="connsiteY4" fmla="*/ 19050 h 842962"/>
                    <a:gd name="connsiteX5" fmla="*/ 263525 w 830263"/>
                    <a:gd name="connsiteY5" fmla="*/ 17462 h 842962"/>
                    <a:gd name="connsiteX6" fmla="*/ 296863 w 830263"/>
                    <a:gd name="connsiteY6" fmla="*/ 14287 h 842962"/>
                    <a:gd name="connsiteX7" fmla="*/ 334963 w 830263"/>
                    <a:gd name="connsiteY7" fmla="*/ 11112 h 842962"/>
                    <a:gd name="connsiteX8" fmla="*/ 363538 w 830263"/>
                    <a:gd name="connsiteY8" fmla="*/ 7937 h 842962"/>
                    <a:gd name="connsiteX9" fmla="*/ 390525 w 830263"/>
                    <a:gd name="connsiteY9" fmla="*/ 3175 h 842962"/>
                    <a:gd name="connsiteX10" fmla="*/ 398463 w 830263"/>
                    <a:gd name="connsiteY10" fmla="*/ 3175 h 842962"/>
                    <a:gd name="connsiteX11" fmla="*/ 488950 w 830263"/>
                    <a:gd name="connsiteY11" fmla="*/ 0 h 842962"/>
                    <a:gd name="connsiteX12" fmla="*/ 649288 w 830263"/>
                    <a:gd name="connsiteY12" fmla="*/ 88900 h 842962"/>
                    <a:gd name="connsiteX13" fmla="*/ 709613 w 830263"/>
                    <a:gd name="connsiteY13" fmla="*/ 134937 h 842962"/>
                    <a:gd name="connsiteX14" fmla="*/ 769938 w 830263"/>
                    <a:gd name="connsiteY14" fmla="*/ 220662 h 842962"/>
                    <a:gd name="connsiteX15" fmla="*/ 808038 w 830263"/>
                    <a:gd name="connsiteY15" fmla="*/ 274637 h 842962"/>
                    <a:gd name="connsiteX16" fmla="*/ 830263 w 830263"/>
                    <a:gd name="connsiteY16" fmla="*/ 377825 h 842962"/>
                    <a:gd name="connsiteX17" fmla="*/ 374650 w 830263"/>
                    <a:gd name="connsiteY17" fmla="*/ 838200 h 842962"/>
                    <a:gd name="connsiteX18" fmla="*/ 276225 w 830263"/>
                    <a:gd name="connsiteY18" fmla="*/ 842962 h 842962"/>
                    <a:gd name="connsiteX19" fmla="*/ 128588 w 830263"/>
                    <a:gd name="connsiteY19" fmla="*/ 755650 h 842962"/>
                    <a:gd name="connsiteX20" fmla="*/ 115888 w 830263"/>
                    <a:gd name="connsiteY20" fmla="*/ 495300 h 842962"/>
                    <a:gd name="connsiteX21" fmla="*/ 84138 w 830263"/>
                    <a:gd name="connsiteY21" fmla="*/ 477837 h 842962"/>
                    <a:gd name="connsiteX22" fmla="*/ 0 w 830263"/>
                    <a:gd name="connsiteY22" fmla="*/ 312737 h 842962"/>
                    <a:gd name="connsiteX23" fmla="*/ 147638 w 830263"/>
                    <a:gd name="connsiteY23" fmla="*/ 26987 h 842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30263" h="842962">
                      <a:moveTo>
                        <a:pt x="147638" y="26987"/>
                      </a:moveTo>
                      <a:lnTo>
                        <a:pt x="147638" y="26987"/>
                      </a:lnTo>
                      <a:cubicBezTo>
                        <a:pt x="148720" y="26930"/>
                        <a:pt x="192413" y="24875"/>
                        <a:pt x="198438" y="23812"/>
                      </a:cubicBezTo>
                      <a:cubicBezTo>
                        <a:pt x="200768" y="23401"/>
                        <a:pt x="202467" y="21101"/>
                        <a:pt x="204788" y="20637"/>
                      </a:cubicBezTo>
                      <a:cubicBezTo>
                        <a:pt x="210519" y="19491"/>
                        <a:pt x="216414" y="19365"/>
                        <a:pt x="222250" y="19050"/>
                      </a:cubicBezTo>
                      <a:cubicBezTo>
                        <a:pt x="235998" y="18307"/>
                        <a:pt x="249767" y="17991"/>
                        <a:pt x="263525" y="17462"/>
                      </a:cubicBezTo>
                      <a:cubicBezTo>
                        <a:pt x="274638" y="16404"/>
                        <a:pt x="285728" y="15082"/>
                        <a:pt x="296863" y="14287"/>
                      </a:cubicBezTo>
                      <a:cubicBezTo>
                        <a:pt x="317919" y="12783"/>
                        <a:pt x="316333" y="13108"/>
                        <a:pt x="334963" y="11112"/>
                      </a:cubicBezTo>
                      <a:cubicBezTo>
                        <a:pt x="344492" y="10091"/>
                        <a:pt x="354140" y="9817"/>
                        <a:pt x="363538" y="7937"/>
                      </a:cubicBezTo>
                      <a:cubicBezTo>
                        <a:pt x="370979" y="6449"/>
                        <a:pt x="382462" y="3847"/>
                        <a:pt x="390525" y="3175"/>
                      </a:cubicBezTo>
                      <a:cubicBezTo>
                        <a:pt x="393162" y="2955"/>
                        <a:pt x="395817" y="3175"/>
                        <a:pt x="398463" y="3175"/>
                      </a:cubicBezTo>
                      <a:lnTo>
                        <a:pt x="488950" y="0"/>
                      </a:lnTo>
                      <a:lnTo>
                        <a:pt x="649288" y="88900"/>
                      </a:lnTo>
                      <a:lnTo>
                        <a:pt x="709613" y="134937"/>
                      </a:lnTo>
                      <a:lnTo>
                        <a:pt x="769938" y="220662"/>
                      </a:lnTo>
                      <a:lnTo>
                        <a:pt x="808038" y="274637"/>
                      </a:lnTo>
                      <a:lnTo>
                        <a:pt x="830263" y="377825"/>
                      </a:lnTo>
                      <a:lnTo>
                        <a:pt x="374650" y="838200"/>
                      </a:lnTo>
                      <a:lnTo>
                        <a:pt x="276225" y="842962"/>
                      </a:lnTo>
                      <a:lnTo>
                        <a:pt x="128588" y="755650"/>
                      </a:lnTo>
                      <a:lnTo>
                        <a:pt x="115888" y="495300"/>
                      </a:lnTo>
                      <a:lnTo>
                        <a:pt x="84138" y="477837"/>
                      </a:lnTo>
                      <a:lnTo>
                        <a:pt x="0" y="312737"/>
                      </a:lnTo>
                      <a:lnTo>
                        <a:pt x="147638" y="26987"/>
                      </a:lnTo>
                      <a:close/>
                    </a:path>
                  </a:pathLst>
                </a:custGeom>
                <a:solidFill>
                  <a:srgbClr val="173862"/>
                </a:solidFill>
                <a:ln>
                  <a:solidFill>
                    <a:srgbClr val="17386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7221" y="2047661"/>
                <a:ext cx="599438" cy="599438"/>
              </a:xfrm>
              <a:prstGeom prst="rect">
                <a:avLst/>
              </a:prstGeom>
            </p:spPr>
          </p:pic>
        </p:grpSp>
      </p:grpSp>
      <p:grpSp>
        <p:nvGrpSpPr>
          <p:cNvPr id="52" name="centralized error queue"/>
          <p:cNvGrpSpPr/>
          <p:nvPr/>
        </p:nvGrpSpPr>
        <p:grpSpPr>
          <a:xfrm>
            <a:off x="6093219" y="1573379"/>
            <a:ext cx="2216727" cy="2179658"/>
            <a:chOff x="9630807" y="3730709"/>
            <a:chExt cx="2216727" cy="217965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30807" y="3730709"/>
              <a:ext cx="2216727" cy="2179658"/>
            </a:xfrm>
            <a:prstGeom prst="rect">
              <a:avLst/>
            </a:prstGeom>
          </p:spPr>
        </p:pic>
        <p:grpSp>
          <p:nvGrpSpPr>
            <p:cNvPr id="27" name="error queue"/>
            <p:cNvGrpSpPr/>
            <p:nvPr/>
          </p:nvGrpSpPr>
          <p:grpSpPr>
            <a:xfrm>
              <a:off x="10056944" y="4539674"/>
              <a:ext cx="1496120" cy="603826"/>
              <a:chOff x="5285011" y="1799794"/>
              <a:chExt cx="1708263" cy="689446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5936781" y="1887636"/>
                <a:ext cx="1056493" cy="494551"/>
                <a:chOff x="4652779" y="855190"/>
                <a:chExt cx="1074292" cy="347925"/>
              </a:xfrm>
            </p:grpSpPr>
            <p:sp>
              <p:nvSpPr>
                <p:cNvPr id="35" name="Cylinder 34"/>
                <p:cNvSpPr/>
                <p:nvPr/>
              </p:nvSpPr>
              <p:spPr>
                <a:xfrm rot="16200000">
                  <a:off x="5015963" y="492007"/>
                  <a:ext cx="347925" cy="1074291"/>
                </a:xfrm>
                <a:prstGeom prst="can">
                  <a:avLst/>
                </a:prstGeom>
                <a:solidFill>
                  <a:schemeClr val="bg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4652779" y="855190"/>
                  <a:ext cx="115423" cy="347925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17386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grpSp>
            <p:nvGrpSpPr>
              <p:cNvPr id="29" name="arrows"/>
              <p:cNvGrpSpPr/>
              <p:nvPr/>
            </p:nvGrpSpPr>
            <p:grpSpPr>
              <a:xfrm>
                <a:off x="5285011" y="1799794"/>
                <a:ext cx="651771" cy="689446"/>
                <a:chOff x="5285011" y="1799794"/>
                <a:chExt cx="651771" cy="689446"/>
              </a:xfrm>
            </p:grpSpPr>
            <p:cxnSp>
              <p:nvCxnSpPr>
                <p:cNvPr id="30" name="Connector: Elbow 29"/>
                <p:cNvCxnSpPr>
                  <a:cxnSpLocks/>
                  <a:endCxn id="36" idx="2"/>
                </p:cNvCxnSpPr>
                <p:nvPr/>
              </p:nvCxnSpPr>
              <p:spPr>
                <a:xfrm flipV="1">
                  <a:off x="5285011" y="2134911"/>
                  <a:ext cx="651771" cy="354329"/>
                </a:xfrm>
                <a:prstGeom prst="bentConnector3">
                  <a:avLst/>
                </a:prstGeom>
                <a:ln w="508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or: Elbow 30"/>
                <p:cNvCxnSpPr>
                  <a:cxnSpLocks/>
                </p:cNvCxnSpPr>
                <p:nvPr/>
              </p:nvCxnSpPr>
              <p:spPr>
                <a:xfrm>
                  <a:off x="5304948" y="1799794"/>
                  <a:ext cx="611877" cy="334724"/>
                </a:xfrm>
                <a:prstGeom prst="bentConnector3">
                  <a:avLst>
                    <a:gd name="adj1" fmla="val 50000"/>
                  </a:avLst>
                </a:prstGeom>
                <a:ln w="508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cxnSpLocks/>
                  <a:endCxn id="36" idx="2"/>
                </p:cNvCxnSpPr>
                <p:nvPr/>
              </p:nvCxnSpPr>
              <p:spPr>
                <a:xfrm>
                  <a:off x="5304958" y="2134914"/>
                  <a:ext cx="631812" cy="0"/>
                </a:xfrm>
                <a:prstGeom prst="line">
                  <a:avLst/>
                </a:prstGeom>
                <a:ln w="635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5" name="Custom recoverability policy"/>
          <p:cNvGrpSpPr/>
          <p:nvPr/>
        </p:nvGrpSpPr>
        <p:grpSpPr>
          <a:xfrm>
            <a:off x="8506305" y="3753037"/>
            <a:ext cx="2216727" cy="2179658"/>
            <a:chOff x="6093219" y="3753037"/>
            <a:chExt cx="2216727" cy="2179658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3219" y="3753037"/>
              <a:ext cx="2216727" cy="2179658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6974" y="4396568"/>
              <a:ext cx="976161" cy="976161"/>
            </a:xfrm>
            <a:prstGeom prst="rect">
              <a:avLst/>
            </a:prstGeom>
          </p:spPr>
        </p:pic>
      </p:grpSp>
      <p:grpSp>
        <p:nvGrpSpPr>
          <p:cNvPr id="62" name="Unrecoverable exceptions"/>
          <p:cNvGrpSpPr/>
          <p:nvPr/>
        </p:nvGrpSpPr>
        <p:grpSpPr>
          <a:xfrm>
            <a:off x="6093219" y="3753037"/>
            <a:ext cx="2216727" cy="2179658"/>
            <a:chOff x="8576653" y="3753037"/>
            <a:chExt cx="2216727" cy="2179658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6653" y="3753037"/>
              <a:ext cx="2216727" cy="2179658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0418" y="4087636"/>
              <a:ext cx="449196" cy="62887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03738" y="4832925"/>
              <a:ext cx="449196" cy="62887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57920" y="4832925"/>
              <a:ext cx="449196" cy="628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81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Message Auditing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921485" y="4638403"/>
            <a:ext cx="2217587" cy="2180503"/>
            <a:chOff x="9300475" y="3953825"/>
            <a:chExt cx="2217587" cy="2180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0475" y="3953825"/>
              <a:ext cx="2217587" cy="2180503"/>
            </a:xfrm>
            <a:prstGeom prst="rect">
              <a:avLst/>
            </a:prstGeom>
          </p:spPr>
        </p:pic>
        <p:pic>
          <p:nvPicPr>
            <p:cNvPr id="4" name="audi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89314" y="4524122"/>
              <a:ext cx="1039908" cy="1039908"/>
            </a:xfrm>
            <a:prstGeom prst="rect">
              <a:avLst/>
            </a:prstGeom>
          </p:spPr>
        </p:pic>
      </p:grpSp>
      <p:grpSp>
        <p:nvGrpSpPr>
          <p:cNvPr id="9" name="service"/>
          <p:cNvGrpSpPr/>
          <p:nvPr/>
        </p:nvGrpSpPr>
        <p:grpSpPr>
          <a:xfrm>
            <a:off x="3153578" y="2444971"/>
            <a:ext cx="1133364" cy="1133364"/>
            <a:chOff x="7842872" y="4600912"/>
            <a:chExt cx="605483" cy="605483"/>
          </a:xfrm>
        </p:grpSpPr>
        <p:sp>
          <p:nvSpPr>
            <p:cNvPr id="10" name="Rectangle 9"/>
            <p:cNvSpPr/>
            <p:nvPr/>
          </p:nvSpPr>
          <p:spPr bwMode="auto">
            <a:xfrm>
              <a:off x="7842872" y="4600912"/>
              <a:ext cx="605483" cy="605483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15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3017" y="4624238"/>
              <a:ext cx="520727" cy="558829"/>
            </a:xfrm>
            <a:prstGeom prst="rect">
              <a:avLst/>
            </a:prstGeom>
          </p:spPr>
        </p:pic>
      </p:grpSp>
      <p:pic>
        <p:nvPicPr>
          <p:cNvPr id="12" name="ms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291" y="3621997"/>
            <a:ext cx="481284" cy="370004"/>
          </a:xfrm>
          <a:prstGeom prst="rect">
            <a:avLst/>
          </a:prstGeom>
        </p:spPr>
      </p:pic>
      <p:grpSp>
        <p:nvGrpSpPr>
          <p:cNvPr id="13" name="service"/>
          <p:cNvGrpSpPr/>
          <p:nvPr/>
        </p:nvGrpSpPr>
        <p:grpSpPr>
          <a:xfrm>
            <a:off x="7745138" y="2444971"/>
            <a:ext cx="1133364" cy="1133364"/>
            <a:chOff x="7842872" y="4600912"/>
            <a:chExt cx="605483" cy="605483"/>
          </a:xfrm>
        </p:grpSpPr>
        <p:sp>
          <p:nvSpPr>
            <p:cNvPr id="14" name="Rectangle 13"/>
            <p:cNvSpPr/>
            <p:nvPr/>
          </p:nvSpPr>
          <p:spPr bwMode="auto">
            <a:xfrm>
              <a:off x="7842872" y="4600912"/>
              <a:ext cx="605483" cy="605483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15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3017" y="4624238"/>
              <a:ext cx="520727" cy="558829"/>
            </a:xfrm>
            <a:prstGeom prst="rect">
              <a:avLst/>
            </a:prstGeom>
          </p:spPr>
        </p:pic>
      </p:grpSp>
      <p:sp>
        <p:nvSpPr>
          <p:cNvPr id="16" name="queue"/>
          <p:cNvSpPr/>
          <p:nvPr/>
        </p:nvSpPr>
        <p:spPr>
          <a:xfrm flipH="1">
            <a:off x="5436053" y="4329076"/>
            <a:ext cx="1168995" cy="415769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cxnSp>
        <p:nvCxnSpPr>
          <p:cNvPr id="17" name="to queue"/>
          <p:cNvCxnSpPr>
            <a:cxnSpLocks/>
            <a:stCxn id="14" idx="2"/>
            <a:endCxn id="16" idx="1"/>
          </p:cNvCxnSpPr>
          <p:nvPr/>
        </p:nvCxnSpPr>
        <p:spPr>
          <a:xfrm rot="5400000">
            <a:off x="6979121" y="3204262"/>
            <a:ext cx="958626" cy="1706772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from queue"/>
          <p:cNvCxnSpPr>
            <a:cxnSpLocks/>
            <a:stCxn id="16" idx="4"/>
            <a:endCxn id="10" idx="2"/>
          </p:cNvCxnSpPr>
          <p:nvPr/>
        </p:nvCxnSpPr>
        <p:spPr>
          <a:xfrm rot="10800000">
            <a:off x="3720261" y="3578335"/>
            <a:ext cx="1715793" cy="958626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queue"/>
          <p:cNvSpPr/>
          <p:nvPr/>
        </p:nvSpPr>
        <p:spPr>
          <a:xfrm flipH="1">
            <a:off x="5436053" y="5339729"/>
            <a:ext cx="1168995" cy="415769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audit</a:t>
            </a:r>
          </a:p>
        </p:txBody>
      </p:sp>
      <p:cxnSp>
        <p:nvCxnSpPr>
          <p:cNvPr id="22" name="to queue"/>
          <p:cNvCxnSpPr>
            <a:cxnSpLocks/>
            <a:stCxn id="21" idx="1"/>
            <a:endCxn id="15" idx="3"/>
          </p:cNvCxnSpPr>
          <p:nvPr/>
        </p:nvCxnSpPr>
        <p:spPr>
          <a:xfrm flipV="1">
            <a:off x="6605048" y="3011651"/>
            <a:ext cx="2227386" cy="2535963"/>
          </a:xfrm>
          <a:prstGeom prst="bentConnector3">
            <a:avLst>
              <a:gd name="adj1" fmla="val 110263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audit ms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497" y="2553913"/>
            <a:ext cx="481284" cy="370004"/>
          </a:xfrm>
          <a:prstGeom prst="rect">
            <a:avLst/>
          </a:prstGeom>
        </p:spPr>
      </p:pic>
      <p:pic>
        <p:nvPicPr>
          <p:cNvPr id="27" name="check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4089" y="3240741"/>
            <a:ext cx="550765" cy="63152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0543" y="2151043"/>
            <a:ext cx="12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Endpoint 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22103" y="2151043"/>
            <a:ext cx="12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Endpoint B</a:t>
            </a:r>
          </a:p>
        </p:txBody>
      </p:sp>
    </p:spTree>
    <p:extLst>
      <p:ext uri="{BB962C8B-B14F-4D97-AF65-F5344CB8AC3E}">
        <p14:creationId xmlns:p14="http://schemas.microsoft.com/office/powerpoint/2010/main" val="387118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-2.59259E-6 L 3.33333E-6 0.07639 L 0.3207 0.07639 L 0.3207 0.01019 L 0.32122 0.0101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00091 0.37269 L -0.25092 0.37708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52" y="1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Oversized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02137" cy="4351338"/>
          </a:xfrm>
        </p:spPr>
        <p:txBody>
          <a:bodyPr/>
          <a:lstStyle/>
          <a:p>
            <a:r>
              <a:rPr lang="en-CA" dirty="0"/>
              <a:t>ASB limit: 256KB or 1MB</a:t>
            </a:r>
          </a:p>
          <a:p>
            <a:r>
              <a:rPr lang="en-CA" dirty="0"/>
              <a:t>Clean-up</a:t>
            </a:r>
          </a:p>
        </p:txBody>
      </p:sp>
      <p:grpSp>
        <p:nvGrpSpPr>
          <p:cNvPr id="4" name="size"/>
          <p:cNvGrpSpPr/>
          <p:nvPr/>
        </p:nvGrpSpPr>
        <p:grpSpPr>
          <a:xfrm>
            <a:off x="6801243" y="1690688"/>
            <a:ext cx="2198073" cy="2133022"/>
            <a:chOff x="7472802" y="2018150"/>
            <a:chExt cx="2768477" cy="26865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2802" y="2018150"/>
              <a:ext cx="2768477" cy="268654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4224" y="2384647"/>
              <a:ext cx="1773729" cy="1773729"/>
            </a:xfrm>
            <a:prstGeom prst="rect">
              <a:avLst/>
            </a:prstGeom>
          </p:spPr>
        </p:pic>
        <p:pic>
          <p:nvPicPr>
            <p:cNvPr id="8" name="ms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4262" y="3271511"/>
              <a:ext cx="773651" cy="605055"/>
            </a:xfrm>
            <a:prstGeom prst="rect">
              <a:avLst/>
            </a:prstGeom>
          </p:spPr>
        </p:pic>
      </p:grpSp>
      <p:grpSp>
        <p:nvGrpSpPr>
          <p:cNvPr id="9" name="cleanup"/>
          <p:cNvGrpSpPr/>
          <p:nvPr/>
        </p:nvGrpSpPr>
        <p:grpSpPr>
          <a:xfrm>
            <a:off x="8999316" y="1690687"/>
            <a:ext cx="2198073" cy="2133023"/>
            <a:chOff x="9020248" y="1969044"/>
            <a:chExt cx="2768477" cy="268654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0248" y="1969044"/>
              <a:ext cx="2768477" cy="2686546"/>
            </a:xfrm>
            <a:prstGeom prst="rect">
              <a:avLst/>
            </a:prstGeom>
          </p:spPr>
        </p:pic>
        <p:pic>
          <p:nvPicPr>
            <p:cNvPr id="12" name="ms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6608" y="3323055"/>
              <a:ext cx="577663" cy="45177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22597" y="2409563"/>
              <a:ext cx="1625684" cy="1625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059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Demo: </a:t>
            </a:r>
            <a:r>
              <a:rPr lang="en-CA" dirty="0" err="1"/>
              <a:t>DataBus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Sending a message larger than 256KB</a:t>
            </a:r>
          </a:p>
        </p:txBody>
      </p:sp>
    </p:spTree>
    <p:extLst>
      <p:ext uri="{BB962C8B-B14F-4D97-AF65-F5344CB8AC3E}">
        <p14:creationId xmlns:p14="http://schemas.microsoft.com/office/powerpoint/2010/main" val="325988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hing, clock, object&#10;&#10;Description generated with high confidence"/>
          <p:cNvPicPr>
            <a:picLocks noChangeAspect="1"/>
          </p:cNvPicPr>
          <p:nvPr/>
        </p:nvPicPr>
        <p:blipFill rotWithShape="1">
          <a:blip r:embed="rId3"/>
          <a:srcRect t="4387" r="2" b="4596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30160" y="2737876"/>
            <a:ext cx="4277360" cy="1382257"/>
          </a:xfrm>
          <a:noFill/>
        </p:spPr>
        <p:txBody>
          <a:bodyPr>
            <a:normAutofit/>
          </a:bodyPr>
          <a:lstStyle/>
          <a:p>
            <a:pPr algn="l"/>
            <a:r>
              <a:rPr lang="en-CA" sz="4400" b="1" dirty="0" err="1">
                <a:solidFill>
                  <a:srgbClr val="41719C"/>
                </a:solidFill>
              </a:rPr>
              <a:t>NServiceBus</a:t>
            </a:r>
            <a:r>
              <a:rPr lang="en-CA" sz="4400" b="1" dirty="0">
                <a:solidFill>
                  <a:srgbClr val="41719C"/>
                </a:solidFill>
              </a:rPr>
              <a:t> </a:t>
            </a:r>
            <a:r>
              <a:rPr lang="en-CA" sz="4400" b="1" dirty="0">
                <a:solidFill>
                  <a:srgbClr val="00A3C4"/>
                </a:solidFill>
              </a:rPr>
              <a:t>and</a:t>
            </a:r>
            <a:br>
              <a:rPr lang="en-CA" sz="4400" b="1" dirty="0">
                <a:solidFill>
                  <a:srgbClr val="41719C"/>
                </a:solidFill>
              </a:rPr>
            </a:br>
            <a:r>
              <a:rPr lang="en-CA" sz="4400" b="1" dirty="0">
                <a:solidFill>
                  <a:srgbClr val="41719C"/>
                </a:solidFill>
              </a:rPr>
              <a:t>Azure Service Bus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30160" y="4120133"/>
            <a:ext cx="3921759" cy="528321"/>
          </a:xfrm>
          <a:noFill/>
        </p:spPr>
        <p:txBody>
          <a:bodyPr>
            <a:normAutofit/>
          </a:bodyPr>
          <a:lstStyle/>
          <a:p>
            <a:pPr algn="l"/>
            <a:r>
              <a:rPr lang="en-CA" sz="2000" dirty="0">
                <a:solidFill>
                  <a:schemeClr val="bg2">
                    <a:lumMod val="25000"/>
                  </a:schemeClr>
                </a:solidFill>
              </a:rPr>
              <a:t>Sean Feldman / @</a:t>
            </a:r>
            <a:r>
              <a:rPr lang="en-CA" sz="2000" dirty="0" err="1">
                <a:solidFill>
                  <a:schemeClr val="bg2">
                    <a:lumMod val="25000"/>
                  </a:schemeClr>
                </a:solidFill>
              </a:rPr>
              <a:t>sfeldman</a:t>
            </a:r>
            <a:endParaRPr lang="en-CA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Image result for particular softwar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418" y="5400040"/>
            <a:ext cx="1348740" cy="134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messages" hidden="1"/>
          <p:cNvGrpSpPr/>
          <p:nvPr/>
        </p:nvGrpSpPr>
        <p:grpSpPr>
          <a:xfrm>
            <a:off x="454660" y="501334"/>
            <a:ext cx="6626860" cy="5858826"/>
            <a:chOff x="454660" y="501334"/>
            <a:chExt cx="6626860" cy="5858826"/>
          </a:xfrm>
        </p:grpSpPr>
        <p:grpSp>
          <p:nvGrpSpPr>
            <p:cNvPr id="7" name="Group 6"/>
            <p:cNvGrpSpPr/>
            <p:nvPr/>
          </p:nvGrpSpPr>
          <p:grpSpPr>
            <a:xfrm>
              <a:off x="454660" y="501334"/>
              <a:ext cx="6626860" cy="844866"/>
              <a:chOff x="454660" y="501334"/>
              <a:chExt cx="6626860" cy="844866"/>
            </a:xfrm>
          </p:grpSpPr>
          <p:pic>
            <p:nvPicPr>
              <p:cNvPr id="1028" name="Picture 4" descr="Image result for azure service bus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5980" y="501334"/>
                <a:ext cx="1612900" cy="84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Image result for azure service bus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660" y="501334"/>
                <a:ext cx="1612900" cy="84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Image result for azure service bus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8620" y="501334"/>
                <a:ext cx="1612900" cy="84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Image result for azure service bus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7300" y="501334"/>
                <a:ext cx="1612900" cy="84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454660" y="2172654"/>
              <a:ext cx="6626860" cy="844866"/>
              <a:chOff x="454660" y="501334"/>
              <a:chExt cx="6626860" cy="844866"/>
            </a:xfrm>
          </p:grpSpPr>
          <p:pic>
            <p:nvPicPr>
              <p:cNvPr id="14" name="Picture 4" descr="Image result for azure service bus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5980" y="501334"/>
                <a:ext cx="1612900" cy="84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Image result for azure service bus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660" y="501334"/>
                <a:ext cx="1612900" cy="84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Image result for azure service bus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8620" y="501334"/>
                <a:ext cx="1612900" cy="84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Image result for azure service bus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7300" y="501334"/>
                <a:ext cx="1612900" cy="84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54660" y="3843974"/>
              <a:ext cx="6626860" cy="844866"/>
              <a:chOff x="454660" y="501334"/>
              <a:chExt cx="6626860" cy="844866"/>
            </a:xfrm>
          </p:grpSpPr>
          <p:pic>
            <p:nvPicPr>
              <p:cNvPr id="19" name="Picture 4" descr="Image result for azure service bus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5980" y="501334"/>
                <a:ext cx="1612900" cy="84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Image result for azure service bus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660" y="501334"/>
                <a:ext cx="1612900" cy="84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 descr="Image result for azure service bus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8620" y="501334"/>
                <a:ext cx="1612900" cy="84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Image result for azure service bus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7300" y="501334"/>
                <a:ext cx="1612900" cy="84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454660" y="5515294"/>
              <a:ext cx="6626860" cy="844866"/>
              <a:chOff x="454660" y="501334"/>
              <a:chExt cx="6626860" cy="844866"/>
            </a:xfrm>
          </p:grpSpPr>
          <p:pic>
            <p:nvPicPr>
              <p:cNvPr id="24" name="Picture 4" descr="Image result for azure service bus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5980" y="501334"/>
                <a:ext cx="1612900" cy="84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Image result for azure service bus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660" y="501334"/>
                <a:ext cx="1612900" cy="84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Image result for azure service bus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8620" y="501334"/>
                <a:ext cx="1612900" cy="84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4" descr="Image result for azure service bus 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7300" y="501334"/>
                <a:ext cx="1612900" cy="84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81585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Transaction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9085" cy="2105831"/>
          </a:xfrm>
        </p:spPr>
        <p:txBody>
          <a:bodyPr/>
          <a:lstStyle/>
          <a:p>
            <a:r>
              <a:rPr lang="en-CA" dirty="0"/>
              <a:t>Unreliable</a:t>
            </a:r>
          </a:p>
          <a:p>
            <a:r>
              <a:rPr lang="en-CA" dirty="0" err="1"/>
              <a:t>ReceiveOnly</a:t>
            </a:r>
            <a:endParaRPr lang="en-CA" dirty="0"/>
          </a:p>
          <a:p>
            <a:r>
              <a:rPr lang="en-CA" dirty="0" err="1"/>
              <a:t>SendsAtomicWithReceive</a:t>
            </a:r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96750" y="1825625"/>
            <a:ext cx="5804345" cy="210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ReceiveAndDelete</a:t>
            </a:r>
            <a:endParaRPr lang="en-CA" dirty="0"/>
          </a:p>
          <a:p>
            <a:r>
              <a:rPr lang="en-CA" dirty="0" err="1"/>
              <a:t>PeekLock</a:t>
            </a:r>
            <a:endParaRPr lang="en-CA" dirty="0"/>
          </a:p>
          <a:p>
            <a:r>
              <a:rPr lang="en-CA" dirty="0" err="1"/>
              <a:t>PeekLock</a:t>
            </a:r>
            <a:r>
              <a:rPr lang="en-CA" dirty="0"/>
              <a:t>… but not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   (</a:t>
            </a:r>
            <a:r>
              <a:rPr lang="en-CA" dirty="0" err="1">
                <a:sym typeface="Wingdings" panose="05000000000000000000" pitchFamily="2" charset="2"/>
              </a:rPr>
              <a:t>PeekLock</a:t>
            </a:r>
            <a:r>
              <a:rPr lang="en-CA" dirty="0">
                <a:sym typeface="Wingdings" panose="05000000000000000000" pitchFamily="2" charset="2"/>
              </a:rPr>
              <a:t> + Transaction + </a:t>
            </a:r>
            <a:r>
              <a:rPr lang="en-CA" dirty="0" err="1">
                <a:sym typeface="Wingdings" panose="05000000000000000000" pitchFamily="2" charset="2"/>
              </a:rPr>
              <a:t>SendVia</a:t>
            </a:r>
            <a:r>
              <a:rPr lang="en-CA" dirty="0">
                <a:sym typeface="Wingdings" panose="05000000000000000000" pitchFamily="2" charset="2"/>
              </a:rPr>
              <a:t>)</a:t>
            </a:r>
            <a:endParaRPr lang="en-CA" dirty="0"/>
          </a:p>
        </p:txBody>
      </p:sp>
      <p:grpSp>
        <p:nvGrpSpPr>
          <p:cNvPr id="9" name="ghost msgs"/>
          <p:cNvGrpSpPr/>
          <p:nvPr/>
        </p:nvGrpSpPr>
        <p:grpSpPr>
          <a:xfrm>
            <a:off x="9893391" y="4597829"/>
            <a:ext cx="2298609" cy="2260171"/>
            <a:chOff x="5637609" y="2316301"/>
            <a:chExt cx="1971366" cy="19384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7609" y="2316301"/>
              <a:ext cx="1971366" cy="19384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7263" y="2515674"/>
              <a:ext cx="1744859" cy="1455974"/>
            </a:xfrm>
            <a:prstGeom prst="rect">
              <a:avLst/>
            </a:prstGeom>
          </p:spPr>
        </p:pic>
      </p:grpSp>
      <p:sp>
        <p:nvSpPr>
          <p:cNvPr id="12" name="shim"/>
          <p:cNvSpPr/>
          <p:nvPr/>
        </p:nvSpPr>
        <p:spPr>
          <a:xfrm>
            <a:off x="-89647" y="-95624"/>
            <a:ext cx="12323482" cy="703430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ffer"/>
          <p:cNvSpPr/>
          <p:nvPr/>
        </p:nvSpPr>
        <p:spPr>
          <a:xfrm>
            <a:off x="1207247" y="1398494"/>
            <a:ext cx="9971201" cy="2898588"/>
          </a:xfrm>
          <a:prstGeom prst="wedgeRoundRectCallout">
            <a:avLst>
              <a:gd name="adj1" fmla="val 319"/>
              <a:gd name="adj2" fmla="val 82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/>
              <a:t>Craving for more Azure Service Bus?</a:t>
            </a:r>
          </a:p>
          <a:p>
            <a:r>
              <a:rPr lang="en-US" sz="2800" b="1" dirty="0"/>
              <a:t>Azure Service Bus Messaging – Taming the Beast</a:t>
            </a:r>
          </a:p>
          <a:p>
            <a:r>
              <a:rPr lang="en-US" sz="2800" dirty="0"/>
              <a:t>tomorrow at 9:45AM @ room A3</a:t>
            </a:r>
            <a:endParaRPr lang="en-CA" sz="2800" dirty="0"/>
          </a:p>
        </p:txBody>
      </p:sp>
      <p:pic>
        <p:nvPicPr>
          <p:cNvPr id="14" name="hea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08" y="4471813"/>
            <a:ext cx="1905000" cy="1905000"/>
          </a:xfrm>
          <a:prstGeom prst="ellipse">
            <a:avLst/>
          </a:prstGeom>
          <a:ln>
            <a:solidFill>
              <a:srgbClr val="41719C"/>
            </a:solidFill>
          </a:ln>
        </p:spPr>
      </p:pic>
    </p:spTree>
    <p:extLst>
      <p:ext uri="{BB962C8B-B14F-4D97-AF65-F5344CB8AC3E}">
        <p14:creationId xmlns:p14="http://schemas.microsoft.com/office/powerpoint/2010/main" val="258338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Batching of messages: behind the curtain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4665"/>
          </a:xfrm>
        </p:spPr>
        <p:txBody>
          <a:bodyPr/>
          <a:lstStyle/>
          <a:p>
            <a:r>
              <a:rPr lang="en-CA" dirty="0"/>
              <a:t>Overcome limitations</a:t>
            </a:r>
          </a:p>
          <a:p>
            <a:r>
              <a:rPr lang="en-CA" dirty="0"/>
              <a:t>No ghost messages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031402" y="4733532"/>
            <a:ext cx="2160598" cy="2124468"/>
            <a:chOff x="5697263" y="4530604"/>
            <a:chExt cx="1971366" cy="1938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263" y="4530604"/>
              <a:ext cx="1971366" cy="19384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5970394" y="5323840"/>
              <a:ext cx="1449424" cy="275977"/>
              <a:chOff x="6303653" y="5441103"/>
              <a:chExt cx="1050531" cy="20002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3653" y="5441103"/>
                <a:ext cx="252414" cy="200026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692" y="5441103"/>
                <a:ext cx="252414" cy="200026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5731" y="5441103"/>
                <a:ext cx="252414" cy="200026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1770" y="5441103"/>
                <a:ext cx="252414" cy="2000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2445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44821" cy="4351338"/>
          </a:xfrm>
        </p:spPr>
        <p:txBody>
          <a:bodyPr/>
          <a:lstStyle/>
          <a:p>
            <a:r>
              <a:rPr lang="en-CA" dirty="0"/>
              <a:t>Represents the layout of Service Bus entities that allow endpoints to communicate</a:t>
            </a:r>
          </a:p>
          <a:p>
            <a:r>
              <a:rPr lang="en-CA" dirty="0"/>
              <a:t>Evolving topology so that you don’t have to do it</a:t>
            </a:r>
          </a:p>
          <a:p>
            <a:r>
              <a:rPr lang="en-CA" dirty="0"/>
              <a:t>From Endpoint Oriented to Forwarding</a:t>
            </a:r>
          </a:p>
        </p:txBody>
      </p:sp>
      <p:grpSp>
        <p:nvGrpSpPr>
          <p:cNvPr id="6" name="topologies"/>
          <p:cNvGrpSpPr/>
          <p:nvPr/>
        </p:nvGrpSpPr>
        <p:grpSpPr>
          <a:xfrm>
            <a:off x="10083021" y="4752924"/>
            <a:ext cx="2140877" cy="2105076"/>
            <a:chOff x="7814181" y="136342"/>
            <a:chExt cx="1971366" cy="1938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4181" y="136342"/>
              <a:ext cx="1971366" cy="1938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biLevel thresh="25000"/>
            </a:blip>
            <a:stretch>
              <a:fillRect/>
            </a:stretch>
          </p:blipFill>
          <p:spPr>
            <a:xfrm>
              <a:off x="8321157" y="649769"/>
              <a:ext cx="963308" cy="963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726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Endpoint Oriented Topology</a:t>
            </a:r>
          </a:p>
        </p:txBody>
      </p:sp>
      <p:sp>
        <p:nvSpPr>
          <p:cNvPr id="6" name="Flowchart: Magnetic Disk 5"/>
          <p:cNvSpPr/>
          <p:nvPr/>
        </p:nvSpPr>
        <p:spPr bwMode="auto">
          <a:xfrm rot="5400000">
            <a:off x="6321125" y="4333810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55498" y="4449108"/>
            <a:ext cx="1142037" cy="782464"/>
          </a:xfrm>
          <a:prstGeom prst="rect">
            <a:avLst/>
          </a:prstGeom>
          <a:solidFill>
            <a:srgbClr val="17386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C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7109061" y="4840340"/>
            <a:ext cx="646437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lowchart: Magnetic Disk 8"/>
          <p:cNvSpPr/>
          <p:nvPr/>
        </p:nvSpPr>
        <p:spPr bwMode="auto">
          <a:xfrm rot="5400000">
            <a:off x="6353018" y="2705603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754535" y="2820901"/>
            <a:ext cx="1142037" cy="782464"/>
          </a:xfrm>
          <a:prstGeom prst="rect">
            <a:avLst/>
          </a:prstGeom>
          <a:solidFill>
            <a:srgbClr val="17386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B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7140954" y="3212133"/>
            <a:ext cx="613581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lowchart: Magnetic Disk 11"/>
          <p:cNvSpPr/>
          <p:nvPr/>
        </p:nvSpPr>
        <p:spPr bwMode="auto">
          <a:xfrm rot="5400000">
            <a:off x="1156427" y="3537944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347533" y="3649004"/>
            <a:ext cx="1142037" cy="782464"/>
          </a:xfrm>
          <a:prstGeom prst="rect">
            <a:avLst/>
          </a:prstGeom>
          <a:solidFill>
            <a:srgbClr val="17386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A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13" idx="1"/>
            <a:endCxn id="12" idx="1"/>
          </p:cNvCxnSpPr>
          <p:nvPr/>
        </p:nvCxnSpPr>
        <p:spPr bwMode="auto">
          <a:xfrm flipH="1">
            <a:off x="1944363" y="4040236"/>
            <a:ext cx="403170" cy="42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or: Elbow 14"/>
          <p:cNvCxnSpPr>
            <a:stCxn id="13" idx="3"/>
            <a:endCxn id="9" idx="3"/>
          </p:cNvCxnSpPr>
          <p:nvPr/>
        </p:nvCxnSpPr>
        <p:spPr bwMode="auto">
          <a:xfrm flipV="1">
            <a:off x="3489570" y="3212134"/>
            <a:ext cx="2638324" cy="828102"/>
          </a:xfrm>
          <a:prstGeom prst="bentConnector3">
            <a:avLst>
              <a:gd name="adj1" fmla="val 7039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15"/>
          <p:cNvGrpSpPr/>
          <p:nvPr/>
        </p:nvGrpSpPr>
        <p:grpSpPr>
          <a:xfrm>
            <a:off x="3886200" y="3613260"/>
            <a:ext cx="1263714" cy="874147"/>
            <a:chOff x="3338703" y="3665098"/>
            <a:chExt cx="2529000" cy="1749381"/>
          </a:xfrm>
        </p:grpSpPr>
        <p:sp>
          <p:nvSpPr>
            <p:cNvPr id="17" name="Flowchart: Magnetic Disk 16"/>
            <p:cNvSpPr/>
            <p:nvPr/>
          </p:nvSpPr>
          <p:spPr bwMode="auto">
            <a:xfrm rot="5400000">
              <a:off x="3563827" y="4034211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lowchart: Magnetic Disk 17"/>
            <p:cNvSpPr/>
            <p:nvPr/>
          </p:nvSpPr>
          <p:spPr bwMode="auto">
            <a:xfrm rot="5400000">
              <a:off x="4210590" y="4032613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lowchart: Magnetic Disk 18"/>
            <p:cNvSpPr/>
            <p:nvPr/>
          </p:nvSpPr>
          <p:spPr bwMode="auto">
            <a:xfrm rot="5400000">
              <a:off x="5079767" y="462654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 rot="5400000">
              <a:off x="5022877" y="4035098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owchart: Magnetic Disk 20"/>
            <p:cNvSpPr/>
            <p:nvPr/>
          </p:nvSpPr>
          <p:spPr bwMode="auto">
            <a:xfrm rot="5400000">
              <a:off x="5018929" y="343997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175686" y="2775060"/>
            <a:ext cx="1263714" cy="874147"/>
            <a:chOff x="3338703" y="3665098"/>
            <a:chExt cx="2529000" cy="1749381"/>
          </a:xfrm>
        </p:grpSpPr>
        <p:sp>
          <p:nvSpPr>
            <p:cNvPr id="23" name="Flowchart: Magnetic Disk 22"/>
            <p:cNvSpPr/>
            <p:nvPr/>
          </p:nvSpPr>
          <p:spPr bwMode="auto">
            <a:xfrm rot="5400000">
              <a:off x="3563827" y="4034211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lowchart: Magnetic Disk 23"/>
            <p:cNvSpPr/>
            <p:nvPr/>
          </p:nvSpPr>
          <p:spPr bwMode="auto">
            <a:xfrm rot="5400000">
              <a:off x="4210590" y="4032613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lowchart: Magnetic Disk 24"/>
            <p:cNvSpPr/>
            <p:nvPr/>
          </p:nvSpPr>
          <p:spPr bwMode="auto">
            <a:xfrm rot="5400000">
              <a:off x="5079767" y="462654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lowchart: Magnetic Disk 25"/>
            <p:cNvSpPr/>
            <p:nvPr/>
          </p:nvSpPr>
          <p:spPr bwMode="auto">
            <a:xfrm rot="5400000">
              <a:off x="5022877" y="4035098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lowchart: Magnetic Disk 26"/>
            <p:cNvSpPr/>
            <p:nvPr/>
          </p:nvSpPr>
          <p:spPr bwMode="auto">
            <a:xfrm rot="5400000">
              <a:off x="5018929" y="343997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21151" y="4403267"/>
            <a:ext cx="1263714" cy="874147"/>
            <a:chOff x="3338703" y="3665098"/>
            <a:chExt cx="2529000" cy="1749381"/>
          </a:xfrm>
        </p:grpSpPr>
        <p:sp>
          <p:nvSpPr>
            <p:cNvPr id="29" name="Flowchart: Magnetic Disk 28"/>
            <p:cNvSpPr/>
            <p:nvPr/>
          </p:nvSpPr>
          <p:spPr bwMode="auto">
            <a:xfrm rot="5400000">
              <a:off x="3563827" y="4034211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lowchart: Magnetic Disk 29"/>
            <p:cNvSpPr/>
            <p:nvPr/>
          </p:nvSpPr>
          <p:spPr bwMode="auto">
            <a:xfrm rot="5400000">
              <a:off x="4210590" y="4032613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lowchart: Magnetic Disk 30"/>
            <p:cNvSpPr/>
            <p:nvPr/>
          </p:nvSpPr>
          <p:spPr bwMode="auto">
            <a:xfrm rot="5400000">
              <a:off x="5079767" y="462654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lowchart: Magnetic Disk 31"/>
            <p:cNvSpPr/>
            <p:nvPr/>
          </p:nvSpPr>
          <p:spPr bwMode="auto">
            <a:xfrm rot="5400000">
              <a:off x="5022877" y="4035098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lowchart: Magnetic Disk 32"/>
            <p:cNvSpPr/>
            <p:nvPr/>
          </p:nvSpPr>
          <p:spPr bwMode="auto">
            <a:xfrm rot="5400000">
              <a:off x="5018929" y="343997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Straight Arrow Connector 33"/>
          <p:cNvCxnSpPr>
            <a:stCxn id="13" idx="3"/>
            <a:endCxn id="17" idx="3"/>
          </p:cNvCxnSpPr>
          <p:nvPr/>
        </p:nvCxnSpPr>
        <p:spPr bwMode="auto">
          <a:xfrm>
            <a:off x="3489570" y="4040236"/>
            <a:ext cx="396630" cy="105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8896572" y="3211895"/>
            <a:ext cx="279114" cy="47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endCxn id="29" idx="3"/>
          </p:cNvCxnSpPr>
          <p:nvPr/>
        </p:nvCxnSpPr>
        <p:spPr bwMode="auto">
          <a:xfrm>
            <a:off x="8897535" y="4840102"/>
            <a:ext cx="223616" cy="71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Connector: Elbow 36"/>
          <p:cNvCxnSpPr>
            <a:stCxn id="10" idx="1"/>
            <a:endCxn id="21" idx="1"/>
          </p:cNvCxnSpPr>
          <p:nvPr/>
        </p:nvCxnSpPr>
        <p:spPr bwMode="auto">
          <a:xfrm rot="10800000" flipV="1">
            <a:off x="5119515" y="3212132"/>
            <a:ext cx="2635021" cy="541743"/>
          </a:xfrm>
          <a:prstGeom prst="bentConnector3">
            <a:avLst>
              <a:gd name="adj1" fmla="val 9659"/>
            </a:avLst>
          </a:prstGeom>
          <a:solidFill>
            <a:srgbClr val="00B8FF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Connector: Elbow 37"/>
          <p:cNvCxnSpPr>
            <a:stCxn id="7" idx="1"/>
            <a:endCxn id="19" idx="1"/>
          </p:cNvCxnSpPr>
          <p:nvPr/>
        </p:nvCxnSpPr>
        <p:spPr bwMode="auto">
          <a:xfrm rot="10800000">
            <a:off x="5149914" y="4346792"/>
            <a:ext cx="2605584" cy="493548"/>
          </a:xfrm>
          <a:prstGeom prst="bentConnector3">
            <a:avLst>
              <a:gd name="adj1" fmla="val 6930"/>
            </a:avLst>
          </a:prstGeom>
          <a:solidFill>
            <a:srgbClr val="00B8FF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8"/>
          <p:cNvSpPr/>
          <p:nvPr/>
        </p:nvSpPr>
        <p:spPr bwMode="auto">
          <a:xfrm>
            <a:off x="838200" y="3460860"/>
            <a:ext cx="4495800" cy="1659171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994146" y="2363242"/>
            <a:ext cx="4495800" cy="1659171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999053" y="4095690"/>
            <a:ext cx="4495800" cy="1659171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22037" y="4299060"/>
            <a:ext cx="1303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EndpointC.</a:t>
            </a:r>
            <a:r>
              <a:rPr lang="nl-BE" sz="1200" b="1" dirty="0"/>
              <a:t>EventA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085421" y="3445769"/>
            <a:ext cx="1305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EndpointB.</a:t>
            </a:r>
            <a:r>
              <a:rPr lang="nl-BE" sz="1200" b="1" dirty="0"/>
              <a:t>EventA</a:t>
            </a:r>
            <a:endParaRPr lang="en-US" sz="1200" b="1" dirty="0"/>
          </a:p>
        </p:txBody>
      </p:sp>
      <p:cxnSp>
        <p:nvCxnSpPr>
          <p:cNvPr id="44" name="Connector: Elbow 43"/>
          <p:cNvCxnSpPr>
            <a:stCxn id="10" idx="1"/>
            <a:endCxn id="20" idx="1"/>
          </p:cNvCxnSpPr>
          <p:nvPr/>
        </p:nvCxnSpPr>
        <p:spPr bwMode="auto">
          <a:xfrm rot="10800000" flipV="1">
            <a:off x="5121487" y="3212133"/>
            <a:ext cx="2633048" cy="839120"/>
          </a:xfrm>
          <a:prstGeom prst="bentConnector3">
            <a:avLst>
              <a:gd name="adj1" fmla="val 5237"/>
            </a:avLst>
          </a:prstGeom>
          <a:solidFill>
            <a:srgbClr val="00B8FF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5085421" y="3796967"/>
            <a:ext cx="1298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EndpointB.</a:t>
            </a:r>
            <a:r>
              <a:rPr lang="nl-BE" sz="1200" b="1" dirty="0"/>
              <a:t>EventB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875256" y="4435823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b="1" dirty="0"/>
              <a:t>EndpointA.Events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08971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Forwarding Topology</a:t>
            </a:r>
          </a:p>
        </p:txBody>
      </p:sp>
      <p:sp>
        <p:nvSpPr>
          <p:cNvPr id="5" name="Flowchart: Magnetic Disk 4"/>
          <p:cNvSpPr/>
          <p:nvPr/>
        </p:nvSpPr>
        <p:spPr bwMode="auto">
          <a:xfrm rot="5400000">
            <a:off x="8091925" y="4184955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526298" y="4300253"/>
            <a:ext cx="1142037" cy="782464"/>
          </a:xfrm>
          <a:prstGeom prst="rect">
            <a:avLst/>
          </a:prstGeom>
          <a:solidFill>
            <a:srgbClr val="17386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C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8879861" y="4691485"/>
            <a:ext cx="646437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Flowchart: Magnetic Disk 7"/>
          <p:cNvSpPr/>
          <p:nvPr/>
        </p:nvSpPr>
        <p:spPr bwMode="auto">
          <a:xfrm rot="5400000">
            <a:off x="8123818" y="2556748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525335" y="2672046"/>
            <a:ext cx="1142037" cy="782464"/>
          </a:xfrm>
          <a:prstGeom prst="rect">
            <a:avLst/>
          </a:prstGeom>
          <a:solidFill>
            <a:srgbClr val="17386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B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8911754" y="3063278"/>
            <a:ext cx="613581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Flowchart: Magnetic Disk 10"/>
          <p:cNvSpPr/>
          <p:nvPr/>
        </p:nvSpPr>
        <p:spPr bwMode="auto">
          <a:xfrm rot="5400000">
            <a:off x="1936627" y="3389089"/>
            <a:ext cx="562811" cy="1013060"/>
          </a:xfrm>
          <a:prstGeom prst="flowChartMagneticDisk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371000" y="3500149"/>
            <a:ext cx="1142037" cy="782464"/>
          </a:xfrm>
          <a:prstGeom prst="rect">
            <a:avLst/>
          </a:prstGeom>
          <a:solidFill>
            <a:srgbClr val="17386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nl-BE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A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1"/>
            <a:endCxn id="11" idx="1"/>
          </p:cNvCxnSpPr>
          <p:nvPr/>
        </p:nvCxnSpPr>
        <p:spPr bwMode="auto">
          <a:xfrm flipH="1">
            <a:off x="2724564" y="3891381"/>
            <a:ext cx="646437" cy="424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ctor: Elbow 13"/>
          <p:cNvCxnSpPr>
            <a:stCxn id="12" idx="3"/>
            <a:endCxn id="8" idx="3"/>
          </p:cNvCxnSpPr>
          <p:nvPr/>
        </p:nvCxnSpPr>
        <p:spPr bwMode="auto">
          <a:xfrm flipV="1">
            <a:off x="4513037" y="3063279"/>
            <a:ext cx="3385657" cy="828102"/>
          </a:xfrm>
          <a:prstGeom prst="bentConnector3">
            <a:avLst>
              <a:gd name="adj1" fmla="val 553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oup 14"/>
          <p:cNvGrpSpPr/>
          <p:nvPr/>
        </p:nvGrpSpPr>
        <p:grpSpPr>
          <a:xfrm>
            <a:off x="5352200" y="3451067"/>
            <a:ext cx="1263714" cy="874147"/>
            <a:chOff x="3338703" y="3665098"/>
            <a:chExt cx="2529000" cy="1749381"/>
          </a:xfrm>
        </p:grpSpPr>
        <p:sp>
          <p:nvSpPr>
            <p:cNvPr id="16" name="Flowchart: Magnetic Disk 15"/>
            <p:cNvSpPr/>
            <p:nvPr/>
          </p:nvSpPr>
          <p:spPr bwMode="auto">
            <a:xfrm rot="5400000">
              <a:off x="3563827" y="4034211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lowchart: Magnetic Disk 16"/>
            <p:cNvSpPr/>
            <p:nvPr/>
          </p:nvSpPr>
          <p:spPr bwMode="auto">
            <a:xfrm rot="5400000">
              <a:off x="4210590" y="4032613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lowchart: Magnetic Disk 17"/>
            <p:cNvSpPr/>
            <p:nvPr/>
          </p:nvSpPr>
          <p:spPr bwMode="auto">
            <a:xfrm rot="5400000">
              <a:off x="5079767" y="462654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lowchart: Magnetic Disk 18"/>
            <p:cNvSpPr/>
            <p:nvPr/>
          </p:nvSpPr>
          <p:spPr bwMode="auto">
            <a:xfrm rot="5400000">
              <a:off x="5022877" y="4035098"/>
              <a:ext cx="562811" cy="1013060"/>
            </a:xfrm>
            <a:prstGeom prst="flowChartMagneticDisk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lowchart: Magnetic Disk 19"/>
            <p:cNvSpPr/>
            <p:nvPr/>
          </p:nvSpPr>
          <p:spPr bwMode="auto">
            <a:xfrm rot="5400000">
              <a:off x="5018929" y="3439974"/>
              <a:ext cx="562811" cy="1013060"/>
            </a:xfrm>
            <a:prstGeom prst="flowChartMagneticDisk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" name="Straight Arrow Connector 20"/>
          <p:cNvCxnSpPr>
            <a:stCxn id="12" idx="3"/>
            <a:endCxn id="16" idx="3"/>
          </p:cNvCxnSpPr>
          <p:nvPr/>
        </p:nvCxnSpPr>
        <p:spPr bwMode="auto">
          <a:xfrm flipV="1">
            <a:off x="4513037" y="3888617"/>
            <a:ext cx="839163" cy="276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or: Elbow 21"/>
          <p:cNvCxnSpPr>
            <a:stCxn id="20" idx="1"/>
            <a:endCxn id="8" idx="3"/>
          </p:cNvCxnSpPr>
          <p:nvPr/>
        </p:nvCxnSpPr>
        <p:spPr bwMode="auto">
          <a:xfrm flipV="1">
            <a:off x="6585514" y="3063279"/>
            <a:ext cx="1313180" cy="52840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onnector: Elbow 22"/>
          <p:cNvCxnSpPr>
            <a:stCxn id="18" idx="1"/>
            <a:endCxn id="5" idx="3"/>
          </p:cNvCxnSpPr>
          <p:nvPr/>
        </p:nvCxnSpPr>
        <p:spPr bwMode="auto">
          <a:xfrm>
            <a:off x="6615914" y="4184599"/>
            <a:ext cx="1250887" cy="506887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1618400" y="3235805"/>
            <a:ext cx="3176599" cy="1659171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689636" y="2236448"/>
            <a:ext cx="3176599" cy="1659171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685092" y="3954421"/>
            <a:ext cx="3176599" cy="1659171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85514" y="418903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b="1" dirty="0"/>
              <a:t>Type A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34928" y="3103016"/>
            <a:ext cx="83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b="1" dirty="0"/>
              <a:t>Type A  Type B</a:t>
            </a:r>
            <a:endParaRPr lang="en-US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5726328" y="3196676"/>
            <a:ext cx="9105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100" dirty="0"/>
              <a:t>EndpointB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5693679" y="4312913"/>
            <a:ext cx="9105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100" dirty="0"/>
              <a:t>EndpointC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5207192" y="3985041"/>
            <a:ext cx="7959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b="1" dirty="0"/>
              <a:t>Bundle-1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98007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Forwarding Topology?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164978"/>
            <a:ext cx="11455400" cy="27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41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Native Integrations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6686" cy="4351338"/>
          </a:xfrm>
        </p:spPr>
        <p:txBody>
          <a:bodyPr/>
          <a:lstStyle/>
          <a:p>
            <a:r>
              <a:rPr lang="en-CA" dirty="0"/>
              <a:t>Any 3</a:t>
            </a:r>
            <a:r>
              <a:rPr lang="en-CA" baseline="30000" dirty="0"/>
              <a:t>rd</a:t>
            </a:r>
            <a:r>
              <a:rPr lang="en-CA" dirty="0"/>
              <a:t> party</a:t>
            </a:r>
          </a:p>
          <a:p>
            <a:r>
              <a:rPr lang="en-CA" dirty="0"/>
              <a:t>Java Application</a:t>
            </a:r>
          </a:p>
          <a:p>
            <a:r>
              <a:rPr lang="en-CA" dirty="0"/>
              <a:t>Microsoft CRM</a:t>
            </a:r>
          </a:p>
        </p:txBody>
      </p:sp>
      <p:grpSp>
        <p:nvGrpSpPr>
          <p:cNvPr id="4" name="Group 3"/>
          <p:cNvGrpSpPr/>
          <p:nvPr/>
        </p:nvGrpSpPr>
        <p:grpSpPr>
          <a:xfrm rot="5400000">
            <a:off x="10037450" y="4796680"/>
            <a:ext cx="2076681" cy="2015223"/>
            <a:chOff x="6979547" y="1616529"/>
            <a:chExt cx="3860893" cy="37466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9547" y="1616529"/>
              <a:ext cx="3860893" cy="374663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3109" y="2278745"/>
              <a:ext cx="2422199" cy="2422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669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Demo: Native Integration</a:t>
            </a:r>
          </a:p>
        </p:txBody>
      </p:sp>
      <p:pic>
        <p:nvPicPr>
          <p:cNvPr id="6" name="msg 2-&gt;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91" y="3862625"/>
            <a:ext cx="481284" cy="370004"/>
          </a:xfrm>
          <a:prstGeom prst="rect">
            <a:avLst/>
          </a:prstGeom>
        </p:spPr>
      </p:pic>
      <p:grpSp>
        <p:nvGrpSpPr>
          <p:cNvPr id="7" name="service"/>
          <p:cNvGrpSpPr/>
          <p:nvPr/>
        </p:nvGrpSpPr>
        <p:grpSpPr>
          <a:xfrm>
            <a:off x="7745138" y="2685599"/>
            <a:ext cx="1133364" cy="1133364"/>
            <a:chOff x="7842872" y="4600912"/>
            <a:chExt cx="605483" cy="605483"/>
          </a:xfrm>
        </p:grpSpPr>
        <p:sp>
          <p:nvSpPr>
            <p:cNvPr id="8" name="Rectangle 7"/>
            <p:cNvSpPr/>
            <p:nvPr/>
          </p:nvSpPr>
          <p:spPr bwMode="auto">
            <a:xfrm>
              <a:off x="7842872" y="4600912"/>
              <a:ext cx="605483" cy="605483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15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3017" y="4624238"/>
              <a:ext cx="520727" cy="558829"/>
            </a:xfrm>
            <a:prstGeom prst="rect">
              <a:avLst/>
            </a:prstGeom>
          </p:spPr>
        </p:pic>
      </p:grpSp>
      <p:sp>
        <p:nvSpPr>
          <p:cNvPr id="10" name="queue"/>
          <p:cNvSpPr/>
          <p:nvPr/>
        </p:nvSpPr>
        <p:spPr>
          <a:xfrm flipH="1">
            <a:off x="5436053" y="4569704"/>
            <a:ext cx="1168995" cy="415769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cxnSp>
        <p:nvCxnSpPr>
          <p:cNvPr id="11" name="to queue"/>
          <p:cNvCxnSpPr>
            <a:cxnSpLocks/>
            <a:stCxn id="8" idx="2"/>
            <a:endCxn id="10" idx="1"/>
          </p:cNvCxnSpPr>
          <p:nvPr/>
        </p:nvCxnSpPr>
        <p:spPr>
          <a:xfrm rot="5400000">
            <a:off x="6979121" y="3444890"/>
            <a:ext cx="958626" cy="1706772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from queue"/>
          <p:cNvCxnSpPr>
            <a:cxnSpLocks/>
            <a:stCxn id="10" idx="4"/>
            <a:endCxn id="18" idx="2"/>
          </p:cNvCxnSpPr>
          <p:nvPr/>
        </p:nvCxnSpPr>
        <p:spPr>
          <a:xfrm rot="10800000">
            <a:off x="3753515" y="3775297"/>
            <a:ext cx="1682538" cy="1002293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0543" y="2359929"/>
            <a:ext cx="12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r>
              <a:rPr lang="en-CA" baseline="30000" dirty="0"/>
              <a:t>rd</a:t>
            </a:r>
            <a:r>
              <a:rPr lang="en-CA" dirty="0"/>
              <a:t> Party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22103" y="2359929"/>
            <a:ext cx="124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Endpoint 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24155" y="2685599"/>
            <a:ext cx="2458720" cy="1089697"/>
            <a:chOff x="2941320" y="2685599"/>
            <a:chExt cx="2458720" cy="108969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9049" y="2786374"/>
              <a:ext cx="711048" cy="43549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0542" y="2780007"/>
              <a:ext cx="473941" cy="86241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70736" y="3105192"/>
              <a:ext cx="1463050" cy="649516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941320" y="2685599"/>
              <a:ext cx="2458720" cy="108969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93249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91667E-6 -2.22222E-6 L 2.91667E-6 0.07639 L 0.3207 0.07639 L 0.3207 0.01019 L 0.32122 0.0101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 and Throughput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88480" cy="1763517"/>
          </a:xfrm>
        </p:spPr>
        <p:txBody>
          <a:bodyPr/>
          <a:lstStyle/>
          <a:p>
            <a:r>
              <a:rPr lang="en-CA" dirty="0"/>
              <a:t>Single Namespace Partitioning</a:t>
            </a:r>
          </a:p>
          <a:p>
            <a:r>
              <a:rPr lang="en-CA" dirty="0"/>
              <a:t>Round Robin Namespace Partitioning</a:t>
            </a:r>
          </a:p>
          <a:p>
            <a:r>
              <a:rPr lang="en-CA" dirty="0"/>
              <a:t>Failover Namespace Partitioning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974413" y="4677496"/>
            <a:ext cx="2217587" cy="2180504"/>
            <a:chOff x="9546696" y="4238563"/>
            <a:chExt cx="1971366" cy="19384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6696" y="4238563"/>
              <a:ext cx="1971366" cy="1938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4575" y="4683950"/>
              <a:ext cx="1139850" cy="1139850"/>
            </a:xfrm>
            <a:prstGeom prst="rect">
              <a:avLst/>
            </a:prstGeom>
          </p:spPr>
        </p:pic>
      </p:grpSp>
      <p:grpSp>
        <p:nvGrpSpPr>
          <p:cNvPr id="6" name="Round Robin"/>
          <p:cNvGrpSpPr/>
          <p:nvPr/>
        </p:nvGrpSpPr>
        <p:grpSpPr>
          <a:xfrm>
            <a:off x="8534785" y="1825625"/>
            <a:ext cx="1660871" cy="1633098"/>
            <a:chOff x="8534785" y="1825625"/>
            <a:chExt cx="1660871" cy="163309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4785" y="1825625"/>
              <a:ext cx="1660871" cy="163309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1605" y="2276360"/>
              <a:ext cx="727229" cy="727229"/>
            </a:xfrm>
            <a:prstGeom prst="rect">
              <a:avLst/>
            </a:prstGeom>
          </p:spPr>
        </p:pic>
      </p:grpSp>
      <p:grpSp>
        <p:nvGrpSpPr>
          <p:cNvPr id="19" name="single"/>
          <p:cNvGrpSpPr/>
          <p:nvPr/>
        </p:nvGrpSpPr>
        <p:grpSpPr>
          <a:xfrm>
            <a:off x="6896244" y="1825625"/>
            <a:ext cx="1660871" cy="1633098"/>
            <a:chOff x="6896244" y="1825625"/>
            <a:chExt cx="1660871" cy="163309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6244" y="1825625"/>
              <a:ext cx="1660871" cy="163309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6665" y="2243559"/>
              <a:ext cx="760030" cy="760030"/>
            </a:xfrm>
            <a:prstGeom prst="rect">
              <a:avLst/>
            </a:prstGeom>
          </p:spPr>
        </p:pic>
      </p:grpSp>
      <p:grpSp>
        <p:nvGrpSpPr>
          <p:cNvPr id="21" name="failover"/>
          <p:cNvGrpSpPr/>
          <p:nvPr/>
        </p:nvGrpSpPr>
        <p:grpSpPr>
          <a:xfrm>
            <a:off x="10195656" y="1823426"/>
            <a:ext cx="1660871" cy="1633098"/>
            <a:chOff x="10195656" y="1823426"/>
            <a:chExt cx="1660871" cy="163309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95656" y="1823426"/>
              <a:ext cx="1660871" cy="163309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13782" y="2191703"/>
              <a:ext cx="1024618" cy="917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45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NSB+ASB=Run Anywhere!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Host anywhere</a:t>
            </a:r>
          </a:p>
          <a:p>
            <a:pPr lvl="1"/>
            <a:r>
              <a:rPr lang="en-CA" dirty="0"/>
              <a:t>On-premises or Azure (and other clouds! What other clouds?!)</a:t>
            </a:r>
          </a:p>
          <a:p>
            <a:r>
              <a:rPr lang="en-CA" dirty="0"/>
              <a:t>Any type of compute service (minus Functions for a good reason)</a:t>
            </a:r>
          </a:p>
          <a:p>
            <a:pPr lvl="1"/>
            <a:r>
              <a:rPr lang="en-CA" dirty="0"/>
              <a:t>Self-hosted</a:t>
            </a:r>
          </a:p>
          <a:p>
            <a:pPr lvl="2"/>
            <a:r>
              <a:rPr lang="en-CA" dirty="0"/>
              <a:t>Windows Service</a:t>
            </a:r>
          </a:p>
          <a:p>
            <a:pPr lvl="2"/>
            <a:r>
              <a:rPr lang="en-CA" dirty="0"/>
              <a:t>In-proc (</a:t>
            </a:r>
            <a:r>
              <a:rPr lang="en-CA" dirty="0" err="1"/>
              <a:t>webapp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Azure VMs/VMSS</a:t>
            </a:r>
          </a:p>
          <a:p>
            <a:pPr lvl="1"/>
            <a:r>
              <a:rPr lang="en-CA" dirty="0"/>
              <a:t>Azure App Service (</a:t>
            </a:r>
            <a:r>
              <a:rPr lang="en-CA" dirty="0" err="1"/>
              <a:t>webapps</a:t>
            </a:r>
            <a:r>
              <a:rPr lang="en-CA" dirty="0"/>
              <a:t> and </a:t>
            </a:r>
            <a:r>
              <a:rPr lang="en-CA" dirty="0" err="1"/>
              <a:t>webjobs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Cloud Services</a:t>
            </a:r>
          </a:p>
          <a:p>
            <a:pPr lvl="1"/>
            <a:r>
              <a:rPr lang="en-CA" dirty="0"/>
              <a:t>Service Fabric</a:t>
            </a:r>
          </a:p>
          <a:p>
            <a:pPr lvl="1"/>
            <a:r>
              <a:rPr lang="en-CA" dirty="0"/>
              <a:t>The Next-Month Azure Service yet not announced :D</a:t>
            </a:r>
          </a:p>
        </p:txBody>
      </p:sp>
    </p:spTree>
    <p:extLst>
      <p:ext uri="{BB962C8B-B14F-4D97-AF65-F5344CB8AC3E}">
        <p14:creationId xmlns:p14="http://schemas.microsoft.com/office/powerpoint/2010/main" val="345534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05966">
            <a:off x="7592250" y="794479"/>
            <a:ext cx="3363523" cy="4248660"/>
          </a:xfrm>
          <a:prstGeom prst="rect">
            <a:avLst/>
          </a:prstGeom>
        </p:spPr>
      </p:pic>
      <p:pic>
        <p:nvPicPr>
          <p:cNvPr id="1030" name="Picture 6" descr="https://orly-appstore.herokuapp.com/generate?title=Microservice%20all%20the%20things&amp;top_text=How%20hard%20could%20it%20be%3F&amp;author=Sean%20Feldman&amp;image_code=40&amp;theme=7&amp;guide_text=&amp;guide_text_placement=bottom_righ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3584">
            <a:off x="1560539" y="1109398"/>
            <a:ext cx="3564780" cy="49906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72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1121" y="2768486"/>
            <a:ext cx="165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App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4389" y="2768485"/>
            <a:ext cx="161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Service Fabric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0957" y="2768486"/>
            <a:ext cx="15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Cloud Services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1010" y="2768486"/>
            <a:ext cx="125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Azure VMs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29295" y="2768485"/>
            <a:ext cx="161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Service 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20" y="3280230"/>
            <a:ext cx="1691399" cy="2706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105" y="3280230"/>
            <a:ext cx="1691399" cy="2706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275" y="3280230"/>
            <a:ext cx="1691399" cy="27062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859" y="3280230"/>
            <a:ext cx="1691399" cy="2706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690" y="3280230"/>
            <a:ext cx="1691399" cy="27062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017" y="0"/>
            <a:ext cx="7519988" cy="21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92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in Azure?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 flipH="1">
            <a:off x="831849" y="1700639"/>
            <a:ext cx="10515600" cy="212460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CA" dirty="0"/>
              <a:t>Get access to the Advanced Distributed Systems Design videos on the Fallacies of Distributed Computing to tackle the monster in the cloud</a:t>
            </a:r>
          </a:p>
          <a:p>
            <a:pPr marL="0" indent="0">
              <a:buNone/>
            </a:pPr>
            <a:endParaRPr lang="en-CA" u="sng" dirty="0"/>
          </a:p>
          <a:p>
            <a:pPr marL="0" indent="0" algn="ctr">
              <a:buNone/>
            </a:pPr>
            <a:r>
              <a:rPr lang="en-CA" u="sng" dirty="0">
                <a:hlinkClick r:id="rId2"/>
              </a:rPr>
              <a:t>http://go.particular.net/PRD17S</a:t>
            </a:r>
            <a:endParaRPr lang="en-CA" u="sn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H="1">
            <a:off x="831849" y="3890119"/>
            <a:ext cx="7524751" cy="1266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otham Medium" panose="02000604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</a:rPr>
              <a:t>Hurry up!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</a:rPr>
              <a:t>The magic works for 2 weeks only (till midnight)</a:t>
            </a:r>
          </a:p>
        </p:txBody>
      </p:sp>
      <p:pic>
        <p:nvPicPr>
          <p:cNvPr id="6" name="Picture 5" descr="A picture containing fruit, squash, plant, sitting&#10;&#10;Description generated with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398030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Thank You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 flipH="1">
            <a:off x="3524690" y="2190307"/>
            <a:ext cx="5098313" cy="26740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/>
              <a:t>@</a:t>
            </a:r>
            <a:r>
              <a:rPr lang="en-CA" dirty="0" err="1"/>
              <a:t>sfeldman</a:t>
            </a:r>
            <a:endParaRPr lang="en-CA" dirty="0"/>
          </a:p>
          <a:p>
            <a:pPr marL="0" indent="0" algn="ctr">
              <a:buNone/>
            </a:pPr>
            <a:r>
              <a:rPr lang="en-CA" dirty="0">
                <a:hlinkClick r:id="rId2"/>
              </a:rPr>
              <a:t>http://weblogs.asp.net/sfeldman</a:t>
            </a:r>
            <a:endParaRPr lang="en-CA" dirty="0"/>
          </a:p>
          <a:p>
            <a:pPr marL="0" indent="0" algn="ctr">
              <a:buNone/>
            </a:pPr>
            <a:r>
              <a:rPr lang="en-CA" dirty="0"/>
              <a:t>sean.feldman@particular.net</a:t>
            </a:r>
          </a:p>
        </p:txBody>
      </p:sp>
      <p:pic>
        <p:nvPicPr>
          <p:cNvPr id="5" name="Picture 2" descr="Image result for particular softwar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05" y="4938822"/>
            <a:ext cx="1574505" cy="157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39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</a:t>
            </a:r>
            <a:r>
              <a:rPr lang="en-CA" dirty="0" err="1"/>
              <a:t>NServiceBus</a:t>
            </a:r>
            <a:r>
              <a:rPr lang="en-CA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054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Messaging and workflow code-based framework for distributed systems that are</a:t>
            </a:r>
          </a:p>
          <a:p>
            <a:endParaRPr lang="en-US" dirty="0"/>
          </a:p>
          <a:p>
            <a:r>
              <a:rPr lang="en-US" dirty="0"/>
              <a:t>Scalable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Easy to work with and extend</a:t>
            </a:r>
          </a:p>
        </p:txBody>
      </p:sp>
      <p:pic>
        <p:nvPicPr>
          <p:cNvPr id="4" name="Picture 3" descr="A picture containing thing, clock, object&#10;&#10;Description generated with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067" y="1980218"/>
            <a:ext cx="2674743" cy="26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2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 I need </a:t>
            </a:r>
            <a:r>
              <a:rPr lang="en-CA" dirty="0" err="1"/>
              <a:t>NServiceBus</a:t>
            </a:r>
            <a:r>
              <a:rPr lang="en-CA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4593" cy="4351338"/>
          </a:xfrm>
        </p:spPr>
        <p:txBody>
          <a:bodyPr>
            <a:normAutofit/>
          </a:bodyPr>
          <a:lstStyle/>
          <a:p>
            <a:r>
              <a:rPr lang="en-CA" dirty="0"/>
              <a:t>Decoupling (RPC/WCF)</a:t>
            </a:r>
          </a:p>
          <a:p>
            <a:r>
              <a:rPr lang="en-CA" dirty="0"/>
              <a:t>Asynchronous communication</a:t>
            </a:r>
          </a:p>
          <a:p>
            <a:r>
              <a:rPr lang="en-CA" dirty="0"/>
              <a:t>Pub/Sub</a:t>
            </a:r>
          </a:p>
          <a:p>
            <a:r>
              <a:rPr lang="en-CA" dirty="0"/>
              <a:t>Ability to breakdown monoliths into smaller components (services)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62944" y="1825625"/>
            <a:ext cx="1210965" cy="1210965"/>
            <a:chOff x="5002212" y="3894137"/>
            <a:chExt cx="2057400" cy="2057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21312" y="4313237"/>
              <a:ext cx="1219200" cy="1219200"/>
            </a:xfrm>
            <a:prstGeom prst="rect">
              <a:avLst/>
            </a:prstGeom>
            <a:solidFill>
              <a:srgbClr val="0079D6"/>
            </a:solidFill>
          </p:spPr>
        </p:pic>
        <p:sp>
          <p:nvSpPr>
            <p:cNvPr id="6" name="Rectangle 5"/>
            <p:cNvSpPr/>
            <p:nvPr/>
          </p:nvSpPr>
          <p:spPr bwMode="auto">
            <a:xfrm>
              <a:off x="5002212" y="3894137"/>
              <a:ext cx="2057400" cy="205740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15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42576" y="1825625"/>
            <a:ext cx="1210965" cy="1210965"/>
            <a:chOff x="5002212" y="3894137"/>
            <a:chExt cx="2057400" cy="205740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21312" y="4313237"/>
              <a:ext cx="1219200" cy="1219200"/>
            </a:xfrm>
            <a:prstGeom prst="rect">
              <a:avLst/>
            </a:prstGeom>
            <a:solidFill>
              <a:srgbClr val="0079D6"/>
            </a:solidFill>
          </p:spPr>
        </p:pic>
        <p:sp>
          <p:nvSpPr>
            <p:cNvPr id="49" name="Rectangle 48"/>
            <p:cNvSpPr/>
            <p:nvPr/>
          </p:nvSpPr>
          <p:spPr bwMode="auto">
            <a:xfrm>
              <a:off x="5002212" y="3894137"/>
              <a:ext cx="2057400" cy="205740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15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RPC/WCF"/>
          <p:cNvGrpSpPr/>
          <p:nvPr/>
        </p:nvGrpSpPr>
        <p:grpSpPr>
          <a:xfrm>
            <a:off x="8273909" y="2141750"/>
            <a:ext cx="1468667" cy="369332"/>
            <a:chOff x="8273909" y="2141750"/>
            <a:chExt cx="1468667" cy="369332"/>
          </a:xfrm>
        </p:grpSpPr>
        <p:cxnSp>
          <p:nvCxnSpPr>
            <p:cNvPr id="51" name="Straight Arrow Connector 50"/>
            <p:cNvCxnSpPr>
              <a:stCxn id="49" idx="1"/>
              <a:endCxn id="6" idx="3"/>
            </p:cNvCxnSpPr>
            <p:nvPr/>
          </p:nvCxnSpPr>
          <p:spPr>
            <a:xfrm flipH="1">
              <a:off x="8273909" y="2431108"/>
              <a:ext cx="14686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448355" y="2141750"/>
              <a:ext cx="111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RPC/WCF</a:t>
              </a:r>
            </a:p>
          </p:txBody>
        </p:sp>
      </p:grpSp>
      <p:pic>
        <p:nvPicPr>
          <p:cNvPr id="54" name="failur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087" y="2284807"/>
            <a:ext cx="252967" cy="292599"/>
          </a:xfrm>
          <a:prstGeom prst="rect">
            <a:avLst/>
          </a:prstGeom>
        </p:spPr>
      </p:pic>
      <p:sp>
        <p:nvSpPr>
          <p:cNvPr id="55" name="queue"/>
          <p:cNvSpPr/>
          <p:nvPr/>
        </p:nvSpPr>
        <p:spPr>
          <a:xfrm flipH="1">
            <a:off x="8423744" y="3308126"/>
            <a:ext cx="1168995" cy="415769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cxnSp>
        <p:nvCxnSpPr>
          <p:cNvPr id="57" name="to queue"/>
          <p:cNvCxnSpPr>
            <a:stCxn id="49" idx="2"/>
            <a:endCxn id="55" idx="1"/>
          </p:cNvCxnSpPr>
          <p:nvPr/>
        </p:nvCxnSpPr>
        <p:spPr>
          <a:xfrm rot="5400000">
            <a:off x="9730689" y="2898640"/>
            <a:ext cx="479421" cy="7553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from queue"/>
          <p:cNvCxnSpPr>
            <a:stCxn id="55" idx="4"/>
            <a:endCxn id="6" idx="2"/>
          </p:cNvCxnSpPr>
          <p:nvPr/>
        </p:nvCxnSpPr>
        <p:spPr>
          <a:xfrm rot="10800000">
            <a:off x="7668428" y="3036591"/>
            <a:ext cx="755317" cy="4794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even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733" y="2141750"/>
            <a:ext cx="603281" cy="603281"/>
          </a:xfrm>
          <a:prstGeom prst="rect">
            <a:avLst/>
          </a:prstGeom>
        </p:spPr>
      </p:pic>
      <p:grpSp>
        <p:nvGrpSpPr>
          <p:cNvPr id="4097" name="services"/>
          <p:cNvGrpSpPr/>
          <p:nvPr/>
        </p:nvGrpSpPr>
        <p:grpSpPr>
          <a:xfrm>
            <a:off x="7345288" y="1795914"/>
            <a:ext cx="605483" cy="1294951"/>
            <a:chOff x="7842872" y="4600912"/>
            <a:chExt cx="605483" cy="1294951"/>
          </a:xfrm>
        </p:grpSpPr>
        <p:grpSp>
          <p:nvGrpSpPr>
            <p:cNvPr id="4096" name="service"/>
            <p:cNvGrpSpPr/>
            <p:nvPr/>
          </p:nvGrpSpPr>
          <p:grpSpPr>
            <a:xfrm>
              <a:off x="7842872" y="4600912"/>
              <a:ext cx="605483" cy="605483"/>
              <a:chOff x="7842872" y="4600912"/>
              <a:chExt cx="605483" cy="605483"/>
            </a:xfrm>
          </p:grpSpPr>
          <p:sp>
            <p:nvSpPr>
              <p:cNvPr id="64" name="Rectangle 63"/>
              <p:cNvSpPr/>
              <p:nvPr/>
            </p:nvSpPr>
            <p:spPr bwMode="auto">
              <a:xfrm>
                <a:off x="7842872" y="4600912"/>
                <a:ext cx="605483" cy="605483"/>
              </a:xfrm>
              <a:prstGeom prst="rect">
                <a:avLst/>
              </a:prstGeom>
              <a:noFill/>
              <a:ln>
                <a:prstDash val="dash"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57215" eaLnBrk="1">
                  <a:lnSpc>
                    <a:spcPct val="96000"/>
                  </a:lnSpc>
                  <a:buClr>
                    <a:srgbClr val="000000"/>
                  </a:buClr>
                  <a:buSzPct val="100000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017" y="4624238"/>
                <a:ext cx="520727" cy="558829"/>
              </a:xfrm>
              <a:prstGeom prst="rect">
                <a:avLst/>
              </a:prstGeom>
            </p:spPr>
          </p:pic>
        </p:grpSp>
        <p:grpSp>
          <p:nvGrpSpPr>
            <p:cNvPr id="67" name="service"/>
            <p:cNvGrpSpPr/>
            <p:nvPr/>
          </p:nvGrpSpPr>
          <p:grpSpPr>
            <a:xfrm>
              <a:off x="7842872" y="5290380"/>
              <a:ext cx="605483" cy="605483"/>
              <a:chOff x="7842872" y="4600912"/>
              <a:chExt cx="605483" cy="605483"/>
            </a:xfrm>
          </p:grpSpPr>
          <p:sp>
            <p:nvSpPr>
              <p:cNvPr id="68" name="Rectangle 67"/>
              <p:cNvSpPr/>
              <p:nvPr/>
            </p:nvSpPr>
            <p:spPr bwMode="auto">
              <a:xfrm>
                <a:off x="7842872" y="4600912"/>
                <a:ext cx="605483" cy="605483"/>
              </a:xfrm>
              <a:prstGeom prst="rect">
                <a:avLst/>
              </a:prstGeom>
              <a:noFill/>
              <a:ln>
                <a:prstDash val="dash"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57215" eaLnBrk="1">
                  <a:lnSpc>
                    <a:spcPct val="96000"/>
                  </a:lnSpc>
                  <a:buClr>
                    <a:srgbClr val="000000"/>
                  </a:buClr>
                  <a:buSzPct val="100000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017" y="4624238"/>
                <a:ext cx="520727" cy="558829"/>
              </a:xfrm>
              <a:prstGeom prst="rect">
                <a:avLst/>
              </a:prstGeom>
            </p:spPr>
          </p:pic>
        </p:grpSp>
      </p:grpSp>
      <p:grpSp>
        <p:nvGrpSpPr>
          <p:cNvPr id="71" name="services"/>
          <p:cNvGrpSpPr/>
          <p:nvPr/>
        </p:nvGrpSpPr>
        <p:grpSpPr>
          <a:xfrm>
            <a:off x="10014549" y="1795914"/>
            <a:ext cx="605483" cy="1294951"/>
            <a:chOff x="7842872" y="4600912"/>
            <a:chExt cx="605483" cy="1294951"/>
          </a:xfrm>
        </p:grpSpPr>
        <p:grpSp>
          <p:nvGrpSpPr>
            <p:cNvPr id="72" name="service"/>
            <p:cNvGrpSpPr/>
            <p:nvPr/>
          </p:nvGrpSpPr>
          <p:grpSpPr>
            <a:xfrm>
              <a:off x="7842872" y="4600912"/>
              <a:ext cx="605483" cy="605483"/>
              <a:chOff x="7842872" y="4600912"/>
              <a:chExt cx="605483" cy="605483"/>
            </a:xfrm>
          </p:grpSpPr>
          <p:sp>
            <p:nvSpPr>
              <p:cNvPr id="76" name="Rectangle 75"/>
              <p:cNvSpPr/>
              <p:nvPr/>
            </p:nvSpPr>
            <p:spPr bwMode="auto">
              <a:xfrm>
                <a:off x="7842872" y="4600912"/>
                <a:ext cx="605483" cy="605483"/>
              </a:xfrm>
              <a:prstGeom prst="rect">
                <a:avLst/>
              </a:prstGeom>
              <a:noFill/>
              <a:ln>
                <a:prstDash val="dash"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57215" eaLnBrk="1">
                  <a:lnSpc>
                    <a:spcPct val="96000"/>
                  </a:lnSpc>
                  <a:buClr>
                    <a:srgbClr val="000000"/>
                  </a:buClr>
                  <a:buSzPct val="100000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017" y="4624238"/>
                <a:ext cx="520727" cy="558829"/>
              </a:xfrm>
              <a:prstGeom prst="rect">
                <a:avLst/>
              </a:prstGeom>
            </p:spPr>
          </p:pic>
        </p:grpSp>
        <p:grpSp>
          <p:nvGrpSpPr>
            <p:cNvPr id="73" name="service"/>
            <p:cNvGrpSpPr/>
            <p:nvPr/>
          </p:nvGrpSpPr>
          <p:grpSpPr>
            <a:xfrm>
              <a:off x="7842872" y="5290380"/>
              <a:ext cx="605483" cy="605483"/>
              <a:chOff x="7842872" y="4600912"/>
              <a:chExt cx="605483" cy="605483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7842872" y="4600912"/>
                <a:ext cx="605483" cy="605483"/>
              </a:xfrm>
              <a:prstGeom prst="rect">
                <a:avLst/>
              </a:prstGeom>
              <a:noFill/>
              <a:ln>
                <a:prstDash val="dash"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457215" eaLnBrk="1">
                  <a:lnSpc>
                    <a:spcPct val="96000"/>
                  </a:lnSpc>
                  <a:buClr>
                    <a:srgbClr val="000000"/>
                  </a:buClr>
                  <a:buSzPct val="100000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017" y="4624238"/>
                <a:ext cx="520727" cy="5588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853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Where do I Start?</a:t>
            </a:r>
          </a:p>
        </p:txBody>
      </p:sp>
      <p:sp>
        <p:nvSpPr>
          <p:cNvPr id="3" name="wording"/>
          <p:cNvSpPr>
            <a:spLocks noGrp="1"/>
          </p:cNvSpPr>
          <p:nvPr>
            <p:ph idx="1"/>
          </p:nvPr>
        </p:nvSpPr>
        <p:spPr>
          <a:xfrm>
            <a:off x="1365853" y="1347997"/>
            <a:ext cx="5854716" cy="62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From </a:t>
            </a:r>
            <a:r>
              <a:rPr lang="en-CA" sz="2400" dirty="0" err="1"/>
              <a:t>NServiceBus</a:t>
            </a:r>
            <a:r>
              <a:rPr lang="en-CA" sz="2400" dirty="0"/>
              <a:t> basic concepts</a:t>
            </a:r>
            <a:endParaRPr lang="en-US" sz="2400" dirty="0"/>
          </a:p>
        </p:txBody>
      </p:sp>
      <p:grpSp>
        <p:nvGrpSpPr>
          <p:cNvPr id="127" name="saga group"/>
          <p:cNvGrpSpPr/>
          <p:nvPr/>
        </p:nvGrpSpPr>
        <p:grpSpPr>
          <a:xfrm>
            <a:off x="8492535" y="4363743"/>
            <a:ext cx="2110597" cy="1754883"/>
            <a:chOff x="8492535" y="4363743"/>
            <a:chExt cx="2110597" cy="1754883"/>
          </a:xfrm>
        </p:grpSpPr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0446" y="4363743"/>
              <a:ext cx="1394777" cy="1394777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8492535" y="5749294"/>
              <a:ext cx="2110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Saga</a:t>
              </a:r>
            </a:p>
          </p:txBody>
        </p:sp>
      </p:grpSp>
      <p:grpSp>
        <p:nvGrpSpPr>
          <p:cNvPr id="126" name="handler group"/>
          <p:cNvGrpSpPr/>
          <p:nvPr/>
        </p:nvGrpSpPr>
        <p:grpSpPr>
          <a:xfrm>
            <a:off x="6337878" y="4363743"/>
            <a:ext cx="2110597" cy="1754883"/>
            <a:chOff x="6337878" y="4363743"/>
            <a:chExt cx="2110597" cy="175488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4136" y="4363743"/>
              <a:ext cx="1390719" cy="1390719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6337878" y="5749294"/>
              <a:ext cx="2110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Handler</a:t>
              </a:r>
            </a:p>
          </p:txBody>
        </p:sp>
      </p:grpSp>
      <p:grpSp>
        <p:nvGrpSpPr>
          <p:cNvPr id="125" name="transport group"/>
          <p:cNvGrpSpPr/>
          <p:nvPr/>
        </p:nvGrpSpPr>
        <p:grpSpPr>
          <a:xfrm>
            <a:off x="4063787" y="4363743"/>
            <a:ext cx="2110597" cy="1754883"/>
            <a:chOff x="4063787" y="4363743"/>
            <a:chExt cx="2110597" cy="175488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3211" y="4363743"/>
              <a:ext cx="1693053" cy="1408673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4063787" y="5749294"/>
              <a:ext cx="2110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Transport</a:t>
              </a:r>
            </a:p>
          </p:txBody>
        </p:sp>
      </p:grpSp>
      <p:grpSp>
        <p:nvGrpSpPr>
          <p:cNvPr id="124" name="host group"/>
          <p:cNvGrpSpPr/>
          <p:nvPr/>
        </p:nvGrpSpPr>
        <p:grpSpPr>
          <a:xfrm>
            <a:off x="1781220" y="4363743"/>
            <a:ext cx="2110597" cy="1754883"/>
            <a:chOff x="1781220" y="4363743"/>
            <a:chExt cx="2110597" cy="175488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3998" y="4363743"/>
              <a:ext cx="1503853" cy="1408673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1781220" y="5749294"/>
              <a:ext cx="2110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Host</a:t>
              </a:r>
            </a:p>
          </p:txBody>
        </p:sp>
      </p:grpSp>
      <p:grpSp>
        <p:nvGrpSpPr>
          <p:cNvPr id="123" name="endpoints group"/>
          <p:cNvGrpSpPr/>
          <p:nvPr/>
        </p:nvGrpSpPr>
        <p:grpSpPr>
          <a:xfrm>
            <a:off x="7541410" y="2296797"/>
            <a:ext cx="2110597" cy="1787228"/>
            <a:chOff x="7541410" y="2296797"/>
            <a:chExt cx="2110597" cy="1787228"/>
          </a:xfrm>
        </p:grpSpPr>
        <p:grpSp>
          <p:nvGrpSpPr>
            <p:cNvPr id="26" name="endpoints"/>
            <p:cNvGrpSpPr/>
            <p:nvPr/>
          </p:nvGrpSpPr>
          <p:grpSpPr>
            <a:xfrm>
              <a:off x="7991518" y="2296797"/>
              <a:ext cx="1281706" cy="1140897"/>
              <a:chOff x="10378521" y="3223202"/>
              <a:chExt cx="907821" cy="861526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0518004" y="3372883"/>
                <a:ext cx="768338" cy="711845"/>
                <a:chOff x="7834963" y="5601903"/>
                <a:chExt cx="687287" cy="606392"/>
              </a:xfrm>
            </p:grpSpPr>
            <p:sp>
              <p:nvSpPr>
                <p:cNvPr id="108" name="Freeform: Shape 107"/>
                <p:cNvSpPr/>
                <p:nvPr/>
              </p:nvSpPr>
              <p:spPr>
                <a:xfrm>
                  <a:off x="8157752" y="5601903"/>
                  <a:ext cx="364498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Freeform: Shape 108"/>
                <p:cNvSpPr/>
                <p:nvPr/>
              </p:nvSpPr>
              <p:spPr>
                <a:xfrm rot="10800000">
                  <a:off x="7834963" y="5601903"/>
                  <a:ext cx="315880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10446317" y="3299035"/>
                <a:ext cx="768338" cy="711845"/>
                <a:chOff x="7834963" y="5601903"/>
                <a:chExt cx="687287" cy="606392"/>
              </a:xfrm>
            </p:grpSpPr>
            <p:sp>
              <p:nvSpPr>
                <p:cNvPr id="96" name="Freeform: Shape 95"/>
                <p:cNvSpPr/>
                <p:nvPr/>
              </p:nvSpPr>
              <p:spPr>
                <a:xfrm>
                  <a:off x="8157752" y="5601903"/>
                  <a:ext cx="364498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2C6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Freeform: Shape 96"/>
                <p:cNvSpPr/>
                <p:nvPr/>
              </p:nvSpPr>
              <p:spPr>
                <a:xfrm rot="10800000">
                  <a:off x="7834963" y="5601903"/>
                  <a:ext cx="315880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10378521" y="3223202"/>
                <a:ext cx="768335" cy="711845"/>
                <a:chOff x="7834963" y="5601903"/>
                <a:chExt cx="687285" cy="606392"/>
              </a:xfrm>
            </p:grpSpPr>
            <p:sp>
              <p:nvSpPr>
                <p:cNvPr id="78" name="Freeform: Shape 77"/>
                <p:cNvSpPr/>
                <p:nvPr/>
              </p:nvSpPr>
              <p:spPr>
                <a:xfrm>
                  <a:off x="8157750" y="5601903"/>
                  <a:ext cx="364498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62AC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: Shape 78"/>
                <p:cNvSpPr/>
                <p:nvPr/>
              </p:nvSpPr>
              <p:spPr>
                <a:xfrm rot="10800000">
                  <a:off x="7834963" y="5601903"/>
                  <a:ext cx="315880" cy="606392"/>
                </a:xfrm>
                <a:custGeom>
                  <a:avLst/>
                  <a:gdLst>
                    <a:gd name="connsiteX0" fmla="*/ 0 w 1063591"/>
                    <a:gd name="connsiteY0" fmla="*/ 0 h 1309036"/>
                    <a:gd name="connsiteX1" fmla="*/ 0 w 1063591"/>
                    <a:gd name="connsiteY1" fmla="*/ 1309036 h 1309036"/>
                    <a:gd name="connsiteX2" fmla="*/ 1063591 w 1063591"/>
                    <a:gd name="connsiteY2" fmla="*/ 986590 h 1309036"/>
                    <a:gd name="connsiteX3" fmla="*/ 1044341 w 1063591"/>
                    <a:gd name="connsiteY3" fmla="*/ 226194 h 1309036"/>
                    <a:gd name="connsiteX4" fmla="*/ 0 w 1063591"/>
                    <a:gd name="connsiteY4" fmla="*/ 0 h 1309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591" h="1309036">
                      <a:moveTo>
                        <a:pt x="0" y="0"/>
                      </a:moveTo>
                      <a:lnTo>
                        <a:pt x="0" y="1309036"/>
                      </a:lnTo>
                      <a:lnTo>
                        <a:pt x="1063591" y="986590"/>
                      </a:lnTo>
                      <a:lnTo>
                        <a:pt x="1044341" y="2261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7" name="TextBox 116"/>
            <p:cNvSpPr txBox="1"/>
            <p:nvPr/>
          </p:nvSpPr>
          <p:spPr>
            <a:xfrm>
              <a:off x="7541410" y="3437694"/>
              <a:ext cx="21105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Endpoint instances (physical)</a:t>
              </a:r>
            </a:p>
          </p:txBody>
        </p:sp>
      </p:grpSp>
      <p:grpSp>
        <p:nvGrpSpPr>
          <p:cNvPr id="115" name="endpoint group"/>
          <p:cNvGrpSpPr/>
          <p:nvPr/>
        </p:nvGrpSpPr>
        <p:grpSpPr>
          <a:xfrm>
            <a:off x="5180540" y="2334795"/>
            <a:ext cx="2110597" cy="1472231"/>
            <a:chOff x="5180540" y="2334795"/>
            <a:chExt cx="2110597" cy="1472231"/>
          </a:xfrm>
        </p:grpSpPr>
        <p:grpSp>
          <p:nvGrpSpPr>
            <p:cNvPr id="16" name="Group 15"/>
            <p:cNvGrpSpPr/>
            <p:nvPr/>
          </p:nvGrpSpPr>
          <p:grpSpPr>
            <a:xfrm>
              <a:off x="5668061" y="2334795"/>
              <a:ext cx="1190424" cy="1102900"/>
              <a:chOff x="7834963" y="5601903"/>
              <a:chExt cx="687285" cy="606392"/>
            </a:xfrm>
          </p:grpSpPr>
          <p:sp>
            <p:nvSpPr>
              <p:cNvPr id="17" name="Freeform: Shape 16"/>
              <p:cNvSpPr/>
              <p:nvPr/>
            </p:nvSpPr>
            <p:spPr>
              <a:xfrm>
                <a:off x="8157750" y="5601903"/>
                <a:ext cx="364498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2A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/>
              <p:cNvSpPr/>
              <p:nvPr/>
            </p:nvSpPr>
            <p:spPr>
              <a:xfrm rot="10800000">
                <a:off x="7834963" y="5601903"/>
                <a:ext cx="315880" cy="606392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5180540" y="3437694"/>
              <a:ext cx="2110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Endpoint (logical)</a:t>
              </a:r>
            </a:p>
          </p:txBody>
        </p:sp>
      </p:grpSp>
      <p:grpSp>
        <p:nvGrpSpPr>
          <p:cNvPr id="114" name="msg group"/>
          <p:cNvGrpSpPr/>
          <p:nvPr/>
        </p:nvGrpSpPr>
        <p:grpSpPr>
          <a:xfrm>
            <a:off x="2877320" y="2296797"/>
            <a:ext cx="2110597" cy="1510229"/>
            <a:chOff x="2877320" y="2296797"/>
            <a:chExt cx="2110597" cy="151022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08113" y="2296797"/>
              <a:ext cx="1647825" cy="1266825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2877320" y="3437694"/>
              <a:ext cx="2110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119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I add </a:t>
            </a:r>
            <a:r>
              <a:rPr lang="en-CA" dirty="0" err="1"/>
              <a:t>NServiceBus</a:t>
            </a:r>
            <a:r>
              <a:rPr lang="en-CA" dirty="0"/>
              <a:t>?</a:t>
            </a:r>
          </a:p>
        </p:txBody>
      </p:sp>
      <p:pic>
        <p:nvPicPr>
          <p:cNvPr id="2050" name="Picture 2" descr="Image result for nuge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777702"/>
            <a:ext cx="34671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099" y="5417222"/>
            <a:ext cx="1057275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88" y="5417222"/>
            <a:ext cx="1057275" cy="1323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763" y="5417222"/>
            <a:ext cx="1057275" cy="1323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52" y="5417222"/>
            <a:ext cx="1057275" cy="1323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427" y="5417222"/>
            <a:ext cx="1057275" cy="1323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816" y="5417222"/>
            <a:ext cx="10572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What is an Endpoint?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151853" cy="4699283"/>
          </a:xfrm>
        </p:spPr>
        <p:txBody>
          <a:bodyPr>
            <a:normAutofit/>
          </a:bodyPr>
          <a:lstStyle/>
          <a:p>
            <a:r>
              <a:rPr lang="en-CA" dirty="0"/>
              <a:t>A logical entity that communicates with other endpoints using messages</a:t>
            </a:r>
          </a:p>
          <a:p>
            <a:r>
              <a:rPr lang="en-CA" dirty="0"/>
              <a:t>Usually equates to a process</a:t>
            </a:r>
          </a:p>
          <a:p>
            <a:r>
              <a:rPr lang="en-CA" dirty="0"/>
              <a:t>Has a unique name</a:t>
            </a:r>
          </a:p>
          <a:p>
            <a:r>
              <a:rPr lang="en-CA" dirty="0"/>
              <a:t>Contains message handlers </a:t>
            </a:r>
          </a:p>
          <a:p>
            <a:r>
              <a:rPr lang="en-CA" dirty="0"/>
              <a:t>Deployed as a single or multiple instances</a:t>
            </a:r>
          </a:p>
        </p:txBody>
      </p:sp>
      <p:grpSp>
        <p:nvGrpSpPr>
          <p:cNvPr id="15" name="endpoint 3"/>
          <p:cNvGrpSpPr/>
          <p:nvPr/>
        </p:nvGrpSpPr>
        <p:grpSpPr>
          <a:xfrm>
            <a:off x="10835273" y="1174682"/>
            <a:ext cx="1290917" cy="1166948"/>
            <a:chOff x="8469702" y="1459513"/>
            <a:chExt cx="1190424" cy="1102900"/>
          </a:xfrm>
        </p:grpSpPr>
        <p:sp>
          <p:nvSpPr>
            <p:cNvPr id="16" name="Freeform: Shape 15"/>
            <p:cNvSpPr/>
            <p:nvPr/>
          </p:nvSpPr>
          <p:spPr>
            <a:xfrm>
              <a:off x="9028791" y="1459513"/>
              <a:ext cx="631335" cy="1102900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2A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 rot="10800000">
              <a:off x="8469702" y="1459513"/>
              <a:ext cx="547125" cy="1102900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endpoint 1"/>
          <p:cNvGrpSpPr/>
          <p:nvPr/>
        </p:nvGrpSpPr>
        <p:grpSpPr>
          <a:xfrm>
            <a:off x="6804329" y="1552689"/>
            <a:ext cx="3004689" cy="2716142"/>
            <a:chOff x="8469702" y="1459513"/>
            <a:chExt cx="1190424" cy="1102900"/>
          </a:xfrm>
        </p:grpSpPr>
        <p:sp>
          <p:nvSpPr>
            <p:cNvPr id="7" name="Freeform: Shape 6"/>
            <p:cNvSpPr/>
            <p:nvPr/>
          </p:nvSpPr>
          <p:spPr>
            <a:xfrm>
              <a:off x="9028791" y="1459513"/>
              <a:ext cx="631335" cy="1102900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2A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/>
            <p:cNvSpPr/>
            <p:nvPr/>
          </p:nvSpPr>
          <p:spPr>
            <a:xfrm rot="10800000">
              <a:off x="8469702" y="1459513"/>
              <a:ext cx="547125" cy="1102900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endpoint 2"/>
          <p:cNvGrpSpPr/>
          <p:nvPr/>
        </p:nvGrpSpPr>
        <p:grpSpPr>
          <a:xfrm>
            <a:off x="10361291" y="5124552"/>
            <a:ext cx="1785070" cy="1613646"/>
            <a:chOff x="8469702" y="1459513"/>
            <a:chExt cx="1190424" cy="1102900"/>
          </a:xfrm>
        </p:grpSpPr>
        <p:sp>
          <p:nvSpPr>
            <p:cNvPr id="11" name="Freeform: Shape 10"/>
            <p:cNvSpPr/>
            <p:nvPr/>
          </p:nvSpPr>
          <p:spPr>
            <a:xfrm>
              <a:off x="9028791" y="1459513"/>
              <a:ext cx="631335" cy="1102900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2A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 rot="10800000">
              <a:off x="8469702" y="1459513"/>
              <a:ext cx="547125" cy="1102900"/>
            </a:xfrm>
            <a:custGeom>
              <a:avLst/>
              <a:gdLst>
                <a:gd name="connsiteX0" fmla="*/ 0 w 1063591"/>
                <a:gd name="connsiteY0" fmla="*/ 0 h 1309036"/>
                <a:gd name="connsiteX1" fmla="*/ 0 w 1063591"/>
                <a:gd name="connsiteY1" fmla="*/ 1309036 h 1309036"/>
                <a:gd name="connsiteX2" fmla="*/ 1063591 w 1063591"/>
                <a:gd name="connsiteY2" fmla="*/ 986590 h 1309036"/>
                <a:gd name="connsiteX3" fmla="*/ 1044341 w 1063591"/>
                <a:gd name="connsiteY3" fmla="*/ 226194 h 1309036"/>
                <a:gd name="connsiteX4" fmla="*/ 0 w 1063591"/>
                <a:gd name="connsiteY4" fmla="*/ 0 h 130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591" h="1309036">
                  <a:moveTo>
                    <a:pt x="0" y="0"/>
                  </a:moveTo>
                  <a:lnTo>
                    <a:pt x="0" y="1309036"/>
                  </a:lnTo>
                  <a:lnTo>
                    <a:pt x="1063591" y="986590"/>
                  </a:lnTo>
                  <a:lnTo>
                    <a:pt x="1044341" y="226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3" name="msg 1-&gt;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683" y="2540989"/>
            <a:ext cx="695148" cy="534420"/>
          </a:xfrm>
          <a:prstGeom prst="rect">
            <a:avLst/>
          </a:prstGeom>
        </p:spPr>
      </p:pic>
      <p:pic>
        <p:nvPicPr>
          <p:cNvPr id="18" name="msg 2-&gt;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985" y="1490946"/>
            <a:ext cx="695148" cy="5344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20011696">
            <a:off x="7058080" y="1500861"/>
            <a:ext cx="105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Sales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 rot="19982395">
            <a:off x="10693313" y="1094770"/>
            <a:ext cx="806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Shipping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335447" y="5032273"/>
            <a:ext cx="2114149" cy="338554"/>
            <a:chOff x="10335447" y="5032273"/>
            <a:chExt cx="2114149" cy="338554"/>
          </a:xfrm>
        </p:grpSpPr>
        <p:sp>
          <p:nvSpPr>
            <p:cNvPr id="21" name="TextBox 20"/>
            <p:cNvSpPr txBox="1"/>
            <p:nvPr/>
          </p:nvSpPr>
          <p:spPr>
            <a:xfrm rot="20153130">
              <a:off x="10335447" y="5032273"/>
              <a:ext cx="992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Customer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004483">
              <a:off x="11118152" y="5051051"/>
              <a:ext cx="133144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Relationship</a:t>
              </a:r>
            </a:p>
          </p:txBody>
        </p:sp>
      </p:grpSp>
      <p:grpSp>
        <p:nvGrpSpPr>
          <p:cNvPr id="28" name="handlers"/>
          <p:cNvGrpSpPr/>
          <p:nvPr/>
        </p:nvGrpSpPr>
        <p:grpSpPr>
          <a:xfrm>
            <a:off x="6949084" y="2446225"/>
            <a:ext cx="1220657" cy="1273417"/>
            <a:chOff x="6949084" y="2446225"/>
            <a:chExt cx="1220657" cy="127341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9084" y="2586051"/>
              <a:ext cx="584402" cy="584402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3138" y="3135240"/>
              <a:ext cx="584402" cy="58440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5339" y="2446225"/>
              <a:ext cx="584402" cy="584402"/>
            </a:xfrm>
            <a:prstGeom prst="rect">
              <a:avLst/>
            </a:prstGeom>
          </p:spPr>
        </p:pic>
      </p:grpSp>
      <p:grpSp>
        <p:nvGrpSpPr>
          <p:cNvPr id="29" name="handlers"/>
          <p:cNvGrpSpPr/>
          <p:nvPr/>
        </p:nvGrpSpPr>
        <p:grpSpPr>
          <a:xfrm>
            <a:off x="10495674" y="5667081"/>
            <a:ext cx="636255" cy="669485"/>
            <a:chOff x="6949084" y="2446225"/>
            <a:chExt cx="1220657" cy="1273417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9084" y="2586051"/>
              <a:ext cx="584402" cy="584402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3138" y="3135240"/>
              <a:ext cx="584402" cy="58440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5339" y="2446225"/>
              <a:ext cx="584402" cy="584402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8425077" y="5032273"/>
            <a:ext cx="2114149" cy="1705925"/>
            <a:chOff x="8425077" y="5032273"/>
            <a:chExt cx="2114149" cy="1705925"/>
          </a:xfrm>
        </p:grpSpPr>
        <p:grpSp>
          <p:nvGrpSpPr>
            <p:cNvPr id="33" name="endpoint 2"/>
            <p:cNvGrpSpPr/>
            <p:nvPr/>
          </p:nvGrpSpPr>
          <p:grpSpPr>
            <a:xfrm>
              <a:off x="8434857" y="5124552"/>
              <a:ext cx="1785070" cy="1613646"/>
              <a:chOff x="8469702" y="1459513"/>
              <a:chExt cx="1190424" cy="1102900"/>
            </a:xfrm>
          </p:grpSpPr>
          <p:sp>
            <p:nvSpPr>
              <p:cNvPr id="34" name="Freeform: Shape 33"/>
              <p:cNvSpPr/>
              <p:nvPr/>
            </p:nvSpPr>
            <p:spPr>
              <a:xfrm>
                <a:off x="9028791" y="1459513"/>
                <a:ext cx="631335" cy="1102900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2A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 rot="10800000">
                <a:off x="8469702" y="1459513"/>
                <a:ext cx="547125" cy="1102900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8425077" y="5032273"/>
              <a:ext cx="2114149" cy="338554"/>
              <a:chOff x="10335447" y="5032273"/>
              <a:chExt cx="2114149" cy="338554"/>
            </a:xfrm>
          </p:grpSpPr>
          <p:sp>
            <p:nvSpPr>
              <p:cNvPr id="48" name="TextBox 47"/>
              <p:cNvSpPr txBox="1"/>
              <p:nvPr/>
            </p:nvSpPr>
            <p:spPr>
              <a:xfrm rot="20153130">
                <a:off x="10335447" y="5032273"/>
                <a:ext cx="992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Customer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004483">
                <a:off x="11118152" y="5051051"/>
                <a:ext cx="133144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Relationship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6515533" y="5032273"/>
            <a:ext cx="2114149" cy="1705925"/>
            <a:chOff x="6515533" y="5032273"/>
            <a:chExt cx="2114149" cy="1705925"/>
          </a:xfrm>
        </p:grpSpPr>
        <p:grpSp>
          <p:nvGrpSpPr>
            <p:cNvPr id="36" name="endpoint 2"/>
            <p:cNvGrpSpPr/>
            <p:nvPr/>
          </p:nvGrpSpPr>
          <p:grpSpPr>
            <a:xfrm>
              <a:off x="6543806" y="5124552"/>
              <a:ext cx="1785070" cy="1613646"/>
              <a:chOff x="8469702" y="1459513"/>
              <a:chExt cx="1190424" cy="1102900"/>
            </a:xfrm>
          </p:grpSpPr>
          <p:sp>
            <p:nvSpPr>
              <p:cNvPr id="37" name="Freeform: Shape 36"/>
              <p:cNvSpPr/>
              <p:nvPr/>
            </p:nvSpPr>
            <p:spPr>
              <a:xfrm>
                <a:off x="9028791" y="1459513"/>
                <a:ext cx="631335" cy="1102900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2A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/>
              <p:cNvSpPr/>
              <p:nvPr/>
            </p:nvSpPr>
            <p:spPr>
              <a:xfrm rot="10800000">
                <a:off x="8469702" y="1459513"/>
                <a:ext cx="547125" cy="1102900"/>
              </a:xfrm>
              <a:custGeom>
                <a:avLst/>
                <a:gdLst>
                  <a:gd name="connsiteX0" fmla="*/ 0 w 1063591"/>
                  <a:gd name="connsiteY0" fmla="*/ 0 h 1309036"/>
                  <a:gd name="connsiteX1" fmla="*/ 0 w 1063591"/>
                  <a:gd name="connsiteY1" fmla="*/ 1309036 h 1309036"/>
                  <a:gd name="connsiteX2" fmla="*/ 1063591 w 1063591"/>
                  <a:gd name="connsiteY2" fmla="*/ 986590 h 1309036"/>
                  <a:gd name="connsiteX3" fmla="*/ 1044341 w 1063591"/>
                  <a:gd name="connsiteY3" fmla="*/ 226194 h 1309036"/>
                  <a:gd name="connsiteX4" fmla="*/ 0 w 1063591"/>
                  <a:gd name="connsiteY4" fmla="*/ 0 h 1309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591" h="1309036">
                    <a:moveTo>
                      <a:pt x="0" y="0"/>
                    </a:moveTo>
                    <a:lnTo>
                      <a:pt x="0" y="1309036"/>
                    </a:lnTo>
                    <a:lnTo>
                      <a:pt x="1063591" y="986590"/>
                    </a:lnTo>
                    <a:lnTo>
                      <a:pt x="1044341" y="2261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515533" y="5032273"/>
              <a:ext cx="2114149" cy="338554"/>
              <a:chOff x="10335447" y="5032273"/>
              <a:chExt cx="2114149" cy="338554"/>
            </a:xfrm>
          </p:grpSpPr>
          <p:sp>
            <p:nvSpPr>
              <p:cNvPr id="51" name="TextBox 50"/>
              <p:cNvSpPr txBox="1"/>
              <p:nvPr/>
            </p:nvSpPr>
            <p:spPr>
              <a:xfrm rot="20153130">
                <a:off x="10335447" y="5032273"/>
                <a:ext cx="992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Customer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1004483">
                <a:off x="11118152" y="5051051"/>
                <a:ext cx="133144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Relationship</a:t>
                </a:r>
              </a:p>
            </p:txBody>
          </p:sp>
        </p:grpSp>
      </p:grpSp>
      <p:pic>
        <p:nvPicPr>
          <p:cNvPr id="4" name="process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639" y="1965486"/>
            <a:ext cx="1806743" cy="1806743"/>
          </a:xfrm>
          <a:prstGeom prst="rect">
            <a:avLst/>
          </a:prstGeom>
        </p:spPr>
      </p:pic>
      <p:pic>
        <p:nvPicPr>
          <p:cNvPr id="5" name="process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3272" y="5364719"/>
            <a:ext cx="1219209" cy="1219209"/>
          </a:xfrm>
          <a:prstGeom prst="rect">
            <a:avLst/>
          </a:prstGeom>
        </p:spPr>
      </p:pic>
      <p:pic>
        <p:nvPicPr>
          <p:cNvPr id="6" name="process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3056" y="1416139"/>
            <a:ext cx="684033" cy="6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7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178 0.46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2333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5.55112E-17 L -0.19922 0.1532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13" y="76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lou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061" y="1151178"/>
            <a:ext cx="2708387" cy="27083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an Azure Service Bus?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9210" cy="2152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Azure Service Bus is an asynchronous messaging cloud platform that enables you to send data between decoupled systems. 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7053155" y="4348754"/>
            <a:ext cx="2057400" cy="2057400"/>
            <a:chOff x="5002212" y="3894137"/>
            <a:chExt cx="2057400" cy="2057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21312" y="4313237"/>
              <a:ext cx="1219200" cy="12192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5002212" y="3894137"/>
              <a:ext cx="2057400" cy="205740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15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643955" y="4348754"/>
            <a:ext cx="2057400" cy="2057400"/>
            <a:chOff x="7593012" y="3894137"/>
            <a:chExt cx="2057400" cy="20574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12112" y="4313237"/>
              <a:ext cx="1219200" cy="12192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7593012" y="3894137"/>
              <a:ext cx="2057400" cy="2057400"/>
            </a:xfrm>
            <a:prstGeom prst="rect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15" eaLnBrk="1">
                <a:lnSpc>
                  <a:spcPct val="96000"/>
                </a:lnSpc>
                <a:buClr>
                  <a:srgbClr val="000000"/>
                </a:buClr>
                <a:buSzPct val="100000"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" name="Straight Arrow Connector 12"/>
          <p:cNvCxnSpPr>
            <a:stCxn id="7" idx="0"/>
          </p:cNvCxnSpPr>
          <p:nvPr/>
        </p:nvCxnSpPr>
        <p:spPr>
          <a:xfrm flipV="1">
            <a:off x="8081855" y="3419959"/>
            <a:ext cx="1028700" cy="928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10" idx="0"/>
          </p:cNvCxnSpPr>
          <p:nvPr/>
        </p:nvCxnSpPr>
        <p:spPr>
          <a:xfrm flipH="1" flipV="1">
            <a:off x="9681275" y="3419959"/>
            <a:ext cx="991380" cy="928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0" idx="1"/>
            <a:endCxn id="7" idx="3"/>
          </p:cNvCxnSpPr>
          <p:nvPr/>
        </p:nvCxnSpPr>
        <p:spPr>
          <a:xfrm flipH="1">
            <a:off x="9110555" y="5377454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13302" y="4348754"/>
            <a:ext cx="1363851" cy="961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5305" y="5109165"/>
            <a:ext cx="463900" cy="536578"/>
          </a:xfrm>
          <a:prstGeom prst="rect">
            <a:avLst/>
          </a:prstGeom>
        </p:spPr>
      </p:pic>
      <p:pic>
        <p:nvPicPr>
          <p:cNvPr id="23" name="check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48162" y="3471171"/>
            <a:ext cx="550765" cy="631522"/>
          </a:xfrm>
          <a:prstGeom prst="rect">
            <a:avLst/>
          </a:prstGeom>
        </p:spPr>
      </p:pic>
      <p:pic>
        <p:nvPicPr>
          <p:cNvPr id="25" name="check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0690" y="3471171"/>
            <a:ext cx="550765" cy="6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8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698</Words>
  <Application>Microsoft Office PowerPoint</Application>
  <PresentationFormat>Widescreen</PresentationFormat>
  <Paragraphs>187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Gotham Medium</vt:lpstr>
      <vt:lpstr>Calibri Light</vt:lpstr>
      <vt:lpstr>Wingdings</vt:lpstr>
      <vt:lpstr>Arial</vt:lpstr>
      <vt:lpstr>Calibri</vt:lpstr>
      <vt:lpstr>Times New Roman</vt:lpstr>
      <vt:lpstr>Office Theme</vt:lpstr>
      <vt:lpstr>PowerPoint Presentation</vt:lpstr>
      <vt:lpstr>NServiceBus and Azure Service Bus</vt:lpstr>
      <vt:lpstr>PowerPoint Presentation</vt:lpstr>
      <vt:lpstr>What’s NServiceBus?</vt:lpstr>
      <vt:lpstr>Why do I need NServiceBus?</vt:lpstr>
      <vt:lpstr>Where do I Start?</vt:lpstr>
      <vt:lpstr>How do I add NServiceBus?</vt:lpstr>
      <vt:lpstr>But What is an Endpoint?</vt:lpstr>
      <vt:lpstr>What’s an Azure Service Bus?</vt:lpstr>
      <vt:lpstr>Why do I need Azure Service Bus?</vt:lpstr>
      <vt:lpstr>$1M question</vt:lpstr>
      <vt:lpstr>Sending/receiving a message over ASB</vt:lpstr>
      <vt:lpstr>Demo: Sending/receiving with NSB over ASB</vt:lpstr>
      <vt:lpstr>Demo: Request/Reply Pattern</vt:lpstr>
      <vt:lpstr>Demo: Pub/Sub</vt:lpstr>
      <vt:lpstr>Error Handling</vt:lpstr>
      <vt:lpstr>Message Auditing</vt:lpstr>
      <vt:lpstr>Oversized Messages</vt:lpstr>
      <vt:lpstr>Demo: DataBus</vt:lpstr>
      <vt:lpstr>Transaction Modes</vt:lpstr>
      <vt:lpstr>Batching of messages: behind the curtain</vt:lpstr>
      <vt:lpstr>Topologies</vt:lpstr>
      <vt:lpstr>Endpoint Oriented Topology</vt:lpstr>
      <vt:lpstr>Forwarding Topology</vt:lpstr>
      <vt:lpstr>Why Forwarding Topology?</vt:lpstr>
      <vt:lpstr>Native Integrations</vt:lpstr>
      <vt:lpstr>Demo: Native Integration</vt:lpstr>
      <vt:lpstr>HA and Throughput</vt:lpstr>
      <vt:lpstr>NSB+ASB=Run Anywhere!</vt:lpstr>
      <vt:lpstr>PowerPoint Presentation</vt:lpstr>
      <vt:lpstr>Building in Azure?</vt:lpstr>
      <vt:lpstr>Thank You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D'Arcy Lussier</dc:creator>
  <cp:lastModifiedBy>Sean Feldman</cp:lastModifiedBy>
  <cp:revision>31</cp:revision>
  <dcterms:created xsi:type="dcterms:W3CDTF">2017-05-28T18:03:13Z</dcterms:created>
  <dcterms:modified xsi:type="dcterms:W3CDTF">2017-06-06T18:56:19Z</dcterms:modified>
</cp:coreProperties>
</file>