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7" r:id="rId4"/>
    <p:sldId id="278" r:id="rId5"/>
    <p:sldId id="280" r:id="rId6"/>
    <p:sldId id="281" r:id="rId7"/>
    <p:sldId id="287" r:id="rId8"/>
    <p:sldId id="282" r:id="rId9"/>
    <p:sldId id="283" r:id="rId10"/>
    <p:sldId id="284" r:id="rId11"/>
    <p:sldId id="300" r:id="rId12"/>
    <p:sldId id="294" r:id="rId13"/>
    <p:sldId id="292" r:id="rId14"/>
    <p:sldId id="297" r:id="rId15"/>
    <p:sldId id="295" r:id="rId16"/>
    <p:sldId id="286" r:id="rId17"/>
    <p:sldId id="293" r:id="rId18"/>
    <p:sldId id="279" r:id="rId19"/>
    <p:sldId id="288" r:id="rId20"/>
    <p:sldId id="289" r:id="rId21"/>
    <p:sldId id="302" r:id="rId22"/>
    <p:sldId id="290" r:id="rId23"/>
    <p:sldId id="299" r:id="rId24"/>
    <p:sldId id="301" r:id="rId25"/>
    <p:sldId id="277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5507960-AB7D-F14D-892C-D94B085C7D13}">
          <p14:sldIdLst>
            <p14:sldId id="256"/>
            <p14:sldId id="260"/>
            <p14:sldId id="267"/>
            <p14:sldId id="278"/>
            <p14:sldId id="280"/>
            <p14:sldId id="281"/>
            <p14:sldId id="287"/>
            <p14:sldId id="282"/>
            <p14:sldId id="283"/>
            <p14:sldId id="284"/>
            <p14:sldId id="300"/>
            <p14:sldId id="294"/>
            <p14:sldId id="292"/>
            <p14:sldId id="297"/>
            <p14:sldId id="295"/>
            <p14:sldId id="286"/>
            <p14:sldId id="293"/>
            <p14:sldId id="279"/>
            <p14:sldId id="288"/>
            <p14:sldId id="289"/>
            <p14:sldId id="302"/>
            <p14:sldId id="290"/>
            <p14:sldId id="299"/>
            <p14:sldId id="30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78CD1"/>
    <a:srgbClr val="000000"/>
    <a:srgbClr val="5B9BD5"/>
    <a:srgbClr val="0070C0"/>
    <a:srgbClr val="7DC7FF"/>
    <a:srgbClr val="245A90"/>
    <a:srgbClr val="003399"/>
    <a:srgbClr val="07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81169" autoAdjust="0"/>
  </p:normalViewPr>
  <p:slideViewPr>
    <p:cSldViewPr snapToGrid="0" snapToObjects="1">
      <p:cViewPr varScale="1">
        <p:scale>
          <a:sx n="86" d="100"/>
          <a:sy n="86" d="100"/>
        </p:scale>
        <p:origin x="129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1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2T12:01:49.513" idx="1">
    <p:pos x="4064" y="4085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D257B-9D69-9749-BA97-3E75CB818488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A7E-A393-B14F-BE4F-3C1D64DD0D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63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C4D0-F6BF-45DD-B4A1-AA6EA039F650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16B2-7A29-47CE-A121-F5FB52CAB0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63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Meet the good, the bad, and the ugly.</a:t>
            </a:r>
          </a:p>
          <a:p>
            <a:r>
              <a:rPr lang="en-CA" dirty="0"/>
              <a:t>In this session, they will help us to navigate through some of the features of ASB. </a:t>
            </a:r>
          </a:p>
          <a:p>
            <a:r>
              <a:rPr lang="en-CA" dirty="0"/>
              <a:t>With </a:t>
            </a:r>
            <a:r>
              <a:rPr lang="en-CA"/>
              <a:t>their help we’ll </a:t>
            </a:r>
            <a:r>
              <a:rPr lang="en-CA" dirty="0"/>
              <a:t>learn how to better use this messaging service in Azure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16B2-7A29-47CE-A121-F5FB52CAB02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58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Centralized Dead-lettering and </a:t>
            </a:r>
            <a:r>
              <a:rPr lang="en-CA" b="1" dirty="0" err="1">
                <a:solidFill>
                  <a:prstClr val="black"/>
                </a:solidFill>
              </a:rPr>
              <a:t>DeadLetterSource</a:t>
            </a:r>
            <a:endParaRPr lang="en-CA" b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prstClr val="black"/>
                </a:solidFill>
              </a:rPr>
              <a:t>Broadcasting, various priorities of processing, message manipulations (headers)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prstClr val="black"/>
                </a:solidFill>
              </a:rPr>
              <a:t>Perhaps combine with forwarding?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>
              <a:solidFill>
                <a:prstClr val="black"/>
              </a:solidFill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Benefits are: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Native chaining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Single receiving client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No need to worry about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49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prstClr val="black"/>
                </a:solidFill>
              </a:rPr>
              <a:t>Rules evaluated using OR logic, but when action is added, a copy of message is evaluated, not the original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12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prstClr val="black"/>
                </a:solidFill>
              </a:rPr>
              <a:t>Good</a:t>
            </a:r>
            <a:r>
              <a:rPr lang="en-CA" b="0" dirty="0">
                <a:solidFill>
                  <a:prstClr val="black"/>
                </a:solidFill>
              </a:rPr>
              <a:t>: atomic</a:t>
            </a:r>
            <a:endParaRPr lang="en-CA" b="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prstClr val="black"/>
                </a:solidFill>
              </a:rPr>
              <a:t>Bad</a:t>
            </a:r>
            <a:r>
              <a:rPr lang="en-CA" dirty="0">
                <a:solidFill>
                  <a:prstClr val="black"/>
                </a:solidFill>
              </a:rPr>
              <a:t>: 100 or message size</a:t>
            </a: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73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prstClr val="black"/>
                </a:solidFill>
              </a:rPr>
              <a:t>Good</a:t>
            </a:r>
            <a:r>
              <a:rPr lang="en-CA" dirty="0">
                <a:solidFill>
                  <a:prstClr val="black"/>
                </a:solidFill>
              </a:rPr>
              <a:t>: Multiple messages to the </a:t>
            </a:r>
            <a:r>
              <a:rPr lang="en-CA" b="1" dirty="0">
                <a:solidFill>
                  <a:prstClr val="black"/>
                </a:solidFill>
              </a:rPr>
              <a:t>same destination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prstClr val="black"/>
                </a:solidFill>
              </a:rPr>
              <a:t>Good</a:t>
            </a:r>
            <a:r>
              <a:rPr lang="en-CA" b="0" dirty="0">
                <a:solidFill>
                  <a:prstClr val="black"/>
                </a:solidFill>
              </a:rPr>
              <a:t>: can send and abort</a:t>
            </a:r>
            <a:endParaRPr lang="en-CA" b="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prstClr val="black"/>
                </a:solidFill>
              </a:rPr>
              <a:t>The Bad:</a:t>
            </a:r>
            <a:r>
              <a:rPr lang="en-CA" b="0" dirty="0">
                <a:solidFill>
                  <a:prstClr val="black"/>
                </a:solidFill>
              </a:rPr>
              <a:t> same as with batching</a:t>
            </a:r>
            <a:endParaRPr lang="en-CA" b="1" dirty="0">
              <a:solidFill>
                <a:prstClr val="black"/>
              </a:solidFill>
            </a:endParaRPr>
          </a:p>
          <a:p>
            <a:pPr lvl="0"/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26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b="1" dirty="0">
                <a:solidFill>
                  <a:prstClr val="black"/>
                </a:solidFill>
              </a:rPr>
              <a:t>Transaction</a:t>
            </a:r>
            <a:r>
              <a:rPr lang="en-CA" dirty="0">
                <a:solidFill>
                  <a:prstClr val="black"/>
                </a:solidFill>
              </a:rPr>
              <a:t> with </a:t>
            </a:r>
            <a:r>
              <a:rPr lang="en-CA" b="1" dirty="0">
                <a:solidFill>
                  <a:prstClr val="black"/>
                </a:solidFill>
              </a:rPr>
              <a:t>send-via</a:t>
            </a:r>
            <a:r>
              <a:rPr lang="en-CA" b="0" dirty="0">
                <a:solidFill>
                  <a:prstClr val="black"/>
                </a:solidFill>
              </a:rPr>
              <a:t> to span multiple destinations</a:t>
            </a:r>
            <a:endParaRPr lang="en-CA" b="1" dirty="0">
              <a:solidFill>
                <a:prstClr val="black"/>
              </a:solidFill>
            </a:endParaRPr>
          </a:p>
          <a:p>
            <a:pPr lvl="0"/>
            <a:r>
              <a:rPr lang="en-CA" dirty="0">
                <a:solidFill>
                  <a:prstClr val="black"/>
                </a:solidFill>
              </a:rPr>
              <a:t>Multiple destination, atomic operation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Mandatory </a:t>
            </a:r>
            <a:r>
              <a:rPr lang="en-CA" b="1" dirty="0" err="1">
                <a:solidFill>
                  <a:prstClr val="black"/>
                </a:solidFill>
              </a:rPr>
              <a:t>tx.commit</a:t>
            </a:r>
            <a:endParaRPr lang="en-CA" b="0" dirty="0">
              <a:solidFill>
                <a:prstClr val="black"/>
              </a:solidFill>
            </a:endParaRPr>
          </a:p>
          <a:p>
            <a:pPr lvl="0"/>
            <a:r>
              <a:rPr lang="en-CA" b="1" dirty="0">
                <a:solidFill>
                  <a:prstClr val="black"/>
                </a:solidFill>
              </a:rPr>
              <a:t>The Bad:</a:t>
            </a:r>
            <a:r>
              <a:rPr lang="en-CA" b="0" dirty="0">
                <a:solidFill>
                  <a:prstClr val="black"/>
                </a:solidFill>
              </a:rPr>
              <a:t> Ghosts scenario</a:t>
            </a:r>
          </a:p>
          <a:p>
            <a:pPr lvl="0"/>
            <a:r>
              <a:rPr lang="en-CA" b="1" dirty="0">
                <a:solidFill>
                  <a:prstClr val="black"/>
                </a:solidFill>
              </a:rPr>
              <a:t>The Bad: </a:t>
            </a:r>
            <a:r>
              <a:rPr lang="en-CA" b="0" dirty="0">
                <a:solidFill>
                  <a:prstClr val="black"/>
                </a:solidFill>
              </a:rPr>
              <a:t>no support for transactions and send-via when using AMQP</a:t>
            </a:r>
          </a:p>
          <a:p>
            <a:pPr lvl="0"/>
            <a:r>
              <a:rPr lang="en-CA" b="1" dirty="0">
                <a:solidFill>
                  <a:prstClr val="black"/>
                </a:solidFill>
              </a:rPr>
              <a:t>The Bad:</a:t>
            </a:r>
            <a:r>
              <a:rPr lang="en-CA" b="0" dirty="0">
                <a:solidFill>
                  <a:prstClr val="black"/>
                </a:solidFill>
              </a:rPr>
              <a:t> no cross namespace support</a:t>
            </a:r>
            <a:endParaRPr lang="en-CA" b="1" dirty="0">
              <a:solidFill>
                <a:prstClr val="black"/>
              </a:solidFill>
            </a:endParaRP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0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Ugly</a:t>
            </a:r>
            <a:r>
              <a:rPr lang="en-CA" dirty="0"/>
              <a:t>: Messages participating in a transaction that end up in TDLQ do not raise any exceptions (transaction completed, messages are gone, but not found in destination).</a:t>
            </a:r>
          </a:p>
          <a:p>
            <a:r>
              <a:rPr lang="en-CA" dirty="0"/>
              <a:t>Possible reasons: queue is disabled / exceeds maximum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64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b="1" dirty="0"/>
              <a:t>Bad</a:t>
            </a:r>
            <a:r>
              <a:rPr lang="en-CA" b="0" dirty="0"/>
              <a:t>: time based</a:t>
            </a:r>
          </a:p>
          <a:p>
            <a:pPr marL="0" indent="0">
              <a:buFontTx/>
              <a:buNone/>
            </a:pPr>
            <a:r>
              <a:rPr lang="en-CA" b="1" dirty="0"/>
              <a:t>Bad</a:t>
            </a:r>
            <a:r>
              <a:rPr lang="en-CA" b="0" dirty="0"/>
              <a:t>: accidental setting change will introduce duplicates</a:t>
            </a:r>
            <a:endParaRPr lang="en-CA" b="1" dirty="0"/>
          </a:p>
          <a:p>
            <a:pPr marL="0" indent="0">
              <a:buFontTx/>
              <a:buNone/>
            </a:pPr>
            <a:r>
              <a:rPr lang="en-CA" b="1" dirty="0"/>
              <a:t>Bad</a:t>
            </a:r>
            <a:r>
              <a:rPr lang="en-CA" dirty="0"/>
              <a:t>: Remember duplicated messages with subscription rules and actions? Guess what will happen if de-dup in on?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10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93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Azure Service Bus service (which I will call the broker) is represented by the store and the gateway.</a:t>
            </a:r>
          </a:p>
          <a:p>
            <a:r>
              <a:rPr lang="en-CA" dirty="0"/>
              <a:t>The entities are used to store and operate on messages on the broker side.</a:t>
            </a:r>
          </a:p>
          <a:p>
            <a:r>
              <a:rPr lang="en-CA" dirty="0"/>
              <a:t>- Queues</a:t>
            </a:r>
          </a:p>
          <a:p>
            <a:r>
              <a:rPr lang="en-CA" dirty="0"/>
              <a:t>- Topics</a:t>
            </a:r>
          </a:p>
          <a:p>
            <a:r>
              <a:rPr lang="en-CA" dirty="0"/>
              <a:t>- Subscriptions</a:t>
            </a:r>
          </a:p>
          <a:p>
            <a:pPr marL="171450" indent="-171450">
              <a:buFontTx/>
              <a:buChar char="-"/>
            </a:pPr>
            <a:r>
              <a:rPr lang="en-CA" dirty="0"/>
              <a:t>And rules</a:t>
            </a:r>
          </a:p>
          <a:p>
            <a:pPr marL="0" indent="0">
              <a:buFontTx/>
              <a:buNone/>
            </a:pPr>
            <a:r>
              <a:rPr lang="en-CA" dirty="0"/>
              <a:t>To access the brokers and the entities, a client is required. For this talk, I’ll be using </a:t>
            </a:r>
            <a:r>
              <a:rPr lang="en-CA" b="1" dirty="0" err="1"/>
              <a:t>WindowsAzure.ServiceBus</a:t>
            </a:r>
            <a:r>
              <a:rPr lang="en-CA" b="0" dirty="0"/>
              <a:t> client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16B2-7A29-47CE-A121-F5FB52CAB02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857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b="1" dirty="0"/>
              <a:t>The Bad</a:t>
            </a:r>
            <a:r>
              <a:rPr lang="en-CA" dirty="0"/>
              <a:t>: Design </a:t>
            </a:r>
          </a:p>
          <a:p>
            <a:pPr marL="0" indent="0">
              <a:buFontTx/>
              <a:buNone/>
            </a:pPr>
            <a:r>
              <a:rPr lang="en-CA" b="1" dirty="0"/>
              <a:t>The Ugly</a:t>
            </a:r>
            <a:r>
              <a:rPr lang="en-CA" dirty="0"/>
              <a:t>: Cost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could be a success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774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targets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1.3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</a:t>
            </a:r>
          </a:p>
          <a:p>
            <a:pPr marL="0" indent="0">
              <a:buFontTx/>
              <a:buNone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628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400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16B2-7A29-47CE-A121-F5FB52CAB02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5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message can be receive in one of two modes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err="1"/>
              <a:t>ReceiveAndDelete</a:t>
            </a:r>
            <a:r>
              <a:rPr lang="en-CA" dirty="0"/>
              <a:t> – </a:t>
            </a:r>
            <a:r>
              <a:rPr lang="en-CA" i="1" dirty="0"/>
              <a:t>At-most-once</a:t>
            </a:r>
            <a:r>
              <a:rPr lang="en-CA" dirty="0"/>
              <a:t> delivery. Message received and removed from the broker in one operation. No second chances. Possible regrets. No the mode to mishandle a $1 million message.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PeekLock</a:t>
            </a:r>
            <a:r>
              <a:rPr lang="en-CA" dirty="0"/>
              <a:t> – </a:t>
            </a:r>
            <a:r>
              <a:rPr lang="en-CA" i="1" dirty="0"/>
              <a:t>At-least-once </a:t>
            </a:r>
            <a:r>
              <a:rPr lang="en-CA" i="0" dirty="0"/>
              <a:t>delivery, Two phased receive. M</a:t>
            </a:r>
            <a:r>
              <a:rPr lang="en-CA" dirty="0"/>
              <a:t>essage is received, but is not removed. Broker requires confirmation for the message to be removed. If no confirmation is received within time called </a:t>
            </a:r>
            <a:r>
              <a:rPr lang="en-CA" b="1" dirty="0" err="1"/>
              <a:t>LockDuration</a:t>
            </a:r>
            <a:r>
              <a:rPr lang="en-CA" dirty="0"/>
              <a:t>, message becomes visible to other competing consumers.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6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93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b="1" dirty="0"/>
              <a:t>Bad</a:t>
            </a:r>
            <a:r>
              <a:rPr lang="en-CA" b="0" dirty="0"/>
              <a:t>: lack of documentation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19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40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5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dirty="0" err="1"/>
              <a:t>OnMessageOptions</a:t>
            </a:r>
            <a:r>
              <a:rPr lang="en-CA" dirty="0"/>
              <a:t> (</a:t>
            </a:r>
            <a:r>
              <a:rPr lang="en-CA" b="1" dirty="0"/>
              <a:t>AutoComplete</a:t>
            </a:r>
            <a:r>
              <a:rPr lang="en-CA" dirty="0"/>
              <a:t> , </a:t>
            </a:r>
            <a:r>
              <a:rPr lang="en-CA" b="1" dirty="0" err="1"/>
              <a:t>AutoRenewTimeout</a:t>
            </a:r>
            <a:r>
              <a:rPr lang="en-CA" dirty="0"/>
              <a:t>, </a:t>
            </a:r>
            <a:r>
              <a:rPr lang="en-CA" b="1" dirty="0" err="1"/>
              <a:t>MaxConcurrentCalls</a:t>
            </a:r>
            <a:r>
              <a:rPr lang="en-CA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228600" indent="-228600">
              <a:buFont typeface="+mj-lt"/>
              <a:buAutoNum type="arabicPeriod"/>
            </a:pPr>
            <a:r>
              <a:rPr lang="en-CA" dirty="0" err="1"/>
              <a:t>MessageReceivier.</a:t>
            </a:r>
            <a:r>
              <a:rPr lang="en-CA" b="1" dirty="0" err="1"/>
              <a:t>OnMessageAsync</a:t>
            </a:r>
            <a:endParaRPr lang="en-CA" b="1" dirty="0"/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31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The rule of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E16B2-7A29-47CE-A121-F5FB52CAB02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6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59823" y="2354782"/>
            <a:ext cx="5826266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[</a:t>
            </a:r>
            <a:r>
              <a:rPr lang="nl-NL" dirty="0" err="1"/>
              <a:t>Title</a:t>
            </a:r>
            <a:r>
              <a:rPr lang="nl-NL" dirty="0"/>
              <a:t>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4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0.message.pump.lin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1.forwarding.linq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2.deadlettering.lin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3.pub.sub.lin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4.multiple.rules.lin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file:///C:\Users\Sean\OneDrive\Documents\Presintations\Techorama%202017\ASB\snippets\16.transaction.lin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7.send.atomic.with.receive.lin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8.transfer.deadletter.queue.lin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19.native.deduplication.lin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08.connectivity.linq%20C:\Users\Sean\OneDrive\Documents\Presintations\Techorama%202017\ASB\snippets\08.connectivity_after.lin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Documents\Presintations\Techorama%202017\ASB\snippets\09.sending.and.receiving.lin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58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Message Pump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737575" y="2981970"/>
            <a:ext cx="1708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Complete Abandon</a:t>
            </a:r>
          </a:p>
          <a:p>
            <a:r>
              <a:rPr lang="en-US" sz="2000" dirty="0"/>
              <a:t>Defer </a:t>
            </a:r>
            <a:r>
              <a:rPr lang="en-US" sz="2000" dirty="0" err="1"/>
              <a:t>Deadletter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558541" y="3479610"/>
            <a:ext cx="517984" cy="331539"/>
            <a:chOff x="5667022" y="2020711"/>
            <a:chExt cx="4007556" cy="2957689"/>
          </a:xfrm>
        </p:grpSpPr>
        <p:sp>
          <p:nvSpPr>
            <p:cNvPr id="29" name="Rectangle 28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201983" y="3481508"/>
            <a:ext cx="517984" cy="331539"/>
            <a:chOff x="5667022" y="2020711"/>
            <a:chExt cx="4007556" cy="2957689"/>
          </a:xfrm>
        </p:grpSpPr>
        <p:sp>
          <p:nvSpPr>
            <p:cNvPr id="33" name="Rectangle 32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846155" y="3483406"/>
            <a:ext cx="517984" cy="331539"/>
            <a:chOff x="5667022" y="2020711"/>
            <a:chExt cx="4007556" cy="2957689"/>
          </a:xfrm>
        </p:grpSpPr>
        <p:sp>
          <p:nvSpPr>
            <p:cNvPr id="37" name="Rectangle 36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wheel" descr="Gear, Cog, Wheel, Tools, Rack-Wheel, En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01" y="2984609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wheel" descr="Gear, Cog, Wheel, Tools, Rack-Wheel, En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01" y="1661170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wheel" descr="Gear, Cog, Wheel, Tools, Rack-Wheel, En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01" y="4305409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V="1">
            <a:off x="4486236" y="3660346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4486236" y="2345481"/>
            <a:ext cx="465076" cy="131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86236" y="3657600"/>
            <a:ext cx="465076" cy="131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akeaways"/>
          <p:cNvSpPr/>
          <p:nvPr/>
        </p:nvSpPr>
        <p:spPr>
          <a:xfrm>
            <a:off x="2356338" y="2455102"/>
            <a:ext cx="6410849" cy="2147043"/>
          </a:xfrm>
          <a:prstGeom prst="wedgeRoundRectCallout">
            <a:avLst>
              <a:gd name="adj1" fmla="val 62259"/>
              <a:gd name="adj2" fmla="val 847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prstClr val="black"/>
                </a:solidFill>
              </a:rPr>
              <a:t>OnMessage</a:t>
            </a:r>
            <a:r>
              <a:rPr lang="en-CA" sz="2400" b="1" dirty="0">
                <a:solidFill>
                  <a:prstClr val="black"/>
                </a:solidFill>
              </a:rPr>
              <a:t> API </a:t>
            </a:r>
            <a:r>
              <a:rPr lang="en-CA" sz="2400" dirty="0">
                <a:solidFill>
                  <a:prstClr val="black"/>
                </a:solidFill>
              </a:rPr>
              <a:t>implements message pump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prstClr val="black"/>
                </a:solidFill>
              </a:rPr>
              <a:t>OnMessageOptions</a:t>
            </a:r>
            <a:r>
              <a:rPr lang="en-CA" sz="2400" dirty="0">
                <a:solidFill>
                  <a:prstClr val="black"/>
                </a:solidFill>
              </a:rPr>
              <a:t> for parallelism, lock extension, and completion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prstClr val="black"/>
                </a:solidFill>
              </a:rPr>
              <a:t>OnMessageOptions.</a:t>
            </a:r>
            <a:r>
              <a:rPr lang="en-CA" sz="2400" dirty="0" err="1">
                <a:solidFill>
                  <a:prstClr val="black"/>
                </a:solidFill>
              </a:rPr>
              <a:t>ExceptionReceived</a:t>
            </a:r>
            <a:endParaRPr lang="en-CA" sz="2400" b="1" dirty="0">
              <a:solidFill>
                <a:prstClr val="black"/>
              </a:solidFill>
            </a:endParaRPr>
          </a:p>
        </p:txBody>
      </p:sp>
      <p:grpSp>
        <p:nvGrpSpPr>
          <p:cNvPr id="23" name="The Good"/>
          <p:cNvGrpSpPr/>
          <p:nvPr/>
        </p:nvGrpSpPr>
        <p:grpSpPr>
          <a:xfrm>
            <a:off x="9646920" y="3944982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c 41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2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Forwarding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hand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972" y="1131595"/>
            <a:ext cx="2807023" cy="4461493"/>
          </a:xfrm>
          <a:prstGeom prst="rect">
            <a:avLst/>
          </a:prstGeom>
        </p:spPr>
      </p:pic>
      <p:pic>
        <p:nvPicPr>
          <p:cNvPr id="19" name="hand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269" y="1131595"/>
            <a:ext cx="2946445" cy="4461493"/>
          </a:xfrm>
          <a:prstGeom prst="rect">
            <a:avLst/>
          </a:prstGeom>
        </p:spPr>
      </p:pic>
      <p:pic>
        <p:nvPicPr>
          <p:cNvPr id="3" name="hand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972" y="1098227"/>
            <a:ext cx="2472410" cy="4461493"/>
          </a:xfrm>
          <a:prstGeom prst="rect">
            <a:avLst/>
          </a:prstGeom>
        </p:spPr>
      </p:pic>
      <p:sp>
        <p:nvSpPr>
          <p:cNvPr id="22" name="Flowchart: Direct Access Storage 21"/>
          <p:cNvSpPr/>
          <p:nvPr/>
        </p:nvSpPr>
        <p:spPr>
          <a:xfrm flipH="1">
            <a:off x="2179320" y="2756940"/>
            <a:ext cx="3289300" cy="12446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queue1</a:t>
            </a:r>
            <a:endParaRPr lang="en-CA" sz="1400" dirty="0"/>
          </a:p>
        </p:txBody>
      </p:sp>
      <p:sp>
        <p:nvSpPr>
          <p:cNvPr id="23" name="Flowchart: Direct Access Storage 22"/>
          <p:cNvSpPr/>
          <p:nvPr/>
        </p:nvSpPr>
        <p:spPr>
          <a:xfrm flipH="1">
            <a:off x="7149114" y="2756940"/>
            <a:ext cx="3289300" cy="12446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queue2</a:t>
            </a:r>
            <a:endParaRPr lang="en-CA" sz="1400" dirty="0"/>
          </a:p>
        </p:txBody>
      </p:sp>
      <p:cxnSp>
        <p:nvCxnSpPr>
          <p:cNvPr id="24" name="Straight Arrow Connector 23"/>
          <p:cNvCxnSpPr>
            <a:cxnSpLocks/>
            <a:endCxn id="23" idx="4"/>
          </p:cNvCxnSpPr>
          <p:nvPr/>
        </p:nvCxnSpPr>
        <p:spPr>
          <a:xfrm flipV="1">
            <a:off x="5508087" y="3379240"/>
            <a:ext cx="1641027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akeaways"/>
          <p:cNvSpPr/>
          <p:nvPr/>
        </p:nvSpPr>
        <p:spPr>
          <a:xfrm>
            <a:off x="3185327" y="2288819"/>
            <a:ext cx="6410849" cy="2147043"/>
          </a:xfrm>
          <a:prstGeom prst="wedgeRoundRectCallout">
            <a:avLst>
              <a:gd name="adj1" fmla="val -60468"/>
              <a:gd name="adj2" fmla="val 9391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Forwarding happens on the broker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Maximum </a:t>
            </a:r>
            <a:r>
              <a:rPr lang="en-CA" sz="2400" b="1" dirty="0">
                <a:solidFill>
                  <a:prstClr val="black"/>
                </a:solidFill>
              </a:rPr>
              <a:t>3 hops</a:t>
            </a:r>
          </a:p>
        </p:txBody>
      </p:sp>
      <p:grpSp>
        <p:nvGrpSpPr>
          <p:cNvPr id="5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Arc 8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0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Dead-Lettering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dead end 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34" y="1657350"/>
            <a:ext cx="5313532" cy="38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akeaways"/>
          <p:cNvSpPr/>
          <p:nvPr/>
        </p:nvSpPr>
        <p:spPr>
          <a:xfrm>
            <a:off x="2595413" y="1198249"/>
            <a:ext cx="8488901" cy="2147043"/>
          </a:xfrm>
          <a:prstGeom prst="wedgeRoundRectCallout">
            <a:avLst>
              <a:gd name="adj1" fmla="val -52656"/>
              <a:gd name="adj2" fmla="val 129949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Dead-lettering happens for a reason, </a:t>
            </a:r>
            <a:r>
              <a:rPr lang="en-CA" sz="2400" b="1" dirty="0" err="1">
                <a:solidFill>
                  <a:prstClr val="black"/>
                </a:solidFill>
              </a:rPr>
              <a:t>DeadLetterReason</a:t>
            </a:r>
            <a:endParaRPr lang="en-CA" sz="2400" b="1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Forwarded </a:t>
            </a:r>
            <a:r>
              <a:rPr lang="en-CA" sz="2400" dirty="0" err="1">
                <a:solidFill>
                  <a:prstClr val="black"/>
                </a:solidFill>
              </a:rPr>
              <a:t>DLQed</a:t>
            </a:r>
            <a:r>
              <a:rPr lang="en-CA" sz="2400" dirty="0">
                <a:solidFill>
                  <a:prstClr val="black"/>
                </a:solidFill>
              </a:rPr>
              <a:t> messages have a source, </a:t>
            </a:r>
            <a:r>
              <a:rPr lang="en-CA" sz="2400" b="1" dirty="0" err="1">
                <a:solidFill>
                  <a:prstClr val="black"/>
                </a:solidFill>
              </a:rPr>
              <a:t>DeadLetterSource</a:t>
            </a:r>
            <a:endParaRPr lang="en-CA" sz="2400" b="1" dirty="0">
              <a:solidFill>
                <a:prstClr val="black"/>
              </a:solidFill>
            </a:endParaRPr>
          </a:p>
        </p:txBody>
      </p:sp>
      <p:grpSp>
        <p:nvGrpSpPr>
          <p:cNvPr id="18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Arc 21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: Shape 22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: Shape 23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Arc 28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3" name="takeaways"/>
          <p:cNvSpPr/>
          <p:nvPr/>
        </p:nvSpPr>
        <p:spPr>
          <a:xfrm>
            <a:off x="3619572" y="4539991"/>
            <a:ext cx="5911235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prstClr val="black"/>
                </a:solidFill>
              </a:rPr>
              <a:t>DLQed</a:t>
            </a:r>
            <a:r>
              <a:rPr lang="en-CA" sz="2400" dirty="0">
                <a:solidFill>
                  <a:prstClr val="black"/>
                </a:solidFill>
              </a:rPr>
              <a:t> message are not always forwarded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117051215727656</a:t>
            </a:r>
          </a:p>
        </p:txBody>
      </p:sp>
    </p:spTree>
    <p:extLst>
      <p:ext uri="{BB962C8B-B14F-4D97-AF65-F5344CB8AC3E}">
        <p14:creationId xmlns:p14="http://schemas.microsoft.com/office/powerpoint/2010/main" val="29460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Pub/Sub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981" y="1212924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049950" y="1843015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2480" y="2467164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4595" y="3128311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264594" y="4967542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1" name="Elbow Connector 11"/>
          <p:cNvCxnSpPr>
            <a:endCxn id="9" idx="1"/>
          </p:cNvCxnSpPr>
          <p:nvPr/>
        </p:nvCxnSpPr>
        <p:spPr>
          <a:xfrm rot="16200000" flipH="1">
            <a:off x="3820218" y="2868599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2"/>
          <p:cNvCxnSpPr>
            <a:stCxn id="8" idx="1"/>
            <a:endCxn id="7" idx="2"/>
          </p:cNvCxnSpPr>
          <p:nvPr/>
        </p:nvCxnSpPr>
        <p:spPr>
          <a:xfrm rot="10800000">
            <a:off x="3157272" y="2212348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5821" y="294364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5821" y="336655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5821" y="4792990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5821" y="5215897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34401" y="3123174"/>
            <a:ext cx="211420" cy="422908"/>
            <a:chOff x="6177964" y="3781134"/>
            <a:chExt cx="211420" cy="422908"/>
          </a:xfrm>
        </p:grpSpPr>
        <p:cxnSp>
          <p:nvCxnSpPr>
            <p:cNvPr id="18" name="Elbow Connector 30"/>
            <p:cNvCxnSpPr>
              <a:stCxn id="13" idx="1"/>
              <a:endCxn id="9" idx="3"/>
            </p:cNvCxnSpPr>
            <p:nvPr/>
          </p:nvCxnSpPr>
          <p:spPr>
            <a:xfrm rot="10800000" flipV="1">
              <a:off x="6177964" y="3781134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3"/>
            <p:cNvCxnSpPr>
              <a:stCxn id="14" idx="1"/>
              <a:endCxn id="9" idx="3"/>
            </p:cNvCxnSpPr>
            <p:nvPr/>
          </p:nvCxnSpPr>
          <p:spPr>
            <a:xfrm rot="10800000">
              <a:off x="6177964" y="3965801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34400" y="4950868"/>
            <a:ext cx="211421" cy="422908"/>
            <a:chOff x="6908214" y="4246316"/>
            <a:chExt cx="211421" cy="422908"/>
          </a:xfrm>
        </p:grpSpPr>
        <p:cxnSp>
          <p:nvCxnSpPr>
            <p:cNvPr id="21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ular Callout 40"/>
          <p:cNvSpPr/>
          <p:nvPr/>
        </p:nvSpPr>
        <p:spPr>
          <a:xfrm>
            <a:off x="7287926" y="1885300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24" name="Rounded Rectangular Callout 42"/>
          <p:cNvSpPr/>
          <p:nvPr/>
        </p:nvSpPr>
        <p:spPr>
          <a:xfrm>
            <a:off x="7287926" y="4261995"/>
            <a:ext cx="3192471" cy="688873"/>
          </a:xfrm>
          <a:prstGeom prst="wedgeRoundRectCallout">
            <a:avLst>
              <a:gd name="adj1" fmla="val -62587"/>
              <a:gd name="adj2" fmla="val 575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25" name="Rounded Rectangular Callout 43"/>
          <p:cNvSpPr/>
          <p:nvPr/>
        </p:nvSpPr>
        <p:spPr>
          <a:xfrm>
            <a:off x="7287926" y="3201194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26" name="Rounded Rectangular Callout 44"/>
          <p:cNvSpPr/>
          <p:nvPr/>
        </p:nvSpPr>
        <p:spPr>
          <a:xfrm>
            <a:off x="7287926" y="5407870"/>
            <a:ext cx="3192471" cy="529173"/>
          </a:xfrm>
          <a:prstGeom prst="wedgeRoundRectCallout">
            <a:avLst>
              <a:gd name="adj1" fmla="val -62943"/>
              <a:gd name="adj2" fmla="val -578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950" y="3728088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2480" y="4352237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cxnSp>
        <p:nvCxnSpPr>
          <p:cNvPr id="29" name="Elbow Connector 46"/>
          <p:cNvCxnSpPr/>
          <p:nvPr/>
        </p:nvCxnSpPr>
        <p:spPr>
          <a:xfrm rot="16200000" flipH="1">
            <a:off x="3820218" y="4753672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7"/>
          <p:cNvCxnSpPr>
            <a:stCxn id="28" idx="1"/>
            <a:endCxn id="27" idx="2"/>
          </p:cNvCxnSpPr>
          <p:nvPr/>
        </p:nvCxnSpPr>
        <p:spPr>
          <a:xfrm rot="10800000">
            <a:off x="3157272" y="4097421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5"/>
          <p:cNvCxnSpPr>
            <a:stCxn id="27" idx="1"/>
          </p:cNvCxnSpPr>
          <p:nvPr/>
        </p:nvCxnSpPr>
        <p:spPr>
          <a:xfrm rot="10800000">
            <a:off x="1504224" y="1895716"/>
            <a:ext cx="545726" cy="202731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2"/>
          <p:cNvCxnSpPr>
            <a:endCxn id="7" idx="1"/>
          </p:cNvCxnSpPr>
          <p:nvPr/>
        </p:nvCxnSpPr>
        <p:spPr>
          <a:xfrm>
            <a:off x="1504223" y="1615048"/>
            <a:ext cx="545727" cy="422907"/>
          </a:xfrm>
          <a:prstGeom prst="bentConnector3">
            <a:avLst>
              <a:gd name="adj1" fmla="val 1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akeaways"/>
          <p:cNvSpPr/>
          <p:nvPr/>
        </p:nvSpPr>
        <p:spPr>
          <a:xfrm>
            <a:off x="3185327" y="2288819"/>
            <a:ext cx="6410849" cy="2147043"/>
          </a:xfrm>
          <a:prstGeom prst="wedgeRoundRectCallout">
            <a:avLst>
              <a:gd name="adj1" fmla="val -60468"/>
              <a:gd name="adj2" fmla="val 9391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Broadcasting w/o knowing the recipients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Messages headers can be mutated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Enables different levels of processing</a:t>
            </a:r>
          </a:p>
        </p:txBody>
      </p:sp>
      <p:grpSp>
        <p:nvGrpSpPr>
          <p:cNvPr id="35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Arc 38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9202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/>
              <a:t>Multiple </a:t>
            </a:r>
            <a:r>
              <a:rPr lang="en-CA" dirty="0"/>
              <a:t>rules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981" y="1212924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049950" y="1843015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</a:t>
            </a:r>
            <a:r>
              <a:rPr lang="en-CA" dirty="0" err="1"/>
              <a:t>mysub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392480" y="2467164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4595" y="3128311"/>
            <a:ext cx="7754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Rule1</a:t>
            </a:r>
          </a:p>
        </p:txBody>
      </p:sp>
      <p:cxnSp>
        <p:nvCxnSpPr>
          <p:cNvPr id="11" name="Elbow Connector 11"/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808326" y="2856707"/>
            <a:ext cx="476481" cy="4360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2"/>
          <p:cNvCxnSpPr>
            <a:stCxn id="8" idx="1"/>
            <a:endCxn id="7" idx="2"/>
          </p:cNvCxnSpPr>
          <p:nvPr/>
        </p:nvCxnSpPr>
        <p:spPr>
          <a:xfrm rot="10800000">
            <a:off x="3157272" y="2212348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5821" y="294364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5821" y="336655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40087" y="3128311"/>
            <a:ext cx="1005735" cy="422908"/>
            <a:chOff x="5383650" y="3786271"/>
            <a:chExt cx="1005735" cy="422908"/>
          </a:xfrm>
        </p:grpSpPr>
        <p:cxnSp>
          <p:nvCxnSpPr>
            <p:cNvPr id="18" name="Elbow Connector 30"/>
            <p:cNvCxnSpPr>
              <a:cxnSpLocks/>
              <a:stCxn id="13" idx="1"/>
              <a:endCxn id="9" idx="3"/>
            </p:cNvCxnSpPr>
            <p:nvPr/>
          </p:nvCxnSpPr>
          <p:spPr>
            <a:xfrm rot="10800000" flipV="1">
              <a:off x="5383650" y="3786271"/>
              <a:ext cx="1005735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3"/>
            <p:cNvCxnSpPr>
              <a:cxnSpLocks/>
              <a:stCxn id="14" idx="1"/>
              <a:endCxn id="9" idx="3"/>
            </p:cNvCxnSpPr>
            <p:nvPr/>
          </p:nvCxnSpPr>
          <p:spPr>
            <a:xfrm rot="10800000">
              <a:off x="5383650" y="3970938"/>
              <a:ext cx="1005735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ular Callout 40"/>
          <p:cNvSpPr/>
          <p:nvPr/>
        </p:nvSpPr>
        <p:spPr>
          <a:xfrm>
            <a:off x="7287926" y="2315533"/>
            <a:ext cx="3192471" cy="520962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'%rush%'</a:t>
            </a:r>
          </a:p>
        </p:txBody>
      </p:sp>
      <p:cxnSp>
        <p:nvCxnSpPr>
          <p:cNvPr id="34" name="Elbow Connector 52"/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1748283" y="1726013"/>
            <a:ext cx="439483" cy="1638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61892" y="4130954"/>
            <a:ext cx="7754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43118" y="39462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3118" y="43691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037384" y="4130954"/>
            <a:ext cx="1005735" cy="422908"/>
            <a:chOff x="5228547" y="4636514"/>
            <a:chExt cx="1005735" cy="422908"/>
          </a:xfrm>
        </p:grpSpPr>
        <p:cxnSp>
          <p:nvCxnSpPr>
            <p:cNvPr id="57" name="Elbow Connector 30"/>
            <p:cNvCxnSpPr>
              <a:cxnSpLocks/>
              <a:stCxn id="54" idx="1"/>
              <a:endCxn id="53" idx="3"/>
            </p:cNvCxnSpPr>
            <p:nvPr/>
          </p:nvCxnSpPr>
          <p:spPr>
            <a:xfrm rot="10800000" flipV="1">
              <a:off x="5228547" y="4636514"/>
              <a:ext cx="1005735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33"/>
            <p:cNvCxnSpPr>
              <a:cxnSpLocks/>
              <a:stCxn id="55" idx="1"/>
              <a:endCxn id="53" idx="3"/>
            </p:cNvCxnSpPr>
            <p:nvPr/>
          </p:nvCxnSpPr>
          <p:spPr>
            <a:xfrm rot="10800000">
              <a:off x="5228547" y="4821181"/>
              <a:ext cx="1005735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Elbow Connector 11"/>
          <p:cNvCxnSpPr>
            <a:cxnSpLocks/>
            <a:endCxn id="53" idx="1"/>
          </p:cNvCxnSpPr>
          <p:nvPr/>
        </p:nvCxnSpPr>
        <p:spPr>
          <a:xfrm rot="16200000" flipH="1">
            <a:off x="3305654" y="3359381"/>
            <a:ext cx="1479123" cy="43335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ular Callout 40"/>
          <p:cNvSpPr/>
          <p:nvPr/>
        </p:nvSpPr>
        <p:spPr>
          <a:xfrm>
            <a:off x="7287926" y="4034908"/>
            <a:ext cx="3192471" cy="520962"/>
          </a:xfrm>
          <a:prstGeom prst="wedgeRoundRectCallout">
            <a:avLst>
              <a:gd name="adj1" fmla="val -63903"/>
              <a:gd name="adj2" fmla="val -247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Amount &gt;= 100</a:t>
            </a:r>
          </a:p>
        </p:txBody>
      </p:sp>
      <p:sp>
        <p:nvSpPr>
          <p:cNvPr id="42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akeaways"/>
          <p:cNvSpPr/>
          <p:nvPr/>
        </p:nvSpPr>
        <p:spPr>
          <a:xfrm>
            <a:off x="3104201" y="2792081"/>
            <a:ext cx="6410849" cy="994653"/>
          </a:xfrm>
          <a:prstGeom prst="wedgeRoundRectCallout">
            <a:avLst>
              <a:gd name="adj1" fmla="val -60938"/>
              <a:gd name="adj2" fmla="val 170709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Rules evaluated using OR logic</a:t>
            </a:r>
          </a:p>
        </p:txBody>
      </p:sp>
      <p:grpSp>
        <p:nvGrpSpPr>
          <p:cNvPr id="35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Arc 38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4" name="The Ugly"/>
          <p:cNvGrpSpPr/>
          <p:nvPr/>
        </p:nvGrpSpPr>
        <p:grpSpPr>
          <a:xfrm>
            <a:off x="213360" y="4476869"/>
            <a:ext cx="2194560" cy="2194560"/>
            <a:chOff x="9470389" y="3322319"/>
            <a:chExt cx="2194560" cy="219456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9470389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/>
            <p:nvPr/>
          </p:nvSpPr>
          <p:spPr>
            <a:xfrm>
              <a:off x="10034269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77" name="Straight Connector 76"/>
            <p:cNvCxnSpPr>
              <a:cxnSpLocks/>
            </p:cNvCxnSpPr>
            <p:nvPr/>
          </p:nvCxnSpPr>
          <p:spPr>
            <a:xfrm>
              <a:off x="10728960" y="3842263"/>
              <a:ext cx="330200" cy="32635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cxnSpLocks/>
            </p:cNvCxnSpPr>
            <p:nvPr/>
          </p:nvCxnSpPr>
          <p:spPr>
            <a:xfrm flipH="1">
              <a:off x="10728960" y="3806703"/>
              <a:ext cx="330200" cy="36191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10034269" y="4695233"/>
              <a:ext cx="1198880" cy="447040"/>
            </a:xfrm>
            <a:custGeom>
              <a:avLst/>
              <a:gdLst>
                <a:gd name="connsiteX0" fmla="*/ 0 w 1198880"/>
                <a:gd name="connsiteY0" fmla="*/ 447040 h 447040"/>
                <a:gd name="connsiteX1" fmla="*/ 35560 w 1198880"/>
                <a:gd name="connsiteY1" fmla="*/ 381000 h 447040"/>
                <a:gd name="connsiteX2" fmla="*/ 66040 w 1198880"/>
                <a:gd name="connsiteY2" fmla="*/ 304800 h 447040"/>
                <a:gd name="connsiteX3" fmla="*/ 71120 w 1198880"/>
                <a:gd name="connsiteY3" fmla="*/ 279400 h 447040"/>
                <a:gd name="connsiteX4" fmla="*/ 91440 w 1198880"/>
                <a:gd name="connsiteY4" fmla="*/ 248920 h 447040"/>
                <a:gd name="connsiteX5" fmla="*/ 101600 w 1198880"/>
                <a:gd name="connsiteY5" fmla="*/ 228600 h 447040"/>
                <a:gd name="connsiteX6" fmla="*/ 111760 w 1198880"/>
                <a:gd name="connsiteY6" fmla="*/ 203200 h 447040"/>
                <a:gd name="connsiteX7" fmla="*/ 116840 w 1198880"/>
                <a:gd name="connsiteY7" fmla="*/ 182880 h 447040"/>
                <a:gd name="connsiteX8" fmla="*/ 127000 w 1198880"/>
                <a:gd name="connsiteY8" fmla="*/ 147320 h 447040"/>
                <a:gd name="connsiteX9" fmla="*/ 147320 w 1198880"/>
                <a:gd name="connsiteY9" fmla="*/ 101600 h 447040"/>
                <a:gd name="connsiteX10" fmla="*/ 167640 w 1198880"/>
                <a:gd name="connsiteY10" fmla="*/ 50800 h 447040"/>
                <a:gd name="connsiteX11" fmla="*/ 203200 w 1198880"/>
                <a:gd name="connsiteY11" fmla="*/ 35560 h 447040"/>
                <a:gd name="connsiteX12" fmla="*/ 223520 w 1198880"/>
                <a:gd name="connsiteY12" fmla="*/ 55880 h 447040"/>
                <a:gd name="connsiteX13" fmla="*/ 233680 w 1198880"/>
                <a:gd name="connsiteY13" fmla="*/ 76200 h 447040"/>
                <a:gd name="connsiteX14" fmla="*/ 238760 w 1198880"/>
                <a:gd name="connsiteY14" fmla="*/ 91440 h 447040"/>
                <a:gd name="connsiteX15" fmla="*/ 259080 w 1198880"/>
                <a:gd name="connsiteY15" fmla="*/ 111760 h 447040"/>
                <a:gd name="connsiteX16" fmla="*/ 269240 w 1198880"/>
                <a:gd name="connsiteY16" fmla="*/ 177800 h 447040"/>
                <a:gd name="connsiteX17" fmla="*/ 274320 w 1198880"/>
                <a:gd name="connsiteY17" fmla="*/ 198120 h 447040"/>
                <a:gd name="connsiteX18" fmla="*/ 284480 w 1198880"/>
                <a:gd name="connsiteY18" fmla="*/ 213360 h 447040"/>
                <a:gd name="connsiteX19" fmla="*/ 294640 w 1198880"/>
                <a:gd name="connsiteY19" fmla="*/ 233680 h 447040"/>
                <a:gd name="connsiteX20" fmla="*/ 314960 w 1198880"/>
                <a:gd name="connsiteY20" fmla="*/ 243840 h 447040"/>
                <a:gd name="connsiteX21" fmla="*/ 325120 w 1198880"/>
                <a:gd name="connsiteY21" fmla="*/ 259080 h 447040"/>
                <a:gd name="connsiteX22" fmla="*/ 330200 w 1198880"/>
                <a:gd name="connsiteY22" fmla="*/ 279400 h 447040"/>
                <a:gd name="connsiteX23" fmla="*/ 350520 w 1198880"/>
                <a:gd name="connsiteY23" fmla="*/ 284480 h 447040"/>
                <a:gd name="connsiteX24" fmla="*/ 426720 w 1198880"/>
                <a:gd name="connsiteY24" fmla="*/ 304800 h 447040"/>
                <a:gd name="connsiteX25" fmla="*/ 508000 w 1198880"/>
                <a:gd name="connsiteY25" fmla="*/ 289560 h 447040"/>
                <a:gd name="connsiteX26" fmla="*/ 543560 w 1198880"/>
                <a:gd name="connsiteY26" fmla="*/ 264160 h 447040"/>
                <a:gd name="connsiteX27" fmla="*/ 563880 w 1198880"/>
                <a:gd name="connsiteY27" fmla="*/ 259080 h 447040"/>
                <a:gd name="connsiteX28" fmla="*/ 579120 w 1198880"/>
                <a:gd name="connsiteY28" fmla="*/ 248920 h 447040"/>
                <a:gd name="connsiteX29" fmla="*/ 609600 w 1198880"/>
                <a:gd name="connsiteY29" fmla="*/ 238760 h 447040"/>
                <a:gd name="connsiteX30" fmla="*/ 619760 w 1198880"/>
                <a:gd name="connsiteY30" fmla="*/ 218440 h 447040"/>
                <a:gd name="connsiteX31" fmla="*/ 635000 w 1198880"/>
                <a:gd name="connsiteY31" fmla="*/ 198120 h 447040"/>
                <a:gd name="connsiteX32" fmla="*/ 655320 w 1198880"/>
                <a:gd name="connsiteY32" fmla="*/ 182880 h 447040"/>
                <a:gd name="connsiteX33" fmla="*/ 680720 w 1198880"/>
                <a:gd name="connsiteY33" fmla="*/ 147320 h 447040"/>
                <a:gd name="connsiteX34" fmla="*/ 690880 w 1198880"/>
                <a:gd name="connsiteY34" fmla="*/ 116840 h 447040"/>
                <a:gd name="connsiteX35" fmla="*/ 721360 w 1198880"/>
                <a:gd name="connsiteY35" fmla="*/ 60960 h 447040"/>
                <a:gd name="connsiteX36" fmla="*/ 741680 w 1198880"/>
                <a:gd name="connsiteY36" fmla="*/ 0 h 447040"/>
                <a:gd name="connsiteX37" fmla="*/ 767080 w 1198880"/>
                <a:gd name="connsiteY37" fmla="*/ 45720 h 447040"/>
                <a:gd name="connsiteX38" fmla="*/ 792480 w 1198880"/>
                <a:gd name="connsiteY38" fmla="*/ 76200 h 447040"/>
                <a:gd name="connsiteX39" fmla="*/ 802640 w 1198880"/>
                <a:gd name="connsiteY39" fmla="*/ 101600 h 447040"/>
                <a:gd name="connsiteX40" fmla="*/ 817880 w 1198880"/>
                <a:gd name="connsiteY40" fmla="*/ 106680 h 447040"/>
                <a:gd name="connsiteX41" fmla="*/ 838200 w 1198880"/>
                <a:gd name="connsiteY41" fmla="*/ 116840 h 447040"/>
                <a:gd name="connsiteX42" fmla="*/ 863600 w 1198880"/>
                <a:gd name="connsiteY42" fmla="*/ 152400 h 447040"/>
                <a:gd name="connsiteX43" fmla="*/ 873760 w 1198880"/>
                <a:gd name="connsiteY43" fmla="*/ 172720 h 447040"/>
                <a:gd name="connsiteX44" fmla="*/ 889000 w 1198880"/>
                <a:gd name="connsiteY44" fmla="*/ 177800 h 447040"/>
                <a:gd name="connsiteX45" fmla="*/ 909320 w 1198880"/>
                <a:gd name="connsiteY45" fmla="*/ 187960 h 447040"/>
                <a:gd name="connsiteX46" fmla="*/ 934720 w 1198880"/>
                <a:gd name="connsiteY46" fmla="*/ 198120 h 447040"/>
                <a:gd name="connsiteX47" fmla="*/ 949960 w 1198880"/>
                <a:gd name="connsiteY47" fmla="*/ 203200 h 447040"/>
                <a:gd name="connsiteX48" fmla="*/ 970280 w 1198880"/>
                <a:gd name="connsiteY48" fmla="*/ 213360 h 447040"/>
                <a:gd name="connsiteX49" fmla="*/ 1102360 w 1198880"/>
                <a:gd name="connsiteY49" fmla="*/ 198120 h 447040"/>
                <a:gd name="connsiteX50" fmla="*/ 1117600 w 1198880"/>
                <a:gd name="connsiteY50" fmla="*/ 182880 h 447040"/>
                <a:gd name="connsiteX51" fmla="*/ 1137920 w 1198880"/>
                <a:gd name="connsiteY51" fmla="*/ 157480 h 447040"/>
                <a:gd name="connsiteX52" fmla="*/ 1153160 w 1198880"/>
                <a:gd name="connsiteY52" fmla="*/ 111760 h 447040"/>
                <a:gd name="connsiteX53" fmla="*/ 1188720 w 1198880"/>
                <a:gd name="connsiteY53" fmla="*/ 76200 h 447040"/>
                <a:gd name="connsiteX54" fmla="*/ 1198880 w 1198880"/>
                <a:gd name="connsiteY54" fmla="*/ 55880 h 4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98880" h="447040">
                  <a:moveTo>
                    <a:pt x="0" y="447040"/>
                  </a:moveTo>
                  <a:cubicBezTo>
                    <a:pt x="2117" y="443229"/>
                    <a:pt x="29314" y="395834"/>
                    <a:pt x="35560" y="381000"/>
                  </a:cubicBezTo>
                  <a:cubicBezTo>
                    <a:pt x="46176" y="355787"/>
                    <a:pt x="60675" y="331625"/>
                    <a:pt x="66040" y="304800"/>
                  </a:cubicBezTo>
                  <a:cubicBezTo>
                    <a:pt x="67733" y="296333"/>
                    <a:pt x="67547" y="287260"/>
                    <a:pt x="71120" y="279400"/>
                  </a:cubicBezTo>
                  <a:cubicBezTo>
                    <a:pt x="76173" y="268284"/>
                    <a:pt x="85158" y="259391"/>
                    <a:pt x="91440" y="248920"/>
                  </a:cubicBezTo>
                  <a:cubicBezTo>
                    <a:pt x="95336" y="242426"/>
                    <a:pt x="98524" y="235520"/>
                    <a:pt x="101600" y="228600"/>
                  </a:cubicBezTo>
                  <a:cubicBezTo>
                    <a:pt x="105304" y="220267"/>
                    <a:pt x="108876" y="211851"/>
                    <a:pt x="111760" y="203200"/>
                  </a:cubicBezTo>
                  <a:cubicBezTo>
                    <a:pt x="113968" y="196576"/>
                    <a:pt x="115003" y="189616"/>
                    <a:pt x="116840" y="182880"/>
                  </a:cubicBezTo>
                  <a:cubicBezTo>
                    <a:pt x="120084" y="170987"/>
                    <a:pt x="123102" y="159015"/>
                    <a:pt x="127000" y="147320"/>
                  </a:cubicBezTo>
                  <a:cubicBezTo>
                    <a:pt x="138816" y="111873"/>
                    <a:pt x="134043" y="132580"/>
                    <a:pt x="147320" y="101600"/>
                  </a:cubicBezTo>
                  <a:cubicBezTo>
                    <a:pt x="154504" y="84837"/>
                    <a:pt x="151328" y="58956"/>
                    <a:pt x="167640" y="50800"/>
                  </a:cubicBezTo>
                  <a:cubicBezTo>
                    <a:pt x="192749" y="38245"/>
                    <a:pt x="180776" y="43035"/>
                    <a:pt x="203200" y="35560"/>
                  </a:cubicBezTo>
                  <a:cubicBezTo>
                    <a:pt x="209973" y="42333"/>
                    <a:pt x="217773" y="48217"/>
                    <a:pt x="223520" y="55880"/>
                  </a:cubicBezTo>
                  <a:cubicBezTo>
                    <a:pt x="228064" y="61938"/>
                    <a:pt x="230697" y="69239"/>
                    <a:pt x="233680" y="76200"/>
                  </a:cubicBezTo>
                  <a:cubicBezTo>
                    <a:pt x="235789" y="81122"/>
                    <a:pt x="235648" y="87083"/>
                    <a:pt x="238760" y="91440"/>
                  </a:cubicBezTo>
                  <a:cubicBezTo>
                    <a:pt x="244328" y="99235"/>
                    <a:pt x="252307" y="104987"/>
                    <a:pt x="259080" y="111760"/>
                  </a:cubicBezTo>
                  <a:cubicBezTo>
                    <a:pt x="262467" y="133773"/>
                    <a:pt x="265369" y="155867"/>
                    <a:pt x="269240" y="177800"/>
                  </a:cubicBezTo>
                  <a:cubicBezTo>
                    <a:pt x="270453" y="184676"/>
                    <a:pt x="271570" y="191703"/>
                    <a:pt x="274320" y="198120"/>
                  </a:cubicBezTo>
                  <a:cubicBezTo>
                    <a:pt x="276725" y="203732"/>
                    <a:pt x="281451" y="208059"/>
                    <a:pt x="284480" y="213360"/>
                  </a:cubicBezTo>
                  <a:cubicBezTo>
                    <a:pt x="288237" y="219935"/>
                    <a:pt x="289285" y="228325"/>
                    <a:pt x="294640" y="233680"/>
                  </a:cubicBezTo>
                  <a:cubicBezTo>
                    <a:pt x="299995" y="239035"/>
                    <a:pt x="308187" y="240453"/>
                    <a:pt x="314960" y="243840"/>
                  </a:cubicBezTo>
                  <a:cubicBezTo>
                    <a:pt x="318347" y="248920"/>
                    <a:pt x="322715" y="253468"/>
                    <a:pt x="325120" y="259080"/>
                  </a:cubicBezTo>
                  <a:cubicBezTo>
                    <a:pt x="327870" y="265497"/>
                    <a:pt x="325263" y="274463"/>
                    <a:pt x="330200" y="279400"/>
                  </a:cubicBezTo>
                  <a:cubicBezTo>
                    <a:pt x="335137" y="284337"/>
                    <a:pt x="343693" y="283017"/>
                    <a:pt x="350520" y="284480"/>
                  </a:cubicBezTo>
                  <a:cubicBezTo>
                    <a:pt x="414857" y="298267"/>
                    <a:pt x="382860" y="287256"/>
                    <a:pt x="426720" y="304800"/>
                  </a:cubicBezTo>
                  <a:cubicBezTo>
                    <a:pt x="453933" y="301776"/>
                    <a:pt x="482425" y="301185"/>
                    <a:pt x="508000" y="289560"/>
                  </a:cubicBezTo>
                  <a:cubicBezTo>
                    <a:pt x="536623" y="276549"/>
                    <a:pt x="518810" y="274767"/>
                    <a:pt x="543560" y="264160"/>
                  </a:cubicBezTo>
                  <a:cubicBezTo>
                    <a:pt x="549977" y="261410"/>
                    <a:pt x="557107" y="260773"/>
                    <a:pt x="563880" y="259080"/>
                  </a:cubicBezTo>
                  <a:cubicBezTo>
                    <a:pt x="568960" y="255693"/>
                    <a:pt x="573541" y="251400"/>
                    <a:pt x="579120" y="248920"/>
                  </a:cubicBezTo>
                  <a:cubicBezTo>
                    <a:pt x="588907" y="244570"/>
                    <a:pt x="601032" y="245186"/>
                    <a:pt x="609600" y="238760"/>
                  </a:cubicBezTo>
                  <a:cubicBezTo>
                    <a:pt x="615658" y="234216"/>
                    <a:pt x="615746" y="224862"/>
                    <a:pt x="619760" y="218440"/>
                  </a:cubicBezTo>
                  <a:cubicBezTo>
                    <a:pt x="624247" y="211260"/>
                    <a:pt x="629013" y="204107"/>
                    <a:pt x="635000" y="198120"/>
                  </a:cubicBezTo>
                  <a:cubicBezTo>
                    <a:pt x="640987" y="192133"/>
                    <a:pt x="649333" y="188867"/>
                    <a:pt x="655320" y="182880"/>
                  </a:cubicBezTo>
                  <a:cubicBezTo>
                    <a:pt x="656821" y="181379"/>
                    <a:pt x="678412" y="152512"/>
                    <a:pt x="680720" y="147320"/>
                  </a:cubicBezTo>
                  <a:cubicBezTo>
                    <a:pt x="685070" y="137533"/>
                    <a:pt x="686530" y="126627"/>
                    <a:pt x="690880" y="116840"/>
                  </a:cubicBezTo>
                  <a:cubicBezTo>
                    <a:pt x="709428" y="75108"/>
                    <a:pt x="698343" y="141519"/>
                    <a:pt x="721360" y="60960"/>
                  </a:cubicBezTo>
                  <a:cubicBezTo>
                    <a:pt x="734025" y="16632"/>
                    <a:pt x="726942" y="36846"/>
                    <a:pt x="741680" y="0"/>
                  </a:cubicBezTo>
                  <a:cubicBezTo>
                    <a:pt x="750979" y="37196"/>
                    <a:pt x="739930" y="4996"/>
                    <a:pt x="767080" y="45720"/>
                  </a:cubicBezTo>
                  <a:cubicBezTo>
                    <a:pt x="787705" y="76657"/>
                    <a:pt x="764703" y="57682"/>
                    <a:pt x="792480" y="76200"/>
                  </a:cubicBezTo>
                  <a:cubicBezTo>
                    <a:pt x="795867" y="84667"/>
                    <a:pt x="796802" y="94595"/>
                    <a:pt x="802640" y="101600"/>
                  </a:cubicBezTo>
                  <a:cubicBezTo>
                    <a:pt x="806068" y="105714"/>
                    <a:pt x="812958" y="104571"/>
                    <a:pt x="817880" y="106680"/>
                  </a:cubicBezTo>
                  <a:cubicBezTo>
                    <a:pt x="824841" y="109663"/>
                    <a:pt x="831427" y="113453"/>
                    <a:pt x="838200" y="116840"/>
                  </a:cubicBezTo>
                  <a:cubicBezTo>
                    <a:pt x="848762" y="169649"/>
                    <a:pt x="832052" y="120852"/>
                    <a:pt x="863600" y="152400"/>
                  </a:cubicBezTo>
                  <a:cubicBezTo>
                    <a:pt x="868955" y="157755"/>
                    <a:pt x="868405" y="167365"/>
                    <a:pt x="873760" y="172720"/>
                  </a:cubicBezTo>
                  <a:cubicBezTo>
                    <a:pt x="877546" y="176506"/>
                    <a:pt x="884078" y="175691"/>
                    <a:pt x="889000" y="177800"/>
                  </a:cubicBezTo>
                  <a:cubicBezTo>
                    <a:pt x="895961" y="180783"/>
                    <a:pt x="902400" y="184884"/>
                    <a:pt x="909320" y="187960"/>
                  </a:cubicBezTo>
                  <a:cubicBezTo>
                    <a:pt x="917653" y="191664"/>
                    <a:pt x="926182" y="194918"/>
                    <a:pt x="934720" y="198120"/>
                  </a:cubicBezTo>
                  <a:cubicBezTo>
                    <a:pt x="939734" y="200000"/>
                    <a:pt x="945038" y="201091"/>
                    <a:pt x="949960" y="203200"/>
                  </a:cubicBezTo>
                  <a:cubicBezTo>
                    <a:pt x="956921" y="206183"/>
                    <a:pt x="963507" y="209973"/>
                    <a:pt x="970280" y="213360"/>
                  </a:cubicBezTo>
                  <a:cubicBezTo>
                    <a:pt x="1004921" y="211785"/>
                    <a:pt x="1065882" y="224176"/>
                    <a:pt x="1102360" y="198120"/>
                  </a:cubicBezTo>
                  <a:cubicBezTo>
                    <a:pt x="1108206" y="193944"/>
                    <a:pt x="1112869" y="188287"/>
                    <a:pt x="1117600" y="182880"/>
                  </a:cubicBezTo>
                  <a:cubicBezTo>
                    <a:pt x="1124740" y="174720"/>
                    <a:pt x="1131147" y="165947"/>
                    <a:pt x="1137920" y="157480"/>
                  </a:cubicBezTo>
                  <a:cubicBezTo>
                    <a:pt x="1140940" y="145401"/>
                    <a:pt x="1145986" y="121325"/>
                    <a:pt x="1153160" y="111760"/>
                  </a:cubicBezTo>
                  <a:cubicBezTo>
                    <a:pt x="1163218" y="98349"/>
                    <a:pt x="1181223" y="91193"/>
                    <a:pt x="1188720" y="76200"/>
                  </a:cubicBezTo>
                  <a:lnTo>
                    <a:pt x="1198880" y="55880"/>
                  </a:ln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0" name="Straight Connector 79"/>
            <p:cNvCxnSpPr>
              <a:cxnSpLocks/>
            </p:cNvCxnSpPr>
            <p:nvPr/>
          </p:nvCxnSpPr>
          <p:spPr>
            <a:xfrm>
              <a:off x="10278109" y="3529761"/>
              <a:ext cx="781051" cy="10082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</p:cNvCxnSpPr>
            <p:nvPr/>
          </p:nvCxnSpPr>
          <p:spPr>
            <a:xfrm flipH="1">
              <a:off x="10454640" y="3467657"/>
              <a:ext cx="7112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cxnSpLocks/>
            </p:cNvCxnSpPr>
            <p:nvPr/>
          </p:nvCxnSpPr>
          <p:spPr>
            <a:xfrm flipH="1">
              <a:off x="10622280" y="3501988"/>
              <a:ext cx="41274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0795000" y="3526998"/>
              <a:ext cx="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akeaways"/>
          <p:cNvSpPr/>
          <p:nvPr/>
        </p:nvSpPr>
        <p:spPr>
          <a:xfrm>
            <a:off x="3828537" y="4567225"/>
            <a:ext cx="6410849" cy="994653"/>
          </a:xfrm>
          <a:prstGeom prst="wedgeRoundRectCallout">
            <a:avLst>
              <a:gd name="adj1" fmla="val -68775"/>
              <a:gd name="adj2" fmla="val 1866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When headers mutated, duplicates created</a:t>
            </a:r>
          </a:p>
        </p:txBody>
      </p:sp>
    </p:spTree>
    <p:extLst>
      <p:ext uri="{BB962C8B-B14F-4D97-AF65-F5344CB8AC3E}">
        <p14:creationId xmlns:p14="http://schemas.microsoft.com/office/powerpoint/2010/main" val="8932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  <p:bldP spid="14" grpId="0" animBg="1"/>
      <p:bldP spid="23" grpId="0" animBg="1"/>
      <p:bldP spid="53" grpId="0" animBg="1"/>
      <p:bldP spid="54" grpId="0" animBg="1"/>
      <p:bldP spid="55" grpId="0" animBg="1"/>
      <p:bldP spid="65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Batching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69555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92341" y="3287631"/>
            <a:ext cx="517984" cy="331539"/>
            <a:chOff x="5667022" y="2020711"/>
            <a:chExt cx="4007556" cy="2957689"/>
          </a:xfrm>
        </p:grpSpPr>
        <p:sp>
          <p:nvSpPr>
            <p:cNvPr id="7" name="Rectangle 6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935783" y="3289529"/>
            <a:ext cx="517984" cy="331539"/>
            <a:chOff x="5667022" y="2020711"/>
            <a:chExt cx="4007556" cy="2957689"/>
          </a:xfrm>
        </p:grpSpPr>
        <p:sp>
          <p:nvSpPr>
            <p:cNvPr id="11" name="Rectangle 10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579955" y="3291427"/>
            <a:ext cx="517984" cy="331539"/>
            <a:chOff x="5667022" y="2020711"/>
            <a:chExt cx="4007556" cy="2957689"/>
          </a:xfrm>
        </p:grpSpPr>
        <p:sp>
          <p:nvSpPr>
            <p:cNvPr id="15" name="Rectangle 14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wheel" descr="Gear, Cog, Wheel, Tools, Rack-Wheel,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01" y="2793949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5249669" y="3451161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24127" y="327158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Destination 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126180" y="2905035"/>
            <a:ext cx="2100905" cy="1092251"/>
            <a:chOff x="5667022" y="2020711"/>
            <a:chExt cx="4007556" cy="2957689"/>
          </a:xfrm>
        </p:grpSpPr>
        <p:sp>
          <p:nvSpPr>
            <p:cNvPr id="26" name="Rectangle 2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akeaways"/>
          <p:cNvSpPr/>
          <p:nvPr/>
        </p:nvSpPr>
        <p:spPr>
          <a:xfrm>
            <a:off x="2595414" y="2004646"/>
            <a:ext cx="3049336" cy="1340646"/>
          </a:xfrm>
          <a:prstGeom prst="wedgeRoundRectCallout">
            <a:avLst>
              <a:gd name="adj1" fmla="val -56775"/>
              <a:gd name="adj2" fmla="val 1794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Atomic operation</a:t>
            </a:r>
            <a:endParaRPr lang="en-CA" sz="2400" b="1" dirty="0">
              <a:solidFill>
                <a:prstClr val="black"/>
              </a:solidFill>
            </a:endParaRPr>
          </a:p>
        </p:txBody>
      </p:sp>
      <p:sp>
        <p:nvSpPr>
          <p:cNvPr id="45" name="takeaways"/>
          <p:cNvSpPr/>
          <p:nvPr/>
        </p:nvSpPr>
        <p:spPr>
          <a:xfrm>
            <a:off x="5714745" y="4539991"/>
            <a:ext cx="3816062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100 or less messages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Total size is limited</a:t>
            </a:r>
          </a:p>
        </p:txBody>
      </p:sp>
      <p:grpSp>
        <p:nvGrpSpPr>
          <p:cNvPr id="24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Arc 31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4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Arc 38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: Shape 40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633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Transactions - Atomic Sends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92341" y="3287631"/>
            <a:ext cx="517984" cy="331539"/>
            <a:chOff x="5667022" y="2020711"/>
            <a:chExt cx="4007556" cy="2957689"/>
          </a:xfrm>
        </p:grpSpPr>
        <p:sp>
          <p:nvSpPr>
            <p:cNvPr id="7" name="Rectangle 6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935783" y="3289529"/>
            <a:ext cx="517984" cy="331539"/>
            <a:chOff x="5667022" y="2020711"/>
            <a:chExt cx="4007556" cy="2957689"/>
          </a:xfrm>
        </p:grpSpPr>
        <p:sp>
          <p:nvSpPr>
            <p:cNvPr id="11" name="Rectangle 10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579955" y="3291427"/>
            <a:ext cx="517984" cy="331539"/>
            <a:chOff x="5667022" y="2020711"/>
            <a:chExt cx="4007556" cy="2957689"/>
          </a:xfrm>
        </p:grpSpPr>
        <p:sp>
          <p:nvSpPr>
            <p:cNvPr id="15" name="Rectangle 14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wheel" descr="Gear, Cog, Wheel, Tools, Rack-Wheel,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01" y="2793949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5249669" y="3451161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99150" y="3063862"/>
            <a:ext cx="4013200" cy="787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8224127" y="327158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Destination A</a:t>
            </a:r>
          </a:p>
        </p:txBody>
      </p:sp>
      <p:pic>
        <p:nvPicPr>
          <p:cNvPr id="36" name="Picture 2" descr="Image result for azure service bus messaging logo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akeaways"/>
          <p:cNvSpPr/>
          <p:nvPr/>
        </p:nvSpPr>
        <p:spPr>
          <a:xfrm>
            <a:off x="2343376" y="1666299"/>
            <a:ext cx="5628714" cy="1204993"/>
          </a:xfrm>
          <a:prstGeom prst="wedgeRoundRectCallout">
            <a:avLst>
              <a:gd name="adj1" fmla="val -48461"/>
              <a:gd name="adj2" fmla="val 23043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Messages can be sent one at a time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Transaction scope to complete or abort</a:t>
            </a:r>
          </a:p>
        </p:txBody>
      </p:sp>
      <p:sp>
        <p:nvSpPr>
          <p:cNvPr id="39" name="takeaways"/>
          <p:cNvSpPr/>
          <p:nvPr/>
        </p:nvSpPr>
        <p:spPr>
          <a:xfrm>
            <a:off x="6044084" y="4539991"/>
            <a:ext cx="3486723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100 or less messages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Total size is limited</a:t>
            </a:r>
          </a:p>
        </p:txBody>
      </p:sp>
      <p:grpSp>
        <p:nvGrpSpPr>
          <p:cNvPr id="21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Arc 24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7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reeform: Shape 31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: Shape 32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128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8" grpId="1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Transactions - Atomic Sends with Receive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02556" y="3233632"/>
            <a:ext cx="517984" cy="331539"/>
            <a:chOff x="5667022" y="2020711"/>
            <a:chExt cx="4007556" cy="2957689"/>
          </a:xfrm>
        </p:grpSpPr>
        <p:sp>
          <p:nvSpPr>
            <p:cNvPr id="7" name="Rectangle 6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04630" y="3905460"/>
            <a:ext cx="517984" cy="331539"/>
            <a:chOff x="5667022" y="2020711"/>
            <a:chExt cx="4007556" cy="2957689"/>
          </a:xfrm>
        </p:grpSpPr>
        <p:sp>
          <p:nvSpPr>
            <p:cNvPr id="11" name="Rectangle 10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204630" y="2561804"/>
            <a:ext cx="517984" cy="331539"/>
            <a:chOff x="5667022" y="2020711"/>
            <a:chExt cx="4007556" cy="2957689"/>
          </a:xfrm>
        </p:grpSpPr>
        <p:sp>
          <p:nvSpPr>
            <p:cNvPr id="15" name="Rectangle 14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wheel" descr="Gear, Cog, Wheel, Tools, Rack-Wheel, En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90" y="2790148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6161958" y="3447360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11439" y="2279011"/>
            <a:ext cx="2825750" cy="22034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/>
          <p:cNvGrpSpPr/>
          <p:nvPr/>
        </p:nvGrpSpPr>
        <p:grpSpPr>
          <a:xfrm>
            <a:off x="3626483" y="3283830"/>
            <a:ext cx="517984" cy="331539"/>
            <a:chOff x="5667022" y="2020711"/>
            <a:chExt cx="4007556" cy="2957689"/>
          </a:xfrm>
        </p:grpSpPr>
        <p:sp>
          <p:nvSpPr>
            <p:cNvPr id="21" name="Rectangle 20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4291421" y="3447360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7019" y="2543857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Destination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04945" y="3233161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Destination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7019" y="3887513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Destination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2713" y="2131435"/>
            <a:ext cx="7318912" cy="252247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2599510" y="3262694"/>
            <a:ext cx="96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</a:t>
            </a:r>
          </a:p>
        </p:txBody>
      </p:sp>
      <p:sp>
        <p:nvSpPr>
          <p:cNvPr id="43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akeaways"/>
          <p:cNvSpPr/>
          <p:nvPr/>
        </p:nvSpPr>
        <p:spPr>
          <a:xfrm>
            <a:off x="2343376" y="1666299"/>
            <a:ext cx="8018010" cy="1204993"/>
          </a:xfrm>
          <a:prstGeom prst="wedgeRoundRectCallout">
            <a:avLst>
              <a:gd name="adj1" fmla="val -48461"/>
              <a:gd name="adj2" fmla="val 23043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Incoming and outgoing messages participate in transaction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Multiple outgoing destinations</a:t>
            </a:r>
          </a:p>
        </p:txBody>
      </p:sp>
      <p:sp>
        <p:nvSpPr>
          <p:cNvPr id="45" name="takeaways"/>
          <p:cNvSpPr/>
          <p:nvPr/>
        </p:nvSpPr>
        <p:spPr>
          <a:xfrm>
            <a:off x="4501662" y="4539991"/>
            <a:ext cx="5029145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Possible ghosts scenario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No cross-namespace support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AMQP not supported yet (SBMP is) </a:t>
            </a:r>
          </a:p>
        </p:txBody>
      </p:sp>
      <p:grpSp>
        <p:nvGrpSpPr>
          <p:cNvPr id="29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Arc 32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5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Arc 38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: Shape 40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24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26" grpId="0"/>
      <p:bldP spid="27" grpId="0"/>
      <p:bldP spid="28" grpId="0" animBg="1"/>
      <p:bldP spid="42" grpId="0"/>
      <p:bldP spid="42" grpId="1"/>
      <p:bldP spid="43" grpId="0" animBg="1"/>
      <p:bldP spid="44" grpId="0" animBg="1"/>
      <p:bldP spid="44" grpId="1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There’s more to queues than meets the eye</a:t>
            </a:r>
          </a:p>
        </p:txBody>
      </p:sp>
      <p:pic>
        <p:nvPicPr>
          <p:cNvPr id="4" name="Demo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>
                <a:solidFill>
                  <a:prstClr val="black"/>
                </a:solidFill>
              </a:rPr>
              <a:t>queue/$</a:t>
            </a:r>
            <a:r>
              <a:rPr lang="en-GB" dirty="0" err="1">
                <a:solidFill>
                  <a:prstClr val="black"/>
                </a:solidFill>
              </a:rPr>
              <a:t>DeadLetterQueue</a:t>
            </a:r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queue/$Transfer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queue/$Transfer/$</a:t>
            </a:r>
            <a:r>
              <a:rPr lang="en-GB" dirty="0" err="1">
                <a:solidFill>
                  <a:prstClr val="black"/>
                </a:solidFill>
              </a:rPr>
              <a:t>DeadLetterQueue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2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akeaways"/>
          <p:cNvSpPr/>
          <p:nvPr/>
        </p:nvSpPr>
        <p:spPr>
          <a:xfrm>
            <a:off x="2343376" y="1666299"/>
            <a:ext cx="8018010" cy="1204993"/>
          </a:xfrm>
          <a:prstGeom prst="wedgeRoundRectCallout">
            <a:avLst>
              <a:gd name="adj1" fmla="val -48461"/>
              <a:gd name="adj2" fmla="val 23043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Non-delivered message was not lost</a:t>
            </a:r>
          </a:p>
        </p:txBody>
      </p:sp>
      <p:sp>
        <p:nvSpPr>
          <p:cNvPr id="24" name="takeaways"/>
          <p:cNvSpPr/>
          <p:nvPr/>
        </p:nvSpPr>
        <p:spPr>
          <a:xfrm>
            <a:off x="4501662" y="4539991"/>
            <a:ext cx="5029145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Transaction succeeds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Another DLQ to monitor</a:t>
            </a:r>
          </a:p>
        </p:txBody>
      </p:sp>
      <p:grpSp>
        <p:nvGrpSpPr>
          <p:cNvPr id="5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Oval 6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c 9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The Ugly"/>
          <p:cNvGrpSpPr/>
          <p:nvPr/>
        </p:nvGrpSpPr>
        <p:grpSpPr>
          <a:xfrm>
            <a:off x="9711803" y="4476869"/>
            <a:ext cx="2194560" cy="2194560"/>
            <a:chOff x="9470389" y="3322319"/>
            <a:chExt cx="2194560" cy="219456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9470389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10034269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0728960" y="3842263"/>
              <a:ext cx="330200" cy="32635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10728960" y="3806703"/>
              <a:ext cx="330200" cy="36191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: Shape 16"/>
            <p:cNvSpPr/>
            <p:nvPr/>
          </p:nvSpPr>
          <p:spPr>
            <a:xfrm>
              <a:off x="10034269" y="4695233"/>
              <a:ext cx="1198880" cy="447040"/>
            </a:xfrm>
            <a:custGeom>
              <a:avLst/>
              <a:gdLst>
                <a:gd name="connsiteX0" fmla="*/ 0 w 1198880"/>
                <a:gd name="connsiteY0" fmla="*/ 447040 h 447040"/>
                <a:gd name="connsiteX1" fmla="*/ 35560 w 1198880"/>
                <a:gd name="connsiteY1" fmla="*/ 381000 h 447040"/>
                <a:gd name="connsiteX2" fmla="*/ 66040 w 1198880"/>
                <a:gd name="connsiteY2" fmla="*/ 304800 h 447040"/>
                <a:gd name="connsiteX3" fmla="*/ 71120 w 1198880"/>
                <a:gd name="connsiteY3" fmla="*/ 279400 h 447040"/>
                <a:gd name="connsiteX4" fmla="*/ 91440 w 1198880"/>
                <a:gd name="connsiteY4" fmla="*/ 248920 h 447040"/>
                <a:gd name="connsiteX5" fmla="*/ 101600 w 1198880"/>
                <a:gd name="connsiteY5" fmla="*/ 228600 h 447040"/>
                <a:gd name="connsiteX6" fmla="*/ 111760 w 1198880"/>
                <a:gd name="connsiteY6" fmla="*/ 203200 h 447040"/>
                <a:gd name="connsiteX7" fmla="*/ 116840 w 1198880"/>
                <a:gd name="connsiteY7" fmla="*/ 182880 h 447040"/>
                <a:gd name="connsiteX8" fmla="*/ 127000 w 1198880"/>
                <a:gd name="connsiteY8" fmla="*/ 147320 h 447040"/>
                <a:gd name="connsiteX9" fmla="*/ 147320 w 1198880"/>
                <a:gd name="connsiteY9" fmla="*/ 101600 h 447040"/>
                <a:gd name="connsiteX10" fmla="*/ 167640 w 1198880"/>
                <a:gd name="connsiteY10" fmla="*/ 50800 h 447040"/>
                <a:gd name="connsiteX11" fmla="*/ 203200 w 1198880"/>
                <a:gd name="connsiteY11" fmla="*/ 35560 h 447040"/>
                <a:gd name="connsiteX12" fmla="*/ 223520 w 1198880"/>
                <a:gd name="connsiteY12" fmla="*/ 55880 h 447040"/>
                <a:gd name="connsiteX13" fmla="*/ 233680 w 1198880"/>
                <a:gd name="connsiteY13" fmla="*/ 76200 h 447040"/>
                <a:gd name="connsiteX14" fmla="*/ 238760 w 1198880"/>
                <a:gd name="connsiteY14" fmla="*/ 91440 h 447040"/>
                <a:gd name="connsiteX15" fmla="*/ 259080 w 1198880"/>
                <a:gd name="connsiteY15" fmla="*/ 111760 h 447040"/>
                <a:gd name="connsiteX16" fmla="*/ 269240 w 1198880"/>
                <a:gd name="connsiteY16" fmla="*/ 177800 h 447040"/>
                <a:gd name="connsiteX17" fmla="*/ 274320 w 1198880"/>
                <a:gd name="connsiteY17" fmla="*/ 198120 h 447040"/>
                <a:gd name="connsiteX18" fmla="*/ 284480 w 1198880"/>
                <a:gd name="connsiteY18" fmla="*/ 213360 h 447040"/>
                <a:gd name="connsiteX19" fmla="*/ 294640 w 1198880"/>
                <a:gd name="connsiteY19" fmla="*/ 233680 h 447040"/>
                <a:gd name="connsiteX20" fmla="*/ 314960 w 1198880"/>
                <a:gd name="connsiteY20" fmla="*/ 243840 h 447040"/>
                <a:gd name="connsiteX21" fmla="*/ 325120 w 1198880"/>
                <a:gd name="connsiteY21" fmla="*/ 259080 h 447040"/>
                <a:gd name="connsiteX22" fmla="*/ 330200 w 1198880"/>
                <a:gd name="connsiteY22" fmla="*/ 279400 h 447040"/>
                <a:gd name="connsiteX23" fmla="*/ 350520 w 1198880"/>
                <a:gd name="connsiteY23" fmla="*/ 284480 h 447040"/>
                <a:gd name="connsiteX24" fmla="*/ 426720 w 1198880"/>
                <a:gd name="connsiteY24" fmla="*/ 304800 h 447040"/>
                <a:gd name="connsiteX25" fmla="*/ 508000 w 1198880"/>
                <a:gd name="connsiteY25" fmla="*/ 289560 h 447040"/>
                <a:gd name="connsiteX26" fmla="*/ 543560 w 1198880"/>
                <a:gd name="connsiteY26" fmla="*/ 264160 h 447040"/>
                <a:gd name="connsiteX27" fmla="*/ 563880 w 1198880"/>
                <a:gd name="connsiteY27" fmla="*/ 259080 h 447040"/>
                <a:gd name="connsiteX28" fmla="*/ 579120 w 1198880"/>
                <a:gd name="connsiteY28" fmla="*/ 248920 h 447040"/>
                <a:gd name="connsiteX29" fmla="*/ 609600 w 1198880"/>
                <a:gd name="connsiteY29" fmla="*/ 238760 h 447040"/>
                <a:gd name="connsiteX30" fmla="*/ 619760 w 1198880"/>
                <a:gd name="connsiteY30" fmla="*/ 218440 h 447040"/>
                <a:gd name="connsiteX31" fmla="*/ 635000 w 1198880"/>
                <a:gd name="connsiteY31" fmla="*/ 198120 h 447040"/>
                <a:gd name="connsiteX32" fmla="*/ 655320 w 1198880"/>
                <a:gd name="connsiteY32" fmla="*/ 182880 h 447040"/>
                <a:gd name="connsiteX33" fmla="*/ 680720 w 1198880"/>
                <a:gd name="connsiteY33" fmla="*/ 147320 h 447040"/>
                <a:gd name="connsiteX34" fmla="*/ 690880 w 1198880"/>
                <a:gd name="connsiteY34" fmla="*/ 116840 h 447040"/>
                <a:gd name="connsiteX35" fmla="*/ 721360 w 1198880"/>
                <a:gd name="connsiteY35" fmla="*/ 60960 h 447040"/>
                <a:gd name="connsiteX36" fmla="*/ 741680 w 1198880"/>
                <a:gd name="connsiteY36" fmla="*/ 0 h 447040"/>
                <a:gd name="connsiteX37" fmla="*/ 767080 w 1198880"/>
                <a:gd name="connsiteY37" fmla="*/ 45720 h 447040"/>
                <a:gd name="connsiteX38" fmla="*/ 792480 w 1198880"/>
                <a:gd name="connsiteY38" fmla="*/ 76200 h 447040"/>
                <a:gd name="connsiteX39" fmla="*/ 802640 w 1198880"/>
                <a:gd name="connsiteY39" fmla="*/ 101600 h 447040"/>
                <a:gd name="connsiteX40" fmla="*/ 817880 w 1198880"/>
                <a:gd name="connsiteY40" fmla="*/ 106680 h 447040"/>
                <a:gd name="connsiteX41" fmla="*/ 838200 w 1198880"/>
                <a:gd name="connsiteY41" fmla="*/ 116840 h 447040"/>
                <a:gd name="connsiteX42" fmla="*/ 863600 w 1198880"/>
                <a:gd name="connsiteY42" fmla="*/ 152400 h 447040"/>
                <a:gd name="connsiteX43" fmla="*/ 873760 w 1198880"/>
                <a:gd name="connsiteY43" fmla="*/ 172720 h 447040"/>
                <a:gd name="connsiteX44" fmla="*/ 889000 w 1198880"/>
                <a:gd name="connsiteY44" fmla="*/ 177800 h 447040"/>
                <a:gd name="connsiteX45" fmla="*/ 909320 w 1198880"/>
                <a:gd name="connsiteY45" fmla="*/ 187960 h 447040"/>
                <a:gd name="connsiteX46" fmla="*/ 934720 w 1198880"/>
                <a:gd name="connsiteY46" fmla="*/ 198120 h 447040"/>
                <a:gd name="connsiteX47" fmla="*/ 949960 w 1198880"/>
                <a:gd name="connsiteY47" fmla="*/ 203200 h 447040"/>
                <a:gd name="connsiteX48" fmla="*/ 970280 w 1198880"/>
                <a:gd name="connsiteY48" fmla="*/ 213360 h 447040"/>
                <a:gd name="connsiteX49" fmla="*/ 1102360 w 1198880"/>
                <a:gd name="connsiteY49" fmla="*/ 198120 h 447040"/>
                <a:gd name="connsiteX50" fmla="*/ 1117600 w 1198880"/>
                <a:gd name="connsiteY50" fmla="*/ 182880 h 447040"/>
                <a:gd name="connsiteX51" fmla="*/ 1137920 w 1198880"/>
                <a:gd name="connsiteY51" fmla="*/ 157480 h 447040"/>
                <a:gd name="connsiteX52" fmla="*/ 1153160 w 1198880"/>
                <a:gd name="connsiteY52" fmla="*/ 111760 h 447040"/>
                <a:gd name="connsiteX53" fmla="*/ 1188720 w 1198880"/>
                <a:gd name="connsiteY53" fmla="*/ 76200 h 447040"/>
                <a:gd name="connsiteX54" fmla="*/ 1198880 w 1198880"/>
                <a:gd name="connsiteY54" fmla="*/ 55880 h 4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98880" h="447040">
                  <a:moveTo>
                    <a:pt x="0" y="447040"/>
                  </a:moveTo>
                  <a:cubicBezTo>
                    <a:pt x="2117" y="443229"/>
                    <a:pt x="29314" y="395834"/>
                    <a:pt x="35560" y="381000"/>
                  </a:cubicBezTo>
                  <a:cubicBezTo>
                    <a:pt x="46176" y="355787"/>
                    <a:pt x="60675" y="331625"/>
                    <a:pt x="66040" y="304800"/>
                  </a:cubicBezTo>
                  <a:cubicBezTo>
                    <a:pt x="67733" y="296333"/>
                    <a:pt x="67547" y="287260"/>
                    <a:pt x="71120" y="279400"/>
                  </a:cubicBezTo>
                  <a:cubicBezTo>
                    <a:pt x="76173" y="268284"/>
                    <a:pt x="85158" y="259391"/>
                    <a:pt x="91440" y="248920"/>
                  </a:cubicBezTo>
                  <a:cubicBezTo>
                    <a:pt x="95336" y="242426"/>
                    <a:pt x="98524" y="235520"/>
                    <a:pt x="101600" y="228600"/>
                  </a:cubicBezTo>
                  <a:cubicBezTo>
                    <a:pt x="105304" y="220267"/>
                    <a:pt x="108876" y="211851"/>
                    <a:pt x="111760" y="203200"/>
                  </a:cubicBezTo>
                  <a:cubicBezTo>
                    <a:pt x="113968" y="196576"/>
                    <a:pt x="115003" y="189616"/>
                    <a:pt x="116840" y="182880"/>
                  </a:cubicBezTo>
                  <a:cubicBezTo>
                    <a:pt x="120084" y="170987"/>
                    <a:pt x="123102" y="159015"/>
                    <a:pt x="127000" y="147320"/>
                  </a:cubicBezTo>
                  <a:cubicBezTo>
                    <a:pt x="138816" y="111873"/>
                    <a:pt x="134043" y="132580"/>
                    <a:pt x="147320" y="101600"/>
                  </a:cubicBezTo>
                  <a:cubicBezTo>
                    <a:pt x="154504" y="84837"/>
                    <a:pt x="151328" y="58956"/>
                    <a:pt x="167640" y="50800"/>
                  </a:cubicBezTo>
                  <a:cubicBezTo>
                    <a:pt x="192749" y="38245"/>
                    <a:pt x="180776" y="43035"/>
                    <a:pt x="203200" y="35560"/>
                  </a:cubicBezTo>
                  <a:cubicBezTo>
                    <a:pt x="209973" y="42333"/>
                    <a:pt x="217773" y="48217"/>
                    <a:pt x="223520" y="55880"/>
                  </a:cubicBezTo>
                  <a:cubicBezTo>
                    <a:pt x="228064" y="61938"/>
                    <a:pt x="230697" y="69239"/>
                    <a:pt x="233680" y="76200"/>
                  </a:cubicBezTo>
                  <a:cubicBezTo>
                    <a:pt x="235789" y="81122"/>
                    <a:pt x="235648" y="87083"/>
                    <a:pt x="238760" y="91440"/>
                  </a:cubicBezTo>
                  <a:cubicBezTo>
                    <a:pt x="244328" y="99235"/>
                    <a:pt x="252307" y="104987"/>
                    <a:pt x="259080" y="111760"/>
                  </a:cubicBezTo>
                  <a:cubicBezTo>
                    <a:pt x="262467" y="133773"/>
                    <a:pt x="265369" y="155867"/>
                    <a:pt x="269240" y="177800"/>
                  </a:cubicBezTo>
                  <a:cubicBezTo>
                    <a:pt x="270453" y="184676"/>
                    <a:pt x="271570" y="191703"/>
                    <a:pt x="274320" y="198120"/>
                  </a:cubicBezTo>
                  <a:cubicBezTo>
                    <a:pt x="276725" y="203732"/>
                    <a:pt x="281451" y="208059"/>
                    <a:pt x="284480" y="213360"/>
                  </a:cubicBezTo>
                  <a:cubicBezTo>
                    <a:pt x="288237" y="219935"/>
                    <a:pt x="289285" y="228325"/>
                    <a:pt x="294640" y="233680"/>
                  </a:cubicBezTo>
                  <a:cubicBezTo>
                    <a:pt x="299995" y="239035"/>
                    <a:pt x="308187" y="240453"/>
                    <a:pt x="314960" y="243840"/>
                  </a:cubicBezTo>
                  <a:cubicBezTo>
                    <a:pt x="318347" y="248920"/>
                    <a:pt x="322715" y="253468"/>
                    <a:pt x="325120" y="259080"/>
                  </a:cubicBezTo>
                  <a:cubicBezTo>
                    <a:pt x="327870" y="265497"/>
                    <a:pt x="325263" y="274463"/>
                    <a:pt x="330200" y="279400"/>
                  </a:cubicBezTo>
                  <a:cubicBezTo>
                    <a:pt x="335137" y="284337"/>
                    <a:pt x="343693" y="283017"/>
                    <a:pt x="350520" y="284480"/>
                  </a:cubicBezTo>
                  <a:cubicBezTo>
                    <a:pt x="414857" y="298267"/>
                    <a:pt x="382860" y="287256"/>
                    <a:pt x="426720" y="304800"/>
                  </a:cubicBezTo>
                  <a:cubicBezTo>
                    <a:pt x="453933" y="301776"/>
                    <a:pt x="482425" y="301185"/>
                    <a:pt x="508000" y="289560"/>
                  </a:cubicBezTo>
                  <a:cubicBezTo>
                    <a:pt x="536623" y="276549"/>
                    <a:pt x="518810" y="274767"/>
                    <a:pt x="543560" y="264160"/>
                  </a:cubicBezTo>
                  <a:cubicBezTo>
                    <a:pt x="549977" y="261410"/>
                    <a:pt x="557107" y="260773"/>
                    <a:pt x="563880" y="259080"/>
                  </a:cubicBezTo>
                  <a:cubicBezTo>
                    <a:pt x="568960" y="255693"/>
                    <a:pt x="573541" y="251400"/>
                    <a:pt x="579120" y="248920"/>
                  </a:cubicBezTo>
                  <a:cubicBezTo>
                    <a:pt x="588907" y="244570"/>
                    <a:pt x="601032" y="245186"/>
                    <a:pt x="609600" y="238760"/>
                  </a:cubicBezTo>
                  <a:cubicBezTo>
                    <a:pt x="615658" y="234216"/>
                    <a:pt x="615746" y="224862"/>
                    <a:pt x="619760" y="218440"/>
                  </a:cubicBezTo>
                  <a:cubicBezTo>
                    <a:pt x="624247" y="211260"/>
                    <a:pt x="629013" y="204107"/>
                    <a:pt x="635000" y="198120"/>
                  </a:cubicBezTo>
                  <a:cubicBezTo>
                    <a:pt x="640987" y="192133"/>
                    <a:pt x="649333" y="188867"/>
                    <a:pt x="655320" y="182880"/>
                  </a:cubicBezTo>
                  <a:cubicBezTo>
                    <a:pt x="656821" y="181379"/>
                    <a:pt x="678412" y="152512"/>
                    <a:pt x="680720" y="147320"/>
                  </a:cubicBezTo>
                  <a:cubicBezTo>
                    <a:pt x="685070" y="137533"/>
                    <a:pt x="686530" y="126627"/>
                    <a:pt x="690880" y="116840"/>
                  </a:cubicBezTo>
                  <a:cubicBezTo>
                    <a:pt x="709428" y="75108"/>
                    <a:pt x="698343" y="141519"/>
                    <a:pt x="721360" y="60960"/>
                  </a:cubicBezTo>
                  <a:cubicBezTo>
                    <a:pt x="734025" y="16632"/>
                    <a:pt x="726942" y="36846"/>
                    <a:pt x="741680" y="0"/>
                  </a:cubicBezTo>
                  <a:cubicBezTo>
                    <a:pt x="750979" y="37196"/>
                    <a:pt x="739930" y="4996"/>
                    <a:pt x="767080" y="45720"/>
                  </a:cubicBezTo>
                  <a:cubicBezTo>
                    <a:pt x="787705" y="76657"/>
                    <a:pt x="764703" y="57682"/>
                    <a:pt x="792480" y="76200"/>
                  </a:cubicBezTo>
                  <a:cubicBezTo>
                    <a:pt x="795867" y="84667"/>
                    <a:pt x="796802" y="94595"/>
                    <a:pt x="802640" y="101600"/>
                  </a:cubicBezTo>
                  <a:cubicBezTo>
                    <a:pt x="806068" y="105714"/>
                    <a:pt x="812958" y="104571"/>
                    <a:pt x="817880" y="106680"/>
                  </a:cubicBezTo>
                  <a:cubicBezTo>
                    <a:pt x="824841" y="109663"/>
                    <a:pt x="831427" y="113453"/>
                    <a:pt x="838200" y="116840"/>
                  </a:cubicBezTo>
                  <a:cubicBezTo>
                    <a:pt x="848762" y="169649"/>
                    <a:pt x="832052" y="120852"/>
                    <a:pt x="863600" y="152400"/>
                  </a:cubicBezTo>
                  <a:cubicBezTo>
                    <a:pt x="868955" y="157755"/>
                    <a:pt x="868405" y="167365"/>
                    <a:pt x="873760" y="172720"/>
                  </a:cubicBezTo>
                  <a:cubicBezTo>
                    <a:pt x="877546" y="176506"/>
                    <a:pt x="884078" y="175691"/>
                    <a:pt x="889000" y="177800"/>
                  </a:cubicBezTo>
                  <a:cubicBezTo>
                    <a:pt x="895961" y="180783"/>
                    <a:pt x="902400" y="184884"/>
                    <a:pt x="909320" y="187960"/>
                  </a:cubicBezTo>
                  <a:cubicBezTo>
                    <a:pt x="917653" y="191664"/>
                    <a:pt x="926182" y="194918"/>
                    <a:pt x="934720" y="198120"/>
                  </a:cubicBezTo>
                  <a:cubicBezTo>
                    <a:pt x="939734" y="200000"/>
                    <a:pt x="945038" y="201091"/>
                    <a:pt x="949960" y="203200"/>
                  </a:cubicBezTo>
                  <a:cubicBezTo>
                    <a:pt x="956921" y="206183"/>
                    <a:pt x="963507" y="209973"/>
                    <a:pt x="970280" y="213360"/>
                  </a:cubicBezTo>
                  <a:cubicBezTo>
                    <a:pt x="1004921" y="211785"/>
                    <a:pt x="1065882" y="224176"/>
                    <a:pt x="1102360" y="198120"/>
                  </a:cubicBezTo>
                  <a:cubicBezTo>
                    <a:pt x="1108206" y="193944"/>
                    <a:pt x="1112869" y="188287"/>
                    <a:pt x="1117600" y="182880"/>
                  </a:cubicBezTo>
                  <a:cubicBezTo>
                    <a:pt x="1124740" y="174720"/>
                    <a:pt x="1131147" y="165947"/>
                    <a:pt x="1137920" y="157480"/>
                  </a:cubicBezTo>
                  <a:cubicBezTo>
                    <a:pt x="1140940" y="145401"/>
                    <a:pt x="1145986" y="121325"/>
                    <a:pt x="1153160" y="111760"/>
                  </a:cubicBezTo>
                  <a:cubicBezTo>
                    <a:pt x="1163218" y="98349"/>
                    <a:pt x="1181223" y="91193"/>
                    <a:pt x="1188720" y="76200"/>
                  </a:cubicBezTo>
                  <a:lnTo>
                    <a:pt x="1198880" y="55880"/>
                  </a:ln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10278109" y="3529761"/>
              <a:ext cx="781051" cy="10082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>
              <a:off x="10454640" y="3467657"/>
              <a:ext cx="7112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10622280" y="3501988"/>
              <a:ext cx="41274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795000" y="3526998"/>
              <a:ext cx="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1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Native de-duplication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597" y="1856134"/>
            <a:ext cx="3640805" cy="3562866"/>
          </a:xfrm>
          <a:prstGeom prst="rect">
            <a:avLst/>
          </a:prstGeom>
        </p:spPr>
      </p:pic>
      <p:sp>
        <p:nvSpPr>
          <p:cNvPr id="20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akeaways"/>
          <p:cNvSpPr/>
          <p:nvPr/>
        </p:nvSpPr>
        <p:spPr>
          <a:xfrm>
            <a:off x="2343376" y="1666299"/>
            <a:ext cx="8018010" cy="1204993"/>
          </a:xfrm>
          <a:prstGeom prst="wedgeRoundRectCallout">
            <a:avLst>
              <a:gd name="adj1" fmla="val -48461"/>
              <a:gd name="adj2" fmla="val 23043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Deduplication on message ID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Deduplication time period specified per entity</a:t>
            </a:r>
          </a:p>
        </p:txBody>
      </p:sp>
      <p:sp>
        <p:nvSpPr>
          <p:cNvPr id="22" name="takeaways"/>
          <p:cNvSpPr/>
          <p:nvPr/>
        </p:nvSpPr>
        <p:spPr>
          <a:xfrm>
            <a:off x="4501662" y="4539991"/>
            <a:ext cx="5029145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Time based</a:t>
            </a:r>
          </a:p>
          <a:p>
            <a:pPr lvl="0"/>
            <a:r>
              <a:rPr lang="en-CA" sz="2400" dirty="0">
                <a:solidFill>
                  <a:prstClr val="black"/>
                </a:solidFill>
              </a:rPr>
              <a:t>(Idempotency in code can be safer)</a:t>
            </a:r>
          </a:p>
        </p:txBody>
      </p:sp>
      <p:grpSp>
        <p:nvGrpSpPr>
          <p:cNvPr id="7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: Shape 17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: Shape 18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2690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5378" y="2354782"/>
            <a:ext cx="7162799" cy="1796432"/>
          </a:xfrm>
        </p:spPr>
        <p:txBody>
          <a:bodyPr/>
          <a:lstStyle/>
          <a:p>
            <a:r>
              <a:rPr lang="en-US" b="1" dirty="0"/>
              <a:t>Azure Service Bus Messaging - The Good, The Bad, and The Ugly</a:t>
            </a:r>
            <a:br>
              <a:rPr lang="en-US" b="1" dirty="0"/>
            </a:br>
            <a:r>
              <a:rPr lang="en-US" b="1" dirty="0"/>
              <a:t>                   S</a:t>
            </a:r>
            <a:r>
              <a:rPr lang="en-US" sz="2400" b="1" dirty="0"/>
              <a:t>ean</a:t>
            </a:r>
            <a:r>
              <a:rPr lang="en-US" b="1" dirty="0"/>
              <a:t> F</a:t>
            </a:r>
            <a:r>
              <a:rPr lang="en-US" sz="2400" b="1" dirty="0"/>
              <a:t>eldman</a:t>
            </a:r>
            <a:endParaRPr lang="nl-NL" dirty="0"/>
          </a:p>
        </p:txBody>
      </p:sp>
      <p:pic>
        <p:nvPicPr>
          <p:cNvPr id="1026" name="Picture 2" descr="Image result for azure service bus messagin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3422">
            <a:off x="9850897" y="870010"/>
            <a:ext cx="1957280" cy="10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7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Message Session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" name="Flowchart: Direct Access Storage 2"/>
          <p:cNvSpPr/>
          <p:nvPr/>
        </p:nvSpPr>
        <p:spPr>
          <a:xfrm flipH="1">
            <a:off x="4444999" y="3054351"/>
            <a:ext cx="3289300" cy="12446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FIFO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147162" y="3510881"/>
            <a:ext cx="517984" cy="708693"/>
            <a:chOff x="3549097" y="3510881"/>
            <a:chExt cx="517984" cy="708693"/>
          </a:xfrm>
        </p:grpSpPr>
        <p:sp>
          <p:nvSpPr>
            <p:cNvPr id="24" name="Rectangle 23"/>
            <p:cNvSpPr/>
            <p:nvPr/>
          </p:nvSpPr>
          <p:spPr>
            <a:xfrm>
              <a:off x="3549827" y="3512779"/>
              <a:ext cx="517254" cy="329641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3549097" y="3510881"/>
              <a:ext cx="266287" cy="166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3815384" y="3512779"/>
              <a:ext cx="251697" cy="164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05383" y="3850242"/>
              <a:ext cx="420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#1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14116" y="3510881"/>
            <a:ext cx="517984" cy="708693"/>
            <a:chOff x="3549097" y="3510881"/>
            <a:chExt cx="517984" cy="708693"/>
          </a:xfrm>
        </p:grpSpPr>
        <p:sp>
          <p:nvSpPr>
            <p:cNvPr id="28" name="Rectangle 27"/>
            <p:cNvSpPr/>
            <p:nvPr/>
          </p:nvSpPr>
          <p:spPr>
            <a:xfrm>
              <a:off x="3549827" y="3512779"/>
              <a:ext cx="517254" cy="329641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3549097" y="3510881"/>
              <a:ext cx="266287" cy="166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 flipV="1">
              <a:off x="3815384" y="3512779"/>
              <a:ext cx="251697" cy="164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05383" y="3850242"/>
              <a:ext cx="420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#2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90627" y="3510881"/>
            <a:ext cx="517984" cy="708693"/>
            <a:chOff x="3549097" y="3510881"/>
            <a:chExt cx="517984" cy="708693"/>
          </a:xfrm>
        </p:grpSpPr>
        <p:sp>
          <p:nvSpPr>
            <p:cNvPr id="33" name="Rectangle 32"/>
            <p:cNvSpPr/>
            <p:nvPr/>
          </p:nvSpPr>
          <p:spPr>
            <a:xfrm>
              <a:off x="3549827" y="3512779"/>
              <a:ext cx="517254" cy="329641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3549097" y="3510881"/>
              <a:ext cx="266287" cy="166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V="1">
              <a:off x="3815384" y="3512779"/>
              <a:ext cx="251697" cy="164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05383" y="3850242"/>
              <a:ext cx="420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#3</a:t>
              </a:r>
            </a:p>
          </p:txBody>
        </p:sp>
      </p:grpSp>
      <p:pic>
        <p:nvPicPr>
          <p:cNvPr id="37" name="wheel" descr="Gear, Cog, Wheel, Tools, Rack-Wheel,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65" y="3017200"/>
            <a:ext cx="12676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 flipV="1">
            <a:off x="3810526" y="3677600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948094" y="3677600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akeaways"/>
          <p:cNvSpPr/>
          <p:nvPr/>
        </p:nvSpPr>
        <p:spPr>
          <a:xfrm>
            <a:off x="2343376" y="1666299"/>
            <a:ext cx="8018010" cy="1204993"/>
          </a:xfrm>
          <a:prstGeom prst="wedgeRoundRectCallout">
            <a:avLst>
              <a:gd name="adj1" fmla="val -48461"/>
              <a:gd name="adj2" fmla="val 23043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Ordered processing is guaranteed</a:t>
            </a:r>
          </a:p>
        </p:txBody>
      </p:sp>
      <p:grpSp>
        <p:nvGrpSpPr>
          <p:cNvPr id="7" name="The Good"/>
          <p:cNvGrpSpPr/>
          <p:nvPr/>
        </p:nvGrpSpPr>
        <p:grpSpPr>
          <a:xfrm>
            <a:off x="213360" y="4034908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The Bad"/>
          <p:cNvGrpSpPr/>
          <p:nvPr/>
        </p:nvGrpSpPr>
        <p:grpSpPr>
          <a:xfrm>
            <a:off x="9797506" y="409255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: Shape 17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: Shape 18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takeaways"/>
          <p:cNvSpPr/>
          <p:nvPr/>
        </p:nvSpPr>
        <p:spPr>
          <a:xfrm>
            <a:off x="4501662" y="4539991"/>
            <a:ext cx="5029145" cy="1301233"/>
          </a:xfrm>
          <a:prstGeom prst="wedgeRoundRectCallout">
            <a:avLst>
              <a:gd name="adj1" fmla="val 55078"/>
              <a:gd name="adj2" fmla="val 7396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Max concurrency is 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Single consumer only</a:t>
            </a:r>
          </a:p>
        </p:txBody>
      </p:sp>
    </p:spTree>
    <p:extLst>
      <p:ext uri="{BB962C8B-B14F-4D97-AF65-F5344CB8AC3E}">
        <p14:creationId xmlns:p14="http://schemas.microsoft.com/office/powerpoint/2010/main" val="30255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/>
          <p:cNvSpPr/>
          <p:nvPr/>
        </p:nvSpPr>
        <p:spPr>
          <a:xfrm>
            <a:off x="780128" y="1689884"/>
            <a:ext cx="2677160" cy="4455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: Rounded Corners 45"/>
          <p:cNvSpPr/>
          <p:nvPr/>
        </p:nvSpPr>
        <p:spPr>
          <a:xfrm>
            <a:off x="981816" y="2136924"/>
            <a:ext cx="2145157" cy="368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HA with paired namespaces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251960" y="1689884"/>
            <a:ext cx="2677160" cy="4455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/>
          <p:cNvSpPr/>
          <p:nvPr/>
        </p:nvSpPr>
        <p:spPr>
          <a:xfrm>
            <a:off x="7037992" y="1689884"/>
            <a:ext cx="4582160" cy="4455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081780" y="136642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Primary namespace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8092" y="132412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Secondary namespace</a:t>
            </a:r>
          </a:p>
        </p:txBody>
      </p:sp>
      <p:sp>
        <p:nvSpPr>
          <p:cNvPr id="17" name="Flowchart: Direct Access Storage 16"/>
          <p:cNvSpPr/>
          <p:nvPr/>
        </p:nvSpPr>
        <p:spPr>
          <a:xfrm flipH="1">
            <a:off x="4592319" y="2371875"/>
            <a:ext cx="1539241" cy="582416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testing</a:t>
            </a:r>
            <a:endParaRPr lang="en-CA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52421" y="2497313"/>
            <a:ext cx="517984" cy="331539"/>
            <a:chOff x="5667022" y="2020711"/>
            <a:chExt cx="4007556" cy="2957689"/>
          </a:xfrm>
        </p:grpSpPr>
        <p:sp>
          <p:nvSpPr>
            <p:cNvPr id="19" name="Rectangle 18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73100" y="1366426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Client App</a:t>
            </a:r>
          </a:p>
          <a:p>
            <a:pPr algn="ctr"/>
            <a:endParaRPr lang="en-CA" dirty="0"/>
          </a:p>
        </p:txBody>
      </p:sp>
      <p:grpSp>
        <p:nvGrpSpPr>
          <p:cNvPr id="79" name="secondary queues"/>
          <p:cNvGrpSpPr/>
          <p:nvPr/>
        </p:nvGrpSpPr>
        <p:grpSpPr>
          <a:xfrm>
            <a:off x="7838091" y="2025480"/>
            <a:ext cx="3848101" cy="2859724"/>
            <a:chOff x="7838091" y="2025480"/>
            <a:chExt cx="3848101" cy="2859724"/>
          </a:xfrm>
        </p:grpSpPr>
        <p:sp>
          <p:nvSpPr>
            <p:cNvPr id="37" name="Flowchart: Direct Access Storage 36"/>
            <p:cNvSpPr/>
            <p:nvPr/>
          </p:nvSpPr>
          <p:spPr>
            <a:xfrm flipH="1">
              <a:off x="7838092" y="2371875"/>
              <a:ext cx="1539241" cy="582416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38091" y="2025480"/>
              <a:ext cx="359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Path: Primary/x-</a:t>
              </a:r>
              <a:r>
                <a:rPr lang="en-CA" dirty="0" err="1"/>
                <a:t>servicebus</a:t>
              </a:r>
              <a:r>
                <a:rPr lang="en-CA" dirty="0"/>
                <a:t>-transfer/</a:t>
              </a:r>
            </a:p>
          </p:txBody>
        </p:sp>
        <p:sp>
          <p:nvSpPr>
            <p:cNvPr id="40" name="Flowchart: Direct Access Storage 39"/>
            <p:cNvSpPr/>
            <p:nvPr/>
          </p:nvSpPr>
          <p:spPr>
            <a:xfrm flipH="1">
              <a:off x="7838091" y="3116564"/>
              <a:ext cx="1539241" cy="582416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1</a:t>
              </a:r>
            </a:p>
          </p:txBody>
        </p:sp>
        <p:sp>
          <p:nvSpPr>
            <p:cNvPr id="41" name="Flowchart: Direct Access Storage 40"/>
            <p:cNvSpPr/>
            <p:nvPr/>
          </p:nvSpPr>
          <p:spPr>
            <a:xfrm flipH="1">
              <a:off x="7838092" y="4295124"/>
              <a:ext cx="1539241" cy="582416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N-1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29320" y="3777764"/>
              <a:ext cx="461665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CA" dirty="0"/>
                <a:t>…</a:t>
              </a:r>
            </a:p>
          </p:txBody>
        </p:sp>
        <p:sp>
          <p:nvSpPr>
            <p:cNvPr id="44" name="Right Brace 43"/>
            <p:cNvSpPr/>
            <p:nvPr/>
          </p:nvSpPr>
          <p:spPr>
            <a:xfrm>
              <a:off x="9377333" y="2406164"/>
              <a:ext cx="457547" cy="24790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20387" y="3462827"/>
              <a:ext cx="1865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 Backlog queues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3100" y="184279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ASB client</a:t>
            </a:r>
          </a:p>
        </p:txBody>
      </p:sp>
      <p:grpSp>
        <p:nvGrpSpPr>
          <p:cNvPr id="80" name="message pumps"/>
          <p:cNvGrpSpPr/>
          <p:nvPr/>
        </p:nvGrpSpPr>
        <p:grpSpPr>
          <a:xfrm>
            <a:off x="1337857" y="3513604"/>
            <a:ext cx="1865805" cy="1351280"/>
            <a:chOff x="1337857" y="3513604"/>
            <a:chExt cx="1865805" cy="1351280"/>
          </a:xfrm>
        </p:grpSpPr>
        <p:sp>
          <p:nvSpPr>
            <p:cNvPr id="48" name="Isosceles Triangle 47"/>
            <p:cNvSpPr/>
            <p:nvPr/>
          </p:nvSpPr>
          <p:spPr>
            <a:xfrm>
              <a:off x="1894840" y="3513604"/>
              <a:ext cx="518160" cy="584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047240" y="3666004"/>
              <a:ext cx="518160" cy="584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2199640" y="3818404"/>
              <a:ext cx="518160" cy="584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Left Brace 50"/>
            <p:cNvSpPr/>
            <p:nvPr/>
          </p:nvSpPr>
          <p:spPr>
            <a:xfrm rot="16200000">
              <a:off x="2165118" y="3961967"/>
              <a:ext cx="158877" cy="11509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7857" y="4495552"/>
              <a:ext cx="1865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Message pumps</a:t>
              </a:r>
            </a:p>
          </p:txBody>
        </p:sp>
      </p:grpSp>
      <p:grpSp>
        <p:nvGrpSpPr>
          <p:cNvPr id="81" name="from secondary to primary"/>
          <p:cNvGrpSpPr/>
          <p:nvPr/>
        </p:nvGrpSpPr>
        <p:grpSpPr>
          <a:xfrm>
            <a:off x="2588260" y="2648874"/>
            <a:ext cx="5249832" cy="1937458"/>
            <a:chOff x="2588260" y="2648874"/>
            <a:chExt cx="5249832" cy="1937458"/>
          </a:xfrm>
        </p:grpSpPr>
        <p:cxnSp>
          <p:nvCxnSpPr>
            <p:cNvPr id="54" name="Connector: Elbow 53"/>
            <p:cNvCxnSpPr>
              <a:stCxn id="40" idx="4"/>
              <a:endCxn id="50" idx="5"/>
            </p:cNvCxnSpPr>
            <p:nvPr/>
          </p:nvCxnSpPr>
          <p:spPr>
            <a:xfrm rot="10800000" flipV="1">
              <a:off x="2588261" y="3407772"/>
              <a:ext cx="5249831" cy="702732"/>
            </a:xfrm>
            <a:prstGeom prst="bentConnector3">
              <a:avLst>
                <a:gd name="adj1" fmla="val 86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/>
            <p:cNvCxnSpPr>
              <a:endCxn id="50" idx="5"/>
            </p:cNvCxnSpPr>
            <p:nvPr/>
          </p:nvCxnSpPr>
          <p:spPr>
            <a:xfrm rot="10800000" flipV="1">
              <a:off x="2588261" y="2648874"/>
              <a:ext cx="5249831" cy="1461630"/>
            </a:xfrm>
            <a:prstGeom prst="bentConnector3">
              <a:avLst>
                <a:gd name="adj1" fmla="val 86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/>
            <p:cNvCxnSpPr>
              <a:cxnSpLocks/>
              <a:stCxn id="41" idx="4"/>
              <a:endCxn id="50" idx="5"/>
            </p:cNvCxnSpPr>
            <p:nvPr/>
          </p:nvCxnSpPr>
          <p:spPr>
            <a:xfrm rot="10800000">
              <a:off x="2588260" y="4110504"/>
              <a:ext cx="5249832" cy="475828"/>
            </a:xfrm>
            <a:prstGeom prst="bentConnector3">
              <a:avLst>
                <a:gd name="adj1" fmla="val 85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end to secondary"/>
          <p:cNvCxnSpPr>
            <a:cxnSpLocks/>
            <a:stCxn id="19" idx="3"/>
          </p:cNvCxnSpPr>
          <p:nvPr/>
        </p:nvCxnSpPr>
        <p:spPr>
          <a:xfrm>
            <a:off x="2370405" y="2664032"/>
            <a:ext cx="4731353" cy="7437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end to primary"/>
          <p:cNvCxnSpPr>
            <a:cxnSpLocks/>
            <a:stCxn id="19" idx="3"/>
            <a:endCxn id="17" idx="4"/>
          </p:cNvCxnSpPr>
          <p:nvPr/>
        </p:nvCxnSpPr>
        <p:spPr>
          <a:xfrm flipV="1">
            <a:off x="2370405" y="2663083"/>
            <a:ext cx="2221914" cy="9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failed"/>
          <p:cNvGrpSpPr/>
          <p:nvPr/>
        </p:nvGrpSpPr>
        <p:grpSpPr>
          <a:xfrm>
            <a:off x="3722845" y="2499211"/>
            <a:ext cx="254795" cy="329641"/>
            <a:chOff x="2976085" y="2445087"/>
            <a:chExt cx="254795" cy="32964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007360" y="2445087"/>
              <a:ext cx="223520" cy="3296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>
              <a:off x="2976085" y="2481252"/>
              <a:ext cx="215900" cy="2573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1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HA with paired namespaces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512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1927340"/>
            <a:ext cx="4880558" cy="31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33" y="1993626"/>
            <a:ext cx="5155641" cy="21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akeaways"/>
          <p:cNvSpPr/>
          <p:nvPr/>
        </p:nvSpPr>
        <p:spPr>
          <a:xfrm>
            <a:off x="6747468" y="4055600"/>
            <a:ext cx="2234580" cy="1074083"/>
          </a:xfrm>
          <a:prstGeom prst="wedgeRoundRectCallout">
            <a:avLst>
              <a:gd name="adj1" fmla="val 66919"/>
              <a:gd name="adj2" fmla="val 10547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Bad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High cost</a:t>
            </a:r>
          </a:p>
        </p:txBody>
      </p:sp>
      <p:grpSp>
        <p:nvGrpSpPr>
          <p:cNvPr id="7" name="The Ugly"/>
          <p:cNvGrpSpPr/>
          <p:nvPr/>
        </p:nvGrpSpPr>
        <p:grpSpPr>
          <a:xfrm>
            <a:off x="9711803" y="4476869"/>
            <a:ext cx="2194560" cy="2194560"/>
            <a:chOff x="9470389" y="3322319"/>
            <a:chExt cx="2194560" cy="219456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9470389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10034269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0728960" y="3842263"/>
              <a:ext cx="330200" cy="32635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10728960" y="3806703"/>
              <a:ext cx="330200" cy="36191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/>
            <p:cNvSpPr/>
            <p:nvPr/>
          </p:nvSpPr>
          <p:spPr>
            <a:xfrm>
              <a:off x="10034269" y="4695233"/>
              <a:ext cx="1198880" cy="447040"/>
            </a:xfrm>
            <a:custGeom>
              <a:avLst/>
              <a:gdLst>
                <a:gd name="connsiteX0" fmla="*/ 0 w 1198880"/>
                <a:gd name="connsiteY0" fmla="*/ 447040 h 447040"/>
                <a:gd name="connsiteX1" fmla="*/ 35560 w 1198880"/>
                <a:gd name="connsiteY1" fmla="*/ 381000 h 447040"/>
                <a:gd name="connsiteX2" fmla="*/ 66040 w 1198880"/>
                <a:gd name="connsiteY2" fmla="*/ 304800 h 447040"/>
                <a:gd name="connsiteX3" fmla="*/ 71120 w 1198880"/>
                <a:gd name="connsiteY3" fmla="*/ 279400 h 447040"/>
                <a:gd name="connsiteX4" fmla="*/ 91440 w 1198880"/>
                <a:gd name="connsiteY4" fmla="*/ 248920 h 447040"/>
                <a:gd name="connsiteX5" fmla="*/ 101600 w 1198880"/>
                <a:gd name="connsiteY5" fmla="*/ 228600 h 447040"/>
                <a:gd name="connsiteX6" fmla="*/ 111760 w 1198880"/>
                <a:gd name="connsiteY6" fmla="*/ 203200 h 447040"/>
                <a:gd name="connsiteX7" fmla="*/ 116840 w 1198880"/>
                <a:gd name="connsiteY7" fmla="*/ 182880 h 447040"/>
                <a:gd name="connsiteX8" fmla="*/ 127000 w 1198880"/>
                <a:gd name="connsiteY8" fmla="*/ 147320 h 447040"/>
                <a:gd name="connsiteX9" fmla="*/ 147320 w 1198880"/>
                <a:gd name="connsiteY9" fmla="*/ 101600 h 447040"/>
                <a:gd name="connsiteX10" fmla="*/ 167640 w 1198880"/>
                <a:gd name="connsiteY10" fmla="*/ 50800 h 447040"/>
                <a:gd name="connsiteX11" fmla="*/ 203200 w 1198880"/>
                <a:gd name="connsiteY11" fmla="*/ 35560 h 447040"/>
                <a:gd name="connsiteX12" fmla="*/ 223520 w 1198880"/>
                <a:gd name="connsiteY12" fmla="*/ 55880 h 447040"/>
                <a:gd name="connsiteX13" fmla="*/ 233680 w 1198880"/>
                <a:gd name="connsiteY13" fmla="*/ 76200 h 447040"/>
                <a:gd name="connsiteX14" fmla="*/ 238760 w 1198880"/>
                <a:gd name="connsiteY14" fmla="*/ 91440 h 447040"/>
                <a:gd name="connsiteX15" fmla="*/ 259080 w 1198880"/>
                <a:gd name="connsiteY15" fmla="*/ 111760 h 447040"/>
                <a:gd name="connsiteX16" fmla="*/ 269240 w 1198880"/>
                <a:gd name="connsiteY16" fmla="*/ 177800 h 447040"/>
                <a:gd name="connsiteX17" fmla="*/ 274320 w 1198880"/>
                <a:gd name="connsiteY17" fmla="*/ 198120 h 447040"/>
                <a:gd name="connsiteX18" fmla="*/ 284480 w 1198880"/>
                <a:gd name="connsiteY18" fmla="*/ 213360 h 447040"/>
                <a:gd name="connsiteX19" fmla="*/ 294640 w 1198880"/>
                <a:gd name="connsiteY19" fmla="*/ 233680 h 447040"/>
                <a:gd name="connsiteX20" fmla="*/ 314960 w 1198880"/>
                <a:gd name="connsiteY20" fmla="*/ 243840 h 447040"/>
                <a:gd name="connsiteX21" fmla="*/ 325120 w 1198880"/>
                <a:gd name="connsiteY21" fmla="*/ 259080 h 447040"/>
                <a:gd name="connsiteX22" fmla="*/ 330200 w 1198880"/>
                <a:gd name="connsiteY22" fmla="*/ 279400 h 447040"/>
                <a:gd name="connsiteX23" fmla="*/ 350520 w 1198880"/>
                <a:gd name="connsiteY23" fmla="*/ 284480 h 447040"/>
                <a:gd name="connsiteX24" fmla="*/ 426720 w 1198880"/>
                <a:gd name="connsiteY24" fmla="*/ 304800 h 447040"/>
                <a:gd name="connsiteX25" fmla="*/ 508000 w 1198880"/>
                <a:gd name="connsiteY25" fmla="*/ 289560 h 447040"/>
                <a:gd name="connsiteX26" fmla="*/ 543560 w 1198880"/>
                <a:gd name="connsiteY26" fmla="*/ 264160 h 447040"/>
                <a:gd name="connsiteX27" fmla="*/ 563880 w 1198880"/>
                <a:gd name="connsiteY27" fmla="*/ 259080 h 447040"/>
                <a:gd name="connsiteX28" fmla="*/ 579120 w 1198880"/>
                <a:gd name="connsiteY28" fmla="*/ 248920 h 447040"/>
                <a:gd name="connsiteX29" fmla="*/ 609600 w 1198880"/>
                <a:gd name="connsiteY29" fmla="*/ 238760 h 447040"/>
                <a:gd name="connsiteX30" fmla="*/ 619760 w 1198880"/>
                <a:gd name="connsiteY30" fmla="*/ 218440 h 447040"/>
                <a:gd name="connsiteX31" fmla="*/ 635000 w 1198880"/>
                <a:gd name="connsiteY31" fmla="*/ 198120 h 447040"/>
                <a:gd name="connsiteX32" fmla="*/ 655320 w 1198880"/>
                <a:gd name="connsiteY32" fmla="*/ 182880 h 447040"/>
                <a:gd name="connsiteX33" fmla="*/ 680720 w 1198880"/>
                <a:gd name="connsiteY33" fmla="*/ 147320 h 447040"/>
                <a:gd name="connsiteX34" fmla="*/ 690880 w 1198880"/>
                <a:gd name="connsiteY34" fmla="*/ 116840 h 447040"/>
                <a:gd name="connsiteX35" fmla="*/ 721360 w 1198880"/>
                <a:gd name="connsiteY35" fmla="*/ 60960 h 447040"/>
                <a:gd name="connsiteX36" fmla="*/ 741680 w 1198880"/>
                <a:gd name="connsiteY36" fmla="*/ 0 h 447040"/>
                <a:gd name="connsiteX37" fmla="*/ 767080 w 1198880"/>
                <a:gd name="connsiteY37" fmla="*/ 45720 h 447040"/>
                <a:gd name="connsiteX38" fmla="*/ 792480 w 1198880"/>
                <a:gd name="connsiteY38" fmla="*/ 76200 h 447040"/>
                <a:gd name="connsiteX39" fmla="*/ 802640 w 1198880"/>
                <a:gd name="connsiteY39" fmla="*/ 101600 h 447040"/>
                <a:gd name="connsiteX40" fmla="*/ 817880 w 1198880"/>
                <a:gd name="connsiteY40" fmla="*/ 106680 h 447040"/>
                <a:gd name="connsiteX41" fmla="*/ 838200 w 1198880"/>
                <a:gd name="connsiteY41" fmla="*/ 116840 h 447040"/>
                <a:gd name="connsiteX42" fmla="*/ 863600 w 1198880"/>
                <a:gd name="connsiteY42" fmla="*/ 152400 h 447040"/>
                <a:gd name="connsiteX43" fmla="*/ 873760 w 1198880"/>
                <a:gd name="connsiteY43" fmla="*/ 172720 h 447040"/>
                <a:gd name="connsiteX44" fmla="*/ 889000 w 1198880"/>
                <a:gd name="connsiteY44" fmla="*/ 177800 h 447040"/>
                <a:gd name="connsiteX45" fmla="*/ 909320 w 1198880"/>
                <a:gd name="connsiteY45" fmla="*/ 187960 h 447040"/>
                <a:gd name="connsiteX46" fmla="*/ 934720 w 1198880"/>
                <a:gd name="connsiteY46" fmla="*/ 198120 h 447040"/>
                <a:gd name="connsiteX47" fmla="*/ 949960 w 1198880"/>
                <a:gd name="connsiteY47" fmla="*/ 203200 h 447040"/>
                <a:gd name="connsiteX48" fmla="*/ 970280 w 1198880"/>
                <a:gd name="connsiteY48" fmla="*/ 213360 h 447040"/>
                <a:gd name="connsiteX49" fmla="*/ 1102360 w 1198880"/>
                <a:gd name="connsiteY49" fmla="*/ 198120 h 447040"/>
                <a:gd name="connsiteX50" fmla="*/ 1117600 w 1198880"/>
                <a:gd name="connsiteY50" fmla="*/ 182880 h 447040"/>
                <a:gd name="connsiteX51" fmla="*/ 1137920 w 1198880"/>
                <a:gd name="connsiteY51" fmla="*/ 157480 h 447040"/>
                <a:gd name="connsiteX52" fmla="*/ 1153160 w 1198880"/>
                <a:gd name="connsiteY52" fmla="*/ 111760 h 447040"/>
                <a:gd name="connsiteX53" fmla="*/ 1188720 w 1198880"/>
                <a:gd name="connsiteY53" fmla="*/ 76200 h 447040"/>
                <a:gd name="connsiteX54" fmla="*/ 1198880 w 1198880"/>
                <a:gd name="connsiteY54" fmla="*/ 55880 h 4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98880" h="447040">
                  <a:moveTo>
                    <a:pt x="0" y="447040"/>
                  </a:moveTo>
                  <a:cubicBezTo>
                    <a:pt x="2117" y="443229"/>
                    <a:pt x="29314" y="395834"/>
                    <a:pt x="35560" y="381000"/>
                  </a:cubicBezTo>
                  <a:cubicBezTo>
                    <a:pt x="46176" y="355787"/>
                    <a:pt x="60675" y="331625"/>
                    <a:pt x="66040" y="304800"/>
                  </a:cubicBezTo>
                  <a:cubicBezTo>
                    <a:pt x="67733" y="296333"/>
                    <a:pt x="67547" y="287260"/>
                    <a:pt x="71120" y="279400"/>
                  </a:cubicBezTo>
                  <a:cubicBezTo>
                    <a:pt x="76173" y="268284"/>
                    <a:pt x="85158" y="259391"/>
                    <a:pt x="91440" y="248920"/>
                  </a:cubicBezTo>
                  <a:cubicBezTo>
                    <a:pt x="95336" y="242426"/>
                    <a:pt x="98524" y="235520"/>
                    <a:pt x="101600" y="228600"/>
                  </a:cubicBezTo>
                  <a:cubicBezTo>
                    <a:pt x="105304" y="220267"/>
                    <a:pt x="108876" y="211851"/>
                    <a:pt x="111760" y="203200"/>
                  </a:cubicBezTo>
                  <a:cubicBezTo>
                    <a:pt x="113968" y="196576"/>
                    <a:pt x="115003" y="189616"/>
                    <a:pt x="116840" y="182880"/>
                  </a:cubicBezTo>
                  <a:cubicBezTo>
                    <a:pt x="120084" y="170987"/>
                    <a:pt x="123102" y="159015"/>
                    <a:pt x="127000" y="147320"/>
                  </a:cubicBezTo>
                  <a:cubicBezTo>
                    <a:pt x="138816" y="111873"/>
                    <a:pt x="134043" y="132580"/>
                    <a:pt x="147320" y="101600"/>
                  </a:cubicBezTo>
                  <a:cubicBezTo>
                    <a:pt x="154504" y="84837"/>
                    <a:pt x="151328" y="58956"/>
                    <a:pt x="167640" y="50800"/>
                  </a:cubicBezTo>
                  <a:cubicBezTo>
                    <a:pt x="192749" y="38245"/>
                    <a:pt x="180776" y="43035"/>
                    <a:pt x="203200" y="35560"/>
                  </a:cubicBezTo>
                  <a:cubicBezTo>
                    <a:pt x="209973" y="42333"/>
                    <a:pt x="217773" y="48217"/>
                    <a:pt x="223520" y="55880"/>
                  </a:cubicBezTo>
                  <a:cubicBezTo>
                    <a:pt x="228064" y="61938"/>
                    <a:pt x="230697" y="69239"/>
                    <a:pt x="233680" y="76200"/>
                  </a:cubicBezTo>
                  <a:cubicBezTo>
                    <a:pt x="235789" y="81122"/>
                    <a:pt x="235648" y="87083"/>
                    <a:pt x="238760" y="91440"/>
                  </a:cubicBezTo>
                  <a:cubicBezTo>
                    <a:pt x="244328" y="99235"/>
                    <a:pt x="252307" y="104987"/>
                    <a:pt x="259080" y="111760"/>
                  </a:cubicBezTo>
                  <a:cubicBezTo>
                    <a:pt x="262467" y="133773"/>
                    <a:pt x="265369" y="155867"/>
                    <a:pt x="269240" y="177800"/>
                  </a:cubicBezTo>
                  <a:cubicBezTo>
                    <a:pt x="270453" y="184676"/>
                    <a:pt x="271570" y="191703"/>
                    <a:pt x="274320" y="198120"/>
                  </a:cubicBezTo>
                  <a:cubicBezTo>
                    <a:pt x="276725" y="203732"/>
                    <a:pt x="281451" y="208059"/>
                    <a:pt x="284480" y="213360"/>
                  </a:cubicBezTo>
                  <a:cubicBezTo>
                    <a:pt x="288237" y="219935"/>
                    <a:pt x="289285" y="228325"/>
                    <a:pt x="294640" y="233680"/>
                  </a:cubicBezTo>
                  <a:cubicBezTo>
                    <a:pt x="299995" y="239035"/>
                    <a:pt x="308187" y="240453"/>
                    <a:pt x="314960" y="243840"/>
                  </a:cubicBezTo>
                  <a:cubicBezTo>
                    <a:pt x="318347" y="248920"/>
                    <a:pt x="322715" y="253468"/>
                    <a:pt x="325120" y="259080"/>
                  </a:cubicBezTo>
                  <a:cubicBezTo>
                    <a:pt x="327870" y="265497"/>
                    <a:pt x="325263" y="274463"/>
                    <a:pt x="330200" y="279400"/>
                  </a:cubicBezTo>
                  <a:cubicBezTo>
                    <a:pt x="335137" y="284337"/>
                    <a:pt x="343693" y="283017"/>
                    <a:pt x="350520" y="284480"/>
                  </a:cubicBezTo>
                  <a:cubicBezTo>
                    <a:pt x="414857" y="298267"/>
                    <a:pt x="382860" y="287256"/>
                    <a:pt x="426720" y="304800"/>
                  </a:cubicBezTo>
                  <a:cubicBezTo>
                    <a:pt x="453933" y="301776"/>
                    <a:pt x="482425" y="301185"/>
                    <a:pt x="508000" y="289560"/>
                  </a:cubicBezTo>
                  <a:cubicBezTo>
                    <a:pt x="536623" y="276549"/>
                    <a:pt x="518810" y="274767"/>
                    <a:pt x="543560" y="264160"/>
                  </a:cubicBezTo>
                  <a:cubicBezTo>
                    <a:pt x="549977" y="261410"/>
                    <a:pt x="557107" y="260773"/>
                    <a:pt x="563880" y="259080"/>
                  </a:cubicBezTo>
                  <a:cubicBezTo>
                    <a:pt x="568960" y="255693"/>
                    <a:pt x="573541" y="251400"/>
                    <a:pt x="579120" y="248920"/>
                  </a:cubicBezTo>
                  <a:cubicBezTo>
                    <a:pt x="588907" y="244570"/>
                    <a:pt x="601032" y="245186"/>
                    <a:pt x="609600" y="238760"/>
                  </a:cubicBezTo>
                  <a:cubicBezTo>
                    <a:pt x="615658" y="234216"/>
                    <a:pt x="615746" y="224862"/>
                    <a:pt x="619760" y="218440"/>
                  </a:cubicBezTo>
                  <a:cubicBezTo>
                    <a:pt x="624247" y="211260"/>
                    <a:pt x="629013" y="204107"/>
                    <a:pt x="635000" y="198120"/>
                  </a:cubicBezTo>
                  <a:cubicBezTo>
                    <a:pt x="640987" y="192133"/>
                    <a:pt x="649333" y="188867"/>
                    <a:pt x="655320" y="182880"/>
                  </a:cubicBezTo>
                  <a:cubicBezTo>
                    <a:pt x="656821" y="181379"/>
                    <a:pt x="678412" y="152512"/>
                    <a:pt x="680720" y="147320"/>
                  </a:cubicBezTo>
                  <a:cubicBezTo>
                    <a:pt x="685070" y="137533"/>
                    <a:pt x="686530" y="126627"/>
                    <a:pt x="690880" y="116840"/>
                  </a:cubicBezTo>
                  <a:cubicBezTo>
                    <a:pt x="709428" y="75108"/>
                    <a:pt x="698343" y="141519"/>
                    <a:pt x="721360" y="60960"/>
                  </a:cubicBezTo>
                  <a:cubicBezTo>
                    <a:pt x="734025" y="16632"/>
                    <a:pt x="726942" y="36846"/>
                    <a:pt x="741680" y="0"/>
                  </a:cubicBezTo>
                  <a:cubicBezTo>
                    <a:pt x="750979" y="37196"/>
                    <a:pt x="739930" y="4996"/>
                    <a:pt x="767080" y="45720"/>
                  </a:cubicBezTo>
                  <a:cubicBezTo>
                    <a:pt x="787705" y="76657"/>
                    <a:pt x="764703" y="57682"/>
                    <a:pt x="792480" y="76200"/>
                  </a:cubicBezTo>
                  <a:cubicBezTo>
                    <a:pt x="795867" y="84667"/>
                    <a:pt x="796802" y="94595"/>
                    <a:pt x="802640" y="101600"/>
                  </a:cubicBezTo>
                  <a:cubicBezTo>
                    <a:pt x="806068" y="105714"/>
                    <a:pt x="812958" y="104571"/>
                    <a:pt x="817880" y="106680"/>
                  </a:cubicBezTo>
                  <a:cubicBezTo>
                    <a:pt x="824841" y="109663"/>
                    <a:pt x="831427" y="113453"/>
                    <a:pt x="838200" y="116840"/>
                  </a:cubicBezTo>
                  <a:cubicBezTo>
                    <a:pt x="848762" y="169649"/>
                    <a:pt x="832052" y="120852"/>
                    <a:pt x="863600" y="152400"/>
                  </a:cubicBezTo>
                  <a:cubicBezTo>
                    <a:pt x="868955" y="157755"/>
                    <a:pt x="868405" y="167365"/>
                    <a:pt x="873760" y="172720"/>
                  </a:cubicBezTo>
                  <a:cubicBezTo>
                    <a:pt x="877546" y="176506"/>
                    <a:pt x="884078" y="175691"/>
                    <a:pt x="889000" y="177800"/>
                  </a:cubicBezTo>
                  <a:cubicBezTo>
                    <a:pt x="895961" y="180783"/>
                    <a:pt x="902400" y="184884"/>
                    <a:pt x="909320" y="187960"/>
                  </a:cubicBezTo>
                  <a:cubicBezTo>
                    <a:pt x="917653" y="191664"/>
                    <a:pt x="926182" y="194918"/>
                    <a:pt x="934720" y="198120"/>
                  </a:cubicBezTo>
                  <a:cubicBezTo>
                    <a:pt x="939734" y="200000"/>
                    <a:pt x="945038" y="201091"/>
                    <a:pt x="949960" y="203200"/>
                  </a:cubicBezTo>
                  <a:cubicBezTo>
                    <a:pt x="956921" y="206183"/>
                    <a:pt x="963507" y="209973"/>
                    <a:pt x="970280" y="213360"/>
                  </a:cubicBezTo>
                  <a:cubicBezTo>
                    <a:pt x="1004921" y="211785"/>
                    <a:pt x="1065882" y="224176"/>
                    <a:pt x="1102360" y="198120"/>
                  </a:cubicBezTo>
                  <a:cubicBezTo>
                    <a:pt x="1108206" y="193944"/>
                    <a:pt x="1112869" y="188287"/>
                    <a:pt x="1117600" y="182880"/>
                  </a:cubicBezTo>
                  <a:cubicBezTo>
                    <a:pt x="1124740" y="174720"/>
                    <a:pt x="1131147" y="165947"/>
                    <a:pt x="1137920" y="157480"/>
                  </a:cubicBezTo>
                  <a:cubicBezTo>
                    <a:pt x="1140940" y="145401"/>
                    <a:pt x="1145986" y="121325"/>
                    <a:pt x="1153160" y="111760"/>
                  </a:cubicBezTo>
                  <a:cubicBezTo>
                    <a:pt x="1163218" y="98349"/>
                    <a:pt x="1181223" y="91193"/>
                    <a:pt x="1188720" y="76200"/>
                  </a:cubicBezTo>
                  <a:lnTo>
                    <a:pt x="1198880" y="55880"/>
                  </a:ln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0278109" y="3529761"/>
              <a:ext cx="781051" cy="10082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10454640" y="3467657"/>
              <a:ext cx="7112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 flipH="1">
              <a:off x="10622280" y="3501988"/>
              <a:ext cx="41274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795000" y="3526998"/>
              <a:ext cx="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/>
          <p:cNvSpPr/>
          <p:nvPr/>
        </p:nvSpPr>
        <p:spPr>
          <a:xfrm>
            <a:off x="6747468" y="3535679"/>
            <a:ext cx="3772055" cy="426720"/>
          </a:xfrm>
          <a:prstGeom prst="roundRect">
            <a:avLst/>
          </a:prstGeom>
          <a:solidFill>
            <a:srgbClr val="FFFF00">
              <a:alpha val="2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8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 err="1"/>
              <a:t>Microsoft.Azure.ServiceBus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CA" dirty="0">
                <a:solidFill>
                  <a:schemeClr val="tx1"/>
                </a:solidFill>
              </a:rPr>
              <a:t>Next generation Azure Service Bus .NET Standard client library</a:t>
            </a:r>
          </a:p>
        </p:txBody>
      </p:sp>
      <p:sp>
        <p:nvSpPr>
          <p:cNvPr id="13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akeaways"/>
          <p:cNvSpPr/>
          <p:nvPr/>
        </p:nvSpPr>
        <p:spPr>
          <a:xfrm>
            <a:off x="3228398" y="1168830"/>
            <a:ext cx="6657221" cy="1631821"/>
          </a:xfrm>
          <a:prstGeom prst="wedgeRoundRectCallout">
            <a:avLst>
              <a:gd name="adj1" fmla="val 8171"/>
              <a:gd name="adj2" fmla="val 11625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</a:rPr>
              <a:t>.NET Standard 1.3</a:t>
            </a:r>
            <a:r>
              <a:rPr lang="en-CA" sz="2400" dirty="0">
                <a:solidFill>
                  <a:schemeClr val="tx1"/>
                </a:solidFill>
              </a:rPr>
              <a:t> &amp; </a:t>
            </a:r>
            <a:r>
              <a:rPr lang="en-CA" sz="2400" b="1" dirty="0">
                <a:solidFill>
                  <a:schemeClr val="tx1"/>
                </a:solidFill>
              </a:rPr>
              <a:t>Full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CA" sz="2400" b="1" dirty="0">
                <a:solidFill>
                  <a:schemeClr val="tx1"/>
                </a:solidFill>
              </a:rPr>
              <a:t>Framework</a:t>
            </a:r>
            <a:r>
              <a:rPr lang="en-CA" sz="2400" dirty="0">
                <a:solidFill>
                  <a:schemeClr val="tx1"/>
                </a:solidFill>
              </a:rPr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Rapidly catching up with the current client</a:t>
            </a:r>
          </a:p>
        </p:txBody>
      </p:sp>
      <p:grpSp>
        <p:nvGrpSpPr>
          <p:cNvPr id="7" name="The Good"/>
          <p:cNvGrpSpPr/>
          <p:nvPr/>
        </p:nvGrpSpPr>
        <p:grpSpPr>
          <a:xfrm>
            <a:off x="4992369" y="3129752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4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587775" y="2630542"/>
            <a:ext cx="1840067" cy="3098264"/>
            <a:chOff x="4647168" y="3312773"/>
            <a:chExt cx="2147206" cy="3291840"/>
          </a:xfrm>
        </p:grpSpPr>
        <p:grpSp>
          <p:nvGrpSpPr>
            <p:cNvPr id="27" name="Group 26"/>
            <p:cNvGrpSpPr/>
            <p:nvPr/>
          </p:nvGrpSpPr>
          <p:grpSpPr>
            <a:xfrm>
              <a:off x="4647168" y="3312773"/>
              <a:ext cx="2147206" cy="3291840"/>
              <a:chOff x="1430383" y="2677886"/>
              <a:chExt cx="2147206" cy="3291840"/>
            </a:xfrm>
            <a:scene3d>
              <a:camera prst="perspectiveRelaxedModerately" fov="7200000">
                <a:rot lat="19200000" lon="0" rev="0"/>
              </a:camera>
              <a:lightRig rig="threePt" dir="t"/>
            </a:scene3d>
          </p:grpSpPr>
          <p:sp>
            <p:nvSpPr>
              <p:cNvPr id="28" name="Rectangle 27"/>
              <p:cNvSpPr/>
              <p:nvPr/>
            </p:nvSpPr>
            <p:spPr>
              <a:xfrm>
                <a:off x="1430383" y="2677886"/>
                <a:ext cx="2147206" cy="32918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82783" y="2830286"/>
                <a:ext cx="1855934" cy="2973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0" name="The Ugly"/>
            <p:cNvGrpSpPr/>
            <p:nvPr/>
          </p:nvGrpSpPr>
          <p:grpSpPr>
            <a:xfrm rot="10800000">
              <a:off x="5131647" y="5170427"/>
              <a:ext cx="1240609" cy="1240609"/>
              <a:chOff x="9470389" y="3322319"/>
              <a:chExt cx="2194560" cy="2194560"/>
            </a:xfrm>
            <a:solidFill>
              <a:schemeClr val="accent6">
                <a:lumMod val="60000"/>
                <a:lumOff val="40000"/>
              </a:schemeClr>
            </a:solidFill>
            <a:scene3d>
              <a:camera prst="perspectiveRelaxedModerately"/>
              <a:lightRig rig="threePt" dir="t"/>
            </a:scene3d>
          </p:grpSpPr>
          <p:sp>
            <p:nvSpPr>
              <p:cNvPr id="31" name="Oval 30"/>
              <p:cNvSpPr/>
              <p:nvPr/>
            </p:nvSpPr>
            <p:spPr>
              <a:xfrm>
                <a:off x="9470389" y="3322319"/>
                <a:ext cx="2194560" cy="2194560"/>
              </a:xfrm>
              <a:prstGeom prst="ellipse">
                <a:avLst/>
              </a:prstGeom>
              <a:grp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034269" y="3809999"/>
                <a:ext cx="243840" cy="452120"/>
              </a:xfrm>
              <a:prstGeom prst="ellipse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33" name="Straight Connector 32"/>
              <p:cNvCxnSpPr>
                <a:cxnSpLocks/>
              </p:cNvCxnSpPr>
              <p:nvPr/>
            </p:nvCxnSpPr>
            <p:spPr>
              <a:xfrm>
                <a:off x="10728960" y="3842263"/>
                <a:ext cx="330200" cy="326353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 flipH="1">
                <a:off x="10728960" y="3806703"/>
                <a:ext cx="330200" cy="361913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/>
              <p:cNvSpPr/>
              <p:nvPr/>
            </p:nvSpPr>
            <p:spPr>
              <a:xfrm>
                <a:off x="10034269" y="4695233"/>
                <a:ext cx="1198880" cy="447040"/>
              </a:xfrm>
              <a:custGeom>
                <a:avLst/>
                <a:gdLst>
                  <a:gd name="connsiteX0" fmla="*/ 0 w 1198880"/>
                  <a:gd name="connsiteY0" fmla="*/ 447040 h 447040"/>
                  <a:gd name="connsiteX1" fmla="*/ 35560 w 1198880"/>
                  <a:gd name="connsiteY1" fmla="*/ 381000 h 447040"/>
                  <a:gd name="connsiteX2" fmla="*/ 66040 w 1198880"/>
                  <a:gd name="connsiteY2" fmla="*/ 304800 h 447040"/>
                  <a:gd name="connsiteX3" fmla="*/ 71120 w 1198880"/>
                  <a:gd name="connsiteY3" fmla="*/ 279400 h 447040"/>
                  <a:gd name="connsiteX4" fmla="*/ 91440 w 1198880"/>
                  <a:gd name="connsiteY4" fmla="*/ 248920 h 447040"/>
                  <a:gd name="connsiteX5" fmla="*/ 101600 w 1198880"/>
                  <a:gd name="connsiteY5" fmla="*/ 228600 h 447040"/>
                  <a:gd name="connsiteX6" fmla="*/ 111760 w 1198880"/>
                  <a:gd name="connsiteY6" fmla="*/ 203200 h 447040"/>
                  <a:gd name="connsiteX7" fmla="*/ 116840 w 1198880"/>
                  <a:gd name="connsiteY7" fmla="*/ 182880 h 447040"/>
                  <a:gd name="connsiteX8" fmla="*/ 127000 w 1198880"/>
                  <a:gd name="connsiteY8" fmla="*/ 147320 h 447040"/>
                  <a:gd name="connsiteX9" fmla="*/ 147320 w 1198880"/>
                  <a:gd name="connsiteY9" fmla="*/ 101600 h 447040"/>
                  <a:gd name="connsiteX10" fmla="*/ 167640 w 1198880"/>
                  <a:gd name="connsiteY10" fmla="*/ 50800 h 447040"/>
                  <a:gd name="connsiteX11" fmla="*/ 203200 w 1198880"/>
                  <a:gd name="connsiteY11" fmla="*/ 35560 h 447040"/>
                  <a:gd name="connsiteX12" fmla="*/ 223520 w 1198880"/>
                  <a:gd name="connsiteY12" fmla="*/ 55880 h 447040"/>
                  <a:gd name="connsiteX13" fmla="*/ 233680 w 1198880"/>
                  <a:gd name="connsiteY13" fmla="*/ 76200 h 447040"/>
                  <a:gd name="connsiteX14" fmla="*/ 238760 w 1198880"/>
                  <a:gd name="connsiteY14" fmla="*/ 91440 h 447040"/>
                  <a:gd name="connsiteX15" fmla="*/ 259080 w 1198880"/>
                  <a:gd name="connsiteY15" fmla="*/ 111760 h 447040"/>
                  <a:gd name="connsiteX16" fmla="*/ 269240 w 1198880"/>
                  <a:gd name="connsiteY16" fmla="*/ 177800 h 447040"/>
                  <a:gd name="connsiteX17" fmla="*/ 274320 w 1198880"/>
                  <a:gd name="connsiteY17" fmla="*/ 198120 h 447040"/>
                  <a:gd name="connsiteX18" fmla="*/ 284480 w 1198880"/>
                  <a:gd name="connsiteY18" fmla="*/ 213360 h 447040"/>
                  <a:gd name="connsiteX19" fmla="*/ 294640 w 1198880"/>
                  <a:gd name="connsiteY19" fmla="*/ 233680 h 447040"/>
                  <a:gd name="connsiteX20" fmla="*/ 314960 w 1198880"/>
                  <a:gd name="connsiteY20" fmla="*/ 243840 h 447040"/>
                  <a:gd name="connsiteX21" fmla="*/ 325120 w 1198880"/>
                  <a:gd name="connsiteY21" fmla="*/ 259080 h 447040"/>
                  <a:gd name="connsiteX22" fmla="*/ 330200 w 1198880"/>
                  <a:gd name="connsiteY22" fmla="*/ 279400 h 447040"/>
                  <a:gd name="connsiteX23" fmla="*/ 350520 w 1198880"/>
                  <a:gd name="connsiteY23" fmla="*/ 284480 h 447040"/>
                  <a:gd name="connsiteX24" fmla="*/ 426720 w 1198880"/>
                  <a:gd name="connsiteY24" fmla="*/ 304800 h 447040"/>
                  <a:gd name="connsiteX25" fmla="*/ 508000 w 1198880"/>
                  <a:gd name="connsiteY25" fmla="*/ 289560 h 447040"/>
                  <a:gd name="connsiteX26" fmla="*/ 543560 w 1198880"/>
                  <a:gd name="connsiteY26" fmla="*/ 264160 h 447040"/>
                  <a:gd name="connsiteX27" fmla="*/ 563880 w 1198880"/>
                  <a:gd name="connsiteY27" fmla="*/ 259080 h 447040"/>
                  <a:gd name="connsiteX28" fmla="*/ 579120 w 1198880"/>
                  <a:gd name="connsiteY28" fmla="*/ 248920 h 447040"/>
                  <a:gd name="connsiteX29" fmla="*/ 609600 w 1198880"/>
                  <a:gd name="connsiteY29" fmla="*/ 238760 h 447040"/>
                  <a:gd name="connsiteX30" fmla="*/ 619760 w 1198880"/>
                  <a:gd name="connsiteY30" fmla="*/ 218440 h 447040"/>
                  <a:gd name="connsiteX31" fmla="*/ 635000 w 1198880"/>
                  <a:gd name="connsiteY31" fmla="*/ 198120 h 447040"/>
                  <a:gd name="connsiteX32" fmla="*/ 655320 w 1198880"/>
                  <a:gd name="connsiteY32" fmla="*/ 182880 h 447040"/>
                  <a:gd name="connsiteX33" fmla="*/ 680720 w 1198880"/>
                  <a:gd name="connsiteY33" fmla="*/ 147320 h 447040"/>
                  <a:gd name="connsiteX34" fmla="*/ 690880 w 1198880"/>
                  <a:gd name="connsiteY34" fmla="*/ 116840 h 447040"/>
                  <a:gd name="connsiteX35" fmla="*/ 721360 w 1198880"/>
                  <a:gd name="connsiteY35" fmla="*/ 60960 h 447040"/>
                  <a:gd name="connsiteX36" fmla="*/ 741680 w 1198880"/>
                  <a:gd name="connsiteY36" fmla="*/ 0 h 447040"/>
                  <a:gd name="connsiteX37" fmla="*/ 767080 w 1198880"/>
                  <a:gd name="connsiteY37" fmla="*/ 45720 h 447040"/>
                  <a:gd name="connsiteX38" fmla="*/ 792480 w 1198880"/>
                  <a:gd name="connsiteY38" fmla="*/ 76200 h 447040"/>
                  <a:gd name="connsiteX39" fmla="*/ 802640 w 1198880"/>
                  <a:gd name="connsiteY39" fmla="*/ 101600 h 447040"/>
                  <a:gd name="connsiteX40" fmla="*/ 817880 w 1198880"/>
                  <a:gd name="connsiteY40" fmla="*/ 106680 h 447040"/>
                  <a:gd name="connsiteX41" fmla="*/ 838200 w 1198880"/>
                  <a:gd name="connsiteY41" fmla="*/ 116840 h 447040"/>
                  <a:gd name="connsiteX42" fmla="*/ 863600 w 1198880"/>
                  <a:gd name="connsiteY42" fmla="*/ 152400 h 447040"/>
                  <a:gd name="connsiteX43" fmla="*/ 873760 w 1198880"/>
                  <a:gd name="connsiteY43" fmla="*/ 172720 h 447040"/>
                  <a:gd name="connsiteX44" fmla="*/ 889000 w 1198880"/>
                  <a:gd name="connsiteY44" fmla="*/ 177800 h 447040"/>
                  <a:gd name="connsiteX45" fmla="*/ 909320 w 1198880"/>
                  <a:gd name="connsiteY45" fmla="*/ 187960 h 447040"/>
                  <a:gd name="connsiteX46" fmla="*/ 934720 w 1198880"/>
                  <a:gd name="connsiteY46" fmla="*/ 198120 h 447040"/>
                  <a:gd name="connsiteX47" fmla="*/ 949960 w 1198880"/>
                  <a:gd name="connsiteY47" fmla="*/ 203200 h 447040"/>
                  <a:gd name="connsiteX48" fmla="*/ 970280 w 1198880"/>
                  <a:gd name="connsiteY48" fmla="*/ 213360 h 447040"/>
                  <a:gd name="connsiteX49" fmla="*/ 1102360 w 1198880"/>
                  <a:gd name="connsiteY49" fmla="*/ 198120 h 447040"/>
                  <a:gd name="connsiteX50" fmla="*/ 1117600 w 1198880"/>
                  <a:gd name="connsiteY50" fmla="*/ 182880 h 447040"/>
                  <a:gd name="connsiteX51" fmla="*/ 1137920 w 1198880"/>
                  <a:gd name="connsiteY51" fmla="*/ 157480 h 447040"/>
                  <a:gd name="connsiteX52" fmla="*/ 1153160 w 1198880"/>
                  <a:gd name="connsiteY52" fmla="*/ 111760 h 447040"/>
                  <a:gd name="connsiteX53" fmla="*/ 1188720 w 1198880"/>
                  <a:gd name="connsiteY53" fmla="*/ 76200 h 447040"/>
                  <a:gd name="connsiteX54" fmla="*/ 1198880 w 1198880"/>
                  <a:gd name="connsiteY54" fmla="*/ 55880 h 4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198880" h="447040">
                    <a:moveTo>
                      <a:pt x="0" y="447040"/>
                    </a:moveTo>
                    <a:cubicBezTo>
                      <a:pt x="2117" y="443229"/>
                      <a:pt x="29314" y="395834"/>
                      <a:pt x="35560" y="381000"/>
                    </a:cubicBezTo>
                    <a:cubicBezTo>
                      <a:pt x="46176" y="355787"/>
                      <a:pt x="60675" y="331625"/>
                      <a:pt x="66040" y="304800"/>
                    </a:cubicBezTo>
                    <a:cubicBezTo>
                      <a:pt x="67733" y="296333"/>
                      <a:pt x="67547" y="287260"/>
                      <a:pt x="71120" y="279400"/>
                    </a:cubicBezTo>
                    <a:cubicBezTo>
                      <a:pt x="76173" y="268284"/>
                      <a:pt x="85158" y="259391"/>
                      <a:pt x="91440" y="248920"/>
                    </a:cubicBezTo>
                    <a:cubicBezTo>
                      <a:pt x="95336" y="242426"/>
                      <a:pt x="98524" y="235520"/>
                      <a:pt x="101600" y="228600"/>
                    </a:cubicBezTo>
                    <a:cubicBezTo>
                      <a:pt x="105304" y="220267"/>
                      <a:pt x="108876" y="211851"/>
                      <a:pt x="111760" y="203200"/>
                    </a:cubicBezTo>
                    <a:cubicBezTo>
                      <a:pt x="113968" y="196576"/>
                      <a:pt x="115003" y="189616"/>
                      <a:pt x="116840" y="182880"/>
                    </a:cubicBezTo>
                    <a:cubicBezTo>
                      <a:pt x="120084" y="170987"/>
                      <a:pt x="123102" y="159015"/>
                      <a:pt x="127000" y="147320"/>
                    </a:cubicBezTo>
                    <a:cubicBezTo>
                      <a:pt x="138816" y="111873"/>
                      <a:pt x="134043" y="132580"/>
                      <a:pt x="147320" y="101600"/>
                    </a:cubicBezTo>
                    <a:cubicBezTo>
                      <a:pt x="154504" y="84837"/>
                      <a:pt x="151328" y="58956"/>
                      <a:pt x="167640" y="50800"/>
                    </a:cubicBezTo>
                    <a:cubicBezTo>
                      <a:pt x="192749" y="38245"/>
                      <a:pt x="180776" y="43035"/>
                      <a:pt x="203200" y="35560"/>
                    </a:cubicBezTo>
                    <a:cubicBezTo>
                      <a:pt x="209973" y="42333"/>
                      <a:pt x="217773" y="48217"/>
                      <a:pt x="223520" y="55880"/>
                    </a:cubicBezTo>
                    <a:cubicBezTo>
                      <a:pt x="228064" y="61938"/>
                      <a:pt x="230697" y="69239"/>
                      <a:pt x="233680" y="76200"/>
                    </a:cubicBezTo>
                    <a:cubicBezTo>
                      <a:pt x="235789" y="81122"/>
                      <a:pt x="235648" y="87083"/>
                      <a:pt x="238760" y="91440"/>
                    </a:cubicBezTo>
                    <a:cubicBezTo>
                      <a:pt x="244328" y="99235"/>
                      <a:pt x="252307" y="104987"/>
                      <a:pt x="259080" y="111760"/>
                    </a:cubicBezTo>
                    <a:cubicBezTo>
                      <a:pt x="262467" y="133773"/>
                      <a:pt x="265369" y="155867"/>
                      <a:pt x="269240" y="177800"/>
                    </a:cubicBezTo>
                    <a:cubicBezTo>
                      <a:pt x="270453" y="184676"/>
                      <a:pt x="271570" y="191703"/>
                      <a:pt x="274320" y="198120"/>
                    </a:cubicBezTo>
                    <a:cubicBezTo>
                      <a:pt x="276725" y="203732"/>
                      <a:pt x="281451" y="208059"/>
                      <a:pt x="284480" y="213360"/>
                    </a:cubicBezTo>
                    <a:cubicBezTo>
                      <a:pt x="288237" y="219935"/>
                      <a:pt x="289285" y="228325"/>
                      <a:pt x="294640" y="233680"/>
                    </a:cubicBezTo>
                    <a:cubicBezTo>
                      <a:pt x="299995" y="239035"/>
                      <a:pt x="308187" y="240453"/>
                      <a:pt x="314960" y="243840"/>
                    </a:cubicBezTo>
                    <a:cubicBezTo>
                      <a:pt x="318347" y="248920"/>
                      <a:pt x="322715" y="253468"/>
                      <a:pt x="325120" y="259080"/>
                    </a:cubicBezTo>
                    <a:cubicBezTo>
                      <a:pt x="327870" y="265497"/>
                      <a:pt x="325263" y="274463"/>
                      <a:pt x="330200" y="279400"/>
                    </a:cubicBezTo>
                    <a:cubicBezTo>
                      <a:pt x="335137" y="284337"/>
                      <a:pt x="343693" y="283017"/>
                      <a:pt x="350520" y="284480"/>
                    </a:cubicBezTo>
                    <a:cubicBezTo>
                      <a:pt x="414857" y="298267"/>
                      <a:pt x="382860" y="287256"/>
                      <a:pt x="426720" y="304800"/>
                    </a:cubicBezTo>
                    <a:cubicBezTo>
                      <a:pt x="453933" y="301776"/>
                      <a:pt x="482425" y="301185"/>
                      <a:pt x="508000" y="289560"/>
                    </a:cubicBezTo>
                    <a:cubicBezTo>
                      <a:pt x="536623" y="276549"/>
                      <a:pt x="518810" y="274767"/>
                      <a:pt x="543560" y="264160"/>
                    </a:cubicBezTo>
                    <a:cubicBezTo>
                      <a:pt x="549977" y="261410"/>
                      <a:pt x="557107" y="260773"/>
                      <a:pt x="563880" y="259080"/>
                    </a:cubicBezTo>
                    <a:cubicBezTo>
                      <a:pt x="568960" y="255693"/>
                      <a:pt x="573541" y="251400"/>
                      <a:pt x="579120" y="248920"/>
                    </a:cubicBezTo>
                    <a:cubicBezTo>
                      <a:pt x="588907" y="244570"/>
                      <a:pt x="601032" y="245186"/>
                      <a:pt x="609600" y="238760"/>
                    </a:cubicBezTo>
                    <a:cubicBezTo>
                      <a:pt x="615658" y="234216"/>
                      <a:pt x="615746" y="224862"/>
                      <a:pt x="619760" y="218440"/>
                    </a:cubicBezTo>
                    <a:cubicBezTo>
                      <a:pt x="624247" y="211260"/>
                      <a:pt x="629013" y="204107"/>
                      <a:pt x="635000" y="198120"/>
                    </a:cubicBezTo>
                    <a:cubicBezTo>
                      <a:pt x="640987" y="192133"/>
                      <a:pt x="649333" y="188867"/>
                      <a:pt x="655320" y="182880"/>
                    </a:cubicBezTo>
                    <a:cubicBezTo>
                      <a:pt x="656821" y="181379"/>
                      <a:pt x="678412" y="152512"/>
                      <a:pt x="680720" y="147320"/>
                    </a:cubicBezTo>
                    <a:cubicBezTo>
                      <a:pt x="685070" y="137533"/>
                      <a:pt x="686530" y="126627"/>
                      <a:pt x="690880" y="116840"/>
                    </a:cubicBezTo>
                    <a:cubicBezTo>
                      <a:pt x="709428" y="75108"/>
                      <a:pt x="698343" y="141519"/>
                      <a:pt x="721360" y="60960"/>
                    </a:cubicBezTo>
                    <a:cubicBezTo>
                      <a:pt x="734025" y="16632"/>
                      <a:pt x="726942" y="36846"/>
                      <a:pt x="741680" y="0"/>
                    </a:cubicBezTo>
                    <a:cubicBezTo>
                      <a:pt x="750979" y="37196"/>
                      <a:pt x="739930" y="4996"/>
                      <a:pt x="767080" y="45720"/>
                    </a:cubicBezTo>
                    <a:cubicBezTo>
                      <a:pt x="787705" y="76657"/>
                      <a:pt x="764703" y="57682"/>
                      <a:pt x="792480" y="76200"/>
                    </a:cubicBezTo>
                    <a:cubicBezTo>
                      <a:pt x="795867" y="84667"/>
                      <a:pt x="796802" y="94595"/>
                      <a:pt x="802640" y="101600"/>
                    </a:cubicBezTo>
                    <a:cubicBezTo>
                      <a:pt x="806068" y="105714"/>
                      <a:pt x="812958" y="104571"/>
                      <a:pt x="817880" y="106680"/>
                    </a:cubicBezTo>
                    <a:cubicBezTo>
                      <a:pt x="824841" y="109663"/>
                      <a:pt x="831427" y="113453"/>
                      <a:pt x="838200" y="116840"/>
                    </a:cubicBezTo>
                    <a:cubicBezTo>
                      <a:pt x="848762" y="169649"/>
                      <a:pt x="832052" y="120852"/>
                      <a:pt x="863600" y="152400"/>
                    </a:cubicBezTo>
                    <a:cubicBezTo>
                      <a:pt x="868955" y="157755"/>
                      <a:pt x="868405" y="167365"/>
                      <a:pt x="873760" y="172720"/>
                    </a:cubicBezTo>
                    <a:cubicBezTo>
                      <a:pt x="877546" y="176506"/>
                      <a:pt x="884078" y="175691"/>
                      <a:pt x="889000" y="177800"/>
                    </a:cubicBezTo>
                    <a:cubicBezTo>
                      <a:pt x="895961" y="180783"/>
                      <a:pt x="902400" y="184884"/>
                      <a:pt x="909320" y="187960"/>
                    </a:cubicBezTo>
                    <a:cubicBezTo>
                      <a:pt x="917653" y="191664"/>
                      <a:pt x="926182" y="194918"/>
                      <a:pt x="934720" y="198120"/>
                    </a:cubicBezTo>
                    <a:cubicBezTo>
                      <a:pt x="939734" y="200000"/>
                      <a:pt x="945038" y="201091"/>
                      <a:pt x="949960" y="203200"/>
                    </a:cubicBezTo>
                    <a:cubicBezTo>
                      <a:pt x="956921" y="206183"/>
                      <a:pt x="963507" y="209973"/>
                      <a:pt x="970280" y="213360"/>
                    </a:cubicBezTo>
                    <a:cubicBezTo>
                      <a:pt x="1004921" y="211785"/>
                      <a:pt x="1065882" y="224176"/>
                      <a:pt x="1102360" y="198120"/>
                    </a:cubicBezTo>
                    <a:cubicBezTo>
                      <a:pt x="1108206" y="193944"/>
                      <a:pt x="1112869" y="188287"/>
                      <a:pt x="1117600" y="182880"/>
                    </a:cubicBezTo>
                    <a:cubicBezTo>
                      <a:pt x="1124740" y="174720"/>
                      <a:pt x="1131147" y="165947"/>
                      <a:pt x="1137920" y="157480"/>
                    </a:cubicBezTo>
                    <a:cubicBezTo>
                      <a:pt x="1140940" y="145401"/>
                      <a:pt x="1145986" y="121325"/>
                      <a:pt x="1153160" y="111760"/>
                    </a:cubicBezTo>
                    <a:cubicBezTo>
                      <a:pt x="1163218" y="98349"/>
                      <a:pt x="1181223" y="91193"/>
                      <a:pt x="1188720" y="76200"/>
                    </a:cubicBezTo>
                    <a:lnTo>
                      <a:pt x="1198880" y="55880"/>
                    </a:lnTo>
                  </a:path>
                </a:pathLst>
              </a:cu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0278109" y="3529761"/>
                <a:ext cx="781051" cy="100820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>
              <a:xfrm flipH="1">
                <a:off x="10454640" y="3467657"/>
                <a:ext cx="71120" cy="162924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 flipH="1">
                <a:off x="10622280" y="3501988"/>
                <a:ext cx="41274" cy="162924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0795000" y="3526998"/>
                <a:ext cx="0" cy="162924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Takeaways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210736" y="1570082"/>
            <a:ext cx="2147206" cy="3291840"/>
            <a:chOff x="5400730" y="2252313"/>
            <a:chExt cx="2147206" cy="3291840"/>
          </a:xfrm>
        </p:grpSpPr>
        <p:grpSp>
          <p:nvGrpSpPr>
            <p:cNvPr id="24" name="Group 23"/>
            <p:cNvGrpSpPr/>
            <p:nvPr/>
          </p:nvGrpSpPr>
          <p:grpSpPr>
            <a:xfrm>
              <a:off x="5400730" y="2252313"/>
              <a:ext cx="2147206" cy="3291840"/>
              <a:chOff x="1430383" y="2677886"/>
              <a:chExt cx="2147206" cy="3291840"/>
            </a:xfrm>
            <a:scene3d>
              <a:camera prst="isometricLeftDown"/>
              <a:lightRig rig="threePt" dir="t"/>
            </a:scene3d>
          </p:grpSpPr>
          <p:sp>
            <p:nvSpPr>
              <p:cNvPr id="25" name="Rectangle 24"/>
              <p:cNvSpPr/>
              <p:nvPr/>
            </p:nvSpPr>
            <p:spPr>
              <a:xfrm>
                <a:off x="1430383" y="2677886"/>
                <a:ext cx="2147206" cy="32918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582783" y="2830286"/>
                <a:ext cx="1855934" cy="2973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3" name="The Bad"/>
            <p:cNvGrpSpPr/>
            <p:nvPr/>
          </p:nvGrpSpPr>
          <p:grpSpPr>
            <a:xfrm>
              <a:off x="5698267" y="2997575"/>
              <a:ext cx="1540552" cy="1908270"/>
              <a:chOff x="6568440" y="2938003"/>
              <a:chExt cx="2194560" cy="2578876"/>
            </a:xfrm>
            <a:solidFill>
              <a:schemeClr val="accent2">
                <a:lumMod val="40000"/>
                <a:lumOff val="60000"/>
              </a:schemeClr>
            </a:solidFill>
            <a:scene3d>
              <a:camera prst="isometricLeftDown"/>
              <a:lightRig rig="threePt" dir="t"/>
            </a:scene3d>
          </p:grpSpPr>
          <p:sp>
            <p:nvSpPr>
              <p:cNvPr id="14" name="Oval 13"/>
              <p:cNvSpPr/>
              <p:nvPr/>
            </p:nvSpPr>
            <p:spPr>
              <a:xfrm>
                <a:off x="6568440" y="3322319"/>
                <a:ext cx="2194560" cy="2194560"/>
              </a:xfrm>
              <a:prstGeom prst="ellipse">
                <a:avLst/>
              </a:prstGeom>
              <a:grp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132320" y="3809999"/>
                <a:ext cx="243840" cy="452120"/>
              </a:xfrm>
              <a:prstGeom prst="ellipse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855248" y="3854514"/>
                <a:ext cx="399752" cy="163766"/>
              </a:xfrm>
              <a:prstGeom prst="ellipse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Arc 16"/>
              <p:cNvSpPr/>
              <p:nvPr/>
            </p:nvSpPr>
            <p:spPr>
              <a:xfrm rot="6100301">
                <a:off x="7182201" y="4002766"/>
                <a:ext cx="692713" cy="1340461"/>
              </a:xfrm>
              <a:prstGeom prst="arc">
                <a:avLst>
                  <a:gd name="adj1" fmla="val 16200000"/>
                  <a:gd name="adj2" fmla="val 2030179"/>
                </a:avLst>
              </a:pr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 rot="20982219">
                <a:off x="6856872" y="2969625"/>
                <a:ext cx="297721" cy="639497"/>
              </a:xfrm>
              <a:custGeom>
                <a:avLst/>
                <a:gdLst>
                  <a:gd name="connsiteX0" fmla="*/ 11242 w 382082"/>
                  <a:gd name="connsiteY0" fmla="*/ 894479 h 894479"/>
                  <a:gd name="connsiteX1" fmla="*/ 11242 w 382082"/>
                  <a:gd name="connsiteY1" fmla="*/ 549039 h 894479"/>
                  <a:gd name="connsiteX2" fmla="*/ 128082 w 382082"/>
                  <a:gd name="connsiteY2" fmla="*/ 193439 h 894479"/>
                  <a:gd name="connsiteX3" fmla="*/ 336362 w 382082"/>
                  <a:gd name="connsiteY3" fmla="*/ 15639 h 894479"/>
                  <a:gd name="connsiteX4" fmla="*/ 260162 w 382082"/>
                  <a:gd name="connsiteY4" fmla="*/ 584599 h 894479"/>
                  <a:gd name="connsiteX5" fmla="*/ 382082 w 382082"/>
                  <a:gd name="connsiteY5" fmla="*/ 676039 h 89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082" h="894479">
                    <a:moveTo>
                      <a:pt x="11242" y="894479"/>
                    </a:moveTo>
                    <a:cubicBezTo>
                      <a:pt x="1505" y="780179"/>
                      <a:pt x="-8231" y="665879"/>
                      <a:pt x="11242" y="549039"/>
                    </a:cubicBezTo>
                    <a:cubicBezTo>
                      <a:pt x="30715" y="432199"/>
                      <a:pt x="73895" y="282339"/>
                      <a:pt x="128082" y="193439"/>
                    </a:cubicBezTo>
                    <a:cubicBezTo>
                      <a:pt x="182269" y="104539"/>
                      <a:pt x="314349" y="-49554"/>
                      <a:pt x="336362" y="15639"/>
                    </a:cubicBezTo>
                    <a:cubicBezTo>
                      <a:pt x="358375" y="80832"/>
                      <a:pt x="252542" y="474532"/>
                      <a:pt x="260162" y="584599"/>
                    </a:cubicBezTo>
                    <a:cubicBezTo>
                      <a:pt x="267782" y="694666"/>
                      <a:pt x="324932" y="685352"/>
                      <a:pt x="382082" y="676039"/>
                    </a:cubicBezTo>
                  </a:path>
                </a:pathLst>
              </a:cu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 rot="-21000000" flipH="1">
                <a:off x="8140706" y="2938003"/>
                <a:ext cx="301358" cy="651038"/>
              </a:xfrm>
              <a:custGeom>
                <a:avLst/>
                <a:gdLst>
                  <a:gd name="connsiteX0" fmla="*/ 11242 w 382082"/>
                  <a:gd name="connsiteY0" fmla="*/ 894479 h 894479"/>
                  <a:gd name="connsiteX1" fmla="*/ 11242 w 382082"/>
                  <a:gd name="connsiteY1" fmla="*/ 549039 h 894479"/>
                  <a:gd name="connsiteX2" fmla="*/ 128082 w 382082"/>
                  <a:gd name="connsiteY2" fmla="*/ 193439 h 894479"/>
                  <a:gd name="connsiteX3" fmla="*/ 336362 w 382082"/>
                  <a:gd name="connsiteY3" fmla="*/ 15639 h 894479"/>
                  <a:gd name="connsiteX4" fmla="*/ 260162 w 382082"/>
                  <a:gd name="connsiteY4" fmla="*/ 584599 h 894479"/>
                  <a:gd name="connsiteX5" fmla="*/ 382082 w 382082"/>
                  <a:gd name="connsiteY5" fmla="*/ 676039 h 89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082" h="894479">
                    <a:moveTo>
                      <a:pt x="11242" y="894479"/>
                    </a:moveTo>
                    <a:cubicBezTo>
                      <a:pt x="1505" y="780179"/>
                      <a:pt x="-8231" y="665879"/>
                      <a:pt x="11242" y="549039"/>
                    </a:cubicBezTo>
                    <a:cubicBezTo>
                      <a:pt x="30715" y="432199"/>
                      <a:pt x="73895" y="282339"/>
                      <a:pt x="128082" y="193439"/>
                    </a:cubicBezTo>
                    <a:cubicBezTo>
                      <a:pt x="182269" y="104539"/>
                      <a:pt x="314349" y="-49554"/>
                      <a:pt x="336362" y="15639"/>
                    </a:cubicBezTo>
                    <a:cubicBezTo>
                      <a:pt x="358375" y="80832"/>
                      <a:pt x="252542" y="474532"/>
                      <a:pt x="260162" y="584599"/>
                    </a:cubicBezTo>
                    <a:cubicBezTo>
                      <a:pt x="267782" y="694666"/>
                      <a:pt x="324932" y="685352"/>
                      <a:pt x="382082" y="676039"/>
                    </a:cubicBezTo>
                  </a:path>
                </a:pathLst>
              </a:custGeom>
              <a:grpFill/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677496" y="1570082"/>
            <a:ext cx="2147206" cy="3291840"/>
            <a:chOff x="3867490" y="2252313"/>
            <a:chExt cx="2147206" cy="3291840"/>
          </a:xfrm>
        </p:grpSpPr>
        <p:grpSp>
          <p:nvGrpSpPr>
            <p:cNvPr id="4" name="Group 3"/>
            <p:cNvGrpSpPr/>
            <p:nvPr/>
          </p:nvGrpSpPr>
          <p:grpSpPr>
            <a:xfrm>
              <a:off x="3867490" y="2252313"/>
              <a:ext cx="2147206" cy="3291840"/>
              <a:chOff x="1430383" y="2677886"/>
              <a:chExt cx="2147206" cy="3291840"/>
            </a:xfrm>
            <a:scene3d>
              <a:camera prst="isometricRightUp"/>
              <a:lightRig rig="threePt" dir="t"/>
            </a:scene3d>
          </p:grpSpPr>
          <p:sp>
            <p:nvSpPr>
              <p:cNvPr id="3" name="Rectangle 2"/>
              <p:cNvSpPr/>
              <p:nvPr/>
            </p:nvSpPr>
            <p:spPr>
              <a:xfrm>
                <a:off x="1430383" y="2677886"/>
                <a:ext cx="2147206" cy="3291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82783" y="2830286"/>
                <a:ext cx="1855934" cy="2973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" name="The Good"/>
            <p:cNvGrpSpPr/>
            <p:nvPr/>
          </p:nvGrpSpPr>
          <p:grpSpPr>
            <a:xfrm>
              <a:off x="4104577" y="2811172"/>
              <a:ext cx="1686560" cy="1980807"/>
              <a:chOff x="3764280" y="2880359"/>
              <a:chExt cx="2194560" cy="2636520"/>
            </a:xfrm>
            <a:solidFill>
              <a:schemeClr val="accent1">
                <a:lumMod val="20000"/>
                <a:lumOff val="80000"/>
              </a:schemeClr>
            </a:solidFill>
            <a:scene3d>
              <a:camera prst="isometricRightUp"/>
              <a:lightRig rig="threePt" dir="t"/>
            </a:scene3d>
          </p:grpSpPr>
          <p:sp>
            <p:nvSpPr>
              <p:cNvPr id="8" name="Oval 7"/>
              <p:cNvSpPr/>
              <p:nvPr/>
            </p:nvSpPr>
            <p:spPr>
              <a:xfrm>
                <a:off x="3764280" y="3322319"/>
                <a:ext cx="2194560" cy="219456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28160" y="3809999"/>
                <a:ext cx="243840" cy="452120"/>
              </a:xfrm>
              <a:prstGeom prst="ellipse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07000" y="3809999"/>
                <a:ext cx="243840" cy="452120"/>
              </a:xfrm>
              <a:prstGeom prst="ellipse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Arc 10"/>
              <p:cNvSpPr/>
              <p:nvPr/>
            </p:nvSpPr>
            <p:spPr>
              <a:xfrm rot="7086640">
                <a:off x="4085888" y="3629464"/>
                <a:ext cx="1692019" cy="1551415"/>
              </a:xfrm>
              <a:prstGeom prst="arc">
                <a:avLst>
                  <a:gd name="adj1" fmla="val 16200000"/>
                  <a:gd name="adj2" fmla="val 2030179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92880" y="2880359"/>
                <a:ext cx="1737360" cy="2438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42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Powerful messaging service</a:t>
            </a:r>
          </a:p>
          <a:p>
            <a:r>
              <a:rPr lang="en-GB" dirty="0">
                <a:solidFill>
                  <a:schemeClr val="tx1"/>
                </a:solidFill>
              </a:rPr>
              <a:t>Abundance of features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Sometimes don’t work as expected</a:t>
            </a:r>
          </a:p>
          <a:p>
            <a:r>
              <a:rPr lang="en-GB" dirty="0">
                <a:solidFill>
                  <a:schemeClr val="tx1"/>
                </a:solidFill>
              </a:rPr>
              <a:t>And </a:t>
            </a:r>
            <a:r>
              <a:rPr lang="en-GB" b="1" dirty="0">
                <a:solidFill>
                  <a:schemeClr val="tx1"/>
                </a:solidFill>
              </a:rPr>
              <a:t>always</a:t>
            </a:r>
            <a:r>
              <a:rPr lang="en-GB" dirty="0">
                <a:solidFill>
                  <a:schemeClr val="tx1"/>
                </a:solidFill>
              </a:rPr>
              <a:t> remember that every coin has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Two sides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And an edge!</a:t>
            </a:r>
          </a:p>
        </p:txBody>
      </p:sp>
    </p:spTree>
    <p:extLst>
      <p:ext uri="{BB962C8B-B14F-4D97-AF65-F5344CB8AC3E}">
        <p14:creationId xmlns:p14="http://schemas.microsoft.com/office/powerpoint/2010/main" val="9477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5400" b="1" dirty="0"/>
              <a:t>Thank</a:t>
            </a:r>
            <a:r>
              <a:rPr lang="en-CA" sz="4800" b="1" dirty="0"/>
              <a:t> </a:t>
            </a:r>
            <a:r>
              <a:rPr lang="en-CA" sz="5400" b="1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</p:spPr>
        <p:txBody>
          <a:bodyPr/>
          <a:lstStyle/>
          <a:p>
            <a:pPr marL="0" indent="0">
              <a:buNone/>
            </a:pPr>
            <a:endParaRPr lang="en-CA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Sean Feldman, Solutions Architect @ Particular Software</a:t>
            </a:r>
          </a:p>
          <a:p>
            <a:pPr marL="0" indent="0">
              <a:buNone/>
            </a:pPr>
            <a:endParaRPr lang="en-CA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sfeldman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http://weblogs.asp.net/sfeldman</a:t>
            </a:r>
          </a:p>
        </p:txBody>
      </p:sp>
    </p:spTree>
    <p:extLst>
      <p:ext uri="{BB962C8B-B14F-4D97-AF65-F5344CB8AC3E}">
        <p14:creationId xmlns:p14="http://schemas.microsoft.com/office/powerpoint/2010/main" val="25806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The Good"/>
          <p:cNvGrpSpPr/>
          <p:nvPr/>
        </p:nvGrpSpPr>
        <p:grpSpPr>
          <a:xfrm>
            <a:off x="1663242" y="1805939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Oval 6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c 9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The Bad"/>
          <p:cNvGrpSpPr/>
          <p:nvPr/>
        </p:nvGrpSpPr>
        <p:grpSpPr>
          <a:xfrm>
            <a:off x="4888635" y="186358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Arc 15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: Shape 17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The Ugly"/>
          <p:cNvGrpSpPr/>
          <p:nvPr/>
        </p:nvGrpSpPr>
        <p:grpSpPr>
          <a:xfrm>
            <a:off x="8114029" y="2247899"/>
            <a:ext cx="2194560" cy="2194560"/>
            <a:chOff x="9470389" y="3322319"/>
            <a:chExt cx="2194560" cy="219456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9470389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4269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10728960" y="3842263"/>
              <a:ext cx="330200" cy="32635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H="1">
              <a:off x="10728960" y="3806703"/>
              <a:ext cx="330200" cy="361913"/>
            </a:xfrm>
            <a:prstGeom prst="line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: Shape 23"/>
            <p:cNvSpPr/>
            <p:nvPr/>
          </p:nvSpPr>
          <p:spPr>
            <a:xfrm>
              <a:off x="10034269" y="4695233"/>
              <a:ext cx="1198880" cy="447040"/>
            </a:xfrm>
            <a:custGeom>
              <a:avLst/>
              <a:gdLst>
                <a:gd name="connsiteX0" fmla="*/ 0 w 1198880"/>
                <a:gd name="connsiteY0" fmla="*/ 447040 h 447040"/>
                <a:gd name="connsiteX1" fmla="*/ 35560 w 1198880"/>
                <a:gd name="connsiteY1" fmla="*/ 381000 h 447040"/>
                <a:gd name="connsiteX2" fmla="*/ 66040 w 1198880"/>
                <a:gd name="connsiteY2" fmla="*/ 304800 h 447040"/>
                <a:gd name="connsiteX3" fmla="*/ 71120 w 1198880"/>
                <a:gd name="connsiteY3" fmla="*/ 279400 h 447040"/>
                <a:gd name="connsiteX4" fmla="*/ 91440 w 1198880"/>
                <a:gd name="connsiteY4" fmla="*/ 248920 h 447040"/>
                <a:gd name="connsiteX5" fmla="*/ 101600 w 1198880"/>
                <a:gd name="connsiteY5" fmla="*/ 228600 h 447040"/>
                <a:gd name="connsiteX6" fmla="*/ 111760 w 1198880"/>
                <a:gd name="connsiteY6" fmla="*/ 203200 h 447040"/>
                <a:gd name="connsiteX7" fmla="*/ 116840 w 1198880"/>
                <a:gd name="connsiteY7" fmla="*/ 182880 h 447040"/>
                <a:gd name="connsiteX8" fmla="*/ 127000 w 1198880"/>
                <a:gd name="connsiteY8" fmla="*/ 147320 h 447040"/>
                <a:gd name="connsiteX9" fmla="*/ 147320 w 1198880"/>
                <a:gd name="connsiteY9" fmla="*/ 101600 h 447040"/>
                <a:gd name="connsiteX10" fmla="*/ 167640 w 1198880"/>
                <a:gd name="connsiteY10" fmla="*/ 50800 h 447040"/>
                <a:gd name="connsiteX11" fmla="*/ 203200 w 1198880"/>
                <a:gd name="connsiteY11" fmla="*/ 35560 h 447040"/>
                <a:gd name="connsiteX12" fmla="*/ 223520 w 1198880"/>
                <a:gd name="connsiteY12" fmla="*/ 55880 h 447040"/>
                <a:gd name="connsiteX13" fmla="*/ 233680 w 1198880"/>
                <a:gd name="connsiteY13" fmla="*/ 76200 h 447040"/>
                <a:gd name="connsiteX14" fmla="*/ 238760 w 1198880"/>
                <a:gd name="connsiteY14" fmla="*/ 91440 h 447040"/>
                <a:gd name="connsiteX15" fmla="*/ 259080 w 1198880"/>
                <a:gd name="connsiteY15" fmla="*/ 111760 h 447040"/>
                <a:gd name="connsiteX16" fmla="*/ 269240 w 1198880"/>
                <a:gd name="connsiteY16" fmla="*/ 177800 h 447040"/>
                <a:gd name="connsiteX17" fmla="*/ 274320 w 1198880"/>
                <a:gd name="connsiteY17" fmla="*/ 198120 h 447040"/>
                <a:gd name="connsiteX18" fmla="*/ 284480 w 1198880"/>
                <a:gd name="connsiteY18" fmla="*/ 213360 h 447040"/>
                <a:gd name="connsiteX19" fmla="*/ 294640 w 1198880"/>
                <a:gd name="connsiteY19" fmla="*/ 233680 h 447040"/>
                <a:gd name="connsiteX20" fmla="*/ 314960 w 1198880"/>
                <a:gd name="connsiteY20" fmla="*/ 243840 h 447040"/>
                <a:gd name="connsiteX21" fmla="*/ 325120 w 1198880"/>
                <a:gd name="connsiteY21" fmla="*/ 259080 h 447040"/>
                <a:gd name="connsiteX22" fmla="*/ 330200 w 1198880"/>
                <a:gd name="connsiteY22" fmla="*/ 279400 h 447040"/>
                <a:gd name="connsiteX23" fmla="*/ 350520 w 1198880"/>
                <a:gd name="connsiteY23" fmla="*/ 284480 h 447040"/>
                <a:gd name="connsiteX24" fmla="*/ 426720 w 1198880"/>
                <a:gd name="connsiteY24" fmla="*/ 304800 h 447040"/>
                <a:gd name="connsiteX25" fmla="*/ 508000 w 1198880"/>
                <a:gd name="connsiteY25" fmla="*/ 289560 h 447040"/>
                <a:gd name="connsiteX26" fmla="*/ 543560 w 1198880"/>
                <a:gd name="connsiteY26" fmla="*/ 264160 h 447040"/>
                <a:gd name="connsiteX27" fmla="*/ 563880 w 1198880"/>
                <a:gd name="connsiteY27" fmla="*/ 259080 h 447040"/>
                <a:gd name="connsiteX28" fmla="*/ 579120 w 1198880"/>
                <a:gd name="connsiteY28" fmla="*/ 248920 h 447040"/>
                <a:gd name="connsiteX29" fmla="*/ 609600 w 1198880"/>
                <a:gd name="connsiteY29" fmla="*/ 238760 h 447040"/>
                <a:gd name="connsiteX30" fmla="*/ 619760 w 1198880"/>
                <a:gd name="connsiteY30" fmla="*/ 218440 h 447040"/>
                <a:gd name="connsiteX31" fmla="*/ 635000 w 1198880"/>
                <a:gd name="connsiteY31" fmla="*/ 198120 h 447040"/>
                <a:gd name="connsiteX32" fmla="*/ 655320 w 1198880"/>
                <a:gd name="connsiteY32" fmla="*/ 182880 h 447040"/>
                <a:gd name="connsiteX33" fmla="*/ 680720 w 1198880"/>
                <a:gd name="connsiteY33" fmla="*/ 147320 h 447040"/>
                <a:gd name="connsiteX34" fmla="*/ 690880 w 1198880"/>
                <a:gd name="connsiteY34" fmla="*/ 116840 h 447040"/>
                <a:gd name="connsiteX35" fmla="*/ 721360 w 1198880"/>
                <a:gd name="connsiteY35" fmla="*/ 60960 h 447040"/>
                <a:gd name="connsiteX36" fmla="*/ 741680 w 1198880"/>
                <a:gd name="connsiteY36" fmla="*/ 0 h 447040"/>
                <a:gd name="connsiteX37" fmla="*/ 767080 w 1198880"/>
                <a:gd name="connsiteY37" fmla="*/ 45720 h 447040"/>
                <a:gd name="connsiteX38" fmla="*/ 792480 w 1198880"/>
                <a:gd name="connsiteY38" fmla="*/ 76200 h 447040"/>
                <a:gd name="connsiteX39" fmla="*/ 802640 w 1198880"/>
                <a:gd name="connsiteY39" fmla="*/ 101600 h 447040"/>
                <a:gd name="connsiteX40" fmla="*/ 817880 w 1198880"/>
                <a:gd name="connsiteY40" fmla="*/ 106680 h 447040"/>
                <a:gd name="connsiteX41" fmla="*/ 838200 w 1198880"/>
                <a:gd name="connsiteY41" fmla="*/ 116840 h 447040"/>
                <a:gd name="connsiteX42" fmla="*/ 863600 w 1198880"/>
                <a:gd name="connsiteY42" fmla="*/ 152400 h 447040"/>
                <a:gd name="connsiteX43" fmla="*/ 873760 w 1198880"/>
                <a:gd name="connsiteY43" fmla="*/ 172720 h 447040"/>
                <a:gd name="connsiteX44" fmla="*/ 889000 w 1198880"/>
                <a:gd name="connsiteY44" fmla="*/ 177800 h 447040"/>
                <a:gd name="connsiteX45" fmla="*/ 909320 w 1198880"/>
                <a:gd name="connsiteY45" fmla="*/ 187960 h 447040"/>
                <a:gd name="connsiteX46" fmla="*/ 934720 w 1198880"/>
                <a:gd name="connsiteY46" fmla="*/ 198120 h 447040"/>
                <a:gd name="connsiteX47" fmla="*/ 949960 w 1198880"/>
                <a:gd name="connsiteY47" fmla="*/ 203200 h 447040"/>
                <a:gd name="connsiteX48" fmla="*/ 970280 w 1198880"/>
                <a:gd name="connsiteY48" fmla="*/ 213360 h 447040"/>
                <a:gd name="connsiteX49" fmla="*/ 1102360 w 1198880"/>
                <a:gd name="connsiteY49" fmla="*/ 198120 h 447040"/>
                <a:gd name="connsiteX50" fmla="*/ 1117600 w 1198880"/>
                <a:gd name="connsiteY50" fmla="*/ 182880 h 447040"/>
                <a:gd name="connsiteX51" fmla="*/ 1137920 w 1198880"/>
                <a:gd name="connsiteY51" fmla="*/ 157480 h 447040"/>
                <a:gd name="connsiteX52" fmla="*/ 1153160 w 1198880"/>
                <a:gd name="connsiteY52" fmla="*/ 111760 h 447040"/>
                <a:gd name="connsiteX53" fmla="*/ 1188720 w 1198880"/>
                <a:gd name="connsiteY53" fmla="*/ 76200 h 447040"/>
                <a:gd name="connsiteX54" fmla="*/ 1198880 w 1198880"/>
                <a:gd name="connsiteY54" fmla="*/ 55880 h 4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98880" h="447040">
                  <a:moveTo>
                    <a:pt x="0" y="447040"/>
                  </a:moveTo>
                  <a:cubicBezTo>
                    <a:pt x="2117" y="443229"/>
                    <a:pt x="29314" y="395834"/>
                    <a:pt x="35560" y="381000"/>
                  </a:cubicBezTo>
                  <a:cubicBezTo>
                    <a:pt x="46176" y="355787"/>
                    <a:pt x="60675" y="331625"/>
                    <a:pt x="66040" y="304800"/>
                  </a:cubicBezTo>
                  <a:cubicBezTo>
                    <a:pt x="67733" y="296333"/>
                    <a:pt x="67547" y="287260"/>
                    <a:pt x="71120" y="279400"/>
                  </a:cubicBezTo>
                  <a:cubicBezTo>
                    <a:pt x="76173" y="268284"/>
                    <a:pt x="85158" y="259391"/>
                    <a:pt x="91440" y="248920"/>
                  </a:cubicBezTo>
                  <a:cubicBezTo>
                    <a:pt x="95336" y="242426"/>
                    <a:pt x="98524" y="235520"/>
                    <a:pt x="101600" y="228600"/>
                  </a:cubicBezTo>
                  <a:cubicBezTo>
                    <a:pt x="105304" y="220267"/>
                    <a:pt x="108876" y="211851"/>
                    <a:pt x="111760" y="203200"/>
                  </a:cubicBezTo>
                  <a:cubicBezTo>
                    <a:pt x="113968" y="196576"/>
                    <a:pt x="115003" y="189616"/>
                    <a:pt x="116840" y="182880"/>
                  </a:cubicBezTo>
                  <a:cubicBezTo>
                    <a:pt x="120084" y="170987"/>
                    <a:pt x="123102" y="159015"/>
                    <a:pt x="127000" y="147320"/>
                  </a:cubicBezTo>
                  <a:cubicBezTo>
                    <a:pt x="138816" y="111873"/>
                    <a:pt x="134043" y="132580"/>
                    <a:pt x="147320" y="101600"/>
                  </a:cubicBezTo>
                  <a:cubicBezTo>
                    <a:pt x="154504" y="84837"/>
                    <a:pt x="151328" y="58956"/>
                    <a:pt x="167640" y="50800"/>
                  </a:cubicBezTo>
                  <a:cubicBezTo>
                    <a:pt x="192749" y="38245"/>
                    <a:pt x="180776" y="43035"/>
                    <a:pt x="203200" y="35560"/>
                  </a:cubicBezTo>
                  <a:cubicBezTo>
                    <a:pt x="209973" y="42333"/>
                    <a:pt x="217773" y="48217"/>
                    <a:pt x="223520" y="55880"/>
                  </a:cubicBezTo>
                  <a:cubicBezTo>
                    <a:pt x="228064" y="61938"/>
                    <a:pt x="230697" y="69239"/>
                    <a:pt x="233680" y="76200"/>
                  </a:cubicBezTo>
                  <a:cubicBezTo>
                    <a:pt x="235789" y="81122"/>
                    <a:pt x="235648" y="87083"/>
                    <a:pt x="238760" y="91440"/>
                  </a:cubicBezTo>
                  <a:cubicBezTo>
                    <a:pt x="244328" y="99235"/>
                    <a:pt x="252307" y="104987"/>
                    <a:pt x="259080" y="111760"/>
                  </a:cubicBezTo>
                  <a:cubicBezTo>
                    <a:pt x="262467" y="133773"/>
                    <a:pt x="265369" y="155867"/>
                    <a:pt x="269240" y="177800"/>
                  </a:cubicBezTo>
                  <a:cubicBezTo>
                    <a:pt x="270453" y="184676"/>
                    <a:pt x="271570" y="191703"/>
                    <a:pt x="274320" y="198120"/>
                  </a:cubicBezTo>
                  <a:cubicBezTo>
                    <a:pt x="276725" y="203732"/>
                    <a:pt x="281451" y="208059"/>
                    <a:pt x="284480" y="213360"/>
                  </a:cubicBezTo>
                  <a:cubicBezTo>
                    <a:pt x="288237" y="219935"/>
                    <a:pt x="289285" y="228325"/>
                    <a:pt x="294640" y="233680"/>
                  </a:cubicBezTo>
                  <a:cubicBezTo>
                    <a:pt x="299995" y="239035"/>
                    <a:pt x="308187" y="240453"/>
                    <a:pt x="314960" y="243840"/>
                  </a:cubicBezTo>
                  <a:cubicBezTo>
                    <a:pt x="318347" y="248920"/>
                    <a:pt x="322715" y="253468"/>
                    <a:pt x="325120" y="259080"/>
                  </a:cubicBezTo>
                  <a:cubicBezTo>
                    <a:pt x="327870" y="265497"/>
                    <a:pt x="325263" y="274463"/>
                    <a:pt x="330200" y="279400"/>
                  </a:cubicBezTo>
                  <a:cubicBezTo>
                    <a:pt x="335137" y="284337"/>
                    <a:pt x="343693" y="283017"/>
                    <a:pt x="350520" y="284480"/>
                  </a:cubicBezTo>
                  <a:cubicBezTo>
                    <a:pt x="414857" y="298267"/>
                    <a:pt x="382860" y="287256"/>
                    <a:pt x="426720" y="304800"/>
                  </a:cubicBezTo>
                  <a:cubicBezTo>
                    <a:pt x="453933" y="301776"/>
                    <a:pt x="482425" y="301185"/>
                    <a:pt x="508000" y="289560"/>
                  </a:cubicBezTo>
                  <a:cubicBezTo>
                    <a:pt x="536623" y="276549"/>
                    <a:pt x="518810" y="274767"/>
                    <a:pt x="543560" y="264160"/>
                  </a:cubicBezTo>
                  <a:cubicBezTo>
                    <a:pt x="549977" y="261410"/>
                    <a:pt x="557107" y="260773"/>
                    <a:pt x="563880" y="259080"/>
                  </a:cubicBezTo>
                  <a:cubicBezTo>
                    <a:pt x="568960" y="255693"/>
                    <a:pt x="573541" y="251400"/>
                    <a:pt x="579120" y="248920"/>
                  </a:cubicBezTo>
                  <a:cubicBezTo>
                    <a:pt x="588907" y="244570"/>
                    <a:pt x="601032" y="245186"/>
                    <a:pt x="609600" y="238760"/>
                  </a:cubicBezTo>
                  <a:cubicBezTo>
                    <a:pt x="615658" y="234216"/>
                    <a:pt x="615746" y="224862"/>
                    <a:pt x="619760" y="218440"/>
                  </a:cubicBezTo>
                  <a:cubicBezTo>
                    <a:pt x="624247" y="211260"/>
                    <a:pt x="629013" y="204107"/>
                    <a:pt x="635000" y="198120"/>
                  </a:cubicBezTo>
                  <a:cubicBezTo>
                    <a:pt x="640987" y="192133"/>
                    <a:pt x="649333" y="188867"/>
                    <a:pt x="655320" y="182880"/>
                  </a:cubicBezTo>
                  <a:cubicBezTo>
                    <a:pt x="656821" y="181379"/>
                    <a:pt x="678412" y="152512"/>
                    <a:pt x="680720" y="147320"/>
                  </a:cubicBezTo>
                  <a:cubicBezTo>
                    <a:pt x="685070" y="137533"/>
                    <a:pt x="686530" y="126627"/>
                    <a:pt x="690880" y="116840"/>
                  </a:cubicBezTo>
                  <a:cubicBezTo>
                    <a:pt x="709428" y="75108"/>
                    <a:pt x="698343" y="141519"/>
                    <a:pt x="721360" y="60960"/>
                  </a:cubicBezTo>
                  <a:cubicBezTo>
                    <a:pt x="734025" y="16632"/>
                    <a:pt x="726942" y="36846"/>
                    <a:pt x="741680" y="0"/>
                  </a:cubicBezTo>
                  <a:cubicBezTo>
                    <a:pt x="750979" y="37196"/>
                    <a:pt x="739930" y="4996"/>
                    <a:pt x="767080" y="45720"/>
                  </a:cubicBezTo>
                  <a:cubicBezTo>
                    <a:pt x="787705" y="76657"/>
                    <a:pt x="764703" y="57682"/>
                    <a:pt x="792480" y="76200"/>
                  </a:cubicBezTo>
                  <a:cubicBezTo>
                    <a:pt x="795867" y="84667"/>
                    <a:pt x="796802" y="94595"/>
                    <a:pt x="802640" y="101600"/>
                  </a:cubicBezTo>
                  <a:cubicBezTo>
                    <a:pt x="806068" y="105714"/>
                    <a:pt x="812958" y="104571"/>
                    <a:pt x="817880" y="106680"/>
                  </a:cubicBezTo>
                  <a:cubicBezTo>
                    <a:pt x="824841" y="109663"/>
                    <a:pt x="831427" y="113453"/>
                    <a:pt x="838200" y="116840"/>
                  </a:cubicBezTo>
                  <a:cubicBezTo>
                    <a:pt x="848762" y="169649"/>
                    <a:pt x="832052" y="120852"/>
                    <a:pt x="863600" y="152400"/>
                  </a:cubicBezTo>
                  <a:cubicBezTo>
                    <a:pt x="868955" y="157755"/>
                    <a:pt x="868405" y="167365"/>
                    <a:pt x="873760" y="172720"/>
                  </a:cubicBezTo>
                  <a:cubicBezTo>
                    <a:pt x="877546" y="176506"/>
                    <a:pt x="884078" y="175691"/>
                    <a:pt x="889000" y="177800"/>
                  </a:cubicBezTo>
                  <a:cubicBezTo>
                    <a:pt x="895961" y="180783"/>
                    <a:pt x="902400" y="184884"/>
                    <a:pt x="909320" y="187960"/>
                  </a:cubicBezTo>
                  <a:cubicBezTo>
                    <a:pt x="917653" y="191664"/>
                    <a:pt x="926182" y="194918"/>
                    <a:pt x="934720" y="198120"/>
                  </a:cubicBezTo>
                  <a:cubicBezTo>
                    <a:pt x="939734" y="200000"/>
                    <a:pt x="945038" y="201091"/>
                    <a:pt x="949960" y="203200"/>
                  </a:cubicBezTo>
                  <a:cubicBezTo>
                    <a:pt x="956921" y="206183"/>
                    <a:pt x="963507" y="209973"/>
                    <a:pt x="970280" y="213360"/>
                  </a:cubicBezTo>
                  <a:cubicBezTo>
                    <a:pt x="1004921" y="211785"/>
                    <a:pt x="1065882" y="224176"/>
                    <a:pt x="1102360" y="198120"/>
                  </a:cubicBezTo>
                  <a:cubicBezTo>
                    <a:pt x="1108206" y="193944"/>
                    <a:pt x="1112869" y="188287"/>
                    <a:pt x="1117600" y="182880"/>
                  </a:cubicBezTo>
                  <a:cubicBezTo>
                    <a:pt x="1124740" y="174720"/>
                    <a:pt x="1131147" y="165947"/>
                    <a:pt x="1137920" y="157480"/>
                  </a:cubicBezTo>
                  <a:cubicBezTo>
                    <a:pt x="1140940" y="145401"/>
                    <a:pt x="1145986" y="121325"/>
                    <a:pt x="1153160" y="111760"/>
                  </a:cubicBezTo>
                  <a:cubicBezTo>
                    <a:pt x="1163218" y="98349"/>
                    <a:pt x="1181223" y="91193"/>
                    <a:pt x="1188720" y="76200"/>
                  </a:cubicBezTo>
                  <a:lnTo>
                    <a:pt x="1198880" y="55880"/>
                  </a:ln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0278109" y="3529761"/>
              <a:ext cx="781051" cy="10082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10454640" y="3467657"/>
              <a:ext cx="7112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 flipH="1">
              <a:off x="10622280" y="3501988"/>
              <a:ext cx="41274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795000" y="3526998"/>
              <a:ext cx="0" cy="16292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Building Blocks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Remote Service</a:t>
            </a:r>
          </a:p>
          <a:p>
            <a:r>
              <a:rPr lang="en-GB" dirty="0">
                <a:solidFill>
                  <a:schemeClr val="tx1"/>
                </a:solidFill>
              </a:rPr>
              <a:t>Entities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Queues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Topics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Subscriptions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Rules</a:t>
            </a:r>
          </a:p>
          <a:p>
            <a:r>
              <a:rPr lang="en-GB" dirty="0">
                <a:solidFill>
                  <a:schemeClr val="tx1"/>
                </a:solidFill>
              </a:rPr>
              <a:t>Client (</a:t>
            </a:r>
            <a:r>
              <a:rPr lang="en-GB" dirty="0" err="1">
                <a:solidFill>
                  <a:schemeClr val="tx1"/>
                </a:solidFill>
              </a:rPr>
              <a:t>WindowsAzure.ServiceBus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Picture (no markings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1" y="912159"/>
            <a:ext cx="4495800" cy="5715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7607595" y="912159"/>
            <a:ext cx="898452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/>
          <p:cNvSpPr/>
          <p:nvPr/>
        </p:nvSpPr>
        <p:spPr>
          <a:xfrm>
            <a:off x="7607595" y="2048437"/>
            <a:ext cx="898452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/>
          <p:cNvSpPr/>
          <p:nvPr/>
        </p:nvSpPr>
        <p:spPr>
          <a:xfrm>
            <a:off x="8440478" y="2803612"/>
            <a:ext cx="1235149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/>
          <p:cNvSpPr/>
          <p:nvPr/>
        </p:nvSpPr>
        <p:spPr>
          <a:xfrm>
            <a:off x="8440478" y="4705067"/>
            <a:ext cx="1235149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/>
          <p:cNvSpPr/>
          <p:nvPr/>
        </p:nvSpPr>
        <p:spPr>
          <a:xfrm>
            <a:off x="9156404" y="3592091"/>
            <a:ext cx="577703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/>
          <p:cNvSpPr/>
          <p:nvPr/>
        </p:nvSpPr>
        <p:spPr>
          <a:xfrm>
            <a:off x="9156404" y="5476087"/>
            <a:ext cx="577703" cy="347799"/>
          </a:xfrm>
          <a:prstGeom prst="roundRect">
            <a:avLst/>
          </a:prstGeom>
          <a:solidFill>
            <a:srgbClr val="FFFF00">
              <a:alpha val="1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Receive Modes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3689351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err="1">
                <a:solidFill>
                  <a:prstClr val="black"/>
                </a:solidFill>
              </a:rPr>
              <a:t>ReceiveAndDelete</a:t>
            </a:r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 err="1">
                <a:solidFill>
                  <a:prstClr val="black"/>
                </a:solidFill>
              </a:rPr>
              <a:t>PeekLock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akeaways"/>
          <p:cNvSpPr/>
          <p:nvPr/>
        </p:nvSpPr>
        <p:spPr>
          <a:xfrm>
            <a:off x="1828800" y="3717890"/>
            <a:ext cx="6000161" cy="1631821"/>
          </a:xfrm>
          <a:prstGeom prst="wedgeRoundRectCallout">
            <a:avLst>
              <a:gd name="adj1" fmla="val 76697"/>
              <a:gd name="adj2" fmla="val 4359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chemeClr val="tx1"/>
                </a:solidFill>
              </a:rPr>
              <a:t>PeekLock</a:t>
            </a:r>
            <a:r>
              <a:rPr lang="en-CA" sz="2400" dirty="0">
                <a:solidFill>
                  <a:schemeClr val="tx1"/>
                </a:solidFill>
              </a:rPr>
              <a:t> is </a:t>
            </a:r>
            <a:r>
              <a:rPr lang="en-CA" sz="2400" i="1" dirty="0">
                <a:solidFill>
                  <a:schemeClr val="tx1"/>
                </a:solidFill>
              </a:rPr>
              <a:t>at-least-once</a:t>
            </a:r>
            <a:r>
              <a:rPr lang="en-CA" sz="2400" dirty="0">
                <a:solidFill>
                  <a:schemeClr val="tx1"/>
                </a:solidFill>
              </a:rPr>
              <a:t>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chemeClr val="tx1"/>
                </a:solidFill>
              </a:rPr>
              <a:t>ReceiveAndDelete</a:t>
            </a:r>
            <a:r>
              <a:rPr lang="en-CA" sz="2400" dirty="0">
                <a:solidFill>
                  <a:schemeClr val="tx1"/>
                </a:solidFill>
              </a:rPr>
              <a:t> is </a:t>
            </a:r>
            <a:r>
              <a:rPr lang="en-CA" sz="2400" i="1" dirty="0">
                <a:solidFill>
                  <a:schemeClr val="tx1"/>
                </a:solidFill>
              </a:rPr>
              <a:t>at-most-once</a:t>
            </a:r>
            <a:r>
              <a:rPr lang="en-CA" sz="2400" dirty="0">
                <a:solidFill>
                  <a:schemeClr val="tx1"/>
                </a:solidFill>
              </a:rPr>
              <a:t>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Use </a:t>
            </a:r>
            <a:r>
              <a:rPr lang="en-CA" sz="2400" dirty="0" err="1">
                <a:solidFill>
                  <a:schemeClr val="tx1"/>
                </a:solidFill>
              </a:rPr>
              <a:t>ReceiveAndDelete</a:t>
            </a:r>
            <a:r>
              <a:rPr lang="en-CA" sz="2400" dirty="0">
                <a:solidFill>
                  <a:schemeClr val="tx1"/>
                </a:solidFill>
              </a:rPr>
              <a:t> with caution</a:t>
            </a:r>
          </a:p>
        </p:txBody>
      </p:sp>
      <p:grpSp>
        <p:nvGrpSpPr>
          <p:cNvPr id="50" name="The Good"/>
          <p:cNvGrpSpPr/>
          <p:nvPr/>
        </p:nvGrpSpPr>
        <p:grpSpPr>
          <a:xfrm>
            <a:off x="9554391" y="3772989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Oval 50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Arc 53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 err="1"/>
              <a:t>PeekLock</a:t>
            </a:r>
            <a:r>
              <a:rPr lang="en-CA" dirty="0"/>
              <a:t> Disposition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056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4626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1196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7766" y="3518805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9724337" y="3513759"/>
            <a:ext cx="1910138" cy="888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MaxDeliveryCount</a:t>
            </a:r>
            <a:endParaRPr lang="en-CA" dirty="0"/>
          </a:p>
        </p:txBody>
      </p:sp>
      <p:cxnSp>
        <p:nvCxnSpPr>
          <p:cNvPr id="12" name="Elbow Connector 9"/>
          <p:cNvCxnSpPr>
            <a:stCxn id="5" idx="1"/>
            <a:endCxn id="7" idx="0"/>
          </p:cNvCxnSpPr>
          <p:nvPr/>
        </p:nvCxnSpPr>
        <p:spPr>
          <a:xfrm rot="10800000" flipV="1">
            <a:off x="1413126" y="2211513"/>
            <a:ext cx="3401603" cy="1302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1"/>
          <p:cNvCxnSpPr>
            <a:stCxn id="5" idx="1"/>
            <a:endCxn id="8" idx="0"/>
          </p:cNvCxnSpPr>
          <p:nvPr/>
        </p:nvCxnSpPr>
        <p:spPr>
          <a:xfrm rot="10800000" flipV="1">
            <a:off x="3729696" y="2211513"/>
            <a:ext cx="1085033" cy="1302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5" idx="2"/>
          </p:cNvCxnSpPr>
          <p:nvPr/>
        </p:nvCxnSpPr>
        <p:spPr>
          <a:xfrm rot="16200000" flipH="1">
            <a:off x="5483201" y="3084162"/>
            <a:ext cx="862937" cy="6351"/>
          </a:xfrm>
          <a:prstGeom prst="bentConnector3">
            <a:avLst>
              <a:gd name="adj1" fmla="val 991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6"/>
          <p:cNvCxnSpPr>
            <a:stCxn id="5" idx="3"/>
            <a:endCxn id="10" idx="0"/>
          </p:cNvCxnSpPr>
          <p:nvPr/>
        </p:nvCxnSpPr>
        <p:spPr>
          <a:xfrm>
            <a:off x="7008260" y="2211513"/>
            <a:ext cx="1354575" cy="1307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8"/>
          <p:cNvCxnSpPr>
            <a:stCxn id="5" idx="3"/>
            <a:endCxn id="11" idx="0"/>
          </p:cNvCxnSpPr>
          <p:nvPr/>
        </p:nvCxnSpPr>
        <p:spPr>
          <a:xfrm>
            <a:off x="7008260" y="2211513"/>
            <a:ext cx="3671146" cy="1302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56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4627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1196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</a:t>
            </a:r>
            <a:r>
              <a:rPr lang="en-CA" i="1" dirty="0"/>
              <a:t>can</a:t>
            </a:r>
            <a:r>
              <a:rPr lang="en-CA" dirty="0"/>
              <a:t> be received later using </a:t>
            </a:r>
            <a:r>
              <a:rPr lang="en-CA" dirty="0" err="1"/>
              <a:t>SequenceNumber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407766" y="4527600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433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8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akeaways"/>
          <p:cNvSpPr/>
          <p:nvPr/>
        </p:nvSpPr>
        <p:spPr>
          <a:xfrm>
            <a:off x="1828800" y="3717890"/>
            <a:ext cx="6000161" cy="1631821"/>
          </a:xfrm>
          <a:prstGeom prst="wedgeRoundRectCallout">
            <a:avLst>
              <a:gd name="adj1" fmla="val 76697"/>
              <a:gd name="adj2" fmla="val 4359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Abandon is not Defer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Deferred messages can only be retrieved by their </a:t>
            </a:r>
            <a:r>
              <a:rPr lang="en-CA" sz="2400" dirty="0" err="1">
                <a:solidFill>
                  <a:schemeClr val="tx1"/>
                </a:solidFill>
              </a:rPr>
              <a:t>SequenceNumber</a:t>
            </a:r>
            <a:endParaRPr lang="en-CA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Message can be dead-lettered </a:t>
            </a:r>
            <a:r>
              <a:rPr lang="en-CA" sz="2400" dirty="0" err="1">
                <a:solidFill>
                  <a:schemeClr val="tx1"/>
                </a:solidFill>
              </a:rPr>
              <a:t>explicitely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22" name="The Good"/>
          <p:cNvGrpSpPr/>
          <p:nvPr/>
        </p:nvGrpSpPr>
        <p:grpSpPr>
          <a:xfrm>
            <a:off x="9554391" y="3772989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Arc 25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0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Performance Counters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8194" name="Picture 2" descr="Image result for cassette tape equaliz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8213"/>
            <a:ext cx="9144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0144" y="5610650"/>
            <a:ext cx="477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WindowsAzure.ServiceBus.PerformanceCounters</a:t>
            </a:r>
            <a:endParaRPr lang="en-CA" dirty="0"/>
          </a:p>
        </p:txBody>
      </p:sp>
      <p:sp>
        <p:nvSpPr>
          <p:cNvPr id="13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akeaways"/>
          <p:cNvSpPr/>
          <p:nvPr/>
        </p:nvSpPr>
        <p:spPr>
          <a:xfrm>
            <a:off x="3509938" y="3140110"/>
            <a:ext cx="6000161" cy="1631821"/>
          </a:xfrm>
          <a:prstGeom prst="wedgeRoundRectCallout">
            <a:avLst>
              <a:gd name="adj1" fmla="val -66823"/>
              <a:gd name="adj2" fmla="val 8669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ASB Performance counters can help with troubleshooting and diagnostics of your messaging related code</a:t>
            </a:r>
          </a:p>
        </p:txBody>
      </p:sp>
      <p:grpSp>
        <p:nvGrpSpPr>
          <p:cNvPr id="7" name="The Good"/>
          <p:cNvGrpSpPr/>
          <p:nvPr/>
        </p:nvGrpSpPr>
        <p:grpSpPr>
          <a:xfrm>
            <a:off x="213360" y="4055073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6879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Connectivity Management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4856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dirty="0">
                <a:solidFill>
                  <a:prstClr val="black"/>
                </a:solidFill>
              </a:rPr>
              <a:t>If a single factory produces a connection, how many connections can it create?</a:t>
            </a:r>
          </a:p>
        </p:txBody>
      </p:sp>
      <p:pic>
        <p:nvPicPr>
          <p:cNvPr id="5" name="Picture 2" descr="Image result for from point a to 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30" y="3345489"/>
            <a:ext cx="6949697" cy="30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akeaways"/>
          <p:cNvSpPr/>
          <p:nvPr/>
        </p:nvSpPr>
        <p:spPr>
          <a:xfrm>
            <a:off x="3722914" y="2853732"/>
            <a:ext cx="6410849" cy="1631821"/>
          </a:xfrm>
          <a:prstGeom prst="wedgeRoundRectCallout">
            <a:avLst>
              <a:gd name="adj1" fmla="val -65483"/>
              <a:gd name="adj2" fmla="val 11009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Factory </a:t>
            </a:r>
            <a:r>
              <a:rPr lang="en-CA" sz="2400" i="1" dirty="0">
                <a:solidFill>
                  <a:prstClr val="black"/>
                </a:solidFill>
              </a:rPr>
              <a:t>is</a:t>
            </a:r>
            <a:r>
              <a:rPr lang="en-CA" sz="2400" dirty="0">
                <a:solidFill>
                  <a:prstClr val="black"/>
                </a:solidFill>
              </a:rPr>
              <a:t> a connection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Factory per client for an extreme throughput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Factories are not cheap</a:t>
            </a:r>
          </a:p>
        </p:txBody>
      </p:sp>
      <p:grpSp>
        <p:nvGrpSpPr>
          <p:cNvPr id="7" name="The Bad"/>
          <p:cNvGrpSpPr/>
          <p:nvPr/>
        </p:nvGrpSpPr>
        <p:grpSpPr>
          <a:xfrm>
            <a:off x="361371" y="4055073"/>
            <a:ext cx="2194560" cy="2578876"/>
            <a:chOff x="6568440" y="2938003"/>
            <a:chExt cx="2194560" cy="25788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6568440" y="3322319"/>
              <a:ext cx="2194560" cy="2194560"/>
            </a:xfrm>
            <a:prstGeom prst="ellipse">
              <a:avLst/>
            </a:prstGeom>
            <a:grp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13232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7855248" y="3854514"/>
              <a:ext cx="399752" cy="16376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6100301">
              <a:off x="7182201" y="4002766"/>
              <a:ext cx="692713" cy="1340461"/>
            </a:xfrm>
            <a:prstGeom prst="arc">
              <a:avLst>
                <a:gd name="adj1" fmla="val 16200000"/>
                <a:gd name="adj2" fmla="val 2030179"/>
              </a:avLst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/>
            <p:cNvSpPr/>
            <p:nvPr/>
          </p:nvSpPr>
          <p:spPr>
            <a:xfrm rot="20982219">
              <a:off x="6856872" y="2969625"/>
              <a:ext cx="297721" cy="639497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Freeform: Shape 12"/>
            <p:cNvSpPr/>
            <p:nvPr/>
          </p:nvSpPr>
          <p:spPr>
            <a:xfrm rot="-21000000" flipH="1">
              <a:off x="8140706" y="2938003"/>
              <a:ext cx="301358" cy="651038"/>
            </a:xfrm>
            <a:custGeom>
              <a:avLst/>
              <a:gdLst>
                <a:gd name="connsiteX0" fmla="*/ 11242 w 382082"/>
                <a:gd name="connsiteY0" fmla="*/ 894479 h 894479"/>
                <a:gd name="connsiteX1" fmla="*/ 11242 w 382082"/>
                <a:gd name="connsiteY1" fmla="*/ 549039 h 894479"/>
                <a:gd name="connsiteX2" fmla="*/ 128082 w 382082"/>
                <a:gd name="connsiteY2" fmla="*/ 193439 h 894479"/>
                <a:gd name="connsiteX3" fmla="*/ 336362 w 382082"/>
                <a:gd name="connsiteY3" fmla="*/ 15639 h 894479"/>
                <a:gd name="connsiteX4" fmla="*/ 260162 w 382082"/>
                <a:gd name="connsiteY4" fmla="*/ 584599 h 894479"/>
                <a:gd name="connsiteX5" fmla="*/ 382082 w 382082"/>
                <a:gd name="connsiteY5" fmla="*/ 676039 h 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82" h="894479">
                  <a:moveTo>
                    <a:pt x="11242" y="894479"/>
                  </a:moveTo>
                  <a:cubicBezTo>
                    <a:pt x="1505" y="780179"/>
                    <a:pt x="-8231" y="665879"/>
                    <a:pt x="11242" y="549039"/>
                  </a:cubicBezTo>
                  <a:cubicBezTo>
                    <a:pt x="30715" y="432199"/>
                    <a:pt x="73895" y="282339"/>
                    <a:pt x="128082" y="193439"/>
                  </a:cubicBezTo>
                  <a:cubicBezTo>
                    <a:pt x="182269" y="104539"/>
                    <a:pt x="314349" y="-49554"/>
                    <a:pt x="336362" y="15639"/>
                  </a:cubicBezTo>
                  <a:cubicBezTo>
                    <a:pt x="358375" y="80832"/>
                    <a:pt x="252542" y="474532"/>
                    <a:pt x="260162" y="584599"/>
                  </a:cubicBezTo>
                  <a:cubicBezTo>
                    <a:pt x="267782" y="694666"/>
                    <a:pt x="324932" y="685352"/>
                    <a:pt x="382082" y="676039"/>
                  </a:cubicBezTo>
                </a:path>
              </a:pathLst>
            </a:cu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224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977"/>
          </a:xfrm>
          <a:gradFill>
            <a:gsLst>
              <a:gs pos="0">
                <a:srgbClr val="245A90"/>
              </a:gs>
              <a:gs pos="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0070C0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/>
              <a:t>Sending and Receiving</a:t>
            </a:r>
          </a:p>
        </p:txBody>
      </p:sp>
      <p:pic>
        <p:nvPicPr>
          <p:cNvPr id="4" name="Picture 2" descr="Image result for azure service bus messaging logo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5" y="6486040"/>
            <a:ext cx="710751" cy="3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20" idx="1"/>
          </p:cNvCxnSpPr>
          <p:nvPr/>
        </p:nvCxnSpPr>
        <p:spPr>
          <a:xfrm>
            <a:off x="5218719" y="3861848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" idx="3"/>
          </p:cNvCxnSpPr>
          <p:nvPr/>
        </p:nvCxnSpPr>
        <p:spPr>
          <a:xfrm flipV="1">
            <a:off x="6238825" y="3864671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923221" y="1632267"/>
            <a:ext cx="3429449" cy="3261087"/>
            <a:chOff x="1923221" y="1632267"/>
            <a:chExt cx="3429449" cy="3261087"/>
          </a:xfrm>
        </p:grpSpPr>
        <p:sp>
          <p:nvSpPr>
            <p:cNvPr id="25" name="Oval 24"/>
            <p:cNvSpPr/>
            <p:nvPr/>
          </p:nvSpPr>
          <p:spPr>
            <a:xfrm>
              <a:off x="1923221" y="1632267"/>
              <a:ext cx="3429449" cy="3261087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53466" y="1784414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06981" y="2800206"/>
            <a:ext cx="3429449" cy="3261087"/>
            <a:chOff x="1906981" y="2800206"/>
            <a:chExt cx="3429449" cy="3261087"/>
          </a:xfrm>
        </p:grpSpPr>
        <p:sp>
          <p:nvSpPr>
            <p:cNvPr id="26" name="Oval 25"/>
            <p:cNvSpPr/>
            <p:nvPr/>
          </p:nvSpPr>
          <p:spPr>
            <a:xfrm>
              <a:off x="1906981" y="2800206"/>
              <a:ext cx="3429449" cy="3261087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5438" y="5577751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0841" y="3701140"/>
            <a:ext cx="517984" cy="331539"/>
            <a:chOff x="5667022" y="2020711"/>
            <a:chExt cx="4007556" cy="2957689"/>
          </a:xfrm>
        </p:grpSpPr>
        <p:sp>
          <p:nvSpPr>
            <p:cNvPr id="20" name="Rectangle 19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5667022" y="2020711"/>
              <a:ext cx="2060218" cy="1487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7727240" y="2037643"/>
              <a:ext cx="1947338" cy="1470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71199" y="2791119"/>
            <a:ext cx="2133600" cy="2080958"/>
            <a:chOff x="2571199" y="2791119"/>
            <a:chExt cx="2133600" cy="2080958"/>
          </a:xfrm>
        </p:grpSpPr>
        <p:sp>
          <p:nvSpPr>
            <p:cNvPr id="27" name="Oval 26"/>
            <p:cNvSpPr/>
            <p:nvPr/>
          </p:nvSpPr>
          <p:spPr>
            <a:xfrm>
              <a:off x="2571199" y="2791119"/>
              <a:ext cx="2133600" cy="2080958"/>
            </a:xfrm>
            <a:prstGeom prst="ellipse">
              <a:avLst/>
            </a:prstGeom>
            <a:solidFill>
              <a:srgbClr val="5B9BD5">
                <a:alpha val="8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queueclient"/>
            <p:cNvSpPr txBox="1"/>
            <p:nvPr/>
          </p:nvSpPr>
          <p:spPr>
            <a:xfrm>
              <a:off x="2817640" y="3677182"/>
              <a:ext cx="168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MessageSender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09521" y="1632267"/>
            <a:ext cx="3429449" cy="3261087"/>
            <a:chOff x="1923221" y="1632267"/>
            <a:chExt cx="3429449" cy="3261087"/>
          </a:xfrm>
        </p:grpSpPr>
        <p:sp>
          <p:nvSpPr>
            <p:cNvPr id="35" name="Oval 34"/>
            <p:cNvSpPr/>
            <p:nvPr/>
          </p:nvSpPr>
          <p:spPr>
            <a:xfrm>
              <a:off x="1923221" y="1632267"/>
              <a:ext cx="3429449" cy="3261087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3466" y="1784414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3281" y="2800206"/>
            <a:ext cx="3429449" cy="3261087"/>
            <a:chOff x="1906981" y="2800206"/>
            <a:chExt cx="3429449" cy="3261087"/>
          </a:xfrm>
        </p:grpSpPr>
        <p:sp>
          <p:nvSpPr>
            <p:cNvPr id="38" name="Oval 37"/>
            <p:cNvSpPr/>
            <p:nvPr/>
          </p:nvSpPr>
          <p:spPr>
            <a:xfrm>
              <a:off x="1906981" y="2800206"/>
              <a:ext cx="3429449" cy="3261087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24151" y="5577751"/>
              <a:ext cx="187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57499" y="2791119"/>
            <a:ext cx="2133600" cy="2080958"/>
            <a:chOff x="2571199" y="2791119"/>
            <a:chExt cx="2133600" cy="2080958"/>
          </a:xfrm>
        </p:grpSpPr>
        <p:sp>
          <p:nvSpPr>
            <p:cNvPr id="41" name="Oval 40"/>
            <p:cNvSpPr/>
            <p:nvPr/>
          </p:nvSpPr>
          <p:spPr>
            <a:xfrm>
              <a:off x="2571199" y="2791119"/>
              <a:ext cx="2133600" cy="2080958"/>
            </a:xfrm>
            <a:prstGeom prst="ellipse">
              <a:avLst/>
            </a:prstGeom>
            <a:solidFill>
              <a:srgbClr val="5B9BD5">
                <a:alpha val="8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queueclient"/>
            <p:cNvSpPr txBox="1"/>
            <p:nvPr/>
          </p:nvSpPr>
          <p:spPr>
            <a:xfrm>
              <a:off x="2793135" y="3677182"/>
              <a:ext cx="1804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MessageReceiver</a:t>
              </a:r>
              <a:endParaRPr lang="en-CA" dirty="0"/>
            </a:p>
          </p:txBody>
        </p:sp>
      </p:grpSp>
      <p:sp>
        <p:nvSpPr>
          <p:cNvPr id="47" name="overlay"/>
          <p:cNvSpPr/>
          <p:nvPr/>
        </p:nvSpPr>
        <p:spPr>
          <a:xfrm>
            <a:off x="0" y="814977"/>
            <a:ext cx="12192000" cy="60430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akeaways"/>
          <p:cNvSpPr/>
          <p:nvPr/>
        </p:nvSpPr>
        <p:spPr>
          <a:xfrm>
            <a:off x="2571199" y="4055600"/>
            <a:ext cx="6410849" cy="1074083"/>
          </a:xfrm>
          <a:prstGeom prst="wedgeRoundRectCallout">
            <a:avLst>
              <a:gd name="adj1" fmla="val 59360"/>
              <a:gd name="adj2" fmla="val 11810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prstClr val="black"/>
                </a:solidFill>
              </a:rPr>
              <a:t>MessageSender</a:t>
            </a:r>
            <a:r>
              <a:rPr lang="en-CA" sz="2400" dirty="0">
                <a:solidFill>
                  <a:prstClr val="black"/>
                </a:solidFill>
              </a:rPr>
              <a:t> and </a:t>
            </a:r>
            <a:r>
              <a:rPr lang="en-CA" sz="2400" dirty="0" err="1">
                <a:solidFill>
                  <a:prstClr val="black"/>
                </a:solidFill>
              </a:rPr>
              <a:t>MessageReceiver</a:t>
            </a:r>
            <a:r>
              <a:rPr lang="en-CA" sz="2400" dirty="0">
                <a:solidFill>
                  <a:prstClr val="black"/>
                </a:solidFill>
              </a:rPr>
              <a:t> for code that doesn’t care about entity type</a:t>
            </a:r>
          </a:p>
        </p:txBody>
      </p:sp>
      <p:grpSp>
        <p:nvGrpSpPr>
          <p:cNvPr id="28" name="The Good"/>
          <p:cNvGrpSpPr/>
          <p:nvPr/>
        </p:nvGrpSpPr>
        <p:grpSpPr>
          <a:xfrm>
            <a:off x="9742620" y="3961311"/>
            <a:ext cx="2194560" cy="2636520"/>
            <a:chOff x="3764280" y="2880359"/>
            <a:chExt cx="2194560" cy="26365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3764280" y="3322319"/>
              <a:ext cx="2194560" cy="21945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/>
            <p:cNvSpPr/>
            <p:nvPr/>
          </p:nvSpPr>
          <p:spPr>
            <a:xfrm>
              <a:off x="432816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207000" y="3809999"/>
              <a:ext cx="243840" cy="4521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Arc 44"/>
            <p:cNvSpPr/>
            <p:nvPr/>
          </p:nvSpPr>
          <p:spPr>
            <a:xfrm rot="7086640">
              <a:off x="4085888" y="3629464"/>
              <a:ext cx="1692019" cy="1551415"/>
            </a:xfrm>
            <a:prstGeom prst="arc">
              <a:avLst>
                <a:gd name="adj1" fmla="val 16200000"/>
                <a:gd name="adj2" fmla="val 203017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/>
            <p:cNvSpPr/>
            <p:nvPr/>
          </p:nvSpPr>
          <p:spPr>
            <a:xfrm>
              <a:off x="3992880" y="2880359"/>
              <a:ext cx="1737360" cy="24384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104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Techoram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7 PPT Template.potx" id="{519D8BC3-1AB0-4B46-82C2-BD38BC9F0C88}" vid="{01E7D40F-98BE-45C4-A748-36DB9BE683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2017 PPT Template</Template>
  <TotalTime>2709</TotalTime>
  <Words>1120</Words>
  <Application>Microsoft Office PowerPoint</Application>
  <PresentationFormat>Widescreen</PresentationFormat>
  <Paragraphs>242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Gotham Bold</vt:lpstr>
      <vt:lpstr>Gotham Medium</vt:lpstr>
      <vt:lpstr>Techorama</vt:lpstr>
      <vt:lpstr>PowerPoint Presentation</vt:lpstr>
      <vt:lpstr>Azure Service Bus Messaging - The Good, The Bad, and The Ugly                    Sean Feldman</vt:lpstr>
      <vt:lpstr>PowerPoint Presentation</vt:lpstr>
      <vt:lpstr>Building Blocks</vt:lpstr>
      <vt:lpstr>Receive Modes</vt:lpstr>
      <vt:lpstr>PeekLock Disposition Operations</vt:lpstr>
      <vt:lpstr>Performance Counters</vt:lpstr>
      <vt:lpstr>Connectivity Management</vt:lpstr>
      <vt:lpstr>Sending and Receiving</vt:lpstr>
      <vt:lpstr>Message Pump</vt:lpstr>
      <vt:lpstr>Forwarding</vt:lpstr>
      <vt:lpstr>Dead-Lettering</vt:lpstr>
      <vt:lpstr>Pub/Sub</vt:lpstr>
      <vt:lpstr>Multiple rules</vt:lpstr>
      <vt:lpstr>Batching</vt:lpstr>
      <vt:lpstr>Transactions - Atomic Sends</vt:lpstr>
      <vt:lpstr>Transactions - Atomic Sends with Receive</vt:lpstr>
      <vt:lpstr>There’s more to queues than meets the eye</vt:lpstr>
      <vt:lpstr>Native de-duplication</vt:lpstr>
      <vt:lpstr>Message Session</vt:lpstr>
      <vt:lpstr>HA with paired namespaces</vt:lpstr>
      <vt:lpstr>HA with paired namespaces</vt:lpstr>
      <vt:lpstr>Microsoft.Azure.ServiceBus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42</cp:revision>
  <dcterms:created xsi:type="dcterms:W3CDTF">2017-05-08T18:01:40Z</dcterms:created>
  <dcterms:modified xsi:type="dcterms:W3CDTF">2017-05-23T23:52:31Z</dcterms:modified>
</cp:coreProperties>
</file>