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45"/>
  </p:notesMasterIdLst>
  <p:handoutMasterIdLst>
    <p:handoutMasterId r:id="rId46"/>
  </p:handoutMasterIdLst>
  <p:sldIdLst>
    <p:sldId id="256" r:id="rId2"/>
    <p:sldId id="260" r:id="rId3"/>
    <p:sldId id="310" r:id="rId4"/>
    <p:sldId id="311" r:id="rId5"/>
    <p:sldId id="312" r:id="rId6"/>
    <p:sldId id="309" r:id="rId7"/>
    <p:sldId id="268" r:id="rId8"/>
    <p:sldId id="274" r:id="rId9"/>
    <p:sldId id="292" r:id="rId10"/>
    <p:sldId id="295" r:id="rId11"/>
    <p:sldId id="314" r:id="rId12"/>
    <p:sldId id="294" r:id="rId13"/>
    <p:sldId id="298" r:id="rId14"/>
    <p:sldId id="296" r:id="rId15"/>
    <p:sldId id="281" r:id="rId16"/>
    <p:sldId id="282" r:id="rId17"/>
    <p:sldId id="293" r:id="rId18"/>
    <p:sldId id="284" r:id="rId19"/>
    <p:sldId id="272" r:id="rId20"/>
    <p:sldId id="297" r:id="rId21"/>
    <p:sldId id="299" r:id="rId22"/>
    <p:sldId id="275" r:id="rId23"/>
    <p:sldId id="278" r:id="rId24"/>
    <p:sldId id="277" r:id="rId25"/>
    <p:sldId id="276" r:id="rId26"/>
    <p:sldId id="326" r:id="rId27"/>
    <p:sldId id="328" r:id="rId28"/>
    <p:sldId id="316" r:id="rId29"/>
    <p:sldId id="317" r:id="rId30"/>
    <p:sldId id="301" r:id="rId31"/>
    <p:sldId id="318" r:id="rId32"/>
    <p:sldId id="304" r:id="rId33"/>
    <p:sldId id="329" r:id="rId34"/>
    <p:sldId id="308" r:id="rId35"/>
    <p:sldId id="285" r:id="rId36"/>
    <p:sldId id="286" r:id="rId37"/>
    <p:sldId id="319" r:id="rId38"/>
    <p:sldId id="320" r:id="rId39"/>
    <p:sldId id="321" r:id="rId40"/>
    <p:sldId id="266" r:id="rId41"/>
    <p:sldId id="327" r:id="rId42"/>
    <p:sldId id="262" r:id="rId43"/>
    <p:sldId id="306" r:id="rId4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55507960-AB7D-F14D-892C-D94B085C7D13}">
          <p14:sldIdLst>
            <p14:sldId id="256"/>
            <p14:sldId id="260"/>
          </p14:sldIdLst>
        </p14:section>
        <p14:section name="On-premises" id="{1FD809B2-AC9A-4000-B50A-E7E128C8678F}">
          <p14:sldIdLst>
            <p14:sldId id="310"/>
            <p14:sldId id="311"/>
            <p14:sldId id="312"/>
            <p14:sldId id="309"/>
            <p14:sldId id="268"/>
          </p14:sldIdLst>
        </p14:section>
        <p14:section name="Cloud options" id="{FC4AC143-831A-4BEB-B740-D7EE7272523F}">
          <p14:sldIdLst>
            <p14:sldId id="274"/>
            <p14:sldId id="292"/>
            <p14:sldId id="295"/>
            <p14:sldId id="314"/>
            <p14:sldId id="294"/>
            <p14:sldId id="298"/>
            <p14:sldId id="296"/>
            <p14:sldId id="281"/>
            <p14:sldId id="282"/>
            <p14:sldId id="293"/>
            <p14:sldId id="284"/>
            <p14:sldId id="272"/>
            <p14:sldId id="297"/>
            <p14:sldId id="299"/>
            <p14:sldId id="275"/>
            <p14:sldId id="278"/>
            <p14:sldId id="277"/>
            <p14:sldId id="276"/>
            <p14:sldId id="326"/>
            <p14:sldId id="328"/>
          </p14:sldIdLst>
        </p14:section>
        <p14:section name="NSB6 - Azure specific features" id="{AA3D7976-B7A9-4063-8CD5-C35274F803DF}">
          <p14:sldIdLst>
            <p14:sldId id="316"/>
            <p14:sldId id="317"/>
            <p14:sldId id="301"/>
            <p14:sldId id="318"/>
            <p14:sldId id="304"/>
            <p14:sldId id="329"/>
            <p14:sldId id="308"/>
          </p14:sldIdLst>
        </p14:section>
        <p14:section name="Show time" id="{4C03BE72-1406-4FD9-9AB8-446AD6E8A9CF}">
          <p14:sldIdLst>
            <p14:sldId id="285"/>
            <p14:sldId id="286"/>
            <p14:sldId id="319"/>
            <p14:sldId id="320"/>
            <p14:sldId id="321"/>
            <p14:sldId id="266"/>
            <p14:sldId id="327"/>
            <p14:sldId id="262"/>
            <p14:sldId id="30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C6"/>
    <a:srgbClr val="96ADC0"/>
    <a:srgbClr val="FFFFFF"/>
    <a:srgbClr val="0079D6"/>
    <a:srgbClr val="9DB6C7"/>
    <a:srgbClr val="173862"/>
    <a:srgbClr val="0062AC"/>
    <a:srgbClr val="5B9BD5"/>
    <a:srgbClr val="98AFC2"/>
    <a:srgbClr val="007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3347F2-D9BD-4B01-AEB5-D6F92A1A46BF}" v="39" dt="2017-05-19T18:47:53.1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5" autoAdjust="0"/>
    <p:restoredTop sz="77771" autoAdjust="0"/>
  </p:normalViewPr>
  <p:slideViewPr>
    <p:cSldViewPr snapToGrid="0" snapToObjects="1">
      <p:cViewPr varScale="1">
        <p:scale>
          <a:sx n="90" d="100"/>
          <a:sy n="90" d="100"/>
        </p:scale>
        <p:origin x="1245" y="45"/>
      </p:cViewPr>
      <p:guideLst/>
    </p:cSldViewPr>
  </p:slideViewPr>
  <p:outlineViewPr>
    <p:cViewPr>
      <p:scale>
        <a:sx n="33" d="100"/>
        <a:sy n="33" d="100"/>
      </p:scale>
      <p:origin x="0" y="-735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49" d="100"/>
          <a:sy n="149" d="100"/>
        </p:scale>
        <p:origin x="416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B4D257B-9D69-9749-BA97-3E75CB818488}" type="datetimeFigureOut">
              <a:rPr lang="nl-NL" smtClean="0"/>
              <a:t>23-5-2017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2610A7E-A393-B14F-BE4F-3C1D64DD0D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1639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7DCB877-F12E-4B4C-9CCA-0CB0CB7A9488}" type="datetimeFigureOut">
              <a:rPr lang="en-CA" smtClean="0"/>
              <a:t>2017-05-23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AFDB486-F30F-44C7-BF0B-9AD9793EC7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7452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pp-service-web/websites-dotnet-webjobs-sdk-storage-queues-how-to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DB486-F30F-44C7-BF0B-9AD9793EC7B5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7499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/>
              <a:t>Historically</a:t>
            </a:r>
            <a:r>
              <a:rPr lang="en-CA" dirty="0"/>
              <a:t>, NSB was defaulting to the </a:t>
            </a:r>
            <a:r>
              <a:rPr lang="en-CA" b="1" dirty="0"/>
              <a:t>MSMQ</a:t>
            </a:r>
            <a:r>
              <a:rPr lang="en-CA" dirty="0"/>
              <a:t> for communication infrastructure.</a:t>
            </a:r>
          </a:p>
          <a:p>
            <a:r>
              <a:rPr lang="en-CA" dirty="0"/>
              <a:t>On Azure, where data centers are bigger than a soccer field, MSMQ is not the right technology to use (latency of 2PC, disk availability, </a:t>
            </a:r>
            <a:r>
              <a:rPr lang="en-CA" dirty="0" err="1"/>
              <a:t>etc</a:t>
            </a:r>
            <a:r>
              <a:rPr lang="en-CA" dirty="0"/>
              <a:t>).</a:t>
            </a:r>
          </a:p>
          <a:p>
            <a:r>
              <a:rPr lang="en-CA" dirty="0"/>
              <a:t>Instead, </a:t>
            </a:r>
            <a:r>
              <a:rPr lang="en-CA" b="1" dirty="0"/>
              <a:t>ASQ </a:t>
            </a:r>
            <a:r>
              <a:rPr lang="en-CA" b="0" dirty="0"/>
              <a:t>and</a:t>
            </a:r>
            <a:r>
              <a:rPr lang="en-CA" b="1" dirty="0"/>
              <a:t> ASB </a:t>
            </a:r>
            <a:r>
              <a:rPr lang="en-CA" dirty="0"/>
              <a:t>provide the needed services to implement queueing and messaging required for communication.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DB486-F30F-44C7-BF0B-9AD9793EC7B5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0186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For many services, </a:t>
            </a:r>
            <a:r>
              <a:rPr lang="en-CA" b="1" dirty="0"/>
              <a:t>local file system</a:t>
            </a:r>
            <a:r>
              <a:rPr lang="en-CA" dirty="0"/>
              <a:t> does not exist any more.</a:t>
            </a:r>
          </a:p>
          <a:p>
            <a:r>
              <a:rPr lang="en-CA" dirty="0"/>
              <a:t>Instead, </a:t>
            </a:r>
            <a:r>
              <a:rPr lang="en-CA" b="1" dirty="0"/>
              <a:t>Storage Servi</a:t>
            </a:r>
            <a:r>
              <a:rPr lang="en-CA" dirty="0"/>
              <a:t>ce provides </a:t>
            </a:r>
            <a:r>
              <a:rPr lang="en-CA" b="1" dirty="0"/>
              <a:t>Blobs</a:t>
            </a:r>
            <a:r>
              <a:rPr lang="en-CA" dirty="0"/>
              <a:t> mechanism used to store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DB486-F30F-44C7-BF0B-9AD9793EC7B5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2021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CS is very good at </a:t>
            </a:r>
            <a:r>
              <a:rPr lang="en-CA" b="1" dirty="0"/>
              <a:t>scaling out </a:t>
            </a:r>
            <a:r>
              <a:rPr lang="en-CA" dirty="0"/>
              <a:t>and </a:t>
            </a:r>
            <a:r>
              <a:rPr lang="en-CA" b="1" dirty="0"/>
              <a:t>handling load</a:t>
            </a:r>
            <a:r>
              <a:rPr lang="en-CA" dirty="0"/>
              <a:t>.</a:t>
            </a:r>
          </a:p>
          <a:p>
            <a:r>
              <a:rPr lang="en-CA" dirty="0"/>
              <a:t>NSB runs on </a:t>
            </a:r>
            <a:r>
              <a:rPr lang="en-CA" dirty="0" err="1"/>
              <a:t>CSes</a:t>
            </a:r>
            <a:r>
              <a:rPr lang="en-CA" dirty="0"/>
              <a:t> </a:t>
            </a:r>
          </a:p>
          <a:p>
            <a:r>
              <a:rPr lang="en-CA" dirty="0"/>
              <a:t>Provides </a:t>
            </a:r>
            <a:r>
              <a:rPr lang="en-CA" b="1" dirty="0"/>
              <a:t>substantial benefits</a:t>
            </a:r>
            <a:r>
              <a:rPr lang="en-CA" dirty="0"/>
              <a:t> when running at a </a:t>
            </a:r>
            <a:r>
              <a:rPr lang="en-CA" b="1" dirty="0"/>
              <a:t>significant scale-out</a:t>
            </a:r>
            <a:r>
              <a:rPr lang="en-CA" dirty="0"/>
              <a:t>, which </a:t>
            </a:r>
            <a:r>
              <a:rPr lang="en-CA" dirty="0" err="1"/>
              <a:t>CSes</a:t>
            </a:r>
            <a:r>
              <a:rPr lang="en-CA" dirty="0"/>
              <a:t> were designed for.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DB486-F30F-44C7-BF0B-9AD9793EC7B5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8539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Provide a brief description what is what.</a:t>
            </a:r>
          </a:p>
          <a:p>
            <a:endParaRPr lang="en-CA" dirty="0"/>
          </a:p>
          <a:p>
            <a:r>
              <a:rPr lang="en-CA" b="1" dirty="0"/>
              <a:t>Web Roles</a:t>
            </a:r>
            <a:r>
              <a:rPr lang="en-CA" dirty="0"/>
              <a:t> – intended to host web type of application with IIS component installed on the underlaying VMs.</a:t>
            </a:r>
          </a:p>
          <a:p>
            <a:r>
              <a:rPr lang="en-CA" b="1" dirty="0"/>
              <a:t>Worker Roles </a:t>
            </a:r>
            <a:r>
              <a:rPr lang="en-CA" dirty="0"/>
              <a:t>– intended to host windows service type of application.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DB486-F30F-44C7-BF0B-9AD9793EC7B5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5949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problem is especially around </a:t>
            </a:r>
            <a:r>
              <a:rPr lang="en-CA" b="1" dirty="0"/>
              <a:t>worker roles</a:t>
            </a:r>
            <a:r>
              <a:rPr lang="en-CA" dirty="0"/>
              <a:t>, where the design model allows a </a:t>
            </a:r>
            <a:r>
              <a:rPr lang="en-CA" b="1" dirty="0"/>
              <a:t>single project per worker </a:t>
            </a:r>
            <a:r>
              <a:rPr lang="en-CA" dirty="0"/>
              <a:t>(assuming windows service).</a:t>
            </a:r>
          </a:p>
          <a:p>
            <a:r>
              <a:rPr lang="en-CA" dirty="0"/>
              <a:t>When multiple services are involved, each by default gets a different worker role. </a:t>
            </a:r>
            <a:r>
              <a:rPr lang="en-CA" b="1" dirty="0"/>
              <a:t>No shared/pooled option </a:t>
            </a:r>
            <a:r>
              <a:rPr lang="en-CA" dirty="0"/>
              <a:t>unless implemented as a custom solution.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DB486-F30F-44C7-BF0B-9AD9793EC7B5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37808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NSB allows to use </a:t>
            </a:r>
            <a:r>
              <a:rPr lang="en-CA" b="1" dirty="0"/>
              <a:t>a single worker as a host </a:t>
            </a:r>
            <a:r>
              <a:rPr lang="en-CA" dirty="0"/>
              <a:t>for multiple </a:t>
            </a:r>
            <a:r>
              <a:rPr lang="en-CA" dirty="0" err="1"/>
              <a:t>endpoints.f</a:t>
            </a:r>
            <a:endParaRPr lang="en-CA" dirty="0"/>
          </a:p>
          <a:p>
            <a:r>
              <a:rPr lang="en-CA" b="1" dirty="0"/>
              <a:t>Benefits </a:t>
            </a:r>
            <a:r>
              <a:rPr lang="en-CA" dirty="0"/>
              <a:t>are:</a:t>
            </a:r>
          </a:p>
          <a:p>
            <a:pPr marL="171450" indent="-171450">
              <a:buFontTx/>
              <a:buChar char="-"/>
            </a:pPr>
            <a:r>
              <a:rPr lang="en-CA" dirty="0"/>
              <a:t>Endpoints can be </a:t>
            </a:r>
            <a:r>
              <a:rPr lang="en-CA" b="1" dirty="0"/>
              <a:t>updated w/o downtime</a:t>
            </a:r>
          </a:p>
          <a:p>
            <a:pPr marL="171450" indent="-171450">
              <a:buFontTx/>
              <a:buChar char="-"/>
            </a:pPr>
            <a:r>
              <a:rPr lang="en-CA" b="1" dirty="0"/>
              <a:t>Deployment is fast </a:t>
            </a:r>
            <a:r>
              <a:rPr lang="en-CA" dirty="0"/>
              <a:t>(literally copying a zip package to a storage account).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DB486-F30F-44C7-BF0B-9AD9793EC7B5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99264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/>
              <a:t>Normal deployment a la MSFT</a:t>
            </a:r>
            <a:r>
              <a:rPr lang="en-CA" dirty="0"/>
              <a:t>: 4 endpoints = 4 workers. Scaled to 3 instances each = 12 VMs in total.</a:t>
            </a:r>
          </a:p>
          <a:p>
            <a:r>
              <a:rPr lang="en-CA" b="1" dirty="0"/>
              <a:t>NSB multi-host</a:t>
            </a:r>
            <a:r>
              <a:rPr lang="en-CA" dirty="0"/>
              <a:t>: 4 endpoints = 1 worker. Scaled out to 3 instances each = 3 VMs. 75% cost savings</a:t>
            </a:r>
          </a:p>
          <a:p>
            <a:r>
              <a:rPr lang="en-CA" dirty="0"/>
              <a:t>Not to mention amount of mental health saved by not spending time on lengthy CS deployments.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DB486-F30F-44C7-BF0B-9AD9793EC7B5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54049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SF as a technology is not new. MSFT has been building on it for years and has opened it up to spread the love and make some money.</a:t>
            </a:r>
          </a:p>
          <a:p>
            <a:r>
              <a:rPr lang="en-CA" dirty="0"/>
              <a:t>Current issues with SF on Azure (ASF) is that it’s still very much IaaS-y and required a strong IT knowledge to maintain in production.</a:t>
            </a:r>
          </a:p>
          <a:p>
            <a:r>
              <a:rPr lang="en-CA" dirty="0"/>
              <a:t>SF should be perceived as a “resource pool” to which microservices-based applications are deployed.</a:t>
            </a:r>
          </a:p>
          <a:p>
            <a:r>
              <a:rPr lang="en-CA" b="1" dirty="0"/>
              <a:t>Warning</a:t>
            </a:r>
            <a:r>
              <a:rPr lang="en-CA" dirty="0"/>
              <a:t>: before jumping into SF, first allow yourself some extensive experimentation to understand the beast better.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DB486-F30F-44C7-BF0B-9AD9793EC7B5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97408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/>
              <a:t>Reliable services</a:t>
            </a:r>
            <a:r>
              <a:rPr lang="en-CA" dirty="0"/>
              <a:t>: Stateless and </a:t>
            </a:r>
            <a:r>
              <a:rPr lang="en-CA" dirty="0" err="1"/>
              <a:t>Stateful</a:t>
            </a:r>
            <a:endParaRPr lang="en-CA" dirty="0"/>
          </a:p>
          <a:p>
            <a:r>
              <a:rPr lang="en-CA" b="1" dirty="0"/>
              <a:t>Guest executables</a:t>
            </a:r>
          </a:p>
          <a:p>
            <a:endParaRPr lang="en-CA" dirty="0"/>
          </a:p>
          <a:p>
            <a:r>
              <a:rPr lang="en-CA" dirty="0"/>
              <a:t>For reliable </a:t>
            </a:r>
            <a:r>
              <a:rPr lang="en-CA" dirty="0" err="1"/>
              <a:t>Stateful</a:t>
            </a:r>
            <a:r>
              <a:rPr lang="en-CA" dirty="0"/>
              <a:t> services, NSB provides </a:t>
            </a:r>
          </a:p>
          <a:p>
            <a:r>
              <a:rPr lang="en-CA" b="0" dirty="0"/>
              <a:t>- </a:t>
            </a:r>
            <a:r>
              <a:rPr lang="en-CA" b="1" dirty="0"/>
              <a:t>Native persistence</a:t>
            </a:r>
            <a:r>
              <a:rPr lang="en-CA" b="0" dirty="0"/>
              <a:t> based on reliable collections (for Sagas and Outbox)</a:t>
            </a:r>
            <a:endParaRPr lang="en-CA" b="1" dirty="0"/>
          </a:p>
          <a:p>
            <a:r>
              <a:rPr lang="en-CA" b="0" dirty="0"/>
              <a:t>- </a:t>
            </a:r>
            <a:r>
              <a:rPr lang="en-CA" b="1" dirty="0"/>
              <a:t>Partition aware routing </a:t>
            </a:r>
            <a:r>
              <a:rPr lang="en-CA" dirty="0"/>
              <a:t>https://docs.particular.net/samples/azure/azure-service-fabric-routing/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DB486-F30F-44C7-BF0B-9AD9793EC7B5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77994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NSB replaces </a:t>
            </a:r>
            <a:r>
              <a:rPr lang="en-CA" b="1" dirty="0"/>
              <a:t>WCF and RPC based communication </a:t>
            </a:r>
            <a:r>
              <a:rPr lang="en-CA" dirty="0"/>
              <a:t>with proper </a:t>
            </a:r>
            <a:r>
              <a:rPr lang="en-CA" b="1" dirty="0"/>
              <a:t>ASB or ASQ </a:t>
            </a:r>
            <a:r>
              <a:rPr lang="en-CA" dirty="0"/>
              <a:t>based implementation of transports.</a:t>
            </a:r>
          </a:p>
          <a:p>
            <a:r>
              <a:rPr lang="en-CA" dirty="0"/>
              <a:t>When working with </a:t>
            </a:r>
            <a:r>
              <a:rPr lang="en-CA" b="1" dirty="0" err="1"/>
              <a:t>stateful</a:t>
            </a:r>
            <a:r>
              <a:rPr lang="en-CA" b="1" dirty="0"/>
              <a:t> services</a:t>
            </a:r>
            <a:r>
              <a:rPr lang="en-CA" dirty="0"/>
              <a:t>, where </a:t>
            </a:r>
            <a:r>
              <a:rPr lang="en-CA" b="1" dirty="0"/>
              <a:t>messages need to target the appropriate partitions </a:t>
            </a:r>
            <a:r>
              <a:rPr lang="en-CA" dirty="0"/>
              <a:t>and not just handled by replicas (instances) on any partition.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DB486-F30F-44C7-BF0B-9AD9793EC7B5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610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Endpoint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logical entity that communicates with other Endpoints</a:t>
            </a:r>
          </a:p>
          <a:p>
            <a:r>
              <a:rPr lang="en-CA" b="1" dirty="0"/>
              <a:t>Endpoint instances </a:t>
            </a:r>
            <a:r>
              <a:rPr lang="en-CA" dirty="0"/>
              <a:t>allow </a:t>
            </a:r>
            <a:r>
              <a:rPr lang="en-CA" b="1" dirty="0"/>
              <a:t>scale-out</a:t>
            </a:r>
          </a:p>
          <a:p>
            <a:r>
              <a:rPr lang="en-CA" b="1" dirty="0"/>
              <a:t>Host</a:t>
            </a:r>
            <a:r>
              <a:rPr lang="en-CA" b="0" dirty="0"/>
              <a:t> environment where endpoints are running</a:t>
            </a:r>
          </a:p>
          <a:p>
            <a:r>
              <a:rPr lang="en-CA" b="1" dirty="0"/>
              <a:t>Transport</a:t>
            </a:r>
            <a:r>
              <a:rPr lang="en-CA" b="0" dirty="0"/>
              <a:t> an abstraction of the underlying technology to provide messaging capabilities</a:t>
            </a:r>
          </a:p>
          <a:p>
            <a:r>
              <a:rPr lang="en-CA" b="1" dirty="0"/>
              <a:t>Handler</a:t>
            </a:r>
            <a:r>
              <a:rPr lang="en-CA" b="0" dirty="0"/>
              <a:t> unit of code to operate on a messages. Stateless.</a:t>
            </a:r>
          </a:p>
          <a:p>
            <a:r>
              <a:rPr lang="en-CA" b="1" dirty="0"/>
              <a:t>Saga </a:t>
            </a:r>
            <a:r>
              <a:rPr lang="en-CA" b="0" dirty="0"/>
              <a:t>handle long running processes. </a:t>
            </a:r>
            <a:r>
              <a:rPr lang="en-CA" b="0" dirty="0" err="1"/>
              <a:t>Stateful</a:t>
            </a:r>
            <a:r>
              <a:rPr lang="en-CA" b="0" dirty="0"/>
              <a:t>. Usually represent workflows and coordinate of for handlers.</a:t>
            </a:r>
          </a:p>
          <a:p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DB486-F30F-44C7-BF0B-9AD9793EC7B5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86070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Still a PaaS. No matter how it’s called.</a:t>
            </a:r>
          </a:p>
          <a:p>
            <a:endParaRPr lang="en-CA" dirty="0"/>
          </a:p>
          <a:p>
            <a:r>
              <a:rPr lang="en-CA" dirty="0"/>
              <a:t>Functions are intended to execute </a:t>
            </a:r>
            <a:r>
              <a:rPr lang="en-CA" b="1" dirty="0"/>
              <a:t>small units of work</a:t>
            </a:r>
            <a:r>
              <a:rPr lang="en-CA" dirty="0"/>
              <a:t> as a </a:t>
            </a:r>
            <a:r>
              <a:rPr lang="en-CA" b="1" dirty="0"/>
              <a:t>result of a trigger </a:t>
            </a:r>
            <a:r>
              <a:rPr lang="en-CA" dirty="0"/>
              <a:t>and be </a:t>
            </a:r>
            <a:r>
              <a:rPr lang="en-CA" b="1" dirty="0"/>
              <a:t>short lived </a:t>
            </a:r>
            <a:r>
              <a:rPr lang="en-CA" dirty="0"/>
              <a:t>and </a:t>
            </a:r>
            <a:r>
              <a:rPr lang="en-CA" b="1" dirty="0"/>
              <a:t>stateless</a:t>
            </a:r>
            <a:r>
              <a:rPr lang="en-CA" dirty="0"/>
              <a:t>.</a:t>
            </a:r>
          </a:p>
          <a:p>
            <a:r>
              <a:rPr lang="en-CA" dirty="0"/>
              <a:t>Especially when using under </a:t>
            </a:r>
            <a:r>
              <a:rPr lang="en-CA" b="1" dirty="0"/>
              <a:t>consumption plan</a:t>
            </a:r>
            <a:r>
              <a:rPr lang="en-CA" dirty="0"/>
              <a:t>, execution is limited to </a:t>
            </a:r>
            <a:r>
              <a:rPr lang="en-CA" b="1" dirty="0"/>
              <a:t>5 mins</a:t>
            </a:r>
            <a:r>
              <a:rPr lang="en-CA" dirty="0"/>
              <a:t>.</a:t>
            </a:r>
          </a:p>
          <a:p>
            <a:endParaRPr lang="en-CA" dirty="0"/>
          </a:p>
          <a:p>
            <a:r>
              <a:rPr lang="en-CA" dirty="0"/>
              <a:t>As of today, NSB doesn’t provide any value on top of Functions. In the future, depending where functions will evolve, things might change.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DB486-F30F-44C7-BF0B-9AD9793EC7B5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36663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/>
              <a:t>Azure App Service</a:t>
            </a:r>
            <a:r>
              <a:rPr lang="en-CA" b="0" dirty="0"/>
              <a:t> offers simplicity and elegance for small to medium size applications.</a:t>
            </a:r>
          </a:p>
          <a:p>
            <a:r>
              <a:rPr lang="en-CA" b="0" dirty="0"/>
              <a:t>NSB supports App Service.</a:t>
            </a:r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DB486-F30F-44C7-BF0B-9AD9793EC7B5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63527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WebApps</a:t>
            </a:r>
            <a:r>
              <a:rPr lang="en-CA" dirty="0"/>
              <a:t> – develop and deploy w/o concerns for the infrastructure.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DB486-F30F-44C7-BF0B-9AD9793EC7B5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25130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WebJobs</a:t>
            </a:r>
            <a:r>
              <a:rPr lang="en-CA" dirty="0"/>
              <a:t> – an answer to Windows Services replacement in the Azure App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DB486-F30F-44C7-BF0B-9AD9793EC7B5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50049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Poisonous queue </a:t>
            </a: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Per-queue</a:t>
            </a: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inconsistent (DLQ for </a:t>
            </a:r>
            <a:r>
              <a:rPr lang="en-CA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ServiceBusTrigger</a:t>
            </a: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– contrast with NSB’s centralized </a:t>
            </a:r>
            <a:r>
              <a:rPr lang="en-CA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 queue</a:t>
            </a:r>
          </a:p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Retries</a:t>
            </a: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Immediate only</a:t>
            </a: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contrast with NSB </a:t>
            </a:r>
            <a:r>
              <a:rPr lang="en-CA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recoverability</a:t>
            </a: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(immediate and delayed retries)</a:t>
            </a:r>
          </a:p>
          <a:p>
            <a:pPr rtl="0" eaLnBrk="1" fontAlgn="t" latinLnBrk="0" hangingPunct="1"/>
            <a:r>
              <a:rPr lang="en-CA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Connectivity</a:t>
            </a: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no control besides </a:t>
            </a:r>
            <a:r>
              <a:rPr lang="en-CA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 Concurrency level</a:t>
            </a: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CA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ServiceBusTrigger</a:t>
            </a: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using a </a:t>
            </a:r>
            <a:r>
              <a:rPr lang="en-CA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 client per entity</a:t>
            </a: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all messages from the same queue go through the same connection / channel. </a:t>
            </a:r>
          </a:p>
          <a:p>
            <a:pPr rtl="0" eaLnBrk="1" fontAlgn="t" latinLnBrk="0" hangingPunct="1"/>
            <a:r>
              <a:rPr lang="en-CA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ASB receive mode </a:t>
            </a:r>
            <a:r>
              <a:rPr lang="en-CA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PeekLock</a:t>
            </a: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 only. NSB allows more granular control over receiving mode.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DB486-F30F-44C7-BF0B-9AD9793EC7B5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96648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Already today </a:t>
            </a:r>
            <a:r>
              <a:rPr lang="en-CA" dirty="0" err="1"/>
              <a:t>NServiceBus</a:t>
            </a:r>
            <a:r>
              <a:rPr lang="en-CA" dirty="0"/>
              <a:t> </a:t>
            </a:r>
            <a:r>
              <a:rPr lang="en-CA" b="1" dirty="0"/>
              <a:t>helps</a:t>
            </a:r>
            <a:r>
              <a:rPr lang="en-CA" dirty="0"/>
              <a:t> developers to run on Azure VMs, </a:t>
            </a:r>
            <a:r>
              <a:rPr lang="en-CA" dirty="0" err="1"/>
              <a:t>CSes</a:t>
            </a:r>
            <a:r>
              <a:rPr lang="en-CA" dirty="0"/>
              <a:t>, App Service, and Service Fabric, </a:t>
            </a:r>
            <a:r>
              <a:rPr lang="en-CA" b="1" dirty="0"/>
              <a:t>shielding</a:t>
            </a:r>
            <a:r>
              <a:rPr lang="en-CA" dirty="0"/>
              <a:t> them from the unnecessary need to </a:t>
            </a:r>
            <a:r>
              <a:rPr lang="en-CA" b="1" dirty="0"/>
              <a:t>worry for the middleware and messaging</a:t>
            </a:r>
            <a:r>
              <a:rPr lang="en-CA" dirty="0"/>
              <a:t>. </a:t>
            </a:r>
          </a:p>
          <a:p>
            <a:r>
              <a:rPr lang="en-CA" dirty="0"/>
              <a:t>Tomorrow the list might be extended with whatever a new services that joins the options of hosting your code in Azure.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DB486-F30F-44C7-BF0B-9AD9793EC7B5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977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What’s exciting about NSB 6 and Azure?</a:t>
            </a:r>
          </a:p>
          <a:p>
            <a:r>
              <a:rPr lang="en-CA" dirty="0"/>
              <a:t>Quite a few things actually.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DB486-F30F-44C7-BF0B-9AD9793EC7B5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09629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/>
              <a:t>Asynchronous bottom-up</a:t>
            </a:r>
            <a:r>
              <a:rPr lang="en-CA" dirty="0"/>
              <a:t>. Improved </a:t>
            </a:r>
            <a:r>
              <a:rPr lang="en-CA" b="1" dirty="0"/>
              <a:t>throughput</a:t>
            </a:r>
            <a:r>
              <a:rPr lang="en-CA" dirty="0"/>
              <a:t>, </a:t>
            </a:r>
            <a:r>
              <a:rPr lang="en-CA" b="1" dirty="0"/>
              <a:t>hardware utilization</a:t>
            </a:r>
            <a:r>
              <a:rPr lang="en-CA" dirty="0"/>
              <a:t>, and </a:t>
            </a:r>
            <a:r>
              <a:rPr lang="en-CA" b="0" dirty="0"/>
              <a:t>overall</a:t>
            </a:r>
            <a:r>
              <a:rPr lang="en-CA" b="1" dirty="0"/>
              <a:t>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DB486-F30F-44C7-BF0B-9AD9793EC7B5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38546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/>
              <a:t>Clarity </a:t>
            </a:r>
            <a:r>
              <a:rPr lang="en-CA" b="0" dirty="0"/>
              <a:t>of what operations are possible with context that is flown rather than reliance on </a:t>
            </a:r>
            <a:r>
              <a:rPr lang="en-CA" b="1" dirty="0"/>
              <a:t>“magical” dependencies </a:t>
            </a:r>
            <a:r>
              <a:rPr lang="en-CA" b="0" dirty="0"/>
              <a:t>injected into your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DB486-F30F-44C7-BF0B-9AD9793EC7B5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66441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b="1" dirty="0">
                <a:solidFill>
                  <a:srgbClr val="FFFFFF"/>
                </a:solidFill>
              </a:rPr>
              <a:t>Throughput</a:t>
            </a:r>
            <a:r>
              <a:rPr lang="en-US" sz="1300" dirty="0">
                <a:solidFill>
                  <a:srgbClr val="FFFFFF"/>
                </a:solidFill>
              </a:rPr>
              <a:t>: achieved with concurrency, number of parallel receivers, and batching. Up-to 20K </a:t>
            </a:r>
            <a:r>
              <a:rPr lang="en-US" sz="1300" dirty="0" err="1">
                <a:solidFill>
                  <a:srgbClr val="FFFFFF"/>
                </a:solidFill>
              </a:rPr>
              <a:t>msg</a:t>
            </a:r>
            <a:r>
              <a:rPr lang="en-US" sz="1300" dirty="0">
                <a:solidFill>
                  <a:srgbClr val="FFFFFF"/>
                </a:solidFill>
              </a:rPr>
              <a:t>/s, can saturate storage account</a:t>
            </a:r>
          </a:p>
          <a:p>
            <a:r>
              <a:rPr lang="en-US" sz="1300" b="1" dirty="0">
                <a:solidFill>
                  <a:srgbClr val="FFFFFF"/>
                </a:solidFill>
              </a:rPr>
              <a:t>Multiple storage accounts</a:t>
            </a:r>
            <a:r>
              <a:rPr lang="en-US" sz="1300" b="0" dirty="0">
                <a:solidFill>
                  <a:srgbClr val="FFFFFF"/>
                </a:solidFill>
              </a:rPr>
              <a:t> NSB can run endpoints that utilize different storage accounts to communicate with each other.</a:t>
            </a:r>
            <a:endParaRPr lang="en-US" sz="1300" b="1" dirty="0">
              <a:solidFill>
                <a:srgbClr val="FFFFFF"/>
              </a:solidFill>
            </a:endParaRPr>
          </a:p>
          <a:p>
            <a:r>
              <a:rPr lang="en-US" sz="1300" b="1" dirty="0">
                <a:solidFill>
                  <a:srgbClr val="FFFFFF"/>
                </a:solidFill>
              </a:rPr>
              <a:t>Secured connection strings</a:t>
            </a:r>
            <a:r>
              <a:rPr lang="en-US" sz="1300" b="0" dirty="0">
                <a:solidFill>
                  <a:srgbClr val="FFFFFF"/>
                </a:solidFill>
              </a:rPr>
              <a:t> logs and messages can use </a:t>
            </a:r>
            <a:r>
              <a:rPr lang="en-US" sz="1300" b="1" dirty="0">
                <a:solidFill>
                  <a:srgbClr val="FFFFFF"/>
                </a:solidFill>
              </a:rPr>
              <a:t>aliases </a:t>
            </a:r>
            <a:r>
              <a:rPr lang="en-US" sz="1300" b="0" dirty="0">
                <a:solidFill>
                  <a:srgbClr val="FFFFFF"/>
                </a:solidFill>
              </a:rPr>
              <a:t>instead of actual storage account connection strings</a:t>
            </a:r>
            <a:endParaRPr lang="en-US" sz="1300" b="1" dirty="0">
              <a:solidFill>
                <a:srgbClr val="FFFFFF"/>
              </a:solidFill>
            </a:endParaRPr>
          </a:p>
          <a:p>
            <a:r>
              <a:rPr lang="en-CA" b="1" dirty="0"/>
              <a:t>Custom envelope </a:t>
            </a:r>
            <a:r>
              <a:rPr lang="en-CA" b="1" dirty="0" err="1"/>
              <a:t>unwrapper</a:t>
            </a:r>
            <a:r>
              <a:rPr lang="en-CA" b="0" dirty="0"/>
              <a:t> to support message headers that natively are not provided.</a:t>
            </a:r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DB486-F30F-44C7-BF0B-9AD9793EC7B5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4771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DB486-F30F-44C7-BF0B-9AD9793EC7B5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75920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/>
              <a:t>Increased throughput </a:t>
            </a:r>
            <a:r>
              <a:rPr lang="en-CA" b="0" dirty="0"/>
              <a:t>thanks to </a:t>
            </a:r>
            <a:r>
              <a:rPr lang="en-CA" b="0" dirty="0" err="1"/>
              <a:t>async</a:t>
            </a:r>
            <a:r>
              <a:rPr lang="en-CA" b="0" dirty="0"/>
              <a:t>, batching, and connections management</a:t>
            </a:r>
          </a:p>
          <a:p>
            <a:r>
              <a:rPr lang="en-CA" b="1" dirty="0"/>
              <a:t>New topology</a:t>
            </a:r>
            <a:r>
              <a:rPr lang="en-CA" b="0" dirty="0"/>
              <a:t> – NSB 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runs more efficiently and aligned with the best practices of the ASB (</a:t>
            </a:r>
            <a:r>
              <a:rPr lang="en-CA" b="1" dirty="0"/>
              <a:t>decoupled </a:t>
            </a:r>
            <a:r>
              <a:rPr lang="en-CA" b="0" dirty="0"/>
              <a:t>publishers and subscribers, </a:t>
            </a:r>
            <a:r>
              <a:rPr lang="en-CA" b="1" dirty="0"/>
              <a:t>overflow protection</a:t>
            </a:r>
            <a:r>
              <a:rPr lang="en-CA" b="0" dirty="0"/>
              <a:t>, reduced number of </a:t>
            </a:r>
            <a:r>
              <a:rPr lang="en-CA" b="1" dirty="0"/>
              <a:t>connections to broker</a:t>
            </a:r>
            <a:r>
              <a:rPr lang="en-CA" b="0" dirty="0"/>
              <a:t>)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Secured connection strings</a:t>
            </a:r>
            <a:r>
              <a:rPr lang="en-US" sz="1200" b="0" dirty="0">
                <a:solidFill>
                  <a:srgbClr val="FFFFFF"/>
                </a:solidFill>
              </a:rPr>
              <a:t> logs and messages to use aliases instead of actual storage account connection strings</a:t>
            </a:r>
            <a:endParaRPr lang="en-US" sz="1200" b="1" dirty="0">
              <a:solidFill>
                <a:srgbClr val="FFFFFF"/>
              </a:solidFill>
            </a:endParaRPr>
          </a:p>
          <a:p>
            <a:r>
              <a:rPr lang="en-CA" b="1" dirty="0" err="1"/>
              <a:t>SendAtomicWithReceive</a:t>
            </a:r>
            <a:r>
              <a:rPr lang="en-CA" b="1" dirty="0"/>
              <a:t> </a:t>
            </a:r>
            <a:r>
              <a:rPr lang="en-CA" b="0" dirty="0"/>
              <a:t>transaction mode – NSB utilizes send-via with transactions feature of the native ASB</a:t>
            </a:r>
          </a:p>
          <a:p>
            <a:r>
              <a:rPr lang="en-CA" b="0" dirty="0"/>
              <a:t>Auto </a:t>
            </a:r>
            <a:r>
              <a:rPr lang="en-CA" b="1" dirty="0"/>
              <a:t>lock renewal</a:t>
            </a:r>
            <a:endParaRPr lang="en-CA" b="0" dirty="0"/>
          </a:p>
          <a:p>
            <a:r>
              <a:rPr lang="en-CA" b="1" dirty="0"/>
              <a:t>Multi namespace </a:t>
            </a:r>
            <a:r>
              <a:rPr lang="en-CA" b="0" dirty="0"/>
              <a:t>support to allow endpoints to use multiple namespaces to talk to each other (HA, overcoming resources utilization limits)</a:t>
            </a:r>
            <a:endParaRPr lang="en-CA" b="1" dirty="0"/>
          </a:p>
          <a:p>
            <a:r>
              <a:rPr lang="en-CA" b="1" dirty="0"/>
              <a:t>Smart batching</a:t>
            </a:r>
            <a:r>
              <a:rPr lang="en-CA" b="0" dirty="0"/>
              <a:t> (&gt; 100 </a:t>
            </a:r>
            <a:r>
              <a:rPr lang="en-CA" b="0" dirty="0" err="1"/>
              <a:t>msg</a:t>
            </a:r>
            <a:r>
              <a:rPr lang="en-CA" b="0" dirty="0"/>
              <a:t> &amp; max size limitation) – NSB will chunk up messages and send out</a:t>
            </a:r>
          </a:p>
          <a:p>
            <a:r>
              <a:rPr lang="en-CA" b="1" dirty="0"/>
              <a:t>Immediate and delayed retries</a:t>
            </a:r>
            <a:r>
              <a:rPr lang="en-CA" b="0" dirty="0"/>
              <a:t> tied to the delivery counter to avoid unnecessary message dead-lettering</a:t>
            </a:r>
          </a:p>
          <a:p>
            <a:r>
              <a:rPr lang="en-CA" b="1" dirty="0"/>
              <a:t>Custom Sanitization</a:t>
            </a:r>
            <a:r>
              <a:rPr lang="en-CA" b="0" dirty="0"/>
              <a:t> – NSB allows developers to specify what to do with entities that do not comply with ASB naming rules</a:t>
            </a:r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DB486-F30F-44C7-BF0B-9AD9793EC7B5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83856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/>
              <a:t>Why storage is required? </a:t>
            </a:r>
            <a:r>
              <a:rPr lang="en-CA" b="0" dirty="0"/>
              <a:t>To augment features that are not found in the native services. Sagas for example, require state to be stored.</a:t>
            </a:r>
          </a:p>
          <a:p>
            <a:endParaRPr lang="en-CA" b="0" dirty="0"/>
          </a:p>
          <a:p>
            <a:r>
              <a:rPr lang="en-CA" b="1" dirty="0"/>
              <a:t>Complex types</a:t>
            </a:r>
            <a:r>
              <a:rPr lang="en-CA" b="0" dirty="0"/>
              <a:t> NSB, unlike Storage tables, can store any type and not just the primitives</a:t>
            </a:r>
            <a:endParaRPr lang="en-CA" b="1" dirty="0"/>
          </a:p>
          <a:p>
            <a:r>
              <a:rPr lang="en-CA" b="1" dirty="0"/>
              <a:t>No full table scans</a:t>
            </a:r>
            <a:r>
              <a:rPr lang="en-CA" dirty="0"/>
              <a:t> – NSB is using secondary indices to speed up data access (finding sagas by correlation property) </a:t>
            </a:r>
          </a:p>
          <a:p>
            <a:endParaRPr lang="en-CA" b="0" dirty="0"/>
          </a:p>
          <a:p>
            <a:r>
              <a:rPr lang="en-CA" b="0" dirty="0"/>
              <a:t>Down the road could be replaced by </a:t>
            </a:r>
            <a:r>
              <a:rPr lang="en-CA" b="1" dirty="0" err="1"/>
              <a:t>CosmosDB</a:t>
            </a:r>
            <a:r>
              <a:rPr lang="en-CA" b="1" dirty="0"/>
              <a:t> with Table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DB486-F30F-44C7-BF0B-9AD9793EC7B5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53191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NServiceBus</a:t>
            </a:r>
            <a:r>
              <a:rPr lang="en-CA" dirty="0"/>
              <a:t> allows to overcome the </a:t>
            </a:r>
            <a:r>
              <a:rPr lang="en-CA" b="1" dirty="0"/>
              <a:t>message size limitation</a:t>
            </a:r>
            <a:r>
              <a:rPr lang="en-CA" dirty="0"/>
              <a:t> on Azure by implementing seamlessly the </a:t>
            </a:r>
            <a:r>
              <a:rPr lang="en-CA" b="1" dirty="0"/>
              <a:t>claim check pattern</a:t>
            </a:r>
            <a:r>
              <a:rPr lang="en-CA" dirty="0"/>
              <a:t>.</a:t>
            </a:r>
          </a:p>
          <a:p>
            <a:r>
              <a:rPr lang="en-CA" b="1" dirty="0"/>
              <a:t>Automated cleanup </a:t>
            </a:r>
            <a:r>
              <a:rPr lang="en-CA" b="0" dirty="0"/>
              <a:t>to ensure that attachments for no longer needed messages are cleaned 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DB486-F30F-44C7-BF0B-9AD9793EC7B5}" type="slidenum">
              <a:rPr lang="en-CA" smtClean="0"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8190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5 endpoints – web application and 4 backend processes</a:t>
            </a:r>
          </a:p>
          <a:p>
            <a:r>
              <a:rPr lang="en-CA" dirty="0"/>
              <a:t>  </a:t>
            </a:r>
            <a:r>
              <a:rPr lang="en-CA" b="1" dirty="0"/>
              <a:t>Sales</a:t>
            </a:r>
            <a:r>
              <a:rPr lang="en-CA" dirty="0"/>
              <a:t> – coordinates order execution with the rest of the services. It’s a workflow that allows customers to cancel prior to fulfilling it.</a:t>
            </a:r>
          </a:p>
          <a:p>
            <a:r>
              <a:rPr lang="en-CA" dirty="0"/>
              <a:t>  </a:t>
            </a:r>
            <a:r>
              <a:rPr lang="en-CA" b="1" dirty="0" err="1"/>
              <a:t>ContentManagement</a:t>
            </a:r>
            <a:endParaRPr lang="en-CA" b="1" dirty="0"/>
          </a:p>
          <a:p>
            <a:r>
              <a:rPr lang="en-CA" dirty="0"/>
              <a:t>  </a:t>
            </a:r>
            <a:r>
              <a:rPr lang="en-CA" b="1" dirty="0"/>
              <a:t>Operations</a:t>
            </a:r>
          </a:p>
          <a:p>
            <a:r>
              <a:rPr lang="en-CA" dirty="0"/>
              <a:t>  </a:t>
            </a:r>
            <a:r>
              <a:rPr lang="en-CA" b="1" dirty="0" err="1"/>
              <a:t>CustomerRelations</a:t>
            </a:r>
            <a:endParaRPr lang="en-CA" b="1" dirty="0"/>
          </a:p>
          <a:p>
            <a:r>
              <a:rPr lang="en-CA" dirty="0"/>
              <a:t>Diagram source: https://particular.net/blog/what-does-your-particular-system-look-like</a:t>
            </a:r>
          </a:p>
          <a:p>
            <a:r>
              <a:rPr lang="en-CA" b="1" dirty="0"/>
              <a:t>DL Routing Visualization tool from Particular Labs</a:t>
            </a:r>
            <a:r>
              <a:rPr lang="en-CA" dirty="0"/>
              <a:t>: https://github.com/ParticularLabs/RoutingVisualization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DB486-F30F-44C7-BF0B-9AD9793EC7B5}" type="slidenum">
              <a:rPr lang="en-CA" smtClean="0"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09345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DB486-F30F-44C7-BF0B-9AD9793EC7B5}" type="slidenum">
              <a:rPr lang="en-CA" smtClean="0"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92234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E16B2-7A29-47CE-A121-F5FB52CAB023}" type="slidenum">
              <a:rPr lang="en-CA" smtClean="0"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681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/>
              <a:t>Conventional on-premises deployment</a:t>
            </a:r>
            <a:r>
              <a:rPr lang="en-CA" dirty="0"/>
              <a:t>: endpoints are deployed to physical machines or VMs. </a:t>
            </a:r>
          </a:p>
          <a:p>
            <a:r>
              <a:rPr lang="en-CA" dirty="0"/>
              <a:t>Endpoints can be either </a:t>
            </a:r>
            <a:r>
              <a:rPr lang="en-CA" b="1" dirty="0"/>
              <a:t>self-hosted</a:t>
            </a:r>
            <a:r>
              <a:rPr lang="en-CA" dirty="0"/>
              <a:t> or hosted using </a:t>
            </a:r>
            <a:r>
              <a:rPr lang="en-CA" b="1" dirty="0" err="1"/>
              <a:t>NServiceBus.Host</a:t>
            </a:r>
            <a:r>
              <a:rPr lang="en-CA" b="1" dirty="0"/>
              <a:t> </a:t>
            </a:r>
            <a:r>
              <a:rPr lang="en-CA" dirty="0"/>
              <a:t>which provides a convenient way to run an endpoint as windows service in production or as a console application during development and debugging stage.</a:t>
            </a:r>
          </a:p>
          <a:p>
            <a:r>
              <a:rPr lang="en-CA" dirty="0"/>
              <a:t>To </a:t>
            </a:r>
            <a:r>
              <a:rPr lang="en-CA" b="1" dirty="0"/>
              <a:t>scale out</a:t>
            </a:r>
            <a:r>
              <a:rPr lang="en-CA" dirty="0"/>
              <a:t>, endpoint instances are deployed to multiple machines/VMs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DB486-F30F-44C7-BF0B-9AD9793EC7B5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9985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For web applications, a </a:t>
            </a:r>
            <a:r>
              <a:rPr lang="en-CA" b="1" dirty="0"/>
              <a:t>self-hosted</a:t>
            </a:r>
            <a:r>
              <a:rPr lang="en-CA" dirty="0"/>
              <a:t> model is used where </a:t>
            </a:r>
            <a:r>
              <a:rPr lang="en-CA" dirty="0" err="1"/>
              <a:t>NServiceBus</a:t>
            </a:r>
            <a:r>
              <a:rPr lang="en-CA" dirty="0"/>
              <a:t> endpoints are bootstrapped at the time web application is starting.</a:t>
            </a:r>
          </a:p>
          <a:p>
            <a:r>
              <a:rPr lang="en-CA" dirty="0"/>
              <a:t>Web-based endpoints can be </a:t>
            </a:r>
            <a:r>
              <a:rPr lang="en-CA" b="1" dirty="0"/>
              <a:t>send-only </a:t>
            </a:r>
            <a:r>
              <a:rPr lang="en-CA" dirty="0"/>
              <a:t>endpoints.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DB486-F30F-44C7-BF0B-9AD9793EC7B5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7850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Let’s have a look at the services </a:t>
            </a:r>
            <a:r>
              <a:rPr lang="en-CA" dirty="0" err="1"/>
              <a:t>NServiceBus</a:t>
            </a:r>
            <a:r>
              <a:rPr lang="en-CA" dirty="0"/>
              <a:t> can help with by enhancing developers productivity.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DB486-F30F-44C7-BF0B-9AD9793EC7B5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4036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/>
              <a:t>Compute</a:t>
            </a:r>
            <a:r>
              <a:rPr lang="en-CA" b="0" dirty="0"/>
              <a:t> and </a:t>
            </a:r>
            <a:r>
              <a:rPr lang="en-CA" b="1" dirty="0" err="1"/>
              <a:t>Web&amp;Mobile</a:t>
            </a:r>
            <a:r>
              <a:rPr lang="en-CA" b="0" dirty="0"/>
              <a:t> are two strong options for </a:t>
            </a:r>
            <a:r>
              <a:rPr lang="en-CA" b="0" dirty="0" err="1"/>
              <a:t>NServiceBus</a:t>
            </a:r>
            <a:r>
              <a:rPr lang="en-CA" b="0" dirty="0"/>
              <a:t> hosting.</a:t>
            </a:r>
          </a:p>
          <a:p>
            <a:endParaRPr lang="en-CA" b="0" dirty="0"/>
          </a:p>
          <a:p>
            <a:r>
              <a:rPr lang="en-CA" b="0" dirty="0"/>
              <a:t>Communication cannot be synchronous when running at the scale such as Azure. Connect </a:t>
            </a:r>
            <a:r>
              <a:rPr lang="en-CA" b="1" dirty="0"/>
              <a:t>Storage Queues </a:t>
            </a:r>
            <a:r>
              <a:rPr lang="en-CA" b="0" dirty="0"/>
              <a:t>and </a:t>
            </a:r>
            <a:r>
              <a:rPr lang="en-CA" b="1" dirty="0"/>
              <a:t>Service </a:t>
            </a:r>
            <a:r>
              <a:rPr lang="en-CA" b="0" dirty="0"/>
              <a:t>Bus.</a:t>
            </a:r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DB486-F30F-44C7-BF0B-9AD9793EC7B5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8058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0" dirty="0" err="1"/>
              <a:t>NServiceBus</a:t>
            </a:r>
            <a:r>
              <a:rPr lang="en-CA" b="0" dirty="0"/>
              <a:t> runs easily on Azure VMs or VMSS.</a:t>
            </a:r>
          </a:p>
          <a:p>
            <a:r>
              <a:rPr lang="en-CA" b="1" dirty="0"/>
              <a:t>Pros</a:t>
            </a:r>
            <a:r>
              <a:rPr lang="en-CA" dirty="0"/>
              <a:t>: familiar to on-premises</a:t>
            </a:r>
          </a:p>
          <a:p>
            <a:r>
              <a:rPr lang="en-CA" b="1" dirty="0"/>
              <a:t>Cons</a:t>
            </a:r>
            <a:r>
              <a:rPr lang="en-CA" b="0" dirty="0"/>
              <a:t>: still a pet to take care of</a:t>
            </a:r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DB486-F30F-44C7-BF0B-9AD9793EC7B5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7015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PaaS services bring the convenience of delegating the infrastructure responsibility. </a:t>
            </a:r>
          </a:p>
          <a:p>
            <a:r>
              <a:rPr lang="en-CA" dirty="0"/>
              <a:t>How </a:t>
            </a:r>
            <a:r>
              <a:rPr lang="en-CA" b="1" dirty="0" err="1"/>
              <a:t>NServiceBus</a:t>
            </a:r>
            <a:r>
              <a:rPr lang="en-CA" b="1" dirty="0"/>
              <a:t> plays along</a:t>
            </a:r>
            <a:r>
              <a:rPr lang="en-CA" dirty="0"/>
              <a:t> with those? Quite nicely!</a:t>
            </a:r>
          </a:p>
          <a:p>
            <a:endParaRPr lang="en-CA" dirty="0"/>
          </a:p>
          <a:p>
            <a:r>
              <a:rPr lang="en-CA" dirty="0"/>
              <a:t>There are a few things that need to be considered.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DB486-F30F-44C7-BF0B-9AD9793EC7B5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8551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76DD-C28C-45C9-BEF8-A5278EC740F5}" type="datetimeFigureOut">
              <a:rPr lang="en-CA" smtClean="0"/>
              <a:t>2017-05-23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4636-F418-4CD1-96E3-C9284BF796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0891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76DD-C28C-45C9-BEF8-A5278EC740F5}" type="datetimeFigureOut">
              <a:rPr lang="en-CA" smtClean="0"/>
              <a:t>2017-05-23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4636-F418-4CD1-96E3-C9284BF796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5947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76DD-C28C-45C9-BEF8-A5278EC740F5}" type="datetimeFigureOut">
              <a:rPr lang="en-CA" smtClean="0"/>
              <a:t>2017-05-23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4636-F418-4CD1-96E3-C9284BF796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7788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8574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ussenT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59823" y="2354782"/>
            <a:ext cx="5826266" cy="1796432"/>
          </a:xfrm>
          <a:prstGeom prst="rect">
            <a:avLst/>
          </a:prstGeom>
        </p:spPr>
        <p:txBody>
          <a:bodyPr anchor="ctr" anchorCtr="0"/>
          <a:lstStyle>
            <a:lvl1pPr>
              <a:defRPr sz="3600" b="0" i="0" cap="all" baseline="0">
                <a:solidFill>
                  <a:schemeClr val="bg1"/>
                </a:solidFill>
                <a:latin typeface="Gotham Bold" charset="0"/>
              </a:defRPr>
            </a:lvl1pPr>
          </a:lstStyle>
          <a:p>
            <a:r>
              <a:rPr lang="nl-NL" dirty="0"/>
              <a:t>[</a:t>
            </a:r>
            <a:r>
              <a:rPr lang="nl-NL" dirty="0" err="1"/>
              <a:t>Title</a:t>
            </a:r>
            <a:r>
              <a:rPr lang="nl-NL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076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0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730602"/>
            <a:ext cx="10515600" cy="814977"/>
          </a:xfrm>
          <a:prstGeom prst="rect">
            <a:avLst/>
          </a:prstGeom>
        </p:spPr>
        <p:txBody>
          <a:bodyPr anchor="t" anchorCtr="0"/>
          <a:lstStyle>
            <a:lvl1pPr>
              <a:defRPr sz="3600" baseline="0">
                <a:solidFill>
                  <a:schemeClr val="bg1"/>
                </a:solidFill>
                <a:latin typeface="Gotham 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 flipH="1">
            <a:off x="831849" y="1700638"/>
            <a:ext cx="10515600" cy="47088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otham Medium" panose="02000604030000020004" pitchFamily="50" charset="0"/>
              </a:defRPr>
            </a:lvl1pPr>
            <a:lvl2pPr>
              <a:defRPr>
                <a:solidFill>
                  <a:schemeClr val="bg1"/>
                </a:solidFill>
                <a:latin typeface="Gotham Medium" panose="02000604030000020004" pitchFamily="50" charset="0"/>
              </a:defRPr>
            </a:lvl2pPr>
            <a:lvl3pPr>
              <a:defRPr>
                <a:solidFill>
                  <a:schemeClr val="bg1"/>
                </a:solidFill>
                <a:latin typeface="Gotham Medium" panose="02000604030000020004" pitchFamily="50" charset="0"/>
              </a:defRPr>
            </a:lvl3pPr>
            <a:lvl4pPr>
              <a:defRPr>
                <a:solidFill>
                  <a:schemeClr val="bg1"/>
                </a:solidFill>
                <a:latin typeface="Gotham Medium" panose="02000604030000020004" pitchFamily="50" charset="0"/>
              </a:defRPr>
            </a:lvl4pPr>
            <a:lvl5pPr>
              <a:defRPr>
                <a:solidFill>
                  <a:schemeClr val="bg1"/>
                </a:solidFill>
                <a:latin typeface="Gotham Medium" panose="02000604030000020004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184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0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1850" y="730602"/>
            <a:ext cx="10515600" cy="814977"/>
          </a:xfrm>
          <a:prstGeom prst="rect">
            <a:avLst/>
          </a:prstGeom>
        </p:spPr>
        <p:txBody>
          <a:bodyPr anchor="t" anchorCtr="0"/>
          <a:lstStyle>
            <a:lvl1pPr>
              <a:defRPr sz="3600" baseline="0">
                <a:solidFill>
                  <a:srgbClr val="076181"/>
                </a:solidFill>
                <a:latin typeface="Gotham 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831850" y="1676854"/>
            <a:ext cx="10350500" cy="45323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76181"/>
                </a:solidFill>
                <a:latin typeface="Gotham Medium" panose="02000604030000020004" pitchFamily="50" charset="0"/>
              </a:defRPr>
            </a:lvl1pPr>
            <a:lvl2pPr>
              <a:defRPr>
                <a:solidFill>
                  <a:srgbClr val="076181"/>
                </a:solidFill>
                <a:latin typeface="Gotham Medium" panose="02000604030000020004" pitchFamily="50" charset="0"/>
              </a:defRPr>
            </a:lvl2pPr>
            <a:lvl3pPr>
              <a:defRPr>
                <a:solidFill>
                  <a:srgbClr val="076181"/>
                </a:solidFill>
                <a:latin typeface="Gotham Medium" panose="02000604030000020004" pitchFamily="50" charset="0"/>
              </a:defRPr>
            </a:lvl3pPr>
            <a:lvl4pPr>
              <a:defRPr>
                <a:solidFill>
                  <a:srgbClr val="076181"/>
                </a:solidFill>
                <a:latin typeface="Gotham Medium" panose="02000604030000020004" pitchFamily="50" charset="0"/>
              </a:defRPr>
            </a:lvl4pPr>
            <a:lvl5pPr>
              <a:defRPr>
                <a:solidFill>
                  <a:srgbClr val="076181"/>
                </a:solidFill>
                <a:latin typeface="Gotham Medium" panose="02000604030000020004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440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76DD-C28C-45C9-BEF8-A5278EC740F5}" type="datetimeFigureOut">
              <a:rPr lang="en-CA" smtClean="0"/>
              <a:t>2017-05-23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4636-F418-4CD1-96E3-C9284BF796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534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76DD-C28C-45C9-BEF8-A5278EC740F5}" type="datetimeFigureOut">
              <a:rPr lang="en-CA" smtClean="0"/>
              <a:t>2017-05-23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4636-F418-4CD1-96E3-C9284BF796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507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76DD-C28C-45C9-BEF8-A5278EC740F5}" type="datetimeFigureOut">
              <a:rPr lang="en-CA" smtClean="0"/>
              <a:t>2017-05-23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4636-F418-4CD1-96E3-C9284BF796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727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76DD-C28C-45C9-BEF8-A5278EC740F5}" type="datetimeFigureOut">
              <a:rPr lang="en-CA" smtClean="0"/>
              <a:t>2017-05-23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4636-F418-4CD1-96E3-C9284BF796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362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76DD-C28C-45C9-BEF8-A5278EC740F5}" type="datetimeFigureOut">
              <a:rPr lang="en-CA" smtClean="0"/>
              <a:t>2017-05-23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4636-F418-4CD1-96E3-C9284BF796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748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76DD-C28C-45C9-BEF8-A5278EC740F5}" type="datetimeFigureOut">
              <a:rPr lang="en-CA" smtClean="0"/>
              <a:t>2017-05-23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4636-F418-4CD1-96E3-C9284BF796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589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76DD-C28C-45C9-BEF8-A5278EC740F5}" type="datetimeFigureOut">
              <a:rPr lang="en-CA" smtClean="0"/>
              <a:t>2017-05-23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4636-F418-4CD1-96E3-C9284BF796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807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76DD-C28C-45C9-BEF8-A5278EC740F5}" type="datetimeFigureOut">
              <a:rPr lang="en-CA" smtClean="0"/>
              <a:t>2017-05-23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4636-F418-4CD1-96E3-C9284BF796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9203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476DD-C28C-45C9-BEF8-A5278EC740F5}" type="datetimeFigureOut">
              <a:rPr lang="en-CA" smtClean="0"/>
              <a:t>2017-05-23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74636-F418-4CD1-96E3-C9284BF796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4656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76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6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particular.net/samples/azure/azure-service-fabric-routing/" TargetMode="External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G"/><Relationship Id="rId3" Type="http://schemas.openxmlformats.org/officeDocument/2006/relationships/image" Target="../media/image3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9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9.png"/><Relationship Id="rId7" Type="http://schemas.openxmlformats.org/officeDocument/2006/relationships/image" Target="../media/image49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8.png"/><Relationship Id="rId11" Type="http://schemas.openxmlformats.org/officeDocument/2006/relationships/image" Target="../media/image51.png"/><Relationship Id="rId5" Type="http://schemas.openxmlformats.org/officeDocument/2006/relationships/image" Target="../media/image47.png"/><Relationship Id="rId10" Type="http://schemas.openxmlformats.org/officeDocument/2006/relationships/image" Target="../media/image50.png"/><Relationship Id="rId4" Type="http://schemas.openxmlformats.org/officeDocument/2006/relationships/image" Target="../media/image43.png"/><Relationship Id="rId9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4.png"/><Relationship Id="rId5" Type="http://schemas.openxmlformats.org/officeDocument/2006/relationships/image" Target="../media/image45.png"/><Relationship Id="rId4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18" Type="http://schemas.openxmlformats.org/officeDocument/2006/relationships/image" Target="../media/image65.png"/><Relationship Id="rId26" Type="http://schemas.openxmlformats.org/officeDocument/2006/relationships/image" Target="../media/image69.png"/><Relationship Id="rId3" Type="http://schemas.openxmlformats.org/officeDocument/2006/relationships/image" Target="../media/image10.png"/><Relationship Id="rId21" Type="http://schemas.openxmlformats.org/officeDocument/2006/relationships/image" Target="../media/image47.png"/><Relationship Id="rId7" Type="http://schemas.openxmlformats.org/officeDocument/2006/relationships/image" Target="../media/image29.png"/><Relationship Id="rId12" Type="http://schemas.openxmlformats.org/officeDocument/2006/relationships/image" Target="../media/image23.png"/><Relationship Id="rId17" Type="http://schemas.openxmlformats.org/officeDocument/2006/relationships/image" Target="../media/image16.png"/><Relationship Id="rId25" Type="http://schemas.openxmlformats.org/officeDocument/2006/relationships/image" Target="../media/image31.png"/><Relationship Id="rId33" Type="http://schemas.openxmlformats.org/officeDocument/2006/relationships/image" Target="../media/image74.png"/><Relationship Id="rId2" Type="http://schemas.openxmlformats.org/officeDocument/2006/relationships/image" Target="../media/image8.png"/><Relationship Id="rId16" Type="http://schemas.openxmlformats.org/officeDocument/2006/relationships/image" Target="../media/image64.png"/><Relationship Id="rId20" Type="http://schemas.openxmlformats.org/officeDocument/2006/relationships/image" Target="../media/image67.png"/><Relationship Id="rId29" Type="http://schemas.openxmlformats.org/officeDocument/2006/relationships/image" Target="../media/image7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0.png"/><Relationship Id="rId11" Type="http://schemas.openxmlformats.org/officeDocument/2006/relationships/image" Target="../media/image20.png"/><Relationship Id="rId24" Type="http://schemas.openxmlformats.org/officeDocument/2006/relationships/image" Target="../media/image18.png"/><Relationship Id="rId32" Type="http://schemas.openxmlformats.org/officeDocument/2006/relationships/image" Target="../media/image73.png"/><Relationship Id="rId5" Type="http://schemas.openxmlformats.org/officeDocument/2006/relationships/image" Target="../media/image61.png"/><Relationship Id="rId15" Type="http://schemas.openxmlformats.org/officeDocument/2006/relationships/image" Target="../media/image24.png"/><Relationship Id="rId23" Type="http://schemas.openxmlformats.org/officeDocument/2006/relationships/image" Target="../media/image17.png"/><Relationship Id="rId28" Type="http://schemas.openxmlformats.org/officeDocument/2006/relationships/image" Target="../media/image28.png"/><Relationship Id="rId10" Type="http://schemas.openxmlformats.org/officeDocument/2006/relationships/image" Target="../media/image21.png"/><Relationship Id="rId19" Type="http://schemas.openxmlformats.org/officeDocument/2006/relationships/image" Target="../media/image66.png"/><Relationship Id="rId31" Type="http://schemas.openxmlformats.org/officeDocument/2006/relationships/image" Target="../media/image14.png"/><Relationship Id="rId4" Type="http://schemas.openxmlformats.org/officeDocument/2006/relationships/image" Target="../media/image11.svg"/><Relationship Id="rId9" Type="http://schemas.openxmlformats.org/officeDocument/2006/relationships/image" Target="../media/image63.png"/><Relationship Id="rId14" Type="http://schemas.openxmlformats.org/officeDocument/2006/relationships/image" Target="../media/image19.png"/><Relationship Id="rId22" Type="http://schemas.openxmlformats.org/officeDocument/2006/relationships/image" Target="../media/image68.png"/><Relationship Id="rId27" Type="http://schemas.openxmlformats.org/officeDocument/2006/relationships/image" Target="../media/image70.png"/><Relationship Id="rId30" Type="http://schemas.openxmlformats.org/officeDocument/2006/relationships/image" Target="../media/image72.png"/><Relationship Id="rId8" Type="http://schemas.openxmlformats.org/officeDocument/2006/relationships/image" Target="../media/image6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hing, clock, object&#10;&#10;Description generated with high confiden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76423">
            <a:off x="1938058" y="1807027"/>
            <a:ext cx="1736275" cy="173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586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33" name="Freeform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0" y="1466224"/>
            <a:ext cx="5439902" cy="3925553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83782" y="1950856"/>
            <a:ext cx="3261741" cy="2956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IaaS: VMs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519" y="695993"/>
            <a:ext cx="5466014" cy="546601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464550" y="2889250"/>
            <a:ext cx="2203450" cy="19113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0" name="Group 9"/>
          <p:cNvGrpSpPr/>
          <p:nvPr/>
        </p:nvGrpSpPr>
        <p:grpSpPr>
          <a:xfrm>
            <a:off x="8815526" y="3206699"/>
            <a:ext cx="1407974" cy="1304455"/>
            <a:chOff x="7834963" y="5601903"/>
            <a:chExt cx="687285" cy="606392"/>
          </a:xfrm>
        </p:grpSpPr>
        <p:sp>
          <p:nvSpPr>
            <p:cNvPr id="11" name="Freeform: Shape 10"/>
            <p:cNvSpPr/>
            <p:nvPr/>
          </p:nvSpPr>
          <p:spPr>
            <a:xfrm>
              <a:off x="8157750" y="5601903"/>
              <a:ext cx="364498" cy="606392"/>
            </a:xfrm>
            <a:custGeom>
              <a:avLst/>
              <a:gdLst>
                <a:gd name="connsiteX0" fmla="*/ 0 w 1063591"/>
                <a:gd name="connsiteY0" fmla="*/ 0 h 1309036"/>
                <a:gd name="connsiteX1" fmla="*/ 0 w 1063591"/>
                <a:gd name="connsiteY1" fmla="*/ 1309036 h 1309036"/>
                <a:gd name="connsiteX2" fmla="*/ 1063591 w 1063591"/>
                <a:gd name="connsiteY2" fmla="*/ 986590 h 1309036"/>
                <a:gd name="connsiteX3" fmla="*/ 1044341 w 1063591"/>
                <a:gd name="connsiteY3" fmla="*/ 226194 h 1309036"/>
                <a:gd name="connsiteX4" fmla="*/ 0 w 1063591"/>
                <a:gd name="connsiteY4" fmla="*/ 0 h 1309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3591" h="1309036">
                  <a:moveTo>
                    <a:pt x="0" y="0"/>
                  </a:moveTo>
                  <a:lnTo>
                    <a:pt x="0" y="1309036"/>
                  </a:lnTo>
                  <a:lnTo>
                    <a:pt x="1063591" y="986590"/>
                  </a:lnTo>
                  <a:lnTo>
                    <a:pt x="1044341" y="2261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Freeform: Shape 11"/>
            <p:cNvSpPr/>
            <p:nvPr/>
          </p:nvSpPr>
          <p:spPr>
            <a:xfrm rot="10800000">
              <a:off x="7834963" y="5601903"/>
              <a:ext cx="315880" cy="606392"/>
            </a:xfrm>
            <a:custGeom>
              <a:avLst/>
              <a:gdLst>
                <a:gd name="connsiteX0" fmla="*/ 0 w 1063591"/>
                <a:gd name="connsiteY0" fmla="*/ 0 h 1309036"/>
                <a:gd name="connsiteX1" fmla="*/ 0 w 1063591"/>
                <a:gd name="connsiteY1" fmla="*/ 1309036 h 1309036"/>
                <a:gd name="connsiteX2" fmla="*/ 1063591 w 1063591"/>
                <a:gd name="connsiteY2" fmla="*/ 986590 h 1309036"/>
                <a:gd name="connsiteX3" fmla="*/ 1044341 w 1063591"/>
                <a:gd name="connsiteY3" fmla="*/ 226194 h 1309036"/>
                <a:gd name="connsiteX4" fmla="*/ 0 w 1063591"/>
                <a:gd name="connsiteY4" fmla="*/ 0 h 1309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3591" h="1309036">
                  <a:moveTo>
                    <a:pt x="0" y="0"/>
                  </a:moveTo>
                  <a:lnTo>
                    <a:pt x="0" y="1309036"/>
                  </a:lnTo>
                  <a:lnTo>
                    <a:pt x="1063591" y="986590"/>
                  </a:lnTo>
                  <a:lnTo>
                    <a:pt x="1044341" y="2261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4" name="shim"/>
          <p:cNvSpPr/>
          <p:nvPr/>
        </p:nvSpPr>
        <p:spPr>
          <a:xfrm>
            <a:off x="7473950" y="1111250"/>
            <a:ext cx="1543050" cy="406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shim"/>
          <p:cNvSpPr/>
          <p:nvPr/>
        </p:nvSpPr>
        <p:spPr>
          <a:xfrm>
            <a:off x="8044001" y="1931028"/>
            <a:ext cx="1543050" cy="406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2746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From IaaS to PaaS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030" y="1231816"/>
            <a:ext cx="4455970" cy="44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111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521" y="546533"/>
            <a:ext cx="3523443" cy="35234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182" y="307731"/>
            <a:ext cx="3997637" cy="399763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27538" y="4756638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5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MSMQ is </a:t>
            </a:r>
            <a:r>
              <a:rPr lang="en-US" sz="54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out</a:t>
            </a:r>
          </a:p>
        </p:txBody>
      </p:sp>
    </p:spTree>
    <p:extLst>
      <p:ext uri="{BB962C8B-B14F-4D97-AF65-F5344CB8AC3E}">
        <p14:creationId xmlns:p14="http://schemas.microsoft.com/office/powerpoint/2010/main" val="241054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900" y="1675227"/>
            <a:ext cx="4394199" cy="439419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Local file system is </a:t>
            </a:r>
            <a:r>
              <a:rPr lang="en-US" sz="540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out</a:t>
            </a:r>
          </a:p>
        </p:txBody>
      </p:sp>
    </p:spTree>
    <p:extLst>
      <p:ext uri="{BB962C8B-B14F-4D97-AF65-F5344CB8AC3E}">
        <p14:creationId xmlns:p14="http://schemas.microsoft.com/office/powerpoint/2010/main" val="109646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701040"/>
            <a:ext cx="5452534" cy="545253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416040" y="640081"/>
            <a:ext cx="5169828" cy="5574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PaaS: Cloud Services</a:t>
            </a:r>
          </a:p>
        </p:txBody>
      </p:sp>
    </p:spTree>
    <p:extLst>
      <p:ext uri="{BB962C8B-B14F-4D97-AF65-F5344CB8AC3E}">
        <p14:creationId xmlns:p14="http://schemas.microsoft.com/office/powerpoint/2010/main" val="3254249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work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048" y="661372"/>
            <a:ext cx="3291840" cy="3291840"/>
          </a:xfrm>
          <a:prstGeom prst="rect">
            <a:avLst/>
          </a:prstGeom>
        </p:spPr>
      </p:pic>
      <p:pic>
        <p:nvPicPr>
          <p:cNvPr id="8" name="web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574" y="661372"/>
            <a:ext cx="3291840" cy="329184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24000" y="4642583"/>
            <a:ext cx="9144000" cy="1099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>
                <a:latin typeface="+mj-lt"/>
                <a:ea typeface="+mj-ea"/>
                <a:cs typeface="+mj-cs"/>
              </a:rPr>
              <a:t>Deploy to any role type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729038" y="2732407"/>
            <a:ext cx="903852" cy="837398"/>
            <a:chOff x="7834963" y="5601903"/>
            <a:chExt cx="687285" cy="606392"/>
          </a:xfrm>
        </p:grpSpPr>
        <p:sp>
          <p:nvSpPr>
            <p:cNvPr id="11" name="Freeform: Shape 10"/>
            <p:cNvSpPr/>
            <p:nvPr/>
          </p:nvSpPr>
          <p:spPr>
            <a:xfrm>
              <a:off x="8157750" y="5601903"/>
              <a:ext cx="364498" cy="606392"/>
            </a:xfrm>
            <a:custGeom>
              <a:avLst/>
              <a:gdLst>
                <a:gd name="connsiteX0" fmla="*/ 0 w 1063591"/>
                <a:gd name="connsiteY0" fmla="*/ 0 h 1309036"/>
                <a:gd name="connsiteX1" fmla="*/ 0 w 1063591"/>
                <a:gd name="connsiteY1" fmla="*/ 1309036 h 1309036"/>
                <a:gd name="connsiteX2" fmla="*/ 1063591 w 1063591"/>
                <a:gd name="connsiteY2" fmla="*/ 986590 h 1309036"/>
                <a:gd name="connsiteX3" fmla="*/ 1044341 w 1063591"/>
                <a:gd name="connsiteY3" fmla="*/ 226194 h 1309036"/>
                <a:gd name="connsiteX4" fmla="*/ 0 w 1063591"/>
                <a:gd name="connsiteY4" fmla="*/ 0 h 1309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3591" h="1309036">
                  <a:moveTo>
                    <a:pt x="0" y="0"/>
                  </a:moveTo>
                  <a:lnTo>
                    <a:pt x="0" y="1309036"/>
                  </a:lnTo>
                  <a:lnTo>
                    <a:pt x="1063591" y="986590"/>
                  </a:lnTo>
                  <a:lnTo>
                    <a:pt x="1044341" y="2261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Freeform: Shape 11"/>
            <p:cNvSpPr/>
            <p:nvPr/>
          </p:nvSpPr>
          <p:spPr>
            <a:xfrm rot="10800000">
              <a:off x="7834963" y="5601903"/>
              <a:ext cx="315880" cy="606392"/>
            </a:xfrm>
            <a:custGeom>
              <a:avLst/>
              <a:gdLst>
                <a:gd name="connsiteX0" fmla="*/ 0 w 1063591"/>
                <a:gd name="connsiteY0" fmla="*/ 0 h 1309036"/>
                <a:gd name="connsiteX1" fmla="*/ 0 w 1063591"/>
                <a:gd name="connsiteY1" fmla="*/ 1309036 h 1309036"/>
                <a:gd name="connsiteX2" fmla="*/ 1063591 w 1063591"/>
                <a:gd name="connsiteY2" fmla="*/ 986590 h 1309036"/>
                <a:gd name="connsiteX3" fmla="*/ 1044341 w 1063591"/>
                <a:gd name="connsiteY3" fmla="*/ 226194 h 1309036"/>
                <a:gd name="connsiteX4" fmla="*/ 0 w 1063591"/>
                <a:gd name="connsiteY4" fmla="*/ 0 h 1309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3591" h="1309036">
                  <a:moveTo>
                    <a:pt x="0" y="0"/>
                  </a:moveTo>
                  <a:lnTo>
                    <a:pt x="0" y="1309036"/>
                  </a:lnTo>
                  <a:lnTo>
                    <a:pt x="1063591" y="986590"/>
                  </a:lnTo>
                  <a:lnTo>
                    <a:pt x="1044341" y="2261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698038" y="2732407"/>
            <a:ext cx="903852" cy="837398"/>
            <a:chOff x="7834963" y="5601903"/>
            <a:chExt cx="687285" cy="606392"/>
          </a:xfrm>
        </p:grpSpPr>
        <p:sp>
          <p:nvSpPr>
            <p:cNvPr id="14" name="Freeform: Shape 13"/>
            <p:cNvSpPr/>
            <p:nvPr/>
          </p:nvSpPr>
          <p:spPr>
            <a:xfrm>
              <a:off x="8157750" y="5601903"/>
              <a:ext cx="364498" cy="606392"/>
            </a:xfrm>
            <a:custGeom>
              <a:avLst/>
              <a:gdLst>
                <a:gd name="connsiteX0" fmla="*/ 0 w 1063591"/>
                <a:gd name="connsiteY0" fmla="*/ 0 h 1309036"/>
                <a:gd name="connsiteX1" fmla="*/ 0 w 1063591"/>
                <a:gd name="connsiteY1" fmla="*/ 1309036 h 1309036"/>
                <a:gd name="connsiteX2" fmla="*/ 1063591 w 1063591"/>
                <a:gd name="connsiteY2" fmla="*/ 986590 h 1309036"/>
                <a:gd name="connsiteX3" fmla="*/ 1044341 w 1063591"/>
                <a:gd name="connsiteY3" fmla="*/ 226194 h 1309036"/>
                <a:gd name="connsiteX4" fmla="*/ 0 w 1063591"/>
                <a:gd name="connsiteY4" fmla="*/ 0 h 1309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3591" h="1309036">
                  <a:moveTo>
                    <a:pt x="0" y="0"/>
                  </a:moveTo>
                  <a:lnTo>
                    <a:pt x="0" y="1309036"/>
                  </a:lnTo>
                  <a:lnTo>
                    <a:pt x="1063591" y="986590"/>
                  </a:lnTo>
                  <a:lnTo>
                    <a:pt x="1044341" y="2261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Freeform: Shape 14"/>
            <p:cNvSpPr/>
            <p:nvPr/>
          </p:nvSpPr>
          <p:spPr>
            <a:xfrm rot="10800000">
              <a:off x="7834963" y="5601903"/>
              <a:ext cx="315880" cy="606392"/>
            </a:xfrm>
            <a:custGeom>
              <a:avLst/>
              <a:gdLst>
                <a:gd name="connsiteX0" fmla="*/ 0 w 1063591"/>
                <a:gd name="connsiteY0" fmla="*/ 0 h 1309036"/>
                <a:gd name="connsiteX1" fmla="*/ 0 w 1063591"/>
                <a:gd name="connsiteY1" fmla="*/ 1309036 h 1309036"/>
                <a:gd name="connsiteX2" fmla="*/ 1063591 w 1063591"/>
                <a:gd name="connsiteY2" fmla="*/ 986590 h 1309036"/>
                <a:gd name="connsiteX3" fmla="*/ 1044341 w 1063591"/>
                <a:gd name="connsiteY3" fmla="*/ 226194 h 1309036"/>
                <a:gd name="connsiteX4" fmla="*/ 0 w 1063591"/>
                <a:gd name="connsiteY4" fmla="*/ 0 h 1309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3591" h="1309036">
                  <a:moveTo>
                    <a:pt x="0" y="0"/>
                  </a:moveTo>
                  <a:lnTo>
                    <a:pt x="0" y="1309036"/>
                  </a:lnTo>
                  <a:lnTo>
                    <a:pt x="1063591" y="986590"/>
                  </a:lnTo>
                  <a:lnTo>
                    <a:pt x="1044341" y="2261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83157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048" y="675372"/>
            <a:ext cx="3291840" cy="32918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8058" y="675372"/>
            <a:ext cx="3291840" cy="329184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24000" y="4642583"/>
            <a:ext cx="9144000" cy="1099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>
                <a:latin typeface="+mj-lt"/>
                <a:ea typeface="+mj-ea"/>
                <a:cs typeface="+mj-cs"/>
              </a:rPr>
              <a:t>PaaS, Costly PaaS</a:t>
            </a:r>
          </a:p>
        </p:txBody>
      </p:sp>
    </p:spTree>
    <p:extLst>
      <p:ext uri="{BB962C8B-B14F-4D97-AF65-F5344CB8AC3E}">
        <p14:creationId xmlns:p14="http://schemas.microsoft.com/office/powerpoint/2010/main" val="1169570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30" name="worker"/>
          <p:cNvPicPr>
            <a:picLocks noChangeAspect="1"/>
          </p:cNvPicPr>
          <p:nvPr/>
        </p:nvPicPr>
        <p:blipFill rotWithShape="1">
          <a:blip r:embed="rId3"/>
          <a:srcRect t="21837" r="-2" b="2191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7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622650" y="5181600"/>
            <a:ext cx="9165010" cy="1174750"/>
          </a:xfrm>
          <a:custGeom>
            <a:avLst/>
            <a:gdLst>
              <a:gd name="connsiteX0" fmla="*/ 0 w 9165010"/>
              <a:gd name="connsiteY0" fmla="*/ 1073384 h 1073384"/>
              <a:gd name="connsiteX1" fmla="*/ 9165010 w 9165010"/>
              <a:gd name="connsiteY1" fmla="*/ 1073384 h 1073384"/>
              <a:gd name="connsiteX2" fmla="*/ 9165010 w 9165010"/>
              <a:gd name="connsiteY2" fmla="*/ 266817 h 1073384"/>
              <a:gd name="connsiteX3" fmla="*/ 4757604 w 9165010"/>
              <a:gd name="connsiteY3" fmla="*/ 266817 h 1073384"/>
              <a:gd name="connsiteX4" fmla="*/ 4582505 w 9165010"/>
              <a:gd name="connsiteY4" fmla="*/ 0 h 1073384"/>
              <a:gd name="connsiteX5" fmla="*/ 4407407 w 9165010"/>
              <a:gd name="connsiteY5" fmla="*/ 266817 h 1073384"/>
              <a:gd name="connsiteX6" fmla="*/ 0 w 9165010"/>
              <a:gd name="connsiteY6" fmla="*/ 266817 h 1073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5010" h="1073384">
                <a:moveTo>
                  <a:pt x="0" y="1073384"/>
                </a:moveTo>
                <a:lnTo>
                  <a:pt x="9165010" y="1073384"/>
                </a:lnTo>
                <a:lnTo>
                  <a:pt x="9165010" y="266817"/>
                </a:lnTo>
                <a:lnTo>
                  <a:pt x="4757604" y="266817"/>
                </a:lnTo>
                <a:lnTo>
                  <a:pt x="4582505" y="0"/>
                </a:lnTo>
                <a:lnTo>
                  <a:pt x="4407407" y="266817"/>
                </a:lnTo>
                <a:lnTo>
                  <a:pt x="0" y="26681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1650" y="5254391"/>
            <a:ext cx="8867012" cy="77493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CA" sz="4000" dirty="0">
                <a:latin typeface="+mj-lt"/>
              </a:rPr>
              <a:t>Multi-hosting</a:t>
            </a:r>
            <a:endParaRPr lang="en-US" sz="4000" dirty="0">
              <a:latin typeface="+mj-lt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824712" y="2052329"/>
            <a:ext cx="903852" cy="837398"/>
            <a:chOff x="7834963" y="5601903"/>
            <a:chExt cx="687285" cy="606392"/>
          </a:xfrm>
        </p:grpSpPr>
        <p:sp>
          <p:nvSpPr>
            <p:cNvPr id="34" name="Freeform: Shape 33"/>
            <p:cNvSpPr/>
            <p:nvPr/>
          </p:nvSpPr>
          <p:spPr>
            <a:xfrm>
              <a:off x="8157750" y="5601903"/>
              <a:ext cx="364498" cy="606392"/>
            </a:xfrm>
            <a:custGeom>
              <a:avLst/>
              <a:gdLst>
                <a:gd name="connsiteX0" fmla="*/ 0 w 1063591"/>
                <a:gd name="connsiteY0" fmla="*/ 0 h 1309036"/>
                <a:gd name="connsiteX1" fmla="*/ 0 w 1063591"/>
                <a:gd name="connsiteY1" fmla="*/ 1309036 h 1309036"/>
                <a:gd name="connsiteX2" fmla="*/ 1063591 w 1063591"/>
                <a:gd name="connsiteY2" fmla="*/ 986590 h 1309036"/>
                <a:gd name="connsiteX3" fmla="*/ 1044341 w 1063591"/>
                <a:gd name="connsiteY3" fmla="*/ 226194 h 1309036"/>
                <a:gd name="connsiteX4" fmla="*/ 0 w 1063591"/>
                <a:gd name="connsiteY4" fmla="*/ 0 h 1309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3591" h="1309036">
                  <a:moveTo>
                    <a:pt x="0" y="0"/>
                  </a:moveTo>
                  <a:lnTo>
                    <a:pt x="0" y="1309036"/>
                  </a:lnTo>
                  <a:lnTo>
                    <a:pt x="1063591" y="986590"/>
                  </a:lnTo>
                  <a:lnTo>
                    <a:pt x="1044341" y="2261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6" name="Freeform: Shape 35"/>
            <p:cNvSpPr/>
            <p:nvPr/>
          </p:nvSpPr>
          <p:spPr>
            <a:xfrm rot="10800000">
              <a:off x="7834963" y="5601903"/>
              <a:ext cx="315880" cy="606392"/>
            </a:xfrm>
            <a:custGeom>
              <a:avLst/>
              <a:gdLst>
                <a:gd name="connsiteX0" fmla="*/ 0 w 1063591"/>
                <a:gd name="connsiteY0" fmla="*/ 0 h 1309036"/>
                <a:gd name="connsiteX1" fmla="*/ 0 w 1063591"/>
                <a:gd name="connsiteY1" fmla="*/ 1309036 h 1309036"/>
                <a:gd name="connsiteX2" fmla="*/ 1063591 w 1063591"/>
                <a:gd name="connsiteY2" fmla="*/ 986590 h 1309036"/>
                <a:gd name="connsiteX3" fmla="*/ 1044341 w 1063591"/>
                <a:gd name="connsiteY3" fmla="*/ 226194 h 1309036"/>
                <a:gd name="connsiteX4" fmla="*/ 0 w 1063591"/>
                <a:gd name="connsiteY4" fmla="*/ 0 h 1309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3591" h="1309036">
                  <a:moveTo>
                    <a:pt x="0" y="0"/>
                  </a:moveTo>
                  <a:lnTo>
                    <a:pt x="0" y="1309036"/>
                  </a:lnTo>
                  <a:lnTo>
                    <a:pt x="1063591" y="986590"/>
                  </a:lnTo>
                  <a:lnTo>
                    <a:pt x="1044341" y="2261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420470" y="2139718"/>
            <a:ext cx="903852" cy="837398"/>
            <a:chOff x="7834963" y="5601903"/>
            <a:chExt cx="687285" cy="606392"/>
          </a:xfrm>
        </p:grpSpPr>
        <p:sp>
          <p:nvSpPr>
            <p:cNvPr id="39" name="Freeform: Shape 38"/>
            <p:cNvSpPr/>
            <p:nvPr/>
          </p:nvSpPr>
          <p:spPr>
            <a:xfrm>
              <a:off x="8157750" y="5601903"/>
              <a:ext cx="364498" cy="606392"/>
            </a:xfrm>
            <a:custGeom>
              <a:avLst/>
              <a:gdLst>
                <a:gd name="connsiteX0" fmla="*/ 0 w 1063591"/>
                <a:gd name="connsiteY0" fmla="*/ 0 h 1309036"/>
                <a:gd name="connsiteX1" fmla="*/ 0 w 1063591"/>
                <a:gd name="connsiteY1" fmla="*/ 1309036 h 1309036"/>
                <a:gd name="connsiteX2" fmla="*/ 1063591 w 1063591"/>
                <a:gd name="connsiteY2" fmla="*/ 986590 h 1309036"/>
                <a:gd name="connsiteX3" fmla="*/ 1044341 w 1063591"/>
                <a:gd name="connsiteY3" fmla="*/ 226194 h 1309036"/>
                <a:gd name="connsiteX4" fmla="*/ 0 w 1063591"/>
                <a:gd name="connsiteY4" fmla="*/ 0 h 1309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3591" h="1309036">
                  <a:moveTo>
                    <a:pt x="0" y="0"/>
                  </a:moveTo>
                  <a:lnTo>
                    <a:pt x="0" y="1309036"/>
                  </a:lnTo>
                  <a:lnTo>
                    <a:pt x="1063591" y="986590"/>
                  </a:lnTo>
                  <a:lnTo>
                    <a:pt x="1044341" y="2261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Freeform: Shape 39"/>
            <p:cNvSpPr/>
            <p:nvPr/>
          </p:nvSpPr>
          <p:spPr>
            <a:xfrm rot="10800000">
              <a:off x="7834963" y="5601903"/>
              <a:ext cx="315880" cy="606392"/>
            </a:xfrm>
            <a:custGeom>
              <a:avLst/>
              <a:gdLst>
                <a:gd name="connsiteX0" fmla="*/ 0 w 1063591"/>
                <a:gd name="connsiteY0" fmla="*/ 0 h 1309036"/>
                <a:gd name="connsiteX1" fmla="*/ 0 w 1063591"/>
                <a:gd name="connsiteY1" fmla="*/ 1309036 h 1309036"/>
                <a:gd name="connsiteX2" fmla="*/ 1063591 w 1063591"/>
                <a:gd name="connsiteY2" fmla="*/ 986590 h 1309036"/>
                <a:gd name="connsiteX3" fmla="*/ 1044341 w 1063591"/>
                <a:gd name="connsiteY3" fmla="*/ 226194 h 1309036"/>
                <a:gd name="connsiteX4" fmla="*/ 0 w 1063591"/>
                <a:gd name="connsiteY4" fmla="*/ 0 h 1309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3591" h="1309036">
                  <a:moveTo>
                    <a:pt x="0" y="0"/>
                  </a:moveTo>
                  <a:lnTo>
                    <a:pt x="0" y="1309036"/>
                  </a:lnTo>
                  <a:lnTo>
                    <a:pt x="1063591" y="986590"/>
                  </a:lnTo>
                  <a:lnTo>
                    <a:pt x="1044341" y="2261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654642" y="1214931"/>
            <a:ext cx="903852" cy="837398"/>
            <a:chOff x="7834963" y="5601903"/>
            <a:chExt cx="687285" cy="606392"/>
          </a:xfrm>
        </p:grpSpPr>
        <p:sp>
          <p:nvSpPr>
            <p:cNvPr id="42" name="Freeform: Shape 41"/>
            <p:cNvSpPr/>
            <p:nvPr/>
          </p:nvSpPr>
          <p:spPr>
            <a:xfrm>
              <a:off x="8157750" y="5601903"/>
              <a:ext cx="364498" cy="606392"/>
            </a:xfrm>
            <a:custGeom>
              <a:avLst/>
              <a:gdLst>
                <a:gd name="connsiteX0" fmla="*/ 0 w 1063591"/>
                <a:gd name="connsiteY0" fmla="*/ 0 h 1309036"/>
                <a:gd name="connsiteX1" fmla="*/ 0 w 1063591"/>
                <a:gd name="connsiteY1" fmla="*/ 1309036 h 1309036"/>
                <a:gd name="connsiteX2" fmla="*/ 1063591 w 1063591"/>
                <a:gd name="connsiteY2" fmla="*/ 986590 h 1309036"/>
                <a:gd name="connsiteX3" fmla="*/ 1044341 w 1063591"/>
                <a:gd name="connsiteY3" fmla="*/ 226194 h 1309036"/>
                <a:gd name="connsiteX4" fmla="*/ 0 w 1063591"/>
                <a:gd name="connsiteY4" fmla="*/ 0 h 1309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3591" h="1309036">
                  <a:moveTo>
                    <a:pt x="0" y="0"/>
                  </a:moveTo>
                  <a:lnTo>
                    <a:pt x="0" y="1309036"/>
                  </a:lnTo>
                  <a:lnTo>
                    <a:pt x="1063591" y="986590"/>
                  </a:lnTo>
                  <a:lnTo>
                    <a:pt x="1044341" y="2261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" name="Freeform: Shape 42"/>
            <p:cNvSpPr/>
            <p:nvPr/>
          </p:nvSpPr>
          <p:spPr>
            <a:xfrm rot="10800000">
              <a:off x="7834963" y="5601903"/>
              <a:ext cx="315880" cy="606392"/>
            </a:xfrm>
            <a:custGeom>
              <a:avLst/>
              <a:gdLst>
                <a:gd name="connsiteX0" fmla="*/ 0 w 1063591"/>
                <a:gd name="connsiteY0" fmla="*/ 0 h 1309036"/>
                <a:gd name="connsiteX1" fmla="*/ 0 w 1063591"/>
                <a:gd name="connsiteY1" fmla="*/ 1309036 h 1309036"/>
                <a:gd name="connsiteX2" fmla="*/ 1063591 w 1063591"/>
                <a:gd name="connsiteY2" fmla="*/ 986590 h 1309036"/>
                <a:gd name="connsiteX3" fmla="*/ 1044341 w 1063591"/>
                <a:gd name="connsiteY3" fmla="*/ 226194 h 1309036"/>
                <a:gd name="connsiteX4" fmla="*/ 0 w 1063591"/>
                <a:gd name="connsiteY4" fmla="*/ 0 h 1309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3591" h="1309036">
                  <a:moveTo>
                    <a:pt x="0" y="0"/>
                  </a:moveTo>
                  <a:lnTo>
                    <a:pt x="0" y="1309036"/>
                  </a:lnTo>
                  <a:lnTo>
                    <a:pt x="1063591" y="986590"/>
                  </a:lnTo>
                  <a:lnTo>
                    <a:pt x="1044341" y="2261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972782" y="1096512"/>
            <a:ext cx="903852" cy="837398"/>
            <a:chOff x="7834963" y="5601903"/>
            <a:chExt cx="687285" cy="606392"/>
          </a:xfrm>
        </p:grpSpPr>
        <p:sp>
          <p:nvSpPr>
            <p:cNvPr id="45" name="Freeform: Shape 44"/>
            <p:cNvSpPr/>
            <p:nvPr/>
          </p:nvSpPr>
          <p:spPr>
            <a:xfrm>
              <a:off x="8157750" y="5601903"/>
              <a:ext cx="364498" cy="606392"/>
            </a:xfrm>
            <a:custGeom>
              <a:avLst/>
              <a:gdLst>
                <a:gd name="connsiteX0" fmla="*/ 0 w 1063591"/>
                <a:gd name="connsiteY0" fmla="*/ 0 h 1309036"/>
                <a:gd name="connsiteX1" fmla="*/ 0 w 1063591"/>
                <a:gd name="connsiteY1" fmla="*/ 1309036 h 1309036"/>
                <a:gd name="connsiteX2" fmla="*/ 1063591 w 1063591"/>
                <a:gd name="connsiteY2" fmla="*/ 986590 h 1309036"/>
                <a:gd name="connsiteX3" fmla="*/ 1044341 w 1063591"/>
                <a:gd name="connsiteY3" fmla="*/ 226194 h 1309036"/>
                <a:gd name="connsiteX4" fmla="*/ 0 w 1063591"/>
                <a:gd name="connsiteY4" fmla="*/ 0 h 1309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3591" h="1309036">
                  <a:moveTo>
                    <a:pt x="0" y="0"/>
                  </a:moveTo>
                  <a:lnTo>
                    <a:pt x="0" y="1309036"/>
                  </a:lnTo>
                  <a:lnTo>
                    <a:pt x="1063591" y="986590"/>
                  </a:lnTo>
                  <a:lnTo>
                    <a:pt x="1044341" y="2261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" name="Freeform: Shape 45"/>
            <p:cNvSpPr/>
            <p:nvPr/>
          </p:nvSpPr>
          <p:spPr>
            <a:xfrm rot="10800000">
              <a:off x="7834963" y="5601903"/>
              <a:ext cx="315880" cy="606392"/>
            </a:xfrm>
            <a:custGeom>
              <a:avLst/>
              <a:gdLst>
                <a:gd name="connsiteX0" fmla="*/ 0 w 1063591"/>
                <a:gd name="connsiteY0" fmla="*/ 0 h 1309036"/>
                <a:gd name="connsiteX1" fmla="*/ 0 w 1063591"/>
                <a:gd name="connsiteY1" fmla="*/ 1309036 h 1309036"/>
                <a:gd name="connsiteX2" fmla="*/ 1063591 w 1063591"/>
                <a:gd name="connsiteY2" fmla="*/ 986590 h 1309036"/>
                <a:gd name="connsiteX3" fmla="*/ 1044341 w 1063591"/>
                <a:gd name="connsiteY3" fmla="*/ 226194 h 1309036"/>
                <a:gd name="connsiteX4" fmla="*/ 0 w 1063591"/>
                <a:gd name="connsiteY4" fmla="*/ 0 h 1309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3591" h="1309036">
                  <a:moveTo>
                    <a:pt x="0" y="0"/>
                  </a:moveTo>
                  <a:lnTo>
                    <a:pt x="0" y="1309036"/>
                  </a:lnTo>
                  <a:lnTo>
                    <a:pt x="1063591" y="986590"/>
                  </a:lnTo>
                  <a:lnTo>
                    <a:pt x="1044341" y="2261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69902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524000" y="4642583"/>
            <a:ext cx="9144000" cy="1099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dirty="0">
                <a:latin typeface="+mj-lt"/>
                <a:ea typeface="+mj-ea"/>
                <a:cs typeface="+mj-cs"/>
              </a:rPr>
              <a:t>Compute savings are real</a:t>
            </a:r>
          </a:p>
        </p:txBody>
      </p:sp>
      <p:grpSp>
        <p:nvGrpSpPr>
          <p:cNvPr id="73" name="endpoints - layer3" hidden="1"/>
          <p:cNvGrpSpPr/>
          <p:nvPr/>
        </p:nvGrpSpPr>
        <p:grpSpPr>
          <a:xfrm>
            <a:off x="4943356" y="445872"/>
            <a:ext cx="911979" cy="3830855"/>
            <a:chOff x="5009818" y="419145"/>
            <a:chExt cx="911979" cy="3830855"/>
          </a:xfrm>
        </p:grpSpPr>
        <p:grpSp>
          <p:nvGrpSpPr>
            <p:cNvPr id="74" name="Group 73"/>
            <p:cNvGrpSpPr/>
            <p:nvPr/>
          </p:nvGrpSpPr>
          <p:grpSpPr>
            <a:xfrm>
              <a:off x="5017945" y="3412602"/>
              <a:ext cx="903852" cy="837398"/>
              <a:chOff x="7834963" y="5601903"/>
              <a:chExt cx="687285" cy="606392"/>
            </a:xfrm>
          </p:grpSpPr>
          <p:sp>
            <p:nvSpPr>
              <p:cNvPr id="84" name="Freeform: Shape 83"/>
              <p:cNvSpPr/>
              <p:nvPr/>
            </p:nvSpPr>
            <p:spPr>
              <a:xfrm>
                <a:off x="8157750" y="5601903"/>
                <a:ext cx="364498" cy="606392"/>
              </a:xfrm>
              <a:custGeom>
                <a:avLst/>
                <a:gdLst>
                  <a:gd name="connsiteX0" fmla="*/ 0 w 1063591"/>
                  <a:gd name="connsiteY0" fmla="*/ 0 h 1309036"/>
                  <a:gd name="connsiteX1" fmla="*/ 0 w 1063591"/>
                  <a:gd name="connsiteY1" fmla="*/ 1309036 h 1309036"/>
                  <a:gd name="connsiteX2" fmla="*/ 1063591 w 1063591"/>
                  <a:gd name="connsiteY2" fmla="*/ 986590 h 1309036"/>
                  <a:gd name="connsiteX3" fmla="*/ 1044341 w 1063591"/>
                  <a:gd name="connsiteY3" fmla="*/ 226194 h 1309036"/>
                  <a:gd name="connsiteX4" fmla="*/ 0 w 1063591"/>
                  <a:gd name="connsiteY4" fmla="*/ 0 h 1309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3591" h="1309036">
                    <a:moveTo>
                      <a:pt x="0" y="0"/>
                    </a:moveTo>
                    <a:lnTo>
                      <a:pt x="0" y="1309036"/>
                    </a:lnTo>
                    <a:lnTo>
                      <a:pt x="1063591" y="986590"/>
                    </a:lnTo>
                    <a:lnTo>
                      <a:pt x="1044341" y="2261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85" name="Freeform: Shape 84"/>
              <p:cNvSpPr/>
              <p:nvPr/>
            </p:nvSpPr>
            <p:spPr>
              <a:xfrm rot="10800000">
                <a:off x="7834963" y="5601903"/>
                <a:ext cx="315880" cy="606392"/>
              </a:xfrm>
              <a:custGeom>
                <a:avLst/>
                <a:gdLst>
                  <a:gd name="connsiteX0" fmla="*/ 0 w 1063591"/>
                  <a:gd name="connsiteY0" fmla="*/ 0 h 1309036"/>
                  <a:gd name="connsiteX1" fmla="*/ 0 w 1063591"/>
                  <a:gd name="connsiteY1" fmla="*/ 1309036 h 1309036"/>
                  <a:gd name="connsiteX2" fmla="*/ 1063591 w 1063591"/>
                  <a:gd name="connsiteY2" fmla="*/ 986590 h 1309036"/>
                  <a:gd name="connsiteX3" fmla="*/ 1044341 w 1063591"/>
                  <a:gd name="connsiteY3" fmla="*/ 226194 h 1309036"/>
                  <a:gd name="connsiteX4" fmla="*/ 0 w 1063591"/>
                  <a:gd name="connsiteY4" fmla="*/ 0 h 1309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3591" h="1309036">
                    <a:moveTo>
                      <a:pt x="0" y="0"/>
                    </a:moveTo>
                    <a:lnTo>
                      <a:pt x="0" y="1309036"/>
                    </a:lnTo>
                    <a:lnTo>
                      <a:pt x="1063591" y="986590"/>
                    </a:lnTo>
                    <a:lnTo>
                      <a:pt x="1044341" y="2261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5017944" y="2414783"/>
              <a:ext cx="903852" cy="837398"/>
              <a:chOff x="7834963" y="5601903"/>
              <a:chExt cx="687285" cy="606392"/>
            </a:xfrm>
          </p:grpSpPr>
          <p:sp>
            <p:nvSpPr>
              <p:cNvPr id="82" name="Freeform: Shape 81"/>
              <p:cNvSpPr/>
              <p:nvPr/>
            </p:nvSpPr>
            <p:spPr>
              <a:xfrm>
                <a:off x="8157750" y="5601903"/>
                <a:ext cx="364498" cy="606392"/>
              </a:xfrm>
              <a:custGeom>
                <a:avLst/>
                <a:gdLst>
                  <a:gd name="connsiteX0" fmla="*/ 0 w 1063591"/>
                  <a:gd name="connsiteY0" fmla="*/ 0 h 1309036"/>
                  <a:gd name="connsiteX1" fmla="*/ 0 w 1063591"/>
                  <a:gd name="connsiteY1" fmla="*/ 1309036 h 1309036"/>
                  <a:gd name="connsiteX2" fmla="*/ 1063591 w 1063591"/>
                  <a:gd name="connsiteY2" fmla="*/ 986590 h 1309036"/>
                  <a:gd name="connsiteX3" fmla="*/ 1044341 w 1063591"/>
                  <a:gd name="connsiteY3" fmla="*/ 226194 h 1309036"/>
                  <a:gd name="connsiteX4" fmla="*/ 0 w 1063591"/>
                  <a:gd name="connsiteY4" fmla="*/ 0 h 1309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3591" h="1309036">
                    <a:moveTo>
                      <a:pt x="0" y="0"/>
                    </a:moveTo>
                    <a:lnTo>
                      <a:pt x="0" y="1309036"/>
                    </a:lnTo>
                    <a:lnTo>
                      <a:pt x="1063591" y="986590"/>
                    </a:lnTo>
                    <a:lnTo>
                      <a:pt x="1044341" y="2261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83" name="Freeform: Shape 82"/>
              <p:cNvSpPr/>
              <p:nvPr/>
            </p:nvSpPr>
            <p:spPr>
              <a:xfrm rot="10800000">
                <a:off x="7834963" y="5601903"/>
                <a:ext cx="315880" cy="606392"/>
              </a:xfrm>
              <a:custGeom>
                <a:avLst/>
                <a:gdLst>
                  <a:gd name="connsiteX0" fmla="*/ 0 w 1063591"/>
                  <a:gd name="connsiteY0" fmla="*/ 0 h 1309036"/>
                  <a:gd name="connsiteX1" fmla="*/ 0 w 1063591"/>
                  <a:gd name="connsiteY1" fmla="*/ 1309036 h 1309036"/>
                  <a:gd name="connsiteX2" fmla="*/ 1063591 w 1063591"/>
                  <a:gd name="connsiteY2" fmla="*/ 986590 h 1309036"/>
                  <a:gd name="connsiteX3" fmla="*/ 1044341 w 1063591"/>
                  <a:gd name="connsiteY3" fmla="*/ 226194 h 1309036"/>
                  <a:gd name="connsiteX4" fmla="*/ 0 w 1063591"/>
                  <a:gd name="connsiteY4" fmla="*/ 0 h 1309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3591" h="1309036">
                    <a:moveTo>
                      <a:pt x="0" y="0"/>
                    </a:moveTo>
                    <a:lnTo>
                      <a:pt x="0" y="1309036"/>
                    </a:lnTo>
                    <a:lnTo>
                      <a:pt x="1063591" y="986590"/>
                    </a:lnTo>
                    <a:lnTo>
                      <a:pt x="1044341" y="2261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5009819" y="1416964"/>
              <a:ext cx="903852" cy="837398"/>
              <a:chOff x="7834963" y="5601903"/>
              <a:chExt cx="687285" cy="606392"/>
            </a:xfrm>
          </p:grpSpPr>
          <p:sp>
            <p:nvSpPr>
              <p:cNvPr id="80" name="Freeform: Shape 79"/>
              <p:cNvSpPr/>
              <p:nvPr/>
            </p:nvSpPr>
            <p:spPr>
              <a:xfrm>
                <a:off x="8157750" y="5601903"/>
                <a:ext cx="364498" cy="606392"/>
              </a:xfrm>
              <a:custGeom>
                <a:avLst/>
                <a:gdLst>
                  <a:gd name="connsiteX0" fmla="*/ 0 w 1063591"/>
                  <a:gd name="connsiteY0" fmla="*/ 0 h 1309036"/>
                  <a:gd name="connsiteX1" fmla="*/ 0 w 1063591"/>
                  <a:gd name="connsiteY1" fmla="*/ 1309036 h 1309036"/>
                  <a:gd name="connsiteX2" fmla="*/ 1063591 w 1063591"/>
                  <a:gd name="connsiteY2" fmla="*/ 986590 h 1309036"/>
                  <a:gd name="connsiteX3" fmla="*/ 1044341 w 1063591"/>
                  <a:gd name="connsiteY3" fmla="*/ 226194 h 1309036"/>
                  <a:gd name="connsiteX4" fmla="*/ 0 w 1063591"/>
                  <a:gd name="connsiteY4" fmla="*/ 0 h 1309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3591" h="1309036">
                    <a:moveTo>
                      <a:pt x="0" y="0"/>
                    </a:moveTo>
                    <a:lnTo>
                      <a:pt x="0" y="1309036"/>
                    </a:lnTo>
                    <a:lnTo>
                      <a:pt x="1063591" y="986590"/>
                    </a:lnTo>
                    <a:lnTo>
                      <a:pt x="1044341" y="2261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81" name="Freeform: Shape 80"/>
              <p:cNvSpPr/>
              <p:nvPr/>
            </p:nvSpPr>
            <p:spPr>
              <a:xfrm rot="10800000">
                <a:off x="7834963" y="5601903"/>
                <a:ext cx="315880" cy="606392"/>
              </a:xfrm>
              <a:custGeom>
                <a:avLst/>
                <a:gdLst>
                  <a:gd name="connsiteX0" fmla="*/ 0 w 1063591"/>
                  <a:gd name="connsiteY0" fmla="*/ 0 h 1309036"/>
                  <a:gd name="connsiteX1" fmla="*/ 0 w 1063591"/>
                  <a:gd name="connsiteY1" fmla="*/ 1309036 h 1309036"/>
                  <a:gd name="connsiteX2" fmla="*/ 1063591 w 1063591"/>
                  <a:gd name="connsiteY2" fmla="*/ 986590 h 1309036"/>
                  <a:gd name="connsiteX3" fmla="*/ 1044341 w 1063591"/>
                  <a:gd name="connsiteY3" fmla="*/ 226194 h 1309036"/>
                  <a:gd name="connsiteX4" fmla="*/ 0 w 1063591"/>
                  <a:gd name="connsiteY4" fmla="*/ 0 h 1309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3591" h="1309036">
                    <a:moveTo>
                      <a:pt x="0" y="0"/>
                    </a:moveTo>
                    <a:lnTo>
                      <a:pt x="0" y="1309036"/>
                    </a:lnTo>
                    <a:lnTo>
                      <a:pt x="1063591" y="986590"/>
                    </a:lnTo>
                    <a:lnTo>
                      <a:pt x="1044341" y="2261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5009818" y="419145"/>
              <a:ext cx="903852" cy="837398"/>
              <a:chOff x="7834963" y="5601903"/>
              <a:chExt cx="687285" cy="606392"/>
            </a:xfrm>
          </p:grpSpPr>
          <p:sp>
            <p:nvSpPr>
              <p:cNvPr id="78" name="Freeform: Shape 77"/>
              <p:cNvSpPr/>
              <p:nvPr/>
            </p:nvSpPr>
            <p:spPr>
              <a:xfrm>
                <a:off x="8157750" y="5601903"/>
                <a:ext cx="364498" cy="606392"/>
              </a:xfrm>
              <a:custGeom>
                <a:avLst/>
                <a:gdLst>
                  <a:gd name="connsiteX0" fmla="*/ 0 w 1063591"/>
                  <a:gd name="connsiteY0" fmla="*/ 0 h 1309036"/>
                  <a:gd name="connsiteX1" fmla="*/ 0 w 1063591"/>
                  <a:gd name="connsiteY1" fmla="*/ 1309036 h 1309036"/>
                  <a:gd name="connsiteX2" fmla="*/ 1063591 w 1063591"/>
                  <a:gd name="connsiteY2" fmla="*/ 986590 h 1309036"/>
                  <a:gd name="connsiteX3" fmla="*/ 1044341 w 1063591"/>
                  <a:gd name="connsiteY3" fmla="*/ 226194 h 1309036"/>
                  <a:gd name="connsiteX4" fmla="*/ 0 w 1063591"/>
                  <a:gd name="connsiteY4" fmla="*/ 0 h 1309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3591" h="1309036">
                    <a:moveTo>
                      <a:pt x="0" y="0"/>
                    </a:moveTo>
                    <a:lnTo>
                      <a:pt x="0" y="1309036"/>
                    </a:lnTo>
                    <a:lnTo>
                      <a:pt x="1063591" y="986590"/>
                    </a:lnTo>
                    <a:lnTo>
                      <a:pt x="1044341" y="2261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9" name="Freeform: Shape 78"/>
              <p:cNvSpPr/>
              <p:nvPr/>
            </p:nvSpPr>
            <p:spPr>
              <a:xfrm rot="10800000">
                <a:off x="7834963" y="5601903"/>
                <a:ext cx="315880" cy="606392"/>
              </a:xfrm>
              <a:custGeom>
                <a:avLst/>
                <a:gdLst>
                  <a:gd name="connsiteX0" fmla="*/ 0 w 1063591"/>
                  <a:gd name="connsiteY0" fmla="*/ 0 h 1309036"/>
                  <a:gd name="connsiteX1" fmla="*/ 0 w 1063591"/>
                  <a:gd name="connsiteY1" fmla="*/ 1309036 h 1309036"/>
                  <a:gd name="connsiteX2" fmla="*/ 1063591 w 1063591"/>
                  <a:gd name="connsiteY2" fmla="*/ 986590 h 1309036"/>
                  <a:gd name="connsiteX3" fmla="*/ 1044341 w 1063591"/>
                  <a:gd name="connsiteY3" fmla="*/ 226194 h 1309036"/>
                  <a:gd name="connsiteX4" fmla="*/ 0 w 1063591"/>
                  <a:gd name="connsiteY4" fmla="*/ 0 h 1309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3591" h="1309036">
                    <a:moveTo>
                      <a:pt x="0" y="0"/>
                    </a:moveTo>
                    <a:lnTo>
                      <a:pt x="0" y="1309036"/>
                    </a:lnTo>
                    <a:lnTo>
                      <a:pt x="1063591" y="986590"/>
                    </a:lnTo>
                    <a:lnTo>
                      <a:pt x="1044341" y="2261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7379231" y="572017"/>
            <a:ext cx="3895609" cy="3429272"/>
            <a:chOff x="7379231" y="572017"/>
            <a:chExt cx="3895609" cy="3429272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79231" y="906806"/>
              <a:ext cx="2798288" cy="2798288"/>
            </a:xfrm>
            <a:prstGeom prst="rect">
              <a:avLst/>
            </a:prstGeom>
          </p:spPr>
        </p:pic>
        <p:grpSp>
          <p:nvGrpSpPr>
            <p:cNvPr id="104" name="Group 103"/>
            <p:cNvGrpSpPr/>
            <p:nvPr/>
          </p:nvGrpSpPr>
          <p:grpSpPr>
            <a:xfrm>
              <a:off x="10506502" y="721698"/>
              <a:ext cx="768338" cy="3279591"/>
              <a:chOff x="4923080" y="372450"/>
              <a:chExt cx="903854" cy="3858033"/>
            </a:xfrm>
          </p:grpSpPr>
          <p:grpSp>
            <p:nvGrpSpPr>
              <p:cNvPr id="105" name="Group 104"/>
              <p:cNvGrpSpPr/>
              <p:nvPr/>
            </p:nvGrpSpPr>
            <p:grpSpPr>
              <a:xfrm>
                <a:off x="4923080" y="372450"/>
                <a:ext cx="903854" cy="837398"/>
                <a:chOff x="7834963" y="5601903"/>
                <a:chExt cx="687287" cy="606392"/>
              </a:xfrm>
            </p:grpSpPr>
            <p:sp>
              <p:nvSpPr>
                <p:cNvPr id="115" name="Freeform: Shape 114"/>
                <p:cNvSpPr/>
                <p:nvPr/>
              </p:nvSpPr>
              <p:spPr>
                <a:xfrm>
                  <a:off x="8157752" y="5601903"/>
                  <a:ext cx="364498" cy="606392"/>
                </a:xfrm>
                <a:custGeom>
                  <a:avLst/>
                  <a:gdLst>
                    <a:gd name="connsiteX0" fmla="*/ 0 w 1063591"/>
                    <a:gd name="connsiteY0" fmla="*/ 0 h 1309036"/>
                    <a:gd name="connsiteX1" fmla="*/ 0 w 1063591"/>
                    <a:gd name="connsiteY1" fmla="*/ 1309036 h 1309036"/>
                    <a:gd name="connsiteX2" fmla="*/ 1063591 w 1063591"/>
                    <a:gd name="connsiteY2" fmla="*/ 986590 h 1309036"/>
                    <a:gd name="connsiteX3" fmla="*/ 1044341 w 1063591"/>
                    <a:gd name="connsiteY3" fmla="*/ 226194 h 1309036"/>
                    <a:gd name="connsiteX4" fmla="*/ 0 w 1063591"/>
                    <a:gd name="connsiteY4" fmla="*/ 0 h 1309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3591" h="1309036">
                      <a:moveTo>
                        <a:pt x="0" y="0"/>
                      </a:moveTo>
                      <a:lnTo>
                        <a:pt x="0" y="1309036"/>
                      </a:lnTo>
                      <a:lnTo>
                        <a:pt x="1063591" y="986590"/>
                      </a:lnTo>
                      <a:lnTo>
                        <a:pt x="1044341" y="2261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72C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116" name="Freeform: Shape 115"/>
                <p:cNvSpPr/>
                <p:nvPr/>
              </p:nvSpPr>
              <p:spPr>
                <a:xfrm rot="10800000">
                  <a:off x="7834963" y="5601903"/>
                  <a:ext cx="315880" cy="606392"/>
                </a:xfrm>
                <a:custGeom>
                  <a:avLst/>
                  <a:gdLst>
                    <a:gd name="connsiteX0" fmla="*/ 0 w 1063591"/>
                    <a:gd name="connsiteY0" fmla="*/ 0 h 1309036"/>
                    <a:gd name="connsiteX1" fmla="*/ 0 w 1063591"/>
                    <a:gd name="connsiteY1" fmla="*/ 1309036 h 1309036"/>
                    <a:gd name="connsiteX2" fmla="*/ 1063591 w 1063591"/>
                    <a:gd name="connsiteY2" fmla="*/ 986590 h 1309036"/>
                    <a:gd name="connsiteX3" fmla="*/ 1044341 w 1063591"/>
                    <a:gd name="connsiteY3" fmla="*/ 226194 h 1309036"/>
                    <a:gd name="connsiteX4" fmla="*/ 0 w 1063591"/>
                    <a:gd name="connsiteY4" fmla="*/ 0 h 1309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3591" h="1309036">
                      <a:moveTo>
                        <a:pt x="0" y="0"/>
                      </a:moveTo>
                      <a:lnTo>
                        <a:pt x="0" y="1309036"/>
                      </a:lnTo>
                      <a:lnTo>
                        <a:pt x="1063591" y="986590"/>
                      </a:lnTo>
                      <a:lnTo>
                        <a:pt x="1044341" y="2261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grpSp>
            <p:nvGrpSpPr>
              <p:cNvPr id="106" name="Group 105"/>
              <p:cNvGrpSpPr/>
              <p:nvPr/>
            </p:nvGrpSpPr>
            <p:grpSpPr>
              <a:xfrm>
                <a:off x="4923082" y="1367485"/>
                <a:ext cx="903852" cy="837398"/>
                <a:chOff x="7834963" y="5601903"/>
                <a:chExt cx="687285" cy="606392"/>
              </a:xfrm>
            </p:grpSpPr>
            <p:sp>
              <p:nvSpPr>
                <p:cNvPr id="113" name="Freeform: Shape 112"/>
                <p:cNvSpPr/>
                <p:nvPr/>
              </p:nvSpPr>
              <p:spPr>
                <a:xfrm>
                  <a:off x="8157750" y="5601903"/>
                  <a:ext cx="364498" cy="606392"/>
                </a:xfrm>
                <a:custGeom>
                  <a:avLst/>
                  <a:gdLst>
                    <a:gd name="connsiteX0" fmla="*/ 0 w 1063591"/>
                    <a:gd name="connsiteY0" fmla="*/ 0 h 1309036"/>
                    <a:gd name="connsiteX1" fmla="*/ 0 w 1063591"/>
                    <a:gd name="connsiteY1" fmla="*/ 1309036 h 1309036"/>
                    <a:gd name="connsiteX2" fmla="*/ 1063591 w 1063591"/>
                    <a:gd name="connsiteY2" fmla="*/ 986590 h 1309036"/>
                    <a:gd name="connsiteX3" fmla="*/ 1044341 w 1063591"/>
                    <a:gd name="connsiteY3" fmla="*/ 226194 h 1309036"/>
                    <a:gd name="connsiteX4" fmla="*/ 0 w 1063591"/>
                    <a:gd name="connsiteY4" fmla="*/ 0 h 1309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3591" h="1309036">
                      <a:moveTo>
                        <a:pt x="0" y="0"/>
                      </a:moveTo>
                      <a:lnTo>
                        <a:pt x="0" y="1309036"/>
                      </a:lnTo>
                      <a:lnTo>
                        <a:pt x="1063591" y="986590"/>
                      </a:lnTo>
                      <a:lnTo>
                        <a:pt x="1044341" y="2261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72C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114" name="Freeform: Shape 113"/>
                <p:cNvSpPr/>
                <p:nvPr/>
              </p:nvSpPr>
              <p:spPr>
                <a:xfrm rot="10800000">
                  <a:off x="7834963" y="5601903"/>
                  <a:ext cx="315880" cy="606392"/>
                </a:xfrm>
                <a:custGeom>
                  <a:avLst/>
                  <a:gdLst>
                    <a:gd name="connsiteX0" fmla="*/ 0 w 1063591"/>
                    <a:gd name="connsiteY0" fmla="*/ 0 h 1309036"/>
                    <a:gd name="connsiteX1" fmla="*/ 0 w 1063591"/>
                    <a:gd name="connsiteY1" fmla="*/ 1309036 h 1309036"/>
                    <a:gd name="connsiteX2" fmla="*/ 1063591 w 1063591"/>
                    <a:gd name="connsiteY2" fmla="*/ 986590 h 1309036"/>
                    <a:gd name="connsiteX3" fmla="*/ 1044341 w 1063591"/>
                    <a:gd name="connsiteY3" fmla="*/ 226194 h 1309036"/>
                    <a:gd name="connsiteX4" fmla="*/ 0 w 1063591"/>
                    <a:gd name="connsiteY4" fmla="*/ 0 h 1309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3591" h="1309036">
                      <a:moveTo>
                        <a:pt x="0" y="0"/>
                      </a:moveTo>
                      <a:lnTo>
                        <a:pt x="0" y="1309036"/>
                      </a:lnTo>
                      <a:lnTo>
                        <a:pt x="1063591" y="986590"/>
                      </a:lnTo>
                      <a:lnTo>
                        <a:pt x="1044341" y="2261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>
                <a:off x="4923082" y="2375315"/>
                <a:ext cx="903852" cy="837398"/>
                <a:chOff x="7834963" y="5601903"/>
                <a:chExt cx="687285" cy="606392"/>
              </a:xfrm>
            </p:grpSpPr>
            <p:sp>
              <p:nvSpPr>
                <p:cNvPr id="111" name="Freeform: Shape 110"/>
                <p:cNvSpPr/>
                <p:nvPr/>
              </p:nvSpPr>
              <p:spPr>
                <a:xfrm>
                  <a:off x="8157750" y="5601903"/>
                  <a:ext cx="364498" cy="606392"/>
                </a:xfrm>
                <a:custGeom>
                  <a:avLst/>
                  <a:gdLst>
                    <a:gd name="connsiteX0" fmla="*/ 0 w 1063591"/>
                    <a:gd name="connsiteY0" fmla="*/ 0 h 1309036"/>
                    <a:gd name="connsiteX1" fmla="*/ 0 w 1063591"/>
                    <a:gd name="connsiteY1" fmla="*/ 1309036 h 1309036"/>
                    <a:gd name="connsiteX2" fmla="*/ 1063591 w 1063591"/>
                    <a:gd name="connsiteY2" fmla="*/ 986590 h 1309036"/>
                    <a:gd name="connsiteX3" fmla="*/ 1044341 w 1063591"/>
                    <a:gd name="connsiteY3" fmla="*/ 226194 h 1309036"/>
                    <a:gd name="connsiteX4" fmla="*/ 0 w 1063591"/>
                    <a:gd name="connsiteY4" fmla="*/ 0 h 1309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3591" h="1309036">
                      <a:moveTo>
                        <a:pt x="0" y="0"/>
                      </a:moveTo>
                      <a:lnTo>
                        <a:pt x="0" y="1309036"/>
                      </a:lnTo>
                      <a:lnTo>
                        <a:pt x="1063591" y="986590"/>
                      </a:lnTo>
                      <a:lnTo>
                        <a:pt x="1044341" y="2261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72C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112" name="Freeform: Shape 111"/>
                <p:cNvSpPr/>
                <p:nvPr/>
              </p:nvSpPr>
              <p:spPr>
                <a:xfrm rot="10800000">
                  <a:off x="7834963" y="5601903"/>
                  <a:ext cx="315880" cy="606392"/>
                </a:xfrm>
                <a:custGeom>
                  <a:avLst/>
                  <a:gdLst>
                    <a:gd name="connsiteX0" fmla="*/ 0 w 1063591"/>
                    <a:gd name="connsiteY0" fmla="*/ 0 h 1309036"/>
                    <a:gd name="connsiteX1" fmla="*/ 0 w 1063591"/>
                    <a:gd name="connsiteY1" fmla="*/ 1309036 h 1309036"/>
                    <a:gd name="connsiteX2" fmla="*/ 1063591 w 1063591"/>
                    <a:gd name="connsiteY2" fmla="*/ 986590 h 1309036"/>
                    <a:gd name="connsiteX3" fmla="*/ 1044341 w 1063591"/>
                    <a:gd name="connsiteY3" fmla="*/ 226194 h 1309036"/>
                    <a:gd name="connsiteX4" fmla="*/ 0 w 1063591"/>
                    <a:gd name="connsiteY4" fmla="*/ 0 h 1309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3591" h="1309036">
                      <a:moveTo>
                        <a:pt x="0" y="0"/>
                      </a:moveTo>
                      <a:lnTo>
                        <a:pt x="0" y="1309036"/>
                      </a:lnTo>
                      <a:lnTo>
                        <a:pt x="1063591" y="986590"/>
                      </a:lnTo>
                      <a:lnTo>
                        <a:pt x="1044341" y="2261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grpSp>
            <p:nvGrpSpPr>
              <p:cNvPr id="108" name="Group 107"/>
              <p:cNvGrpSpPr/>
              <p:nvPr/>
            </p:nvGrpSpPr>
            <p:grpSpPr>
              <a:xfrm>
                <a:off x="4923082" y="3393085"/>
                <a:ext cx="903852" cy="837398"/>
                <a:chOff x="7834963" y="5601903"/>
                <a:chExt cx="687285" cy="606392"/>
              </a:xfrm>
            </p:grpSpPr>
            <p:sp>
              <p:nvSpPr>
                <p:cNvPr id="109" name="Freeform: Shape 108"/>
                <p:cNvSpPr/>
                <p:nvPr/>
              </p:nvSpPr>
              <p:spPr>
                <a:xfrm>
                  <a:off x="8157750" y="5601903"/>
                  <a:ext cx="364498" cy="606392"/>
                </a:xfrm>
                <a:custGeom>
                  <a:avLst/>
                  <a:gdLst>
                    <a:gd name="connsiteX0" fmla="*/ 0 w 1063591"/>
                    <a:gd name="connsiteY0" fmla="*/ 0 h 1309036"/>
                    <a:gd name="connsiteX1" fmla="*/ 0 w 1063591"/>
                    <a:gd name="connsiteY1" fmla="*/ 1309036 h 1309036"/>
                    <a:gd name="connsiteX2" fmla="*/ 1063591 w 1063591"/>
                    <a:gd name="connsiteY2" fmla="*/ 986590 h 1309036"/>
                    <a:gd name="connsiteX3" fmla="*/ 1044341 w 1063591"/>
                    <a:gd name="connsiteY3" fmla="*/ 226194 h 1309036"/>
                    <a:gd name="connsiteX4" fmla="*/ 0 w 1063591"/>
                    <a:gd name="connsiteY4" fmla="*/ 0 h 1309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3591" h="1309036">
                      <a:moveTo>
                        <a:pt x="0" y="0"/>
                      </a:moveTo>
                      <a:lnTo>
                        <a:pt x="0" y="1309036"/>
                      </a:lnTo>
                      <a:lnTo>
                        <a:pt x="1063591" y="986590"/>
                      </a:lnTo>
                      <a:lnTo>
                        <a:pt x="1044341" y="2261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72C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110" name="Freeform: Shape 109"/>
                <p:cNvSpPr/>
                <p:nvPr/>
              </p:nvSpPr>
              <p:spPr>
                <a:xfrm rot="10800000">
                  <a:off x="7834963" y="5601903"/>
                  <a:ext cx="315880" cy="606392"/>
                </a:xfrm>
                <a:custGeom>
                  <a:avLst/>
                  <a:gdLst>
                    <a:gd name="connsiteX0" fmla="*/ 0 w 1063591"/>
                    <a:gd name="connsiteY0" fmla="*/ 0 h 1309036"/>
                    <a:gd name="connsiteX1" fmla="*/ 0 w 1063591"/>
                    <a:gd name="connsiteY1" fmla="*/ 1309036 h 1309036"/>
                    <a:gd name="connsiteX2" fmla="*/ 1063591 w 1063591"/>
                    <a:gd name="connsiteY2" fmla="*/ 986590 h 1309036"/>
                    <a:gd name="connsiteX3" fmla="*/ 1044341 w 1063591"/>
                    <a:gd name="connsiteY3" fmla="*/ 226194 h 1309036"/>
                    <a:gd name="connsiteX4" fmla="*/ 0 w 1063591"/>
                    <a:gd name="connsiteY4" fmla="*/ 0 h 1309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3591" h="1309036">
                      <a:moveTo>
                        <a:pt x="0" y="0"/>
                      </a:moveTo>
                      <a:lnTo>
                        <a:pt x="0" y="1309036"/>
                      </a:lnTo>
                      <a:lnTo>
                        <a:pt x="1063591" y="986590"/>
                      </a:lnTo>
                      <a:lnTo>
                        <a:pt x="1044341" y="2261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</p:grpSp>
        <p:grpSp>
          <p:nvGrpSpPr>
            <p:cNvPr id="4" name="Group 3"/>
            <p:cNvGrpSpPr/>
            <p:nvPr/>
          </p:nvGrpSpPr>
          <p:grpSpPr>
            <a:xfrm>
              <a:off x="10434815" y="647850"/>
              <a:ext cx="768338" cy="3279591"/>
              <a:chOff x="4923080" y="372450"/>
              <a:chExt cx="903854" cy="3858033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4923080" y="372450"/>
                <a:ext cx="903854" cy="837398"/>
                <a:chOff x="7834963" y="5601903"/>
                <a:chExt cx="687287" cy="606392"/>
              </a:xfrm>
            </p:grpSpPr>
            <p:sp>
              <p:nvSpPr>
                <p:cNvPr id="58" name="Freeform: Shape 57"/>
                <p:cNvSpPr/>
                <p:nvPr/>
              </p:nvSpPr>
              <p:spPr>
                <a:xfrm>
                  <a:off x="8157752" y="5601903"/>
                  <a:ext cx="364498" cy="606392"/>
                </a:xfrm>
                <a:custGeom>
                  <a:avLst/>
                  <a:gdLst>
                    <a:gd name="connsiteX0" fmla="*/ 0 w 1063591"/>
                    <a:gd name="connsiteY0" fmla="*/ 0 h 1309036"/>
                    <a:gd name="connsiteX1" fmla="*/ 0 w 1063591"/>
                    <a:gd name="connsiteY1" fmla="*/ 1309036 h 1309036"/>
                    <a:gd name="connsiteX2" fmla="*/ 1063591 w 1063591"/>
                    <a:gd name="connsiteY2" fmla="*/ 986590 h 1309036"/>
                    <a:gd name="connsiteX3" fmla="*/ 1044341 w 1063591"/>
                    <a:gd name="connsiteY3" fmla="*/ 226194 h 1309036"/>
                    <a:gd name="connsiteX4" fmla="*/ 0 w 1063591"/>
                    <a:gd name="connsiteY4" fmla="*/ 0 h 1309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3591" h="1309036">
                      <a:moveTo>
                        <a:pt x="0" y="0"/>
                      </a:moveTo>
                      <a:lnTo>
                        <a:pt x="0" y="1309036"/>
                      </a:lnTo>
                      <a:lnTo>
                        <a:pt x="1063591" y="986590"/>
                      </a:lnTo>
                      <a:lnTo>
                        <a:pt x="1044341" y="2261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72C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59" name="Freeform: Shape 58"/>
                <p:cNvSpPr/>
                <p:nvPr/>
              </p:nvSpPr>
              <p:spPr>
                <a:xfrm rot="10800000">
                  <a:off x="7834963" y="5601903"/>
                  <a:ext cx="315880" cy="606392"/>
                </a:xfrm>
                <a:custGeom>
                  <a:avLst/>
                  <a:gdLst>
                    <a:gd name="connsiteX0" fmla="*/ 0 w 1063591"/>
                    <a:gd name="connsiteY0" fmla="*/ 0 h 1309036"/>
                    <a:gd name="connsiteX1" fmla="*/ 0 w 1063591"/>
                    <a:gd name="connsiteY1" fmla="*/ 1309036 h 1309036"/>
                    <a:gd name="connsiteX2" fmla="*/ 1063591 w 1063591"/>
                    <a:gd name="connsiteY2" fmla="*/ 986590 h 1309036"/>
                    <a:gd name="connsiteX3" fmla="*/ 1044341 w 1063591"/>
                    <a:gd name="connsiteY3" fmla="*/ 226194 h 1309036"/>
                    <a:gd name="connsiteX4" fmla="*/ 0 w 1063591"/>
                    <a:gd name="connsiteY4" fmla="*/ 0 h 1309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3591" h="1309036">
                      <a:moveTo>
                        <a:pt x="0" y="0"/>
                      </a:moveTo>
                      <a:lnTo>
                        <a:pt x="0" y="1309036"/>
                      </a:lnTo>
                      <a:lnTo>
                        <a:pt x="1063591" y="986590"/>
                      </a:lnTo>
                      <a:lnTo>
                        <a:pt x="1044341" y="2261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grpSp>
            <p:nvGrpSpPr>
              <p:cNvPr id="95" name="Group 94"/>
              <p:cNvGrpSpPr/>
              <p:nvPr/>
            </p:nvGrpSpPr>
            <p:grpSpPr>
              <a:xfrm>
                <a:off x="4923082" y="1367485"/>
                <a:ext cx="903852" cy="837398"/>
                <a:chOff x="7834963" y="5601903"/>
                <a:chExt cx="687285" cy="606392"/>
              </a:xfrm>
            </p:grpSpPr>
            <p:sp>
              <p:nvSpPr>
                <p:cNvPr id="96" name="Freeform: Shape 95"/>
                <p:cNvSpPr/>
                <p:nvPr/>
              </p:nvSpPr>
              <p:spPr>
                <a:xfrm>
                  <a:off x="8157750" y="5601903"/>
                  <a:ext cx="364498" cy="606392"/>
                </a:xfrm>
                <a:custGeom>
                  <a:avLst/>
                  <a:gdLst>
                    <a:gd name="connsiteX0" fmla="*/ 0 w 1063591"/>
                    <a:gd name="connsiteY0" fmla="*/ 0 h 1309036"/>
                    <a:gd name="connsiteX1" fmla="*/ 0 w 1063591"/>
                    <a:gd name="connsiteY1" fmla="*/ 1309036 h 1309036"/>
                    <a:gd name="connsiteX2" fmla="*/ 1063591 w 1063591"/>
                    <a:gd name="connsiteY2" fmla="*/ 986590 h 1309036"/>
                    <a:gd name="connsiteX3" fmla="*/ 1044341 w 1063591"/>
                    <a:gd name="connsiteY3" fmla="*/ 226194 h 1309036"/>
                    <a:gd name="connsiteX4" fmla="*/ 0 w 1063591"/>
                    <a:gd name="connsiteY4" fmla="*/ 0 h 1309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3591" h="1309036">
                      <a:moveTo>
                        <a:pt x="0" y="0"/>
                      </a:moveTo>
                      <a:lnTo>
                        <a:pt x="0" y="1309036"/>
                      </a:lnTo>
                      <a:lnTo>
                        <a:pt x="1063591" y="986590"/>
                      </a:lnTo>
                      <a:lnTo>
                        <a:pt x="1044341" y="2261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72C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97" name="Freeform: Shape 96"/>
                <p:cNvSpPr/>
                <p:nvPr/>
              </p:nvSpPr>
              <p:spPr>
                <a:xfrm rot="10800000">
                  <a:off x="7834963" y="5601903"/>
                  <a:ext cx="315880" cy="606392"/>
                </a:xfrm>
                <a:custGeom>
                  <a:avLst/>
                  <a:gdLst>
                    <a:gd name="connsiteX0" fmla="*/ 0 w 1063591"/>
                    <a:gd name="connsiteY0" fmla="*/ 0 h 1309036"/>
                    <a:gd name="connsiteX1" fmla="*/ 0 w 1063591"/>
                    <a:gd name="connsiteY1" fmla="*/ 1309036 h 1309036"/>
                    <a:gd name="connsiteX2" fmla="*/ 1063591 w 1063591"/>
                    <a:gd name="connsiteY2" fmla="*/ 986590 h 1309036"/>
                    <a:gd name="connsiteX3" fmla="*/ 1044341 w 1063591"/>
                    <a:gd name="connsiteY3" fmla="*/ 226194 h 1309036"/>
                    <a:gd name="connsiteX4" fmla="*/ 0 w 1063591"/>
                    <a:gd name="connsiteY4" fmla="*/ 0 h 1309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3591" h="1309036">
                      <a:moveTo>
                        <a:pt x="0" y="0"/>
                      </a:moveTo>
                      <a:lnTo>
                        <a:pt x="0" y="1309036"/>
                      </a:lnTo>
                      <a:lnTo>
                        <a:pt x="1063591" y="986590"/>
                      </a:lnTo>
                      <a:lnTo>
                        <a:pt x="1044341" y="2261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grpSp>
            <p:nvGrpSpPr>
              <p:cNvPr id="98" name="Group 97"/>
              <p:cNvGrpSpPr/>
              <p:nvPr/>
            </p:nvGrpSpPr>
            <p:grpSpPr>
              <a:xfrm>
                <a:off x="4923082" y="2375315"/>
                <a:ext cx="903852" cy="837398"/>
                <a:chOff x="7834963" y="5601903"/>
                <a:chExt cx="687285" cy="606392"/>
              </a:xfrm>
            </p:grpSpPr>
            <p:sp>
              <p:nvSpPr>
                <p:cNvPr id="99" name="Freeform: Shape 98"/>
                <p:cNvSpPr/>
                <p:nvPr/>
              </p:nvSpPr>
              <p:spPr>
                <a:xfrm>
                  <a:off x="8157750" y="5601903"/>
                  <a:ext cx="364498" cy="606392"/>
                </a:xfrm>
                <a:custGeom>
                  <a:avLst/>
                  <a:gdLst>
                    <a:gd name="connsiteX0" fmla="*/ 0 w 1063591"/>
                    <a:gd name="connsiteY0" fmla="*/ 0 h 1309036"/>
                    <a:gd name="connsiteX1" fmla="*/ 0 w 1063591"/>
                    <a:gd name="connsiteY1" fmla="*/ 1309036 h 1309036"/>
                    <a:gd name="connsiteX2" fmla="*/ 1063591 w 1063591"/>
                    <a:gd name="connsiteY2" fmla="*/ 986590 h 1309036"/>
                    <a:gd name="connsiteX3" fmla="*/ 1044341 w 1063591"/>
                    <a:gd name="connsiteY3" fmla="*/ 226194 h 1309036"/>
                    <a:gd name="connsiteX4" fmla="*/ 0 w 1063591"/>
                    <a:gd name="connsiteY4" fmla="*/ 0 h 1309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3591" h="1309036">
                      <a:moveTo>
                        <a:pt x="0" y="0"/>
                      </a:moveTo>
                      <a:lnTo>
                        <a:pt x="0" y="1309036"/>
                      </a:lnTo>
                      <a:lnTo>
                        <a:pt x="1063591" y="986590"/>
                      </a:lnTo>
                      <a:lnTo>
                        <a:pt x="1044341" y="2261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72C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100" name="Freeform: Shape 99"/>
                <p:cNvSpPr/>
                <p:nvPr/>
              </p:nvSpPr>
              <p:spPr>
                <a:xfrm rot="10800000">
                  <a:off x="7834963" y="5601903"/>
                  <a:ext cx="315880" cy="606392"/>
                </a:xfrm>
                <a:custGeom>
                  <a:avLst/>
                  <a:gdLst>
                    <a:gd name="connsiteX0" fmla="*/ 0 w 1063591"/>
                    <a:gd name="connsiteY0" fmla="*/ 0 h 1309036"/>
                    <a:gd name="connsiteX1" fmla="*/ 0 w 1063591"/>
                    <a:gd name="connsiteY1" fmla="*/ 1309036 h 1309036"/>
                    <a:gd name="connsiteX2" fmla="*/ 1063591 w 1063591"/>
                    <a:gd name="connsiteY2" fmla="*/ 986590 h 1309036"/>
                    <a:gd name="connsiteX3" fmla="*/ 1044341 w 1063591"/>
                    <a:gd name="connsiteY3" fmla="*/ 226194 h 1309036"/>
                    <a:gd name="connsiteX4" fmla="*/ 0 w 1063591"/>
                    <a:gd name="connsiteY4" fmla="*/ 0 h 1309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3591" h="1309036">
                      <a:moveTo>
                        <a:pt x="0" y="0"/>
                      </a:moveTo>
                      <a:lnTo>
                        <a:pt x="0" y="1309036"/>
                      </a:lnTo>
                      <a:lnTo>
                        <a:pt x="1063591" y="986590"/>
                      </a:lnTo>
                      <a:lnTo>
                        <a:pt x="1044341" y="2261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grpSp>
            <p:nvGrpSpPr>
              <p:cNvPr id="101" name="Group 100"/>
              <p:cNvGrpSpPr/>
              <p:nvPr/>
            </p:nvGrpSpPr>
            <p:grpSpPr>
              <a:xfrm>
                <a:off x="4923082" y="3393085"/>
                <a:ext cx="903852" cy="837398"/>
                <a:chOff x="7834963" y="5601903"/>
                <a:chExt cx="687285" cy="606392"/>
              </a:xfrm>
            </p:grpSpPr>
            <p:sp>
              <p:nvSpPr>
                <p:cNvPr id="102" name="Freeform: Shape 101"/>
                <p:cNvSpPr/>
                <p:nvPr/>
              </p:nvSpPr>
              <p:spPr>
                <a:xfrm>
                  <a:off x="8157750" y="5601903"/>
                  <a:ext cx="364498" cy="606392"/>
                </a:xfrm>
                <a:custGeom>
                  <a:avLst/>
                  <a:gdLst>
                    <a:gd name="connsiteX0" fmla="*/ 0 w 1063591"/>
                    <a:gd name="connsiteY0" fmla="*/ 0 h 1309036"/>
                    <a:gd name="connsiteX1" fmla="*/ 0 w 1063591"/>
                    <a:gd name="connsiteY1" fmla="*/ 1309036 h 1309036"/>
                    <a:gd name="connsiteX2" fmla="*/ 1063591 w 1063591"/>
                    <a:gd name="connsiteY2" fmla="*/ 986590 h 1309036"/>
                    <a:gd name="connsiteX3" fmla="*/ 1044341 w 1063591"/>
                    <a:gd name="connsiteY3" fmla="*/ 226194 h 1309036"/>
                    <a:gd name="connsiteX4" fmla="*/ 0 w 1063591"/>
                    <a:gd name="connsiteY4" fmla="*/ 0 h 1309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3591" h="1309036">
                      <a:moveTo>
                        <a:pt x="0" y="0"/>
                      </a:moveTo>
                      <a:lnTo>
                        <a:pt x="0" y="1309036"/>
                      </a:lnTo>
                      <a:lnTo>
                        <a:pt x="1063591" y="986590"/>
                      </a:lnTo>
                      <a:lnTo>
                        <a:pt x="1044341" y="2261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72C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103" name="Freeform: Shape 102"/>
                <p:cNvSpPr/>
                <p:nvPr/>
              </p:nvSpPr>
              <p:spPr>
                <a:xfrm rot="10800000">
                  <a:off x="7834963" y="5601903"/>
                  <a:ext cx="315880" cy="606392"/>
                </a:xfrm>
                <a:custGeom>
                  <a:avLst/>
                  <a:gdLst>
                    <a:gd name="connsiteX0" fmla="*/ 0 w 1063591"/>
                    <a:gd name="connsiteY0" fmla="*/ 0 h 1309036"/>
                    <a:gd name="connsiteX1" fmla="*/ 0 w 1063591"/>
                    <a:gd name="connsiteY1" fmla="*/ 1309036 h 1309036"/>
                    <a:gd name="connsiteX2" fmla="*/ 1063591 w 1063591"/>
                    <a:gd name="connsiteY2" fmla="*/ 986590 h 1309036"/>
                    <a:gd name="connsiteX3" fmla="*/ 1044341 w 1063591"/>
                    <a:gd name="connsiteY3" fmla="*/ 226194 h 1309036"/>
                    <a:gd name="connsiteX4" fmla="*/ 0 w 1063591"/>
                    <a:gd name="connsiteY4" fmla="*/ 0 h 1309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3591" h="1309036">
                      <a:moveTo>
                        <a:pt x="0" y="0"/>
                      </a:moveTo>
                      <a:lnTo>
                        <a:pt x="0" y="1309036"/>
                      </a:lnTo>
                      <a:lnTo>
                        <a:pt x="1063591" y="986590"/>
                      </a:lnTo>
                      <a:lnTo>
                        <a:pt x="1044341" y="2261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</p:grpSp>
        <p:grpSp>
          <p:nvGrpSpPr>
            <p:cNvPr id="60" name="endpoints - layer1"/>
            <p:cNvGrpSpPr/>
            <p:nvPr/>
          </p:nvGrpSpPr>
          <p:grpSpPr>
            <a:xfrm>
              <a:off x="10367019" y="572017"/>
              <a:ext cx="775244" cy="3256487"/>
              <a:chOff x="5009818" y="419145"/>
              <a:chExt cx="911979" cy="3830855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5017945" y="3412602"/>
                <a:ext cx="903852" cy="837398"/>
                <a:chOff x="7834963" y="5601903"/>
                <a:chExt cx="687285" cy="606392"/>
              </a:xfrm>
            </p:grpSpPr>
            <p:sp>
              <p:nvSpPr>
                <p:cNvPr id="71" name="Freeform: Shape 70"/>
                <p:cNvSpPr/>
                <p:nvPr/>
              </p:nvSpPr>
              <p:spPr>
                <a:xfrm>
                  <a:off x="8157750" y="5601903"/>
                  <a:ext cx="364498" cy="606392"/>
                </a:xfrm>
                <a:custGeom>
                  <a:avLst/>
                  <a:gdLst>
                    <a:gd name="connsiteX0" fmla="*/ 0 w 1063591"/>
                    <a:gd name="connsiteY0" fmla="*/ 0 h 1309036"/>
                    <a:gd name="connsiteX1" fmla="*/ 0 w 1063591"/>
                    <a:gd name="connsiteY1" fmla="*/ 1309036 h 1309036"/>
                    <a:gd name="connsiteX2" fmla="*/ 1063591 w 1063591"/>
                    <a:gd name="connsiteY2" fmla="*/ 986590 h 1309036"/>
                    <a:gd name="connsiteX3" fmla="*/ 1044341 w 1063591"/>
                    <a:gd name="connsiteY3" fmla="*/ 226194 h 1309036"/>
                    <a:gd name="connsiteX4" fmla="*/ 0 w 1063591"/>
                    <a:gd name="connsiteY4" fmla="*/ 0 h 1309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3591" h="1309036">
                      <a:moveTo>
                        <a:pt x="0" y="0"/>
                      </a:moveTo>
                      <a:lnTo>
                        <a:pt x="0" y="1309036"/>
                      </a:lnTo>
                      <a:lnTo>
                        <a:pt x="1063591" y="986590"/>
                      </a:lnTo>
                      <a:lnTo>
                        <a:pt x="1044341" y="2261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62AC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72" name="Freeform: Shape 71"/>
                <p:cNvSpPr/>
                <p:nvPr/>
              </p:nvSpPr>
              <p:spPr>
                <a:xfrm rot="10800000">
                  <a:off x="7834963" y="5601903"/>
                  <a:ext cx="315880" cy="606392"/>
                </a:xfrm>
                <a:custGeom>
                  <a:avLst/>
                  <a:gdLst>
                    <a:gd name="connsiteX0" fmla="*/ 0 w 1063591"/>
                    <a:gd name="connsiteY0" fmla="*/ 0 h 1309036"/>
                    <a:gd name="connsiteX1" fmla="*/ 0 w 1063591"/>
                    <a:gd name="connsiteY1" fmla="*/ 1309036 h 1309036"/>
                    <a:gd name="connsiteX2" fmla="*/ 1063591 w 1063591"/>
                    <a:gd name="connsiteY2" fmla="*/ 986590 h 1309036"/>
                    <a:gd name="connsiteX3" fmla="*/ 1044341 w 1063591"/>
                    <a:gd name="connsiteY3" fmla="*/ 226194 h 1309036"/>
                    <a:gd name="connsiteX4" fmla="*/ 0 w 1063591"/>
                    <a:gd name="connsiteY4" fmla="*/ 0 h 1309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3591" h="1309036">
                      <a:moveTo>
                        <a:pt x="0" y="0"/>
                      </a:moveTo>
                      <a:lnTo>
                        <a:pt x="0" y="1309036"/>
                      </a:lnTo>
                      <a:lnTo>
                        <a:pt x="1063591" y="986590"/>
                      </a:lnTo>
                      <a:lnTo>
                        <a:pt x="1044341" y="2261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5017944" y="2414783"/>
                <a:ext cx="903852" cy="837398"/>
                <a:chOff x="7834963" y="5601903"/>
                <a:chExt cx="687285" cy="606392"/>
              </a:xfrm>
            </p:grpSpPr>
            <p:sp>
              <p:nvSpPr>
                <p:cNvPr id="69" name="Freeform: Shape 68"/>
                <p:cNvSpPr/>
                <p:nvPr/>
              </p:nvSpPr>
              <p:spPr>
                <a:xfrm>
                  <a:off x="8157750" y="5601903"/>
                  <a:ext cx="364498" cy="606392"/>
                </a:xfrm>
                <a:custGeom>
                  <a:avLst/>
                  <a:gdLst>
                    <a:gd name="connsiteX0" fmla="*/ 0 w 1063591"/>
                    <a:gd name="connsiteY0" fmla="*/ 0 h 1309036"/>
                    <a:gd name="connsiteX1" fmla="*/ 0 w 1063591"/>
                    <a:gd name="connsiteY1" fmla="*/ 1309036 h 1309036"/>
                    <a:gd name="connsiteX2" fmla="*/ 1063591 w 1063591"/>
                    <a:gd name="connsiteY2" fmla="*/ 986590 h 1309036"/>
                    <a:gd name="connsiteX3" fmla="*/ 1044341 w 1063591"/>
                    <a:gd name="connsiteY3" fmla="*/ 226194 h 1309036"/>
                    <a:gd name="connsiteX4" fmla="*/ 0 w 1063591"/>
                    <a:gd name="connsiteY4" fmla="*/ 0 h 1309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3591" h="1309036">
                      <a:moveTo>
                        <a:pt x="0" y="0"/>
                      </a:moveTo>
                      <a:lnTo>
                        <a:pt x="0" y="1309036"/>
                      </a:lnTo>
                      <a:lnTo>
                        <a:pt x="1063591" y="986590"/>
                      </a:lnTo>
                      <a:lnTo>
                        <a:pt x="1044341" y="2261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62AC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70" name="Freeform: Shape 69"/>
                <p:cNvSpPr/>
                <p:nvPr/>
              </p:nvSpPr>
              <p:spPr>
                <a:xfrm rot="10800000">
                  <a:off x="7834963" y="5601903"/>
                  <a:ext cx="315880" cy="606392"/>
                </a:xfrm>
                <a:custGeom>
                  <a:avLst/>
                  <a:gdLst>
                    <a:gd name="connsiteX0" fmla="*/ 0 w 1063591"/>
                    <a:gd name="connsiteY0" fmla="*/ 0 h 1309036"/>
                    <a:gd name="connsiteX1" fmla="*/ 0 w 1063591"/>
                    <a:gd name="connsiteY1" fmla="*/ 1309036 h 1309036"/>
                    <a:gd name="connsiteX2" fmla="*/ 1063591 w 1063591"/>
                    <a:gd name="connsiteY2" fmla="*/ 986590 h 1309036"/>
                    <a:gd name="connsiteX3" fmla="*/ 1044341 w 1063591"/>
                    <a:gd name="connsiteY3" fmla="*/ 226194 h 1309036"/>
                    <a:gd name="connsiteX4" fmla="*/ 0 w 1063591"/>
                    <a:gd name="connsiteY4" fmla="*/ 0 h 1309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3591" h="1309036">
                      <a:moveTo>
                        <a:pt x="0" y="0"/>
                      </a:moveTo>
                      <a:lnTo>
                        <a:pt x="0" y="1309036"/>
                      </a:lnTo>
                      <a:lnTo>
                        <a:pt x="1063591" y="986590"/>
                      </a:lnTo>
                      <a:lnTo>
                        <a:pt x="1044341" y="2261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63" name="Group 62"/>
              <p:cNvGrpSpPr/>
              <p:nvPr/>
            </p:nvGrpSpPr>
            <p:grpSpPr>
              <a:xfrm>
                <a:off x="5009819" y="1416964"/>
                <a:ext cx="903852" cy="837398"/>
                <a:chOff x="7834963" y="5601903"/>
                <a:chExt cx="687285" cy="606392"/>
              </a:xfrm>
            </p:grpSpPr>
            <p:sp>
              <p:nvSpPr>
                <p:cNvPr id="67" name="Freeform: Shape 66"/>
                <p:cNvSpPr/>
                <p:nvPr/>
              </p:nvSpPr>
              <p:spPr>
                <a:xfrm>
                  <a:off x="8157750" y="5601903"/>
                  <a:ext cx="364498" cy="606392"/>
                </a:xfrm>
                <a:custGeom>
                  <a:avLst/>
                  <a:gdLst>
                    <a:gd name="connsiteX0" fmla="*/ 0 w 1063591"/>
                    <a:gd name="connsiteY0" fmla="*/ 0 h 1309036"/>
                    <a:gd name="connsiteX1" fmla="*/ 0 w 1063591"/>
                    <a:gd name="connsiteY1" fmla="*/ 1309036 h 1309036"/>
                    <a:gd name="connsiteX2" fmla="*/ 1063591 w 1063591"/>
                    <a:gd name="connsiteY2" fmla="*/ 986590 h 1309036"/>
                    <a:gd name="connsiteX3" fmla="*/ 1044341 w 1063591"/>
                    <a:gd name="connsiteY3" fmla="*/ 226194 h 1309036"/>
                    <a:gd name="connsiteX4" fmla="*/ 0 w 1063591"/>
                    <a:gd name="connsiteY4" fmla="*/ 0 h 1309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3591" h="1309036">
                      <a:moveTo>
                        <a:pt x="0" y="0"/>
                      </a:moveTo>
                      <a:lnTo>
                        <a:pt x="0" y="1309036"/>
                      </a:lnTo>
                      <a:lnTo>
                        <a:pt x="1063591" y="986590"/>
                      </a:lnTo>
                      <a:lnTo>
                        <a:pt x="1044341" y="2261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62AC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68" name="Freeform: Shape 67"/>
                <p:cNvSpPr/>
                <p:nvPr/>
              </p:nvSpPr>
              <p:spPr>
                <a:xfrm rot="10800000">
                  <a:off x="7834963" y="5601903"/>
                  <a:ext cx="315880" cy="606392"/>
                </a:xfrm>
                <a:custGeom>
                  <a:avLst/>
                  <a:gdLst>
                    <a:gd name="connsiteX0" fmla="*/ 0 w 1063591"/>
                    <a:gd name="connsiteY0" fmla="*/ 0 h 1309036"/>
                    <a:gd name="connsiteX1" fmla="*/ 0 w 1063591"/>
                    <a:gd name="connsiteY1" fmla="*/ 1309036 h 1309036"/>
                    <a:gd name="connsiteX2" fmla="*/ 1063591 w 1063591"/>
                    <a:gd name="connsiteY2" fmla="*/ 986590 h 1309036"/>
                    <a:gd name="connsiteX3" fmla="*/ 1044341 w 1063591"/>
                    <a:gd name="connsiteY3" fmla="*/ 226194 h 1309036"/>
                    <a:gd name="connsiteX4" fmla="*/ 0 w 1063591"/>
                    <a:gd name="connsiteY4" fmla="*/ 0 h 1309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3591" h="1309036">
                      <a:moveTo>
                        <a:pt x="0" y="0"/>
                      </a:moveTo>
                      <a:lnTo>
                        <a:pt x="0" y="1309036"/>
                      </a:lnTo>
                      <a:lnTo>
                        <a:pt x="1063591" y="986590"/>
                      </a:lnTo>
                      <a:lnTo>
                        <a:pt x="1044341" y="2261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64" name="Group 63"/>
              <p:cNvGrpSpPr/>
              <p:nvPr/>
            </p:nvGrpSpPr>
            <p:grpSpPr>
              <a:xfrm>
                <a:off x="5009818" y="419145"/>
                <a:ext cx="903852" cy="837398"/>
                <a:chOff x="7834963" y="5601903"/>
                <a:chExt cx="687285" cy="606392"/>
              </a:xfrm>
            </p:grpSpPr>
            <p:sp>
              <p:nvSpPr>
                <p:cNvPr id="65" name="Freeform: Shape 64"/>
                <p:cNvSpPr/>
                <p:nvPr/>
              </p:nvSpPr>
              <p:spPr>
                <a:xfrm>
                  <a:off x="8157750" y="5601903"/>
                  <a:ext cx="364498" cy="606392"/>
                </a:xfrm>
                <a:custGeom>
                  <a:avLst/>
                  <a:gdLst>
                    <a:gd name="connsiteX0" fmla="*/ 0 w 1063591"/>
                    <a:gd name="connsiteY0" fmla="*/ 0 h 1309036"/>
                    <a:gd name="connsiteX1" fmla="*/ 0 w 1063591"/>
                    <a:gd name="connsiteY1" fmla="*/ 1309036 h 1309036"/>
                    <a:gd name="connsiteX2" fmla="*/ 1063591 w 1063591"/>
                    <a:gd name="connsiteY2" fmla="*/ 986590 h 1309036"/>
                    <a:gd name="connsiteX3" fmla="*/ 1044341 w 1063591"/>
                    <a:gd name="connsiteY3" fmla="*/ 226194 h 1309036"/>
                    <a:gd name="connsiteX4" fmla="*/ 0 w 1063591"/>
                    <a:gd name="connsiteY4" fmla="*/ 0 h 1309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3591" h="1309036">
                      <a:moveTo>
                        <a:pt x="0" y="0"/>
                      </a:moveTo>
                      <a:lnTo>
                        <a:pt x="0" y="1309036"/>
                      </a:lnTo>
                      <a:lnTo>
                        <a:pt x="1063591" y="986590"/>
                      </a:lnTo>
                      <a:lnTo>
                        <a:pt x="1044341" y="2261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62AC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66" name="Freeform: Shape 65"/>
                <p:cNvSpPr/>
                <p:nvPr/>
              </p:nvSpPr>
              <p:spPr>
                <a:xfrm rot="10800000">
                  <a:off x="7834963" y="5601903"/>
                  <a:ext cx="315880" cy="606392"/>
                </a:xfrm>
                <a:custGeom>
                  <a:avLst/>
                  <a:gdLst>
                    <a:gd name="connsiteX0" fmla="*/ 0 w 1063591"/>
                    <a:gd name="connsiteY0" fmla="*/ 0 h 1309036"/>
                    <a:gd name="connsiteX1" fmla="*/ 0 w 1063591"/>
                    <a:gd name="connsiteY1" fmla="*/ 1309036 h 1309036"/>
                    <a:gd name="connsiteX2" fmla="*/ 1063591 w 1063591"/>
                    <a:gd name="connsiteY2" fmla="*/ 986590 h 1309036"/>
                    <a:gd name="connsiteX3" fmla="*/ 1044341 w 1063591"/>
                    <a:gd name="connsiteY3" fmla="*/ 226194 h 1309036"/>
                    <a:gd name="connsiteX4" fmla="*/ 0 w 1063591"/>
                    <a:gd name="connsiteY4" fmla="*/ 0 h 1309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3591" h="1309036">
                      <a:moveTo>
                        <a:pt x="0" y="0"/>
                      </a:moveTo>
                      <a:lnTo>
                        <a:pt x="0" y="1309036"/>
                      </a:lnTo>
                      <a:lnTo>
                        <a:pt x="1063591" y="986590"/>
                      </a:lnTo>
                      <a:lnTo>
                        <a:pt x="1044341" y="2261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</p:grpSp>
      </p:grpSp>
      <p:grpSp>
        <p:nvGrpSpPr>
          <p:cNvPr id="8" name="Group 7"/>
          <p:cNvGrpSpPr/>
          <p:nvPr/>
        </p:nvGrpSpPr>
        <p:grpSpPr>
          <a:xfrm>
            <a:off x="1009373" y="372388"/>
            <a:ext cx="1933562" cy="1933562"/>
            <a:chOff x="1009373" y="372388"/>
            <a:chExt cx="1933562" cy="1933562"/>
          </a:xfrm>
        </p:grpSpPr>
        <p:pic>
          <p:nvPicPr>
            <p:cNvPr id="145" name="workers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9373" y="372388"/>
              <a:ext cx="1933562" cy="1933562"/>
            </a:xfrm>
            <a:prstGeom prst="rect">
              <a:avLst/>
            </a:prstGeom>
          </p:spPr>
        </p:pic>
        <p:grpSp>
          <p:nvGrpSpPr>
            <p:cNvPr id="149" name="Group 148"/>
            <p:cNvGrpSpPr/>
            <p:nvPr/>
          </p:nvGrpSpPr>
          <p:grpSpPr>
            <a:xfrm>
              <a:off x="2039083" y="1314312"/>
              <a:ext cx="631976" cy="585511"/>
              <a:chOff x="7834963" y="5601903"/>
              <a:chExt cx="687285" cy="606392"/>
            </a:xfrm>
          </p:grpSpPr>
          <p:sp>
            <p:nvSpPr>
              <p:cNvPr id="150" name="Freeform: Shape 149"/>
              <p:cNvSpPr/>
              <p:nvPr/>
            </p:nvSpPr>
            <p:spPr>
              <a:xfrm>
                <a:off x="8157750" y="5601903"/>
                <a:ext cx="364498" cy="606392"/>
              </a:xfrm>
              <a:custGeom>
                <a:avLst/>
                <a:gdLst>
                  <a:gd name="connsiteX0" fmla="*/ 0 w 1063591"/>
                  <a:gd name="connsiteY0" fmla="*/ 0 h 1309036"/>
                  <a:gd name="connsiteX1" fmla="*/ 0 w 1063591"/>
                  <a:gd name="connsiteY1" fmla="*/ 1309036 h 1309036"/>
                  <a:gd name="connsiteX2" fmla="*/ 1063591 w 1063591"/>
                  <a:gd name="connsiteY2" fmla="*/ 986590 h 1309036"/>
                  <a:gd name="connsiteX3" fmla="*/ 1044341 w 1063591"/>
                  <a:gd name="connsiteY3" fmla="*/ 226194 h 1309036"/>
                  <a:gd name="connsiteX4" fmla="*/ 0 w 1063591"/>
                  <a:gd name="connsiteY4" fmla="*/ 0 h 1309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3591" h="1309036">
                    <a:moveTo>
                      <a:pt x="0" y="0"/>
                    </a:moveTo>
                    <a:lnTo>
                      <a:pt x="0" y="1309036"/>
                    </a:lnTo>
                    <a:lnTo>
                      <a:pt x="1063591" y="986590"/>
                    </a:lnTo>
                    <a:lnTo>
                      <a:pt x="1044341" y="2261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62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51" name="Freeform: Shape 150"/>
              <p:cNvSpPr/>
              <p:nvPr/>
            </p:nvSpPr>
            <p:spPr>
              <a:xfrm rot="10800000">
                <a:off x="7834963" y="5601903"/>
                <a:ext cx="315880" cy="606392"/>
              </a:xfrm>
              <a:custGeom>
                <a:avLst/>
                <a:gdLst>
                  <a:gd name="connsiteX0" fmla="*/ 0 w 1063591"/>
                  <a:gd name="connsiteY0" fmla="*/ 0 h 1309036"/>
                  <a:gd name="connsiteX1" fmla="*/ 0 w 1063591"/>
                  <a:gd name="connsiteY1" fmla="*/ 1309036 h 1309036"/>
                  <a:gd name="connsiteX2" fmla="*/ 1063591 w 1063591"/>
                  <a:gd name="connsiteY2" fmla="*/ 986590 h 1309036"/>
                  <a:gd name="connsiteX3" fmla="*/ 1044341 w 1063591"/>
                  <a:gd name="connsiteY3" fmla="*/ 226194 h 1309036"/>
                  <a:gd name="connsiteX4" fmla="*/ 0 w 1063591"/>
                  <a:gd name="connsiteY4" fmla="*/ 0 h 1309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3591" h="1309036">
                    <a:moveTo>
                      <a:pt x="0" y="0"/>
                    </a:moveTo>
                    <a:lnTo>
                      <a:pt x="0" y="1309036"/>
                    </a:lnTo>
                    <a:lnTo>
                      <a:pt x="1063591" y="986590"/>
                    </a:lnTo>
                    <a:lnTo>
                      <a:pt x="1044341" y="2261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3383765" y="432812"/>
            <a:ext cx="1933562" cy="1933562"/>
            <a:chOff x="3383765" y="432812"/>
            <a:chExt cx="1933562" cy="1933562"/>
          </a:xfrm>
        </p:grpSpPr>
        <p:pic>
          <p:nvPicPr>
            <p:cNvPr id="146" name="workers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83765" y="432812"/>
              <a:ext cx="1933562" cy="1933562"/>
            </a:xfrm>
            <a:prstGeom prst="rect">
              <a:avLst/>
            </a:prstGeom>
          </p:spPr>
        </p:pic>
        <p:grpSp>
          <p:nvGrpSpPr>
            <p:cNvPr id="152" name="Group 151"/>
            <p:cNvGrpSpPr/>
            <p:nvPr/>
          </p:nvGrpSpPr>
          <p:grpSpPr>
            <a:xfrm>
              <a:off x="4384049" y="1314312"/>
              <a:ext cx="631976" cy="585511"/>
              <a:chOff x="7834963" y="5601903"/>
              <a:chExt cx="687285" cy="606392"/>
            </a:xfrm>
          </p:grpSpPr>
          <p:sp>
            <p:nvSpPr>
              <p:cNvPr id="153" name="Freeform: Shape 152"/>
              <p:cNvSpPr/>
              <p:nvPr/>
            </p:nvSpPr>
            <p:spPr>
              <a:xfrm>
                <a:off x="8157750" y="5601903"/>
                <a:ext cx="364498" cy="606392"/>
              </a:xfrm>
              <a:custGeom>
                <a:avLst/>
                <a:gdLst>
                  <a:gd name="connsiteX0" fmla="*/ 0 w 1063591"/>
                  <a:gd name="connsiteY0" fmla="*/ 0 h 1309036"/>
                  <a:gd name="connsiteX1" fmla="*/ 0 w 1063591"/>
                  <a:gd name="connsiteY1" fmla="*/ 1309036 h 1309036"/>
                  <a:gd name="connsiteX2" fmla="*/ 1063591 w 1063591"/>
                  <a:gd name="connsiteY2" fmla="*/ 986590 h 1309036"/>
                  <a:gd name="connsiteX3" fmla="*/ 1044341 w 1063591"/>
                  <a:gd name="connsiteY3" fmla="*/ 226194 h 1309036"/>
                  <a:gd name="connsiteX4" fmla="*/ 0 w 1063591"/>
                  <a:gd name="connsiteY4" fmla="*/ 0 h 1309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3591" h="1309036">
                    <a:moveTo>
                      <a:pt x="0" y="0"/>
                    </a:moveTo>
                    <a:lnTo>
                      <a:pt x="0" y="1309036"/>
                    </a:lnTo>
                    <a:lnTo>
                      <a:pt x="1063591" y="986590"/>
                    </a:lnTo>
                    <a:lnTo>
                      <a:pt x="1044341" y="2261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62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54" name="Freeform: Shape 153"/>
              <p:cNvSpPr/>
              <p:nvPr/>
            </p:nvSpPr>
            <p:spPr>
              <a:xfrm rot="10800000">
                <a:off x="7834963" y="5601903"/>
                <a:ext cx="315880" cy="606392"/>
              </a:xfrm>
              <a:custGeom>
                <a:avLst/>
                <a:gdLst>
                  <a:gd name="connsiteX0" fmla="*/ 0 w 1063591"/>
                  <a:gd name="connsiteY0" fmla="*/ 0 h 1309036"/>
                  <a:gd name="connsiteX1" fmla="*/ 0 w 1063591"/>
                  <a:gd name="connsiteY1" fmla="*/ 1309036 h 1309036"/>
                  <a:gd name="connsiteX2" fmla="*/ 1063591 w 1063591"/>
                  <a:gd name="connsiteY2" fmla="*/ 986590 h 1309036"/>
                  <a:gd name="connsiteX3" fmla="*/ 1044341 w 1063591"/>
                  <a:gd name="connsiteY3" fmla="*/ 226194 h 1309036"/>
                  <a:gd name="connsiteX4" fmla="*/ 0 w 1063591"/>
                  <a:gd name="connsiteY4" fmla="*/ 0 h 1309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3591" h="1309036">
                    <a:moveTo>
                      <a:pt x="0" y="0"/>
                    </a:moveTo>
                    <a:lnTo>
                      <a:pt x="0" y="1309036"/>
                    </a:lnTo>
                    <a:lnTo>
                      <a:pt x="1063591" y="986590"/>
                    </a:lnTo>
                    <a:lnTo>
                      <a:pt x="1044341" y="2261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1009373" y="2220665"/>
            <a:ext cx="1933562" cy="1933562"/>
            <a:chOff x="1009373" y="2220665"/>
            <a:chExt cx="1933562" cy="1933562"/>
          </a:xfrm>
        </p:grpSpPr>
        <p:pic>
          <p:nvPicPr>
            <p:cNvPr id="147" name="workers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9373" y="2220665"/>
              <a:ext cx="1933562" cy="1933562"/>
            </a:xfrm>
            <a:prstGeom prst="rect">
              <a:avLst/>
            </a:prstGeom>
          </p:spPr>
        </p:pic>
        <p:grpSp>
          <p:nvGrpSpPr>
            <p:cNvPr id="155" name="Group 154"/>
            <p:cNvGrpSpPr/>
            <p:nvPr/>
          </p:nvGrpSpPr>
          <p:grpSpPr>
            <a:xfrm>
              <a:off x="2039083" y="3131333"/>
              <a:ext cx="631976" cy="585511"/>
              <a:chOff x="7834963" y="5601903"/>
              <a:chExt cx="687285" cy="606392"/>
            </a:xfrm>
          </p:grpSpPr>
          <p:sp>
            <p:nvSpPr>
              <p:cNvPr id="156" name="Freeform: Shape 155"/>
              <p:cNvSpPr/>
              <p:nvPr/>
            </p:nvSpPr>
            <p:spPr>
              <a:xfrm>
                <a:off x="8157750" y="5601903"/>
                <a:ext cx="364498" cy="606392"/>
              </a:xfrm>
              <a:custGeom>
                <a:avLst/>
                <a:gdLst>
                  <a:gd name="connsiteX0" fmla="*/ 0 w 1063591"/>
                  <a:gd name="connsiteY0" fmla="*/ 0 h 1309036"/>
                  <a:gd name="connsiteX1" fmla="*/ 0 w 1063591"/>
                  <a:gd name="connsiteY1" fmla="*/ 1309036 h 1309036"/>
                  <a:gd name="connsiteX2" fmla="*/ 1063591 w 1063591"/>
                  <a:gd name="connsiteY2" fmla="*/ 986590 h 1309036"/>
                  <a:gd name="connsiteX3" fmla="*/ 1044341 w 1063591"/>
                  <a:gd name="connsiteY3" fmla="*/ 226194 h 1309036"/>
                  <a:gd name="connsiteX4" fmla="*/ 0 w 1063591"/>
                  <a:gd name="connsiteY4" fmla="*/ 0 h 1309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3591" h="1309036">
                    <a:moveTo>
                      <a:pt x="0" y="0"/>
                    </a:moveTo>
                    <a:lnTo>
                      <a:pt x="0" y="1309036"/>
                    </a:lnTo>
                    <a:lnTo>
                      <a:pt x="1063591" y="986590"/>
                    </a:lnTo>
                    <a:lnTo>
                      <a:pt x="1044341" y="2261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62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57" name="Freeform: Shape 156"/>
              <p:cNvSpPr/>
              <p:nvPr/>
            </p:nvSpPr>
            <p:spPr>
              <a:xfrm rot="10800000">
                <a:off x="7834963" y="5601903"/>
                <a:ext cx="315880" cy="606392"/>
              </a:xfrm>
              <a:custGeom>
                <a:avLst/>
                <a:gdLst>
                  <a:gd name="connsiteX0" fmla="*/ 0 w 1063591"/>
                  <a:gd name="connsiteY0" fmla="*/ 0 h 1309036"/>
                  <a:gd name="connsiteX1" fmla="*/ 0 w 1063591"/>
                  <a:gd name="connsiteY1" fmla="*/ 1309036 h 1309036"/>
                  <a:gd name="connsiteX2" fmla="*/ 1063591 w 1063591"/>
                  <a:gd name="connsiteY2" fmla="*/ 986590 h 1309036"/>
                  <a:gd name="connsiteX3" fmla="*/ 1044341 w 1063591"/>
                  <a:gd name="connsiteY3" fmla="*/ 226194 h 1309036"/>
                  <a:gd name="connsiteX4" fmla="*/ 0 w 1063591"/>
                  <a:gd name="connsiteY4" fmla="*/ 0 h 1309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3591" h="1309036">
                    <a:moveTo>
                      <a:pt x="0" y="0"/>
                    </a:moveTo>
                    <a:lnTo>
                      <a:pt x="0" y="1309036"/>
                    </a:lnTo>
                    <a:lnTo>
                      <a:pt x="1063591" y="986590"/>
                    </a:lnTo>
                    <a:lnTo>
                      <a:pt x="1044341" y="2261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3383765" y="2281089"/>
            <a:ext cx="1933562" cy="1933562"/>
            <a:chOff x="3383765" y="2281089"/>
            <a:chExt cx="1933562" cy="1933562"/>
          </a:xfrm>
        </p:grpSpPr>
        <p:pic>
          <p:nvPicPr>
            <p:cNvPr id="148" name="workers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83765" y="2281089"/>
              <a:ext cx="1933562" cy="1933562"/>
            </a:xfrm>
            <a:prstGeom prst="rect">
              <a:avLst/>
            </a:prstGeom>
          </p:spPr>
        </p:pic>
        <p:grpSp>
          <p:nvGrpSpPr>
            <p:cNvPr id="158" name="Group 157"/>
            <p:cNvGrpSpPr/>
            <p:nvPr/>
          </p:nvGrpSpPr>
          <p:grpSpPr>
            <a:xfrm>
              <a:off x="4384049" y="3131333"/>
              <a:ext cx="631976" cy="585511"/>
              <a:chOff x="7834963" y="5601903"/>
              <a:chExt cx="687285" cy="606392"/>
            </a:xfrm>
          </p:grpSpPr>
          <p:sp>
            <p:nvSpPr>
              <p:cNvPr id="159" name="Freeform: Shape 158"/>
              <p:cNvSpPr/>
              <p:nvPr/>
            </p:nvSpPr>
            <p:spPr>
              <a:xfrm>
                <a:off x="8157750" y="5601903"/>
                <a:ext cx="364498" cy="606392"/>
              </a:xfrm>
              <a:custGeom>
                <a:avLst/>
                <a:gdLst>
                  <a:gd name="connsiteX0" fmla="*/ 0 w 1063591"/>
                  <a:gd name="connsiteY0" fmla="*/ 0 h 1309036"/>
                  <a:gd name="connsiteX1" fmla="*/ 0 w 1063591"/>
                  <a:gd name="connsiteY1" fmla="*/ 1309036 h 1309036"/>
                  <a:gd name="connsiteX2" fmla="*/ 1063591 w 1063591"/>
                  <a:gd name="connsiteY2" fmla="*/ 986590 h 1309036"/>
                  <a:gd name="connsiteX3" fmla="*/ 1044341 w 1063591"/>
                  <a:gd name="connsiteY3" fmla="*/ 226194 h 1309036"/>
                  <a:gd name="connsiteX4" fmla="*/ 0 w 1063591"/>
                  <a:gd name="connsiteY4" fmla="*/ 0 h 1309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3591" h="1309036">
                    <a:moveTo>
                      <a:pt x="0" y="0"/>
                    </a:moveTo>
                    <a:lnTo>
                      <a:pt x="0" y="1309036"/>
                    </a:lnTo>
                    <a:lnTo>
                      <a:pt x="1063591" y="986590"/>
                    </a:lnTo>
                    <a:lnTo>
                      <a:pt x="1044341" y="2261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62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0" name="Freeform: Shape 159"/>
              <p:cNvSpPr/>
              <p:nvPr/>
            </p:nvSpPr>
            <p:spPr>
              <a:xfrm rot="10800000">
                <a:off x="7834963" y="5601903"/>
                <a:ext cx="315880" cy="606392"/>
              </a:xfrm>
              <a:custGeom>
                <a:avLst/>
                <a:gdLst>
                  <a:gd name="connsiteX0" fmla="*/ 0 w 1063591"/>
                  <a:gd name="connsiteY0" fmla="*/ 0 h 1309036"/>
                  <a:gd name="connsiteX1" fmla="*/ 0 w 1063591"/>
                  <a:gd name="connsiteY1" fmla="*/ 1309036 h 1309036"/>
                  <a:gd name="connsiteX2" fmla="*/ 1063591 w 1063591"/>
                  <a:gd name="connsiteY2" fmla="*/ 986590 h 1309036"/>
                  <a:gd name="connsiteX3" fmla="*/ 1044341 w 1063591"/>
                  <a:gd name="connsiteY3" fmla="*/ 226194 h 1309036"/>
                  <a:gd name="connsiteX4" fmla="*/ 0 w 1063591"/>
                  <a:gd name="connsiteY4" fmla="*/ 0 h 1309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3591" h="1309036">
                    <a:moveTo>
                      <a:pt x="0" y="0"/>
                    </a:moveTo>
                    <a:lnTo>
                      <a:pt x="0" y="1309036"/>
                    </a:lnTo>
                    <a:lnTo>
                      <a:pt x="1063591" y="986590"/>
                    </a:lnTo>
                    <a:lnTo>
                      <a:pt x="1044341" y="2261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418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99753"/>
            <a:ext cx="5459470" cy="5459470"/>
          </a:xfrm>
          <a:prstGeom prst="rect">
            <a:avLst/>
          </a:prstGeom>
        </p:spPr>
      </p:pic>
      <p:sp>
        <p:nvSpPr>
          <p:cNvPr id="22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1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46744" y="640080"/>
            <a:ext cx="4173905" cy="5577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PaaS-</a:t>
            </a:r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ish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</a:t>
            </a:r>
            <a:endParaRPr lang="en-US" sz="5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Service</a:t>
            </a:r>
            <a:r>
              <a:rPr lang="en-US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Fabric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9885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94464" y="2354782"/>
            <a:ext cx="7356022" cy="1796432"/>
          </a:xfrm>
        </p:spPr>
        <p:txBody>
          <a:bodyPr/>
          <a:lstStyle/>
          <a:p>
            <a:r>
              <a:rPr lang="en-US" b="1" dirty="0" err="1"/>
              <a:t>NServiceBus</a:t>
            </a:r>
            <a:r>
              <a:rPr lang="en-US" b="1" dirty="0"/>
              <a:t> in Azure - a Right Tool for the (web)job?</a:t>
            </a:r>
            <a:br>
              <a:rPr lang="en-US" b="1" dirty="0"/>
            </a:br>
            <a:r>
              <a:rPr lang="en-US" b="1" dirty="0"/>
              <a:t>				      </a:t>
            </a:r>
            <a:r>
              <a:rPr lang="en-US" sz="3200" b="1" dirty="0"/>
              <a:t>S</a:t>
            </a:r>
            <a:r>
              <a:rPr lang="en-US" sz="2400" b="1" dirty="0"/>
              <a:t>ean</a:t>
            </a:r>
            <a:r>
              <a:rPr lang="en-US" sz="3200" b="1" dirty="0"/>
              <a:t> F</a:t>
            </a:r>
            <a:r>
              <a:rPr lang="en-US" sz="2400" b="1" dirty="0"/>
              <a:t>eldman</a:t>
            </a:r>
            <a:endParaRPr lang="nl-NL" dirty="0"/>
          </a:p>
        </p:txBody>
      </p:sp>
      <p:pic>
        <p:nvPicPr>
          <p:cNvPr id="4" name="Picture 3" descr="A picture containing thing, clock, object&#10;&#10;Description generated with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04363">
            <a:off x="2396543" y="2657350"/>
            <a:ext cx="595648" cy="5956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463" y="4936901"/>
            <a:ext cx="1350455" cy="133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972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39" name="Freeform: Shape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2891" y="5346700"/>
            <a:ext cx="2329109" cy="1511301"/>
          </a:xfrm>
          <a:custGeom>
            <a:avLst/>
            <a:gdLst>
              <a:gd name="connsiteX0" fmla="*/ 697617 w 2329109"/>
              <a:gd name="connsiteY0" fmla="*/ 0 h 1511301"/>
              <a:gd name="connsiteX1" fmla="*/ 2329109 w 2329109"/>
              <a:gd name="connsiteY1" fmla="*/ 0 h 1511301"/>
              <a:gd name="connsiteX2" fmla="*/ 2329109 w 2329109"/>
              <a:gd name="connsiteY2" fmla="*/ 1511301 h 1511301"/>
              <a:gd name="connsiteX3" fmla="*/ 0 w 2329109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9109" h="1511301">
                <a:moveTo>
                  <a:pt x="697617" y="0"/>
                </a:moveTo>
                <a:lnTo>
                  <a:pt x="2329109" y="0"/>
                </a:lnTo>
                <a:lnTo>
                  <a:pt x="2329109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01247" y="5444835"/>
            <a:ext cx="1236756" cy="1236756"/>
          </a:xfrm>
          <a:prstGeom prst="rect">
            <a:avLst/>
          </a:prstGeom>
        </p:spPr>
      </p:pic>
      <p:sp>
        <p:nvSpPr>
          <p:cNvPr id="40" name="Freeform: Shape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346694"/>
            <a:ext cx="10447252" cy="1511306"/>
          </a:xfrm>
          <a:custGeom>
            <a:avLst/>
            <a:gdLst>
              <a:gd name="connsiteX0" fmla="*/ 0 w 10447252"/>
              <a:gd name="connsiteY0" fmla="*/ 0 h 1511306"/>
              <a:gd name="connsiteX1" fmla="*/ 3100647 w 10447252"/>
              <a:gd name="connsiteY1" fmla="*/ 0 h 1511306"/>
              <a:gd name="connsiteX2" fmla="*/ 3292695 w 10447252"/>
              <a:gd name="connsiteY2" fmla="*/ 0 h 1511306"/>
              <a:gd name="connsiteX3" fmla="*/ 3340133 w 10447252"/>
              <a:gd name="connsiteY3" fmla="*/ 0 h 1511306"/>
              <a:gd name="connsiteX4" fmla="*/ 4310215 w 10447252"/>
              <a:gd name="connsiteY4" fmla="*/ 0 h 1511306"/>
              <a:gd name="connsiteX5" fmla="*/ 5506390 w 10447252"/>
              <a:gd name="connsiteY5" fmla="*/ 0 h 1511306"/>
              <a:gd name="connsiteX6" fmla="*/ 5506390 w 10447252"/>
              <a:gd name="connsiteY6" fmla="*/ 2544 h 1511306"/>
              <a:gd name="connsiteX7" fmla="*/ 5901778 w 10447252"/>
              <a:gd name="connsiteY7" fmla="*/ 2544 h 1511306"/>
              <a:gd name="connsiteX8" fmla="*/ 5901778 w 10447252"/>
              <a:gd name="connsiteY8" fmla="*/ 0 h 1511306"/>
              <a:gd name="connsiteX9" fmla="*/ 10447252 w 10447252"/>
              <a:gd name="connsiteY9" fmla="*/ 0 h 1511306"/>
              <a:gd name="connsiteX10" fmla="*/ 9749635 w 10447252"/>
              <a:gd name="connsiteY10" fmla="*/ 1511301 h 1511306"/>
              <a:gd name="connsiteX11" fmla="*/ 5901779 w 10447252"/>
              <a:gd name="connsiteY11" fmla="*/ 1511301 h 1511306"/>
              <a:gd name="connsiteX12" fmla="*/ 5901779 w 10447252"/>
              <a:gd name="connsiteY12" fmla="*/ 1511304 h 1511306"/>
              <a:gd name="connsiteX13" fmla="*/ 5506390 w 10447252"/>
              <a:gd name="connsiteY13" fmla="*/ 1511304 h 1511306"/>
              <a:gd name="connsiteX14" fmla="*/ 5506390 w 10447252"/>
              <a:gd name="connsiteY14" fmla="*/ 1511306 h 1511306"/>
              <a:gd name="connsiteX15" fmla="*/ 4434058 w 10447252"/>
              <a:gd name="connsiteY15" fmla="*/ 1511306 h 1511306"/>
              <a:gd name="connsiteX16" fmla="*/ 4319855 w 10447252"/>
              <a:gd name="connsiteY16" fmla="*/ 1511306 h 1511306"/>
              <a:gd name="connsiteX17" fmla="*/ 4310215 w 10447252"/>
              <a:gd name="connsiteY17" fmla="*/ 1511306 h 1511306"/>
              <a:gd name="connsiteX18" fmla="*/ 3340133 w 10447252"/>
              <a:gd name="connsiteY18" fmla="*/ 1511306 h 1511306"/>
              <a:gd name="connsiteX19" fmla="*/ 3292695 w 10447252"/>
              <a:gd name="connsiteY19" fmla="*/ 1511306 h 1511306"/>
              <a:gd name="connsiteX20" fmla="*/ 3100647 w 10447252"/>
              <a:gd name="connsiteY20" fmla="*/ 1511306 h 1511306"/>
              <a:gd name="connsiteX21" fmla="*/ 0 w 10447252"/>
              <a:gd name="connsiteY21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47252" h="1511306">
                <a:moveTo>
                  <a:pt x="0" y="0"/>
                </a:moveTo>
                <a:lnTo>
                  <a:pt x="3100647" y="0"/>
                </a:lnTo>
                <a:lnTo>
                  <a:pt x="3292695" y="0"/>
                </a:lnTo>
                <a:lnTo>
                  <a:pt x="3340133" y="0"/>
                </a:lnTo>
                <a:lnTo>
                  <a:pt x="4310215" y="0"/>
                </a:lnTo>
                <a:lnTo>
                  <a:pt x="5506390" y="0"/>
                </a:lnTo>
                <a:lnTo>
                  <a:pt x="5506390" y="2544"/>
                </a:lnTo>
                <a:lnTo>
                  <a:pt x="5901778" y="2544"/>
                </a:lnTo>
                <a:lnTo>
                  <a:pt x="5901778" y="0"/>
                </a:lnTo>
                <a:lnTo>
                  <a:pt x="10447252" y="0"/>
                </a:lnTo>
                <a:lnTo>
                  <a:pt x="9749635" y="1511301"/>
                </a:lnTo>
                <a:lnTo>
                  <a:pt x="5901779" y="1511301"/>
                </a:lnTo>
                <a:lnTo>
                  <a:pt x="5901779" y="1511304"/>
                </a:lnTo>
                <a:lnTo>
                  <a:pt x="5506390" y="1511304"/>
                </a:lnTo>
                <a:lnTo>
                  <a:pt x="5506390" y="1511306"/>
                </a:lnTo>
                <a:lnTo>
                  <a:pt x="4434058" y="1511306"/>
                </a:lnTo>
                <a:lnTo>
                  <a:pt x="4319855" y="1511306"/>
                </a:lnTo>
                <a:lnTo>
                  <a:pt x="4310215" y="1511306"/>
                </a:lnTo>
                <a:lnTo>
                  <a:pt x="3340133" y="1511306"/>
                </a:lnTo>
                <a:lnTo>
                  <a:pt x="3292695" y="1511306"/>
                </a:lnTo>
                <a:lnTo>
                  <a:pt x="3100647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67240" y="5444835"/>
            <a:ext cx="9095651" cy="8302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Supported programming models</a:t>
            </a:r>
          </a:p>
        </p:txBody>
      </p:sp>
      <p:grpSp>
        <p:nvGrpSpPr>
          <p:cNvPr id="11" name="guest exe"/>
          <p:cNvGrpSpPr/>
          <p:nvPr/>
        </p:nvGrpSpPr>
        <p:grpSpPr>
          <a:xfrm>
            <a:off x="9023352" y="1558330"/>
            <a:ext cx="2298700" cy="2470207"/>
            <a:chOff x="9023352" y="1558330"/>
            <a:chExt cx="2298700" cy="2470207"/>
          </a:xfrm>
        </p:grpSpPr>
        <p:grpSp>
          <p:nvGrpSpPr>
            <p:cNvPr id="18" name="Group 17"/>
            <p:cNvGrpSpPr/>
            <p:nvPr/>
          </p:nvGrpSpPr>
          <p:grpSpPr>
            <a:xfrm>
              <a:off x="9023352" y="1558330"/>
              <a:ext cx="2298700" cy="1981638"/>
              <a:chOff x="6653702" y="1530618"/>
              <a:chExt cx="2298700" cy="1981638"/>
            </a:xfrm>
          </p:grpSpPr>
          <p:sp>
            <p:nvSpPr>
              <p:cNvPr id="46" name="Hexagon 45"/>
              <p:cNvSpPr/>
              <p:nvPr/>
            </p:nvSpPr>
            <p:spPr>
              <a:xfrm>
                <a:off x="6653702" y="1530618"/>
                <a:ext cx="2298700" cy="1981638"/>
              </a:xfrm>
              <a:prstGeom prst="hexagon">
                <a:avLst/>
              </a:prstGeom>
              <a:solidFill>
                <a:srgbClr val="0079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7446818" y="2187478"/>
                <a:ext cx="720922" cy="667918"/>
                <a:chOff x="7834963" y="5601903"/>
                <a:chExt cx="687285" cy="606392"/>
              </a:xfrm>
            </p:grpSpPr>
            <p:sp>
              <p:nvSpPr>
                <p:cNvPr id="52" name="Freeform: Shape 51"/>
                <p:cNvSpPr/>
                <p:nvPr/>
              </p:nvSpPr>
              <p:spPr>
                <a:xfrm>
                  <a:off x="8157750" y="5601903"/>
                  <a:ext cx="364498" cy="606392"/>
                </a:xfrm>
                <a:custGeom>
                  <a:avLst/>
                  <a:gdLst>
                    <a:gd name="connsiteX0" fmla="*/ 0 w 1063591"/>
                    <a:gd name="connsiteY0" fmla="*/ 0 h 1309036"/>
                    <a:gd name="connsiteX1" fmla="*/ 0 w 1063591"/>
                    <a:gd name="connsiteY1" fmla="*/ 1309036 h 1309036"/>
                    <a:gd name="connsiteX2" fmla="*/ 1063591 w 1063591"/>
                    <a:gd name="connsiteY2" fmla="*/ 986590 h 1309036"/>
                    <a:gd name="connsiteX3" fmla="*/ 1044341 w 1063591"/>
                    <a:gd name="connsiteY3" fmla="*/ 226194 h 1309036"/>
                    <a:gd name="connsiteX4" fmla="*/ 0 w 1063591"/>
                    <a:gd name="connsiteY4" fmla="*/ 0 h 1309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3591" h="1309036">
                      <a:moveTo>
                        <a:pt x="0" y="0"/>
                      </a:moveTo>
                      <a:lnTo>
                        <a:pt x="0" y="1309036"/>
                      </a:lnTo>
                      <a:lnTo>
                        <a:pt x="1063591" y="986590"/>
                      </a:lnTo>
                      <a:lnTo>
                        <a:pt x="1044341" y="2261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53" name="Freeform: Shape 52"/>
                <p:cNvSpPr/>
                <p:nvPr/>
              </p:nvSpPr>
              <p:spPr>
                <a:xfrm rot="10800000">
                  <a:off x="7834963" y="5601903"/>
                  <a:ext cx="315880" cy="606392"/>
                </a:xfrm>
                <a:custGeom>
                  <a:avLst/>
                  <a:gdLst>
                    <a:gd name="connsiteX0" fmla="*/ 0 w 1063591"/>
                    <a:gd name="connsiteY0" fmla="*/ 0 h 1309036"/>
                    <a:gd name="connsiteX1" fmla="*/ 0 w 1063591"/>
                    <a:gd name="connsiteY1" fmla="*/ 1309036 h 1309036"/>
                    <a:gd name="connsiteX2" fmla="*/ 1063591 w 1063591"/>
                    <a:gd name="connsiteY2" fmla="*/ 986590 h 1309036"/>
                    <a:gd name="connsiteX3" fmla="*/ 1044341 w 1063591"/>
                    <a:gd name="connsiteY3" fmla="*/ 226194 h 1309036"/>
                    <a:gd name="connsiteX4" fmla="*/ 0 w 1063591"/>
                    <a:gd name="connsiteY4" fmla="*/ 0 h 1309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3591" h="1309036">
                      <a:moveTo>
                        <a:pt x="0" y="0"/>
                      </a:moveTo>
                      <a:lnTo>
                        <a:pt x="0" y="1309036"/>
                      </a:lnTo>
                      <a:lnTo>
                        <a:pt x="1063591" y="986590"/>
                      </a:lnTo>
                      <a:lnTo>
                        <a:pt x="1044341" y="2261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9212582" y="3659205"/>
              <a:ext cx="192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Guest Executable</a:t>
              </a:r>
            </a:p>
          </p:txBody>
        </p:sp>
      </p:grpSp>
      <p:grpSp>
        <p:nvGrpSpPr>
          <p:cNvPr id="7" name="stateful"/>
          <p:cNvGrpSpPr/>
          <p:nvPr/>
        </p:nvGrpSpPr>
        <p:grpSpPr>
          <a:xfrm>
            <a:off x="5121826" y="1558330"/>
            <a:ext cx="2298700" cy="2747206"/>
            <a:chOff x="5121826" y="1558330"/>
            <a:chExt cx="2298700" cy="2747206"/>
          </a:xfrm>
        </p:grpSpPr>
        <p:grpSp>
          <p:nvGrpSpPr>
            <p:cNvPr id="17" name="Group 16"/>
            <p:cNvGrpSpPr/>
            <p:nvPr/>
          </p:nvGrpSpPr>
          <p:grpSpPr>
            <a:xfrm>
              <a:off x="5121826" y="1558330"/>
              <a:ext cx="2298700" cy="1981638"/>
              <a:chOff x="4089400" y="1562100"/>
              <a:chExt cx="2298700" cy="1981638"/>
            </a:xfrm>
          </p:grpSpPr>
          <p:sp>
            <p:nvSpPr>
              <p:cNvPr id="4" name="Hexagon 3"/>
              <p:cNvSpPr/>
              <p:nvPr/>
            </p:nvSpPr>
            <p:spPr>
              <a:xfrm>
                <a:off x="4089400" y="1562100"/>
                <a:ext cx="2298700" cy="1981638"/>
              </a:xfrm>
              <a:prstGeom prst="hexagon">
                <a:avLst/>
              </a:prstGeom>
              <a:solidFill>
                <a:srgbClr val="0079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4825071" y="1865224"/>
                <a:ext cx="827358" cy="605129"/>
                <a:chOff x="7689849" y="923329"/>
                <a:chExt cx="1333500" cy="975321"/>
              </a:xfrm>
            </p:grpSpPr>
            <p:sp>
              <p:nvSpPr>
                <p:cNvPr id="9" name="Rectangle: Rounded Corners 8"/>
                <p:cNvSpPr/>
                <p:nvPr/>
              </p:nvSpPr>
              <p:spPr>
                <a:xfrm>
                  <a:off x="7689849" y="923329"/>
                  <a:ext cx="1333500" cy="975321"/>
                </a:xfrm>
                <a:prstGeom prst="roundRect">
                  <a:avLst/>
                </a:prstGeom>
                <a:ln>
                  <a:solidFill>
                    <a:srgbClr val="0072C6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pic>
              <p:nvPicPr>
                <p:cNvPr id="8" name="Picture 7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rot="20258927">
                  <a:off x="7945315" y="971651"/>
                  <a:ext cx="860745" cy="878677"/>
                </a:xfrm>
                <a:prstGeom prst="rect">
                  <a:avLst/>
                </a:prstGeom>
              </p:spPr>
            </p:pic>
          </p:grpSp>
          <p:sp>
            <p:nvSpPr>
              <p:cNvPr id="12" name="Cylinder 11"/>
              <p:cNvSpPr/>
              <p:nvPr/>
            </p:nvSpPr>
            <p:spPr>
              <a:xfrm>
                <a:off x="4971376" y="2790120"/>
                <a:ext cx="555836" cy="517572"/>
              </a:xfrm>
              <a:prstGeom prst="can">
                <a:avLst/>
              </a:prstGeom>
              <a:solidFill>
                <a:schemeClr val="bg1"/>
              </a:solidFill>
              <a:ln>
                <a:solidFill>
                  <a:srgbClr val="0072C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311056" y="3659205"/>
              <a:ext cx="19202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Reliable Service</a:t>
              </a:r>
            </a:p>
            <a:p>
              <a:pPr algn="ctr"/>
              <a:r>
                <a:rPr lang="en-CA" dirty="0" err="1"/>
                <a:t>Stateful</a:t>
              </a:r>
              <a:endParaRPr lang="en-CA" dirty="0"/>
            </a:p>
          </p:txBody>
        </p:sp>
      </p:grpSp>
      <p:grpSp>
        <p:nvGrpSpPr>
          <p:cNvPr id="6" name="stateless"/>
          <p:cNvGrpSpPr/>
          <p:nvPr/>
        </p:nvGrpSpPr>
        <p:grpSpPr>
          <a:xfrm>
            <a:off x="1220300" y="1558330"/>
            <a:ext cx="2298700" cy="2747206"/>
            <a:chOff x="1220300" y="1558330"/>
            <a:chExt cx="2298700" cy="2747206"/>
          </a:xfrm>
        </p:grpSpPr>
        <p:grpSp>
          <p:nvGrpSpPr>
            <p:cNvPr id="16" name="Group 15"/>
            <p:cNvGrpSpPr/>
            <p:nvPr/>
          </p:nvGrpSpPr>
          <p:grpSpPr>
            <a:xfrm>
              <a:off x="1220300" y="1558330"/>
              <a:ext cx="2298700" cy="1981638"/>
              <a:chOff x="1523326" y="1586043"/>
              <a:chExt cx="2298700" cy="1981638"/>
            </a:xfrm>
          </p:grpSpPr>
          <p:sp>
            <p:nvSpPr>
              <p:cNvPr id="37" name="Hexagon 36"/>
              <p:cNvSpPr/>
              <p:nvPr/>
            </p:nvSpPr>
            <p:spPr>
              <a:xfrm>
                <a:off x="1523326" y="1586043"/>
                <a:ext cx="2298700" cy="1981638"/>
              </a:xfrm>
              <a:prstGeom prst="hexagon">
                <a:avLst/>
              </a:prstGeom>
              <a:solidFill>
                <a:srgbClr val="0079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grpSp>
            <p:nvGrpSpPr>
              <p:cNvPr id="41" name="Group 40"/>
              <p:cNvGrpSpPr/>
              <p:nvPr/>
            </p:nvGrpSpPr>
            <p:grpSpPr>
              <a:xfrm>
                <a:off x="2258997" y="2274297"/>
                <a:ext cx="827358" cy="605129"/>
                <a:chOff x="7689849" y="923329"/>
                <a:chExt cx="1333500" cy="975321"/>
              </a:xfrm>
            </p:grpSpPr>
            <p:sp>
              <p:nvSpPr>
                <p:cNvPr id="42" name="Rectangle: Rounded Corners 41"/>
                <p:cNvSpPr/>
                <p:nvPr/>
              </p:nvSpPr>
              <p:spPr>
                <a:xfrm>
                  <a:off x="7689849" y="923329"/>
                  <a:ext cx="1333500" cy="975321"/>
                </a:xfrm>
                <a:prstGeom prst="roundRect">
                  <a:avLst/>
                </a:prstGeom>
                <a:ln>
                  <a:solidFill>
                    <a:srgbClr val="0072C6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pic>
              <p:nvPicPr>
                <p:cNvPr id="43" name="Picture 42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rot="20258927">
                  <a:off x="7945315" y="971651"/>
                  <a:ext cx="860745" cy="878677"/>
                </a:xfrm>
                <a:prstGeom prst="rect">
                  <a:avLst/>
                </a:prstGeom>
              </p:spPr>
            </p:pic>
          </p:grpSp>
        </p:grpSp>
        <p:sp>
          <p:nvSpPr>
            <p:cNvPr id="5" name="TextBox 4"/>
            <p:cNvSpPr txBox="1"/>
            <p:nvPr/>
          </p:nvSpPr>
          <p:spPr>
            <a:xfrm>
              <a:off x="1421373" y="3659205"/>
              <a:ext cx="19202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Reliable Service</a:t>
              </a:r>
            </a:p>
            <a:p>
              <a:pPr algn="ctr"/>
              <a:r>
                <a:rPr lang="en-CA" dirty="0"/>
                <a:t>Stateless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323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39" name="Freeform: Shape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2891" y="5346700"/>
            <a:ext cx="2329109" cy="1511301"/>
          </a:xfrm>
          <a:custGeom>
            <a:avLst/>
            <a:gdLst>
              <a:gd name="connsiteX0" fmla="*/ 697617 w 2329109"/>
              <a:gd name="connsiteY0" fmla="*/ 0 h 1511301"/>
              <a:gd name="connsiteX1" fmla="*/ 2329109 w 2329109"/>
              <a:gd name="connsiteY1" fmla="*/ 0 h 1511301"/>
              <a:gd name="connsiteX2" fmla="*/ 2329109 w 2329109"/>
              <a:gd name="connsiteY2" fmla="*/ 1511301 h 1511301"/>
              <a:gd name="connsiteX3" fmla="*/ 0 w 2329109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9109" h="1511301">
                <a:moveTo>
                  <a:pt x="697617" y="0"/>
                </a:moveTo>
                <a:lnTo>
                  <a:pt x="2329109" y="0"/>
                </a:lnTo>
                <a:lnTo>
                  <a:pt x="2329109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01247" y="5444835"/>
            <a:ext cx="1236756" cy="1236756"/>
          </a:xfrm>
          <a:prstGeom prst="rect">
            <a:avLst/>
          </a:prstGeom>
        </p:spPr>
      </p:pic>
      <p:sp>
        <p:nvSpPr>
          <p:cNvPr id="40" name="Freeform: Shape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346694"/>
            <a:ext cx="10447252" cy="1511306"/>
          </a:xfrm>
          <a:custGeom>
            <a:avLst/>
            <a:gdLst>
              <a:gd name="connsiteX0" fmla="*/ 0 w 10447252"/>
              <a:gd name="connsiteY0" fmla="*/ 0 h 1511306"/>
              <a:gd name="connsiteX1" fmla="*/ 3100647 w 10447252"/>
              <a:gd name="connsiteY1" fmla="*/ 0 h 1511306"/>
              <a:gd name="connsiteX2" fmla="*/ 3292695 w 10447252"/>
              <a:gd name="connsiteY2" fmla="*/ 0 h 1511306"/>
              <a:gd name="connsiteX3" fmla="*/ 3340133 w 10447252"/>
              <a:gd name="connsiteY3" fmla="*/ 0 h 1511306"/>
              <a:gd name="connsiteX4" fmla="*/ 4310215 w 10447252"/>
              <a:gd name="connsiteY4" fmla="*/ 0 h 1511306"/>
              <a:gd name="connsiteX5" fmla="*/ 5506390 w 10447252"/>
              <a:gd name="connsiteY5" fmla="*/ 0 h 1511306"/>
              <a:gd name="connsiteX6" fmla="*/ 5506390 w 10447252"/>
              <a:gd name="connsiteY6" fmla="*/ 2544 h 1511306"/>
              <a:gd name="connsiteX7" fmla="*/ 5901778 w 10447252"/>
              <a:gd name="connsiteY7" fmla="*/ 2544 h 1511306"/>
              <a:gd name="connsiteX8" fmla="*/ 5901778 w 10447252"/>
              <a:gd name="connsiteY8" fmla="*/ 0 h 1511306"/>
              <a:gd name="connsiteX9" fmla="*/ 10447252 w 10447252"/>
              <a:gd name="connsiteY9" fmla="*/ 0 h 1511306"/>
              <a:gd name="connsiteX10" fmla="*/ 9749635 w 10447252"/>
              <a:gd name="connsiteY10" fmla="*/ 1511301 h 1511306"/>
              <a:gd name="connsiteX11" fmla="*/ 5901779 w 10447252"/>
              <a:gd name="connsiteY11" fmla="*/ 1511301 h 1511306"/>
              <a:gd name="connsiteX12" fmla="*/ 5901779 w 10447252"/>
              <a:gd name="connsiteY12" fmla="*/ 1511304 h 1511306"/>
              <a:gd name="connsiteX13" fmla="*/ 5506390 w 10447252"/>
              <a:gd name="connsiteY13" fmla="*/ 1511304 h 1511306"/>
              <a:gd name="connsiteX14" fmla="*/ 5506390 w 10447252"/>
              <a:gd name="connsiteY14" fmla="*/ 1511306 h 1511306"/>
              <a:gd name="connsiteX15" fmla="*/ 4434058 w 10447252"/>
              <a:gd name="connsiteY15" fmla="*/ 1511306 h 1511306"/>
              <a:gd name="connsiteX16" fmla="*/ 4319855 w 10447252"/>
              <a:gd name="connsiteY16" fmla="*/ 1511306 h 1511306"/>
              <a:gd name="connsiteX17" fmla="*/ 4310215 w 10447252"/>
              <a:gd name="connsiteY17" fmla="*/ 1511306 h 1511306"/>
              <a:gd name="connsiteX18" fmla="*/ 3340133 w 10447252"/>
              <a:gd name="connsiteY18" fmla="*/ 1511306 h 1511306"/>
              <a:gd name="connsiteX19" fmla="*/ 3292695 w 10447252"/>
              <a:gd name="connsiteY19" fmla="*/ 1511306 h 1511306"/>
              <a:gd name="connsiteX20" fmla="*/ 3100647 w 10447252"/>
              <a:gd name="connsiteY20" fmla="*/ 1511306 h 1511306"/>
              <a:gd name="connsiteX21" fmla="*/ 0 w 10447252"/>
              <a:gd name="connsiteY21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47252" h="1511306">
                <a:moveTo>
                  <a:pt x="0" y="0"/>
                </a:moveTo>
                <a:lnTo>
                  <a:pt x="3100647" y="0"/>
                </a:lnTo>
                <a:lnTo>
                  <a:pt x="3292695" y="0"/>
                </a:lnTo>
                <a:lnTo>
                  <a:pt x="3340133" y="0"/>
                </a:lnTo>
                <a:lnTo>
                  <a:pt x="4310215" y="0"/>
                </a:lnTo>
                <a:lnTo>
                  <a:pt x="5506390" y="0"/>
                </a:lnTo>
                <a:lnTo>
                  <a:pt x="5506390" y="2544"/>
                </a:lnTo>
                <a:lnTo>
                  <a:pt x="5901778" y="2544"/>
                </a:lnTo>
                <a:lnTo>
                  <a:pt x="5901778" y="0"/>
                </a:lnTo>
                <a:lnTo>
                  <a:pt x="10447252" y="0"/>
                </a:lnTo>
                <a:lnTo>
                  <a:pt x="9749635" y="1511301"/>
                </a:lnTo>
                <a:lnTo>
                  <a:pt x="5901779" y="1511301"/>
                </a:lnTo>
                <a:lnTo>
                  <a:pt x="5901779" y="1511304"/>
                </a:lnTo>
                <a:lnTo>
                  <a:pt x="5506390" y="1511304"/>
                </a:lnTo>
                <a:lnTo>
                  <a:pt x="5506390" y="1511306"/>
                </a:lnTo>
                <a:lnTo>
                  <a:pt x="4434058" y="1511306"/>
                </a:lnTo>
                <a:lnTo>
                  <a:pt x="4319855" y="1511306"/>
                </a:lnTo>
                <a:lnTo>
                  <a:pt x="4310215" y="1511306"/>
                </a:lnTo>
                <a:lnTo>
                  <a:pt x="3340133" y="1511306"/>
                </a:lnTo>
                <a:lnTo>
                  <a:pt x="3292695" y="1511306"/>
                </a:lnTo>
                <a:lnTo>
                  <a:pt x="3100647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67240" y="5444835"/>
            <a:ext cx="9095651" cy="8302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Inter process and out of cluster communication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2201" y="1259157"/>
            <a:ext cx="2905258" cy="290525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8704" y="1073888"/>
            <a:ext cx="3231480" cy="3231480"/>
          </a:xfrm>
          <a:prstGeom prst="rect">
            <a:avLst/>
          </a:prstGeom>
        </p:spPr>
      </p:pic>
      <p:pic>
        <p:nvPicPr>
          <p:cNvPr id="5" name="wc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4517" y="1799039"/>
            <a:ext cx="1922966" cy="17873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394" y="5031346"/>
            <a:ext cx="1008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Partition aware routing sample</a:t>
            </a:r>
            <a:r>
              <a:rPr lang="en-CA" b="1" dirty="0"/>
              <a:t> </a:t>
            </a:r>
            <a:r>
              <a:rPr lang="en-CA" dirty="0">
                <a:hlinkClick r:id="rId8"/>
              </a:rPr>
              <a:t>https://docs.particular.net/samples/azure/azure-service-fabric-routing/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3399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965" y="640081"/>
            <a:ext cx="5574452" cy="557445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153399" y="640081"/>
            <a:ext cx="3395133" cy="5574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strike="sngStrike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PaaS</a:t>
            </a: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</a:t>
            </a:r>
            <a:r>
              <a:rPr lang="en-US" sz="4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erverless</a:t>
            </a:r>
            <a:endParaRPr lang="en-US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03988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443" y="640081"/>
            <a:ext cx="5574452" cy="557445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614557" y="640081"/>
            <a:ext cx="4267200" cy="5574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PaaS: App Service</a:t>
            </a:r>
          </a:p>
        </p:txBody>
      </p:sp>
    </p:spTree>
    <p:extLst>
      <p:ext uri="{BB962C8B-B14F-4D97-AF65-F5344CB8AC3E}">
        <p14:creationId xmlns:p14="http://schemas.microsoft.com/office/powerpoint/2010/main" val="217142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9" name="Flowchart: Document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293" y="640080"/>
            <a:ext cx="5578816" cy="557881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WebApp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56430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9" name="Flowchart: Document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293" y="640080"/>
            <a:ext cx="5578816" cy="557881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WebJobs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for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Backend Processing</a:t>
            </a:r>
          </a:p>
        </p:txBody>
      </p:sp>
    </p:spTree>
    <p:extLst>
      <p:ext uri="{BB962C8B-B14F-4D97-AF65-F5344CB8AC3E}">
        <p14:creationId xmlns:p14="http://schemas.microsoft.com/office/powerpoint/2010/main" val="649311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93" name="Rectangle 9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WebJobs nuances</a:t>
            </a:r>
          </a:p>
        </p:txBody>
      </p:sp>
      <p:grpSp>
        <p:nvGrpSpPr>
          <p:cNvPr id="7" name="receive_mode"/>
          <p:cNvGrpSpPr/>
          <p:nvPr/>
        </p:nvGrpSpPr>
        <p:grpSpPr>
          <a:xfrm>
            <a:off x="9452936" y="477749"/>
            <a:ext cx="2139956" cy="2192008"/>
            <a:chOff x="9452936" y="1425508"/>
            <a:chExt cx="2139956" cy="2192008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48007" y="1425508"/>
              <a:ext cx="1529593" cy="1529593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9452936" y="3248184"/>
              <a:ext cx="21399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Receive Mode</a:t>
              </a:r>
            </a:p>
          </p:txBody>
        </p:sp>
      </p:grpSp>
      <p:cxnSp>
        <p:nvCxnSpPr>
          <p:cNvPr id="99" name="Straight Connector 9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6096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connect"/>
          <p:cNvGrpSpPr/>
          <p:nvPr/>
        </p:nvGrpSpPr>
        <p:grpSpPr>
          <a:xfrm>
            <a:off x="6484527" y="391802"/>
            <a:ext cx="2139956" cy="2307552"/>
            <a:chOff x="6484527" y="1339561"/>
            <a:chExt cx="2139956" cy="2307552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677821">
              <a:off x="6606263" y="1339561"/>
              <a:ext cx="1978601" cy="1978601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6484527" y="3277781"/>
              <a:ext cx="21399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Connectivity</a:t>
              </a:r>
            </a:p>
          </p:txBody>
        </p:sp>
      </p:grpSp>
      <p:cxnSp>
        <p:nvCxnSpPr>
          <p:cNvPr id="101" name="Straight Connector 10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686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retries"/>
          <p:cNvGrpSpPr/>
          <p:nvPr/>
        </p:nvGrpSpPr>
        <p:grpSpPr>
          <a:xfrm>
            <a:off x="3570890" y="444605"/>
            <a:ext cx="2139956" cy="2254749"/>
            <a:chOff x="3570890" y="1392364"/>
            <a:chExt cx="2139956" cy="2254749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76983" y="1392364"/>
              <a:ext cx="1872997" cy="1872997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3570890" y="3277781"/>
              <a:ext cx="21399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Retries</a:t>
              </a:r>
            </a:p>
          </p:txBody>
        </p:sp>
      </p:grpSp>
      <p:cxnSp>
        <p:nvCxnSpPr>
          <p:cNvPr id="97" name="Straight Connector 9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9276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poison"/>
          <p:cNvGrpSpPr/>
          <p:nvPr/>
        </p:nvGrpSpPr>
        <p:grpSpPr>
          <a:xfrm>
            <a:off x="441614" y="969143"/>
            <a:ext cx="2139956" cy="1779251"/>
            <a:chOff x="441614" y="1916903"/>
            <a:chExt cx="2139956" cy="1730210"/>
          </a:xfrm>
        </p:grpSpPr>
        <p:grpSp>
          <p:nvGrpSpPr>
            <p:cNvPr id="15" name="Group 14"/>
            <p:cNvGrpSpPr/>
            <p:nvPr/>
          </p:nvGrpSpPr>
          <p:grpSpPr>
            <a:xfrm>
              <a:off x="686462" y="1916903"/>
              <a:ext cx="1801726" cy="824580"/>
              <a:chOff x="6260564" y="3465646"/>
              <a:chExt cx="1074295" cy="596548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6260564" y="3465646"/>
                <a:ext cx="1074295" cy="596548"/>
                <a:chOff x="4632499" y="730602"/>
                <a:chExt cx="1074295" cy="596548"/>
              </a:xfrm>
            </p:grpSpPr>
            <p:sp>
              <p:nvSpPr>
                <p:cNvPr id="18" name="Cylinder 17"/>
                <p:cNvSpPr/>
                <p:nvPr/>
              </p:nvSpPr>
              <p:spPr>
                <a:xfrm rot="16200000">
                  <a:off x="4871373" y="491729"/>
                  <a:ext cx="596548" cy="1074294"/>
                </a:xfrm>
                <a:prstGeom prst="can">
                  <a:avLst/>
                </a:prstGeom>
                <a:solidFill>
                  <a:srgbClr val="0079D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4632499" y="730602"/>
                  <a:ext cx="146621" cy="596547"/>
                </a:xfrm>
                <a:prstGeom prst="ellipse">
                  <a:avLst/>
                </a:prstGeom>
                <a:solidFill>
                  <a:srgbClr val="0079D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22935" y="3527813"/>
                <a:ext cx="549553" cy="480859"/>
              </a:xfrm>
              <a:prstGeom prst="rect">
                <a:avLst/>
              </a:prstGeom>
            </p:spPr>
          </p:pic>
        </p:grpSp>
        <p:sp>
          <p:nvSpPr>
            <p:cNvPr id="2" name="TextBox 1"/>
            <p:cNvSpPr txBox="1"/>
            <p:nvPr/>
          </p:nvSpPr>
          <p:spPr>
            <a:xfrm>
              <a:off x="441614" y="3277781"/>
              <a:ext cx="21399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Poisonous Queues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99882" y="3044273"/>
            <a:ext cx="1688306" cy="847952"/>
            <a:chOff x="5285012" y="1710542"/>
            <a:chExt cx="1688306" cy="847952"/>
          </a:xfrm>
        </p:grpSpPr>
        <p:grpSp>
          <p:nvGrpSpPr>
            <p:cNvPr id="38" name="error_queue"/>
            <p:cNvGrpSpPr/>
            <p:nvPr/>
          </p:nvGrpSpPr>
          <p:grpSpPr>
            <a:xfrm>
              <a:off x="5916824" y="1710542"/>
              <a:ext cx="1056494" cy="847952"/>
              <a:chOff x="4043419" y="1710542"/>
              <a:chExt cx="1801726" cy="847952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4043419" y="1710542"/>
                <a:ext cx="1801726" cy="847952"/>
                <a:chOff x="4632499" y="730602"/>
                <a:chExt cx="1074295" cy="596548"/>
              </a:xfrm>
            </p:grpSpPr>
            <p:sp>
              <p:nvSpPr>
                <p:cNvPr id="45" name="Cylinder 44"/>
                <p:cNvSpPr/>
                <p:nvPr/>
              </p:nvSpPr>
              <p:spPr>
                <a:xfrm rot="16200000">
                  <a:off x="4871373" y="491729"/>
                  <a:ext cx="596548" cy="1074294"/>
                </a:xfrm>
                <a:prstGeom prst="can">
                  <a:avLst/>
                </a:prstGeom>
                <a:solidFill>
                  <a:srgbClr val="0079D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4632499" y="730602"/>
                  <a:ext cx="214751" cy="596547"/>
                </a:xfrm>
                <a:prstGeom prst="ellipse">
                  <a:avLst/>
                </a:prstGeom>
                <a:solidFill>
                  <a:srgbClr val="0079D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sp>
            <p:nvSpPr>
              <p:cNvPr id="44" name="TextBox 43"/>
              <p:cNvSpPr txBox="1"/>
              <p:nvPr/>
            </p:nvSpPr>
            <p:spPr>
              <a:xfrm>
                <a:off x="4611772" y="1949851"/>
                <a:ext cx="11393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solidFill>
                      <a:schemeClr val="bg1"/>
                    </a:solidFill>
                  </a:rPr>
                  <a:t>Error</a:t>
                </a:r>
              </a:p>
            </p:txBody>
          </p:sp>
        </p:grpSp>
        <p:grpSp>
          <p:nvGrpSpPr>
            <p:cNvPr id="39" name="arrows"/>
            <p:cNvGrpSpPr/>
            <p:nvPr/>
          </p:nvGrpSpPr>
          <p:grpSpPr>
            <a:xfrm>
              <a:off x="5285012" y="1754981"/>
              <a:ext cx="631812" cy="759619"/>
              <a:chOff x="5285012" y="1754981"/>
              <a:chExt cx="631812" cy="759619"/>
            </a:xfrm>
          </p:grpSpPr>
          <p:cxnSp>
            <p:nvCxnSpPr>
              <p:cNvPr id="40" name="Connector: Elbow 39"/>
              <p:cNvCxnSpPr>
                <a:cxnSpLocks/>
                <a:endCxn id="46" idx="2"/>
              </p:cNvCxnSpPr>
              <p:nvPr/>
            </p:nvCxnSpPr>
            <p:spPr>
              <a:xfrm flipV="1">
                <a:off x="5285014" y="2134518"/>
                <a:ext cx="631810" cy="380082"/>
              </a:xfrm>
              <a:prstGeom prst="bentConnector3">
                <a:avLst/>
              </a:prstGeom>
              <a:ln w="50800">
                <a:solidFill>
                  <a:srgbClr val="0079D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ctor: Elbow 40"/>
              <p:cNvCxnSpPr>
                <a:cxnSpLocks/>
              </p:cNvCxnSpPr>
              <p:nvPr/>
            </p:nvCxnSpPr>
            <p:spPr>
              <a:xfrm>
                <a:off x="5285012" y="1754981"/>
                <a:ext cx="631812" cy="379537"/>
              </a:xfrm>
              <a:prstGeom prst="bentConnector3">
                <a:avLst/>
              </a:prstGeom>
              <a:ln w="50800">
                <a:solidFill>
                  <a:srgbClr val="0079D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cxnSpLocks/>
                <a:endCxn id="46" idx="2"/>
              </p:cNvCxnSpPr>
              <p:nvPr/>
            </p:nvCxnSpPr>
            <p:spPr>
              <a:xfrm>
                <a:off x="5285012" y="2134517"/>
                <a:ext cx="631812" cy="1"/>
              </a:xfrm>
              <a:prstGeom prst="line">
                <a:avLst/>
              </a:prstGeom>
              <a:ln w="63500">
                <a:solidFill>
                  <a:srgbClr val="0079D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retries_nsb"/>
          <p:cNvGrpSpPr/>
          <p:nvPr/>
        </p:nvGrpSpPr>
        <p:grpSpPr>
          <a:xfrm>
            <a:off x="3296088" y="2776704"/>
            <a:ext cx="2634787" cy="1304592"/>
            <a:chOff x="2173213" y="157137"/>
            <a:chExt cx="2634787" cy="1304592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73213" y="157137"/>
              <a:ext cx="1304592" cy="1304592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03408" y="157137"/>
              <a:ext cx="1304592" cy="1304592"/>
            </a:xfrm>
            <a:prstGeom prst="rect">
              <a:avLst/>
            </a:prstGeom>
          </p:spPr>
        </p:pic>
        <p:grpSp>
          <p:nvGrpSpPr>
            <p:cNvPr id="74" name="clock"/>
            <p:cNvGrpSpPr/>
            <p:nvPr/>
          </p:nvGrpSpPr>
          <p:grpSpPr>
            <a:xfrm>
              <a:off x="4039142" y="629285"/>
              <a:ext cx="323791" cy="360296"/>
              <a:chOff x="2771834" y="1274207"/>
              <a:chExt cx="454970" cy="506265"/>
            </a:xfrm>
          </p:grpSpPr>
          <p:sp>
            <p:nvSpPr>
              <p:cNvPr id="75" name="Flowchart: Collate 74"/>
              <p:cNvSpPr/>
              <p:nvPr/>
            </p:nvSpPr>
            <p:spPr>
              <a:xfrm>
                <a:off x="2771834" y="1274207"/>
                <a:ext cx="454970" cy="506265"/>
              </a:xfrm>
              <a:prstGeom prst="flowChartCollate">
                <a:avLst/>
              </a:prstGeom>
              <a:solidFill>
                <a:srgbClr val="0079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Flowchart: Merge 75"/>
              <p:cNvSpPr/>
              <p:nvPr/>
            </p:nvSpPr>
            <p:spPr>
              <a:xfrm>
                <a:off x="2771834" y="1274207"/>
                <a:ext cx="454970" cy="242649"/>
              </a:xfrm>
              <a:prstGeom prst="flowChartMerge">
                <a:avLst/>
              </a:prstGeom>
              <a:solidFill>
                <a:schemeClr val="bg1"/>
              </a:solidFill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7" name="Flowchart: Merge 76"/>
              <p:cNvSpPr/>
              <p:nvPr/>
            </p:nvSpPr>
            <p:spPr>
              <a:xfrm rot="10800000">
                <a:off x="2900362" y="1527336"/>
                <a:ext cx="197644" cy="120488"/>
              </a:xfrm>
              <a:prstGeom prst="flowChartMerge">
                <a:avLst/>
              </a:prstGeom>
              <a:solidFill>
                <a:schemeClr val="bg1"/>
              </a:solidFill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8" name="Flowchart: Merge 77"/>
              <p:cNvSpPr/>
              <p:nvPr/>
            </p:nvSpPr>
            <p:spPr>
              <a:xfrm>
                <a:off x="2956321" y="1466150"/>
                <a:ext cx="85725" cy="50706"/>
              </a:xfrm>
              <a:prstGeom prst="flowChartMerge">
                <a:avLst/>
              </a:prstGeom>
              <a:solidFill>
                <a:srgbClr val="0079D6"/>
              </a:solidFill>
              <a:ln>
                <a:solidFill>
                  <a:srgbClr val="0079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79" name="connectivity_nsb"/>
          <p:cNvGrpSpPr/>
          <p:nvPr/>
        </p:nvGrpSpPr>
        <p:grpSpPr>
          <a:xfrm>
            <a:off x="7139267" y="2661365"/>
            <a:ext cx="824945" cy="1613765"/>
            <a:chOff x="6517417" y="1269552"/>
            <a:chExt cx="709102" cy="1387152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677821">
              <a:off x="6517417" y="1269552"/>
              <a:ext cx="709101" cy="709101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677821">
              <a:off x="6517417" y="1608578"/>
              <a:ext cx="709101" cy="709101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677821">
              <a:off x="6517418" y="1947603"/>
              <a:ext cx="709101" cy="709101"/>
            </a:xfrm>
            <a:prstGeom prst="rect">
              <a:avLst/>
            </a:prstGeom>
          </p:spPr>
        </p:pic>
      </p:grpSp>
      <p:pic>
        <p:nvPicPr>
          <p:cNvPr id="83" name="Picture 8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47157" y="2763352"/>
            <a:ext cx="1331292" cy="1331292"/>
          </a:xfrm>
          <a:prstGeom prst="rect">
            <a:avLst/>
          </a:prstGeom>
        </p:spPr>
      </p:pic>
      <p:sp>
        <p:nvSpPr>
          <p:cNvPr id="10" name="shim"/>
          <p:cNvSpPr/>
          <p:nvPr/>
        </p:nvSpPr>
        <p:spPr>
          <a:xfrm>
            <a:off x="-89647" y="-95624"/>
            <a:ext cx="12323482" cy="703430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Speech Bubble: Rectangle with Corners Rounded 11"/>
          <p:cNvSpPr/>
          <p:nvPr/>
        </p:nvSpPr>
        <p:spPr>
          <a:xfrm>
            <a:off x="1207247" y="1398494"/>
            <a:ext cx="9971201" cy="2898588"/>
          </a:xfrm>
          <a:prstGeom prst="wedgeRoundRectCallout">
            <a:avLst>
              <a:gd name="adj1" fmla="val 319"/>
              <a:gd name="adj2" fmla="val 82294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2800" dirty="0"/>
              <a:t>Craving for more details on Azure Service Bus?</a:t>
            </a:r>
          </a:p>
          <a:p>
            <a:r>
              <a:rPr lang="en-US" sz="2800" b="1" dirty="0"/>
              <a:t>Azure Service Bus Messaging - The Good, The Bad, and The Ugly</a:t>
            </a:r>
          </a:p>
          <a:p>
            <a:r>
              <a:rPr lang="en-US" sz="2800" dirty="0"/>
              <a:t>tomorrow at 8:45AM @ room 6</a:t>
            </a:r>
            <a:endParaRPr lang="en-CA" sz="2800" dirty="0"/>
          </a:p>
        </p:txBody>
      </p:sp>
      <p:pic>
        <p:nvPicPr>
          <p:cNvPr id="87" name="head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308" y="4471813"/>
            <a:ext cx="1905000" cy="1905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73932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205791" y="1827290"/>
            <a:ext cx="165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App Service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39059" y="1827289"/>
            <a:ext cx="161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Service Fabric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65627" y="1827290"/>
            <a:ext cx="156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Cloud Services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35680" y="1827290"/>
            <a:ext cx="1251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Azure VMs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843965" y="1827289"/>
            <a:ext cx="161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Service ?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90" y="2339034"/>
            <a:ext cx="1691399" cy="270623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775" y="2339034"/>
            <a:ext cx="1691399" cy="270623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945" y="2339034"/>
            <a:ext cx="1691399" cy="270623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1529" y="2339034"/>
            <a:ext cx="1691399" cy="270623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360" y="2339034"/>
            <a:ext cx="1691399" cy="270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3437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raw.githubusercontent.com/Particular/Collaboration/master/Brand%20style%20guide/Logos/PNG/NSB-bw.png?token=ABP7tm644qjzCuxCT08wfGkUDnqWIZ24ks5ZJ6VlwA%3D%3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58975"/>
            <a:ext cx="12192000" cy="293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038009" y="98474"/>
            <a:ext cx="4115983" cy="6661052"/>
          </a:xfrm>
        </p:spPr>
        <p:txBody>
          <a:bodyPr>
            <a:noAutofit/>
          </a:bodyPr>
          <a:lstStyle/>
          <a:p>
            <a:r>
              <a:rPr lang="en-CA" sz="53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502020204030203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480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800000" y="8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34276" y="803705"/>
            <a:ext cx="4208656" cy="30348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5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NServiceBus</a:t>
            </a:r>
            <a:endParaRPr lang="en-US" sz="5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Ingredients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979547" y="1616529"/>
            <a:ext cx="3860893" cy="3746633"/>
            <a:chOff x="6979547" y="1616529"/>
            <a:chExt cx="3860893" cy="3746633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79547" y="1616529"/>
              <a:ext cx="3860893" cy="3746633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37150" y="2241741"/>
              <a:ext cx="1945685" cy="22645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125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4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180471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NServiceBus</a:t>
            </a:r>
            <a:endParaRPr lang="en-US" sz="4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4"/>
          </p:nvPr>
        </p:nvSpPr>
        <p:spPr>
          <a:xfrm>
            <a:off x="4976031" y="963877"/>
            <a:ext cx="6894405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Messaging and workflow framework for distributed systems that are</a:t>
            </a:r>
          </a:p>
          <a:p>
            <a:endParaRPr lang="en-US" sz="2400" dirty="0">
              <a:solidFill>
                <a:schemeClr val="tx1"/>
              </a:solidFill>
              <a:latin typeface="+mn-lt"/>
            </a:endParaRPr>
          </a:p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Scalable</a:t>
            </a:r>
          </a:p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Reliable</a:t>
            </a:r>
          </a:p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Easy to work with and extend</a:t>
            </a:r>
          </a:p>
          <a:p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291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34276" y="803705"/>
            <a:ext cx="4208656" cy="30348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5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NServiceBus</a:t>
            </a:r>
            <a:endParaRPr lang="en-US" sz="5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Context 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Flow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979547" y="1616529"/>
            <a:ext cx="3860893" cy="3746633"/>
            <a:chOff x="6979547" y="1616529"/>
            <a:chExt cx="3860893" cy="3746633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79547" y="1616529"/>
              <a:ext cx="3860893" cy="3746633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33109" y="2278745"/>
              <a:ext cx="2422199" cy="2422199"/>
            </a:xfrm>
            <a:prstGeom prst="rect">
              <a:avLst/>
            </a:prstGeom>
          </p:spPr>
        </p:pic>
      </p:grpSp>
      <p:sp>
        <p:nvSpPr>
          <p:cNvPr id="25" name="Content Placeholder 2"/>
          <p:cNvSpPr>
            <a:spLocks noGrp="1"/>
          </p:cNvSpPr>
          <p:nvPr>
            <p:ph idx="4294967295"/>
          </p:nvPr>
        </p:nvSpPr>
        <p:spPr>
          <a:xfrm>
            <a:off x="5702149" y="1048284"/>
            <a:ext cx="3882722" cy="39386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dirty="0" err="1"/>
              <a:t>IMessageHandlerContext</a:t>
            </a:r>
            <a:endParaRPr lang="en-CA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5655129" y="259295"/>
            <a:ext cx="6578161" cy="496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2000" dirty="0" err="1"/>
              <a:t>IMessageSession</a:t>
            </a:r>
            <a:r>
              <a:rPr lang="en-CA" sz="2000" dirty="0"/>
              <a:t> (</a:t>
            </a:r>
            <a:r>
              <a:rPr lang="en-US" sz="2000" dirty="0" err="1"/>
              <a:t>IWantToRunWhenEndpointStartsAndStops</a:t>
            </a:r>
            <a:r>
              <a:rPr lang="en-CA" sz="2000" dirty="0"/>
              <a:t>)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10376393" y="4461783"/>
            <a:ext cx="1953102" cy="3938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2400" dirty="0" err="1"/>
              <a:t>ErrorContext</a:t>
            </a:r>
            <a:endParaRPr lang="en-CA" sz="2400" dirty="0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6565613" y="1496705"/>
            <a:ext cx="4787331" cy="3938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dirty="0" err="1"/>
              <a:t>MutateIncomingTransportMessageContext</a:t>
            </a:r>
            <a:endParaRPr lang="en-CA" sz="2400" dirty="0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5601014" y="5288531"/>
            <a:ext cx="3607310" cy="4057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dirty="0" err="1"/>
              <a:t>FeatureConfigurationContext</a:t>
            </a:r>
            <a:endParaRPr lang="en-CA" sz="2400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7445959" y="682714"/>
            <a:ext cx="4787331" cy="3938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dirty="0" err="1"/>
              <a:t>IIncomingPhysicalMessageContext</a:t>
            </a:r>
            <a:endParaRPr lang="en-CA" sz="2400" dirty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5950603" y="6285917"/>
            <a:ext cx="4524423" cy="3938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dirty="0" err="1"/>
              <a:t>IIncomingLogicalMessageContext</a:t>
            </a:r>
            <a:endParaRPr lang="en-CA" sz="2400" dirty="0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7733109" y="5887994"/>
            <a:ext cx="4787331" cy="3938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dirty="0" err="1"/>
              <a:t>IOutgoingLogicalMessageContext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232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34276" y="803705"/>
            <a:ext cx="4744918" cy="30348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NServiceBus</a:t>
            </a:r>
            <a:endParaRPr lang="en-US" sz="5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Storage Queues</a:t>
            </a:r>
          </a:p>
        </p:txBody>
      </p:sp>
      <p:grpSp>
        <p:nvGrpSpPr>
          <p:cNvPr id="8" name="multi-namespace"/>
          <p:cNvGrpSpPr/>
          <p:nvPr/>
        </p:nvGrpSpPr>
        <p:grpSpPr>
          <a:xfrm>
            <a:off x="8700754" y="39367"/>
            <a:ext cx="1971366" cy="2279755"/>
            <a:chOff x="9911657" y="2333473"/>
            <a:chExt cx="1971366" cy="2279755"/>
          </a:xfrm>
        </p:grpSpPr>
        <p:grpSp>
          <p:nvGrpSpPr>
            <p:cNvPr id="10" name="Group 9"/>
            <p:cNvGrpSpPr/>
            <p:nvPr/>
          </p:nvGrpSpPr>
          <p:grpSpPr>
            <a:xfrm>
              <a:off x="9911657" y="2333473"/>
              <a:ext cx="1971366" cy="1938400"/>
              <a:chOff x="9911657" y="2333473"/>
              <a:chExt cx="1971366" cy="1938400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11657" y="2333473"/>
                <a:ext cx="1971366" cy="193840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81366" y="2515374"/>
                <a:ext cx="1428760" cy="1428760"/>
              </a:xfrm>
              <a:prstGeom prst="rect">
                <a:avLst/>
              </a:prstGeom>
            </p:spPr>
          </p:pic>
        </p:grpSp>
        <p:sp>
          <p:nvSpPr>
            <p:cNvPr id="12" name="TextBox 11"/>
            <p:cNvSpPr txBox="1"/>
            <p:nvPr/>
          </p:nvSpPr>
          <p:spPr>
            <a:xfrm>
              <a:off x="9929824" y="4151563"/>
              <a:ext cx="19318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dirty="0">
                  <a:solidFill>
                    <a:srgbClr val="173862"/>
                  </a:solidFill>
                </a:rPr>
                <a:t>Multi Account</a:t>
              </a:r>
              <a:endParaRPr lang="en-CA" sz="2400" baseline="30000" dirty="0">
                <a:solidFill>
                  <a:srgbClr val="173862"/>
                </a:solidFill>
              </a:endParaRPr>
            </a:p>
          </p:txBody>
        </p:sp>
      </p:grpSp>
      <p:grpSp>
        <p:nvGrpSpPr>
          <p:cNvPr id="49" name="throughput"/>
          <p:cNvGrpSpPr/>
          <p:nvPr/>
        </p:nvGrpSpPr>
        <p:grpSpPr>
          <a:xfrm>
            <a:off x="6212714" y="54777"/>
            <a:ext cx="1971366" cy="2268809"/>
            <a:chOff x="5637609" y="136342"/>
            <a:chExt cx="1971366" cy="2268809"/>
          </a:xfrm>
        </p:grpSpPr>
        <p:sp>
          <p:nvSpPr>
            <p:cNvPr id="50" name="TextBox 49"/>
            <p:cNvSpPr txBox="1"/>
            <p:nvPr/>
          </p:nvSpPr>
          <p:spPr>
            <a:xfrm>
              <a:off x="5765187" y="1943486"/>
              <a:ext cx="17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dirty="0">
                  <a:solidFill>
                    <a:srgbClr val="173862"/>
                  </a:solidFill>
                </a:rPr>
                <a:t>Throughput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5637609" y="136342"/>
              <a:ext cx="1971366" cy="1938400"/>
              <a:chOff x="5637609" y="136342"/>
              <a:chExt cx="1971366" cy="1938400"/>
            </a:xfrm>
          </p:grpSpPr>
          <p:pic>
            <p:nvPicPr>
              <p:cNvPr id="52" name="Picture 5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37609" y="136342"/>
                <a:ext cx="1971366" cy="1938400"/>
              </a:xfrm>
              <a:prstGeom prst="rect">
                <a:avLst/>
              </a:prstGeom>
            </p:spPr>
          </p:pic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70394" y="498784"/>
                <a:ext cx="1334179" cy="1334179"/>
              </a:xfrm>
              <a:prstGeom prst="rect">
                <a:avLst/>
              </a:prstGeom>
            </p:spPr>
          </p:pic>
        </p:grpSp>
      </p:grp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 rot="2078698">
            <a:off x="9978088" y="4547505"/>
            <a:ext cx="2752354" cy="2709275"/>
          </a:xfrm>
          <a:prstGeom prst="ellipse">
            <a:avLst/>
          </a:prstGeom>
          <a:solidFill>
            <a:srgbClr val="231815"/>
          </a:solidFill>
          <a:ln w="174625" cmpd="thinThick">
            <a:solidFill>
              <a:srgbClr val="231815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Can saturate storage account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12714" y="2424190"/>
            <a:ext cx="2056725" cy="2268809"/>
            <a:chOff x="6212714" y="2424190"/>
            <a:chExt cx="2056725" cy="2268809"/>
          </a:xfrm>
        </p:grpSpPr>
        <p:grpSp>
          <p:nvGrpSpPr>
            <p:cNvPr id="17" name="secured-connection-strings"/>
            <p:cNvGrpSpPr/>
            <p:nvPr/>
          </p:nvGrpSpPr>
          <p:grpSpPr>
            <a:xfrm>
              <a:off x="6212714" y="2424190"/>
              <a:ext cx="2056725" cy="2268809"/>
              <a:chOff x="9911657" y="136342"/>
              <a:chExt cx="2056725" cy="2268809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0003090" y="1943486"/>
                <a:ext cx="19652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400" dirty="0">
                    <a:solidFill>
                      <a:srgbClr val="173862"/>
                    </a:solidFill>
                  </a:rPr>
                  <a:t>Secured</a:t>
                </a: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9911657" y="136342"/>
                <a:ext cx="1971366" cy="1938400"/>
                <a:chOff x="9911657" y="136342"/>
                <a:chExt cx="1971366" cy="1938400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911657" y="136342"/>
                  <a:ext cx="1971366" cy="1938400"/>
                </a:xfrm>
                <a:prstGeom prst="rect">
                  <a:avLst/>
                </a:prstGeom>
              </p:spPr>
            </p:pic>
            <p:sp>
              <p:nvSpPr>
                <p:cNvPr id="22" name="Rectangle 21"/>
                <p:cNvSpPr/>
                <p:nvPr/>
              </p:nvSpPr>
              <p:spPr>
                <a:xfrm>
                  <a:off x="10511066" y="604448"/>
                  <a:ext cx="776694" cy="100218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55319" y="2985923"/>
              <a:ext cx="886154" cy="886154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/>
        </p:nvGrpSpPr>
        <p:grpSpPr>
          <a:xfrm>
            <a:off x="8783489" y="2526551"/>
            <a:ext cx="1971366" cy="2218200"/>
            <a:chOff x="8783489" y="2526551"/>
            <a:chExt cx="1971366" cy="2218200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83489" y="2526551"/>
              <a:ext cx="1971366" cy="1938400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8783489" y="4344641"/>
              <a:ext cx="19713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000" dirty="0">
                  <a:solidFill>
                    <a:srgbClr val="173862"/>
                  </a:solidFill>
                </a:rPr>
                <a:t>Custom Envelope</a:t>
              </a:r>
              <a:endParaRPr lang="en-CA" sz="2000" baseline="30000" dirty="0">
                <a:solidFill>
                  <a:srgbClr val="173862"/>
                </a:solidFill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9308915" y="3171505"/>
              <a:ext cx="925887" cy="733721"/>
              <a:chOff x="9308915" y="3171505"/>
              <a:chExt cx="925887" cy="733721"/>
            </a:xfrm>
          </p:grpSpPr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08915" y="3171505"/>
                <a:ext cx="925887" cy="733721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00222" y="3274384"/>
                <a:ext cx="186203" cy="182184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1740854">
                <a:off x="9970467" y="3516164"/>
                <a:ext cx="185243" cy="181245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15266342">
                <a:off x="9370787" y="3557873"/>
                <a:ext cx="284108" cy="27797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42272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64861" y="803705"/>
            <a:ext cx="5167541" cy="30348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5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NServiceBus</a:t>
            </a:r>
            <a:endParaRPr lang="en-US" sz="5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Service Bus</a:t>
            </a:r>
          </a:p>
        </p:txBody>
      </p:sp>
      <p:grpSp>
        <p:nvGrpSpPr>
          <p:cNvPr id="93" name="throughput"/>
          <p:cNvGrpSpPr/>
          <p:nvPr/>
        </p:nvGrpSpPr>
        <p:grpSpPr>
          <a:xfrm>
            <a:off x="5637609" y="136342"/>
            <a:ext cx="1971366" cy="2268809"/>
            <a:chOff x="5637609" y="136342"/>
            <a:chExt cx="1971366" cy="2268809"/>
          </a:xfrm>
        </p:grpSpPr>
        <p:sp>
          <p:nvSpPr>
            <p:cNvPr id="15" name="TextBox 14"/>
            <p:cNvSpPr txBox="1"/>
            <p:nvPr/>
          </p:nvSpPr>
          <p:spPr>
            <a:xfrm>
              <a:off x="5765187" y="1943486"/>
              <a:ext cx="17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dirty="0">
                  <a:solidFill>
                    <a:srgbClr val="173862"/>
                  </a:solidFill>
                </a:rPr>
                <a:t>Throughput</a:t>
              </a: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637609" y="136342"/>
              <a:ext cx="1971366" cy="1938400"/>
              <a:chOff x="5637609" y="136342"/>
              <a:chExt cx="1971366" cy="1938400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37609" y="136342"/>
                <a:ext cx="1971366" cy="1938400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70394" y="498784"/>
                <a:ext cx="1334179" cy="1334179"/>
              </a:xfrm>
              <a:prstGeom prst="rect">
                <a:avLst/>
              </a:prstGeom>
            </p:spPr>
          </p:pic>
        </p:grpSp>
      </p:grpSp>
      <p:grpSp>
        <p:nvGrpSpPr>
          <p:cNvPr id="92" name="forwarding-topology"/>
          <p:cNvGrpSpPr/>
          <p:nvPr/>
        </p:nvGrpSpPr>
        <p:grpSpPr>
          <a:xfrm>
            <a:off x="7814181" y="136342"/>
            <a:ext cx="2056725" cy="2268809"/>
            <a:chOff x="7814181" y="136342"/>
            <a:chExt cx="2056725" cy="2268809"/>
          </a:xfrm>
        </p:grpSpPr>
        <p:sp>
          <p:nvSpPr>
            <p:cNvPr id="19" name="TextBox 18"/>
            <p:cNvSpPr txBox="1"/>
            <p:nvPr/>
          </p:nvSpPr>
          <p:spPr>
            <a:xfrm>
              <a:off x="7905614" y="1943486"/>
              <a:ext cx="19652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dirty="0">
                  <a:solidFill>
                    <a:srgbClr val="173862"/>
                  </a:solidFill>
                </a:rPr>
                <a:t>New Topology</a:t>
              </a: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7814181" y="136342"/>
              <a:ext cx="1971366" cy="1938400"/>
              <a:chOff x="7814181" y="136342"/>
              <a:chExt cx="1971366" cy="1938400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14181" y="136342"/>
                <a:ext cx="1971366" cy="193840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5">
                <a:biLevel thresh="25000"/>
              </a:blip>
              <a:stretch>
                <a:fillRect/>
              </a:stretch>
            </p:blipFill>
            <p:spPr>
              <a:xfrm>
                <a:off x="8321157" y="649769"/>
                <a:ext cx="963308" cy="963308"/>
              </a:xfrm>
              <a:prstGeom prst="rect">
                <a:avLst/>
              </a:prstGeom>
            </p:spPr>
          </p:pic>
        </p:grpSp>
      </p:grpSp>
      <p:grpSp>
        <p:nvGrpSpPr>
          <p:cNvPr id="90" name="transactions"/>
          <p:cNvGrpSpPr/>
          <p:nvPr/>
        </p:nvGrpSpPr>
        <p:grpSpPr>
          <a:xfrm>
            <a:off x="5637609" y="2316301"/>
            <a:ext cx="1971366" cy="2296927"/>
            <a:chOff x="5637609" y="2316301"/>
            <a:chExt cx="1971366" cy="2296927"/>
          </a:xfrm>
        </p:grpSpPr>
        <p:sp>
          <p:nvSpPr>
            <p:cNvPr id="38" name="TextBox 37"/>
            <p:cNvSpPr txBox="1"/>
            <p:nvPr/>
          </p:nvSpPr>
          <p:spPr>
            <a:xfrm>
              <a:off x="5719455" y="4151563"/>
              <a:ext cx="18360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dirty="0">
                  <a:solidFill>
                    <a:srgbClr val="173862"/>
                  </a:solidFill>
                </a:rPr>
                <a:t>Transactions</a:t>
              </a:r>
              <a:r>
                <a:rPr lang="en-CA" sz="2400" baseline="30000" dirty="0">
                  <a:solidFill>
                    <a:srgbClr val="173862"/>
                  </a:solidFill>
                </a:rPr>
                <a:t>*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5637609" y="2316301"/>
              <a:ext cx="1971366" cy="1938400"/>
              <a:chOff x="5637609" y="2316301"/>
              <a:chExt cx="1971366" cy="1938400"/>
            </a:xfrm>
          </p:grpSpPr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37609" y="2316301"/>
                <a:ext cx="1971366" cy="1938400"/>
              </a:xfrm>
              <a:prstGeom prst="rect">
                <a:avLst/>
              </a:prstGeom>
            </p:spPr>
          </p:pic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97263" y="2515674"/>
                <a:ext cx="1744859" cy="1455974"/>
              </a:xfrm>
              <a:prstGeom prst="rect">
                <a:avLst/>
              </a:prstGeom>
            </p:spPr>
          </p:pic>
        </p:grpSp>
      </p:grpSp>
      <p:grpSp>
        <p:nvGrpSpPr>
          <p:cNvPr id="89" name="lock-renewal"/>
          <p:cNvGrpSpPr/>
          <p:nvPr/>
        </p:nvGrpSpPr>
        <p:grpSpPr>
          <a:xfrm>
            <a:off x="7814181" y="2333473"/>
            <a:ext cx="2014045" cy="2279755"/>
            <a:chOff x="7814181" y="2333473"/>
            <a:chExt cx="2014045" cy="2279755"/>
          </a:xfrm>
        </p:grpSpPr>
        <p:sp>
          <p:nvSpPr>
            <p:cNvPr id="47" name="TextBox 46"/>
            <p:cNvSpPr txBox="1"/>
            <p:nvPr/>
          </p:nvSpPr>
          <p:spPr>
            <a:xfrm>
              <a:off x="7948293" y="4151563"/>
              <a:ext cx="18799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dirty="0">
                  <a:solidFill>
                    <a:srgbClr val="173862"/>
                  </a:solidFill>
                </a:rPr>
                <a:t>Lock Renewal</a:t>
              </a:r>
              <a:endParaRPr lang="en-CA" sz="2400" baseline="30000" dirty="0">
                <a:solidFill>
                  <a:srgbClr val="173862"/>
                </a:solidFill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7814181" y="2333473"/>
              <a:ext cx="1971366" cy="1938400"/>
              <a:chOff x="7814181" y="2333473"/>
              <a:chExt cx="1971366" cy="1938400"/>
            </a:xfrm>
          </p:grpSpPr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14181" y="2333473"/>
                <a:ext cx="1971366" cy="1938400"/>
              </a:xfrm>
              <a:prstGeom prst="rect">
                <a:avLst/>
              </a:prstGeom>
            </p:spPr>
          </p:pic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43745" y="2697973"/>
                <a:ext cx="1112235" cy="1112235"/>
              </a:xfrm>
              <a:prstGeom prst="rect">
                <a:avLst/>
              </a:prstGeom>
            </p:spPr>
          </p:pic>
        </p:grpSp>
      </p:grpSp>
      <p:grpSp>
        <p:nvGrpSpPr>
          <p:cNvPr id="88" name="multi-namespace"/>
          <p:cNvGrpSpPr/>
          <p:nvPr/>
        </p:nvGrpSpPr>
        <p:grpSpPr>
          <a:xfrm>
            <a:off x="9911657" y="2333473"/>
            <a:ext cx="1971366" cy="2279755"/>
            <a:chOff x="9911657" y="2333473"/>
            <a:chExt cx="1971366" cy="2279755"/>
          </a:xfrm>
        </p:grpSpPr>
        <p:grpSp>
          <p:nvGrpSpPr>
            <p:cNvPr id="87" name="Group 86"/>
            <p:cNvGrpSpPr/>
            <p:nvPr/>
          </p:nvGrpSpPr>
          <p:grpSpPr>
            <a:xfrm>
              <a:off x="9911657" y="2333473"/>
              <a:ext cx="1971366" cy="1938400"/>
              <a:chOff x="9911657" y="2333473"/>
              <a:chExt cx="1971366" cy="1938400"/>
            </a:xfrm>
          </p:grpSpPr>
          <p:pic>
            <p:nvPicPr>
              <p:cNvPr id="52" name="Picture 5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11657" y="2333473"/>
                <a:ext cx="1971366" cy="1938400"/>
              </a:xfrm>
              <a:prstGeom prst="rect">
                <a:avLst/>
              </a:prstGeom>
            </p:spPr>
          </p:pic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181366" y="2515374"/>
                <a:ext cx="1428760" cy="1428760"/>
              </a:xfrm>
              <a:prstGeom prst="rect">
                <a:avLst/>
              </a:prstGeom>
            </p:spPr>
          </p:pic>
        </p:grpSp>
        <p:sp>
          <p:nvSpPr>
            <p:cNvPr id="56" name="TextBox 55"/>
            <p:cNvSpPr txBox="1"/>
            <p:nvPr/>
          </p:nvSpPr>
          <p:spPr>
            <a:xfrm>
              <a:off x="10264506" y="4151563"/>
              <a:ext cx="12602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dirty="0">
                  <a:solidFill>
                    <a:srgbClr val="173862"/>
                  </a:solidFill>
                </a:rPr>
                <a:t>Multi NS</a:t>
              </a:r>
              <a:endParaRPr lang="en-CA" sz="2400" baseline="30000" dirty="0">
                <a:solidFill>
                  <a:srgbClr val="173862"/>
                </a:solidFill>
              </a:endParaRPr>
            </a:p>
          </p:txBody>
        </p:sp>
      </p:grpSp>
      <p:grpSp>
        <p:nvGrpSpPr>
          <p:cNvPr id="86" name="batching"/>
          <p:cNvGrpSpPr/>
          <p:nvPr/>
        </p:nvGrpSpPr>
        <p:grpSpPr>
          <a:xfrm>
            <a:off x="5616867" y="4530604"/>
            <a:ext cx="2132157" cy="2290701"/>
            <a:chOff x="5616867" y="4530604"/>
            <a:chExt cx="2132157" cy="2290701"/>
          </a:xfrm>
        </p:grpSpPr>
        <p:grpSp>
          <p:nvGrpSpPr>
            <p:cNvPr id="75" name="Group 74"/>
            <p:cNvGrpSpPr/>
            <p:nvPr/>
          </p:nvGrpSpPr>
          <p:grpSpPr>
            <a:xfrm>
              <a:off x="5697263" y="4530604"/>
              <a:ext cx="1971366" cy="1938400"/>
              <a:chOff x="5697263" y="4530604"/>
              <a:chExt cx="1971366" cy="1938400"/>
            </a:xfrm>
          </p:grpSpPr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7263" y="4530604"/>
                <a:ext cx="1971366" cy="1938400"/>
              </a:xfrm>
              <a:prstGeom prst="rect">
                <a:avLst/>
              </a:prstGeom>
            </p:spPr>
          </p:pic>
          <p:grpSp>
            <p:nvGrpSpPr>
              <p:cNvPr id="55" name="Group 54"/>
              <p:cNvGrpSpPr/>
              <p:nvPr/>
            </p:nvGrpSpPr>
            <p:grpSpPr>
              <a:xfrm>
                <a:off x="5970394" y="5323840"/>
                <a:ext cx="1449424" cy="275977"/>
                <a:chOff x="6303653" y="5441103"/>
                <a:chExt cx="1050531" cy="200026"/>
              </a:xfrm>
            </p:grpSpPr>
            <p:pic>
              <p:nvPicPr>
                <p:cNvPr id="54" name="Picture 53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03653" y="5441103"/>
                  <a:ext cx="252414" cy="200026"/>
                </a:xfrm>
                <a:prstGeom prst="rect">
                  <a:avLst/>
                </a:prstGeom>
              </p:spPr>
            </p:pic>
            <p:pic>
              <p:nvPicPr>
                <p:cNvPr id="59" name="Picture 58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69692" y="5441103"/>
                  <a:ext cx="252414" cy="200026"/>
                </a:xfrm>
                <a:prstGeom prst="rect">
                  <a:avLst/>
                </a:prstGeom>
              </p:spPr>
            </p:pic>
            <p:pic>
              <p:nvPicPr>
                <p:cNvPr id="60" name="Picture 59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35731" y="5441103"/>
                  <a:ext cx="252414" cy="200026"/>
                </a:xfrm>
                <a:prstGeom prst="rect">
                  <a:avLst/>
                </a:prstGeom>
              </p:spPr>
            </p:pic>
            <p:pic>
              <p:nvPicPr>
                <p:cNvPr id="61" name="Picture 60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101770" y="5441103"/>
                  <a:ext cx="252414" cy="200026"/>
                </a:xfrm>
                <a:prstGeom prst="rect">
                  <a:avLst/>
                </a:prstGeom>
              </p:spPr>
            </p:pic>
          </p:grpSp>
        </p:grpSp>
        <p:sp>
          <p:nvSpPr>
            <p:cNvPr id="73" name="TextBox 72"/>
            <p:cNvSpPr txBox="1"/>
            <p:nvPr/>
          </p:nvSpPr>
          <p:spPr>
            <a:xfrm>
              <a:off x="5616867" y="6359640"/>
              <a:ext cx="21321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dirty="0">
                  <a:solidFill>
                    <a:srgbClr val="173862"/>
                  </a:solidFill>
                </a:rPr>
                <a:t>Smart Batching</a:t>
              </a:r>
            </a:p>
          </p:txBody>
        </p:sp>
      </p:grpSp>
      <p:grpSp>
        <p:nvGrpSpPr>
          <p:cNvPr id="85" name="retries"/>
          <p:cNvGrpSpPr/>
          <p:nvPr/>
        </p:nvGrpSpPr>
        <p:grpSpPr>
          <a:xfrm>
            <a:off x="7708666" y="4530604"/>
            <a:ext cx="2359186" cy="2290701"/>
            <a:chOff x="7708666" y="4530604"/>
            <a:chExt cx="2359186" cy="2290701"/>
          </a:xfrm>
        </p:grpSpPr>
        <p:sp>
          <p:nvSpPr>
            <p:cNvPr id="76" name="TextBox 75"/>
            <p:cNvSpPr txBox="1"/>
            <p:nvPr/>
          </p:nvSpPr>
          <p:spPr>
            <a:xfrm>
              <a:off x="7708666" y="6359640"/>
              <a:ext cx="23591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dirty="0">
                  <a:solidFill>
                    <a:srgbClr val="173862"/>
                  </a:solidFill>
                </a:rPr>
                <a:t>Intelligent Retries</a:t>
              </a:r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7902576" y="4530604"/>
              <a:ext cx="1971366" cy="1938400"/>
              <a:chOff x="7902576" y="4530604"/>
              <a:chExt cx="1971366" cy="1938400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02576" y="4530604"/>
                <a:ext cx="1971366" cy="1938400"/>
              </a:xfrm>
              <a:prstGeom prst="rect">
                <a:avLst/>
              </a:prstGeom>
            </p:spPr>
          </p:pic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208196" y="4856901"/>
                <a:ext cx="1286780" cy="1286780"/>
              </a:xfrm>
              <a:prstGeom prst="rect">
                <a:avLst/>
              </a:prstGeom>
            </p:spPr>
          </p:pic>
        </p:grpSp>
      </p:grpSp>
      <p:grpSp>
        <p:nvGrpSpPr>
          <p:cNvPr id="84" name="sanitization"/>
          <p:cNvGrpSpPr/>
          <p:nvPr/>
        </p:nvGrpSpPr>
        <p:grpSpPr>
          <a:xfrm>
            <a:off x="9997016" y="4530604"/>
            <a:ext cx="1971366" cy="2290701"/>
            <a:chOff x="9997016" y="4530604"/>
            <a:chExt cx="1971366" cy="2290701"/>
          </a:xfrm>
        </p:grpSpPr>
        <p:sp>
          <p:nvSpPr>
            <p:cNvPr id="81" name="TextBox 80"/>
            <p:cNvSpPr txBox="1"/>
            <p:nvPr/>
          </p:nvSpPr>
          <p:spPr>
            <a:xfrm>
              <a:off x="10151303" y="6359640"/>
              <a:ext cx="16681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dirty="0">
                  <a:solidFill>
                    <a:srgbClr val="173862"/>
                  </a:solidFill>
                </a:rPr>
                <a:t>Sanitization</a:t>
              </a: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9997016" y="4530604"/>
              <a:ext cx="1971366" cy="1938400"/>
              <a:chOff x="9997016" y="4530604"/>
              <a:chExt cx="1971366" cy="1938400"/>
            </a:xfrm>
          </p:grpSpPr>
          <p:pic>
            <p:nvPicPr>
              <p:cNvPr id="79" name="Picture 7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97016" y="4530604"/>
                <a:ext cx="1971366" cy="1938400"/>
              </a:xfrm>
              <a:prstGeom prst="rect">
                <a:avLst/>
              </a:prstGeom>
            </p:spPr>
          </p:pic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714417" y="4916868"/>
                <a:ext cx="542104" cy="1101417"/>
              </a:xfrm>
              <a:prstGeom prst="rect">
                <a:avLst/>
              </a:prstGeom>
            </p:spPr>
          </p:pic>
        </p:grpSp>
      </p:grpSp>
      <p:grpSp>
        <p:nvGrpSpPr>
          <p:cNvPr id="3" name="Group 2"/>
          <p:cNvGrpSpPr/>
          <p:nvPr/>
        </p:nvGrpSpPr>
        <p:grpSpPr>
          <a:xfrm>
            <a:off x="9911657" y="136342"/>
            <a:ext cx="2056725" cy="2268809"/>
            <a:chOff x="9911657" y="136342"/>
            <a:chExt cx="2056725" cy="2268809"/>
          </a:xfrm>
        </p:grpSpPr>
        <p:sp>
          <p:nvSpPr>
            <p:cNvPr id="22" name="TextBox 21"/>
            <p:cNvSpPr txBox="1"/>
            <p:nvPr/>
          </p:nvSpPr>
          <p:spPr>
            <a:xfrm>
              <a:off x="10003090" y="1943486"/>
              <a:ext cx="19652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400" dirty="0">
                  <a:solidFill>
                    <a:srgbClr val="173862"/>
                  </a:solidFill>
                </a:rPr>
                <a:t>Secured</a:t>
              </a: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9911657" y="136342"/>
              <a:ext cx="1971366" cy="1938400"/>
              <a:chOff x="9911657" y="136342"/>
              <a:chExt cx="1971366" cy="1938400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11657" y="136342"/>
                <a:ext cx="1971366" cy="1938400"/>
              </a:xfrm>
              <a:prstGeom prst="rect">
                <a:avLst/>
              </a:prstGeom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0511066" y="604448"/>
                <a:ext cx="776694" cy="10021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451575" y="688346"/>
              <a:ext cx="886154" cy="8861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122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34276" y="803705"/>
            <a:ext cx="4208656" cy="30348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5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NServiceBus</a:t>
            </a:r>
            <a:endParaRPr lang="en-US" sz="5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Storage Persistence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772002" y="1594222"/>
            <a:ext cx="2899131" cy="3190854"/>
            <a:chOff x="5772002" y="1594222"/>
            <a:chExt cx="2899131" cy="3190854"/>
          </a:xfrm>
        </p:grpSpPr>
        <p:sp>
          <p:nvSpPr>
            <p:cNvPr id="16" name="TextBox 15"/>
            <p:cNvSpPr txBox="1"/>
            <p:nvPr/>
          </p:nvSpPr>
          <p:spPr>
            <a:xfrm>
              <a:off x="6254177" y="4323411"/>
              <a:ext cx="20434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dirty="0">
                  <a:solidFill>
                    <a:srgbClr val="173862"/>
                  </a:solidFill>
                </a:rPr>
                <a:t>Complex Types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2002" y="1594222"/>
              <a:ext cx="2899131" cy="2813333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128126" y="2400723"/>
              <a:ext cx="230349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7200" b="1" dirty="0">
                  <a:solidFill>
                    <a:schemeClr val="bg1"/>
                  </a:solidFill>
                </a:rPr>
                <a:t>Ẽ</a:t>
              </a:r>
              <a:r>
                <a:rPr lang="ja-JP" altLang="en-US" sz="7200" b="1" dirty="0">
                  <a:solidFill>
                    <a:schemeClr val="bg1"/>
                  </a:solidFill>
                </a:rPr>
                <a:t>あ</a:t>
              </a:r>
              <a:r>
                <a:rPr lang="ru-RU" altLang="ja-JP" sz="7200" b="1" dirty="0">
                  <a:solidFill>
                    <a:schemeClr val="bg1"/>
                  </a:solidFill>
                </a:rPr>
                <a:t>Ы</a:t>
              </a:r>
              <a:endParaRPr lang="en-CA" sz="7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795257" y="1594222"/>
            <a:ext cx="2899131" cy="3190855"/>
            <a:chOff x="8795257" y="1594222"/>
            <a:chExt cx="2899131" cy="3190855"/>
          </a:xfrm>
        </p:grpSpPr>
        <p:sp>
          <p:nvSpPr>
            <p:cNvPr id="15" name="TextBox 14"/>
            <p:cNvSpPr txBox="1"/>
            <p:nvPr/>
          </p:nvSpPr>
          <p:spPr>
            <a:xfrm>
              <a:off x="8974588" y="4323412"/>
              <a:ext cx="25404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dirty="0">
                  <a:solidFill>
                    <a:srgbClr val="173862"/>
                  </a:solidFill>
                </a:rPr>
                <a:t>No full table scans</a:t>
              </a: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95257" y="1594222"/>
              <a:ext cx="2899131" cy="2813333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68038" y="2024103"/>
              <a:ext cx="1953568" cy="1953568"/>
            </a:xfrm>
            <a:prstGeom prst="rect">
              <a:avLst/>
            </a:prstGeom>
          </p:spPr>
        </p:pic>
        <p:cxnSp>
          <p:nvCxnSpPr>
            <p:cNvPr id="33" name="Straight Connector 32"/>
            <p:cNvCxnSpPr>
              <a:cxnSpLocks/>
            </p:cNvCxnSpPr>
            <p:nvPr/>
          </p:nvCxnSpPr>
          <p:spPr>
            <a:xfrm>
              <a:off x="9351335" y="2147777"/>
              <a:ext cx="1870271" cy="1690785"/>
            </a:xfrm>
            <a:prstGeom prst="line">
              <a:avLst/>
            </a:prstGeom>
            <a:ln w="127000">
              <a:solidFill>
                <a:srgbClr val="96AD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122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34276" y="803705"/>
            <a:ext cx="4208656" cy="30348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8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NServiceBus</a:t>
            </a:r>
            <a:endParaRPr lang="en-US" sz="48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Blob Storage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DataBus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958180" y="1969044"/>
            <a:ext cx="2768477" cy="2919911"/>
            <a:chOff x="7472802" y="2018150"/>
            <a:chExt cx="2768477" cy="2919911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72802" y="2018150"/>
              <a:ext cx="2768477" cy="2686546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7498315" y="4537951"/>
              <a:ext cx="2712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000" dirty="0">
                  <a:solidFill>
                    <a:srgbClr val="173862"/>
                  </a:solidFill>
                </a:rPr>
                <a:t>Message Size</a:t>
              </a:r>
              <a:endParaRPr lang="en-CA" sz="2000" baseline="30000" dirty="0">
                <a:solidFill>
                  <a:srgbClr val="173862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84224" y="2384647"/>
              <a:ext cx="1773729" cy="1773729"/>
            </a:xfrm>
            <a:prstGeom prst="rect">
              <a:avLst/>
            </a:prstGeom>
          </p:spPr>
        </p:pic>
        <p:pic>
          <p:nvPicPr>
            <p:cNvPr id="19" name="ms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84262" y="3271511"/>
              <a:ext cx="773651" cy="605055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9020248" y="1969044"/>
            <a:ext cx="2768477" cy="2919911"/>
            <a:chOff x="9020248" y="1969044"/>
            <a:chExt cx="2768477" cy="2919911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20248" y="1969044"/>
              <a:ext cx="2768477" cy="2686546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9045761" y="4488845"/>
              <a:ext cx="2712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000" dirty="0">
                  <a:solidFill>
                    <a:srgbClr val="173862"/>
                  </a:solidFill>
                </a:rPr>
                <a:t>Automated Cleanup</a:t>
              </a:r>
              <a:endParaRPr lang="en-CA" sz="2000" baseline="30000" dirty="0">
                <a:solidFill>
                  <a:srgbClr val="173862"/>
                </a:solidFill>
              </a:endParaRPr>
            </a:p>
          </p:txBody>
        </p:sp>
        <p:pic>
          <p:nvPicPr>
            <p:cNvPr id="28" name="ms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146608" y="3323055"/>
              <a:ext cx="577663" cy="451777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622597" y="2409563"/>
              <a:ext cx="1625684" cy="16256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233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48" name="Freeform: Shap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2891" y="5346700"/>
            <a:ext cx="2329109" cy="1511301"/>
          </a:xfrm>
          <a:custGeom>
            <a:avLst/>
            <a:gdLst>
              <a:gd name="connsiteX0" fmla="*/ 697617 w 2329109"/>
              <a:gd name="connsiteY0" fmla="*/ 0 h 1511301"/>
              <a:gd name="connsiteX1" fmla="*/ 2329109 w 2329109"/>
              <a:gd name="connsiteY1" fmla="*/ 0 h 1511301"/>
              <a:gd name="connsiteX2" fmla="*/ 2329109 w 2329109"/>
              <a:gd name="connsiteY2" fmla="*/ 1511301 h 1511301"/>
              <a:gd name="connsiteX3" fmla="*/ 0 w 2329109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9109" h="1511301">
                <a:moveTo>
                  <a:pt x="697617" y="0"/>
                </a:moveTo>
                <a:lnTo>
                  <a:pt x="2329109" y="0"/>
                </a:lnTo>
                <a:lnTo>
                  <a:pt x="2329109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2" descr="https://liveparticularwebstr.blob.core.windows.net/media/Default/BlogPost/blog/video-store-route-graph-with-legend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933021" y="18515"/>
            <a:ext cx="8525084" cy="532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Freeform: Shap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346694"/>
            <a:ext cx="10447252" cy="1511306"/>
          </a:xfrm>
          <a:custGeom>
            <a:avLst/>
            <a:gdLst>
              <a:gd name="connsiteX0" fmla="*/ 0 w 10447252"/>
              <a:gd name="connsiteY0" fmla="*/ 0 h 1511306"/>
              <a:gd name="connsiteX1" fmla="*/ 3100647 w 10447252"/>
              <a:gd name="connsiteY1" fmla="*/ 0 h 1511306"/>
              <a:gd name="connsiteX2" fmla="*/ 3292695 w 10447252"/>
              <a:gd name="connsiteY2" fmla="*/ 0 h 1511306"/>
              <a:gd name="connsiteX3" fmla="*/ 3340133 w 10447252"/>
              <a:gd name="connsiteY3" fmla="*/ 0 h 1511306"/>
              <a:gd name="connsiteX4" fmla="*/ 4310215 w 10447252"/>
              <a:gd name="connsiteY4" fmla="*/ 0 h 1511306"/>
              <a:gd name="connsiteX5" fmla="*/ 5506390 w 10447252"/>
              <a:gd name="connsiteY5" fmla="*/ 0 h 1511306"/>
              <a:gd name="connsiteX6" fmla="*/ 5506390 w 10447252"/>
              <a:gd name="connsiteY6" fmla="*/ 2544 h 1511306"/>
              <a:gd name="connsiteX7" fmla="*/ 5901778 w 10447252"/>
              <a:gd name="connsiteY7" fmla="*/ 2544 h 1511306"/>
              <a:gd name="connsiteX8" fmla="*/ 5901778 w 10447252"/>
              <a:gd name="connsiteY8" fmla="*/ 0 h 1511306"/>
              <a:gd name="connsiteX9" fmla="*/ 10447252 w 10447252"/>
              <a:gd name="connsiteY9" fmla="*/ 0 h 1511306"/>
              <a:gd name="connsiteX10" fmla="*/ 9749635 w 10447252"/>
              <a:gd name="connsiteY10" fmla="*/ 1511301 h 1511306"/>
              <a:gd name="connsiteX11" fmla="*/ 5901779 w 10447252"/>
              <a:gd name="connsiteY11" fmla="*/ 1511301 h 1511306"/>
              <a:gd name="connsiteX12" fmla="*/ 5901779 w 10447252"/>
              <a:gd name="connsiteY12" fmla="*/ 1511304 h 1511306"/>
              <a:gd name="connsiteX13" fmla="*/ 5506390 w 10447252"/>
              <a:gd name="connsiteY13" fmla="*/ 1511304 h 1511306"/>
              <a:gd name="connsiteX14" fmla="*/ 5506390 w 10447252"/>
              <a:gd name="connsiteY14" fmla="*/ 1511306 h 1511306"/>
              <a:gd name="connsiteX15" fmla="*/ 4434058 w 10447252"/>
              <a:gd name="connsiteY15" fmla="*/ 1511306 h 1511306"/>
              <a:gd name="connsiteX16" fmla="*/ 4319855 w 10447252"/>
              <a:gd name="connsiteY16" fmla="*/ 1511306 h 1511306"/>
              <a:gd name="connsiteX17" fmla="*/ 4310215 w 10447252"/>
              <a:gd name="connsiteY17" fmla="*/ 1511306 h 1511306"/>
              <a:gd name="connsiteX18" fmla="*/ 3340133 w 10447252"/>
              <a:gd name="connsiteY18" fmla="*/ 1511306 h 1511306"/>
              <a:gd name="connsiteX19" fmla="*/ 3292695 w 10447252"/>
              <a:gd name="connsiteY19" fmla="*/ 1511306 h 1511306"/>
              <a:gd name="connsiteX20" fmla="*/ 3100647 w 10447252"/>
              <a:gd name="connsiteY20" fmla="*/ 1511306 h 1511306"/>
              <a:gd name="connsiteX21" fmla="*/ 0 w 10447252"/>
              <a:gd name="connsiteY21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47252" h="1511306">
                <a:moveTo>
                  <a:pt x="0" y="0"/>
                </a:moveTo>
                <a:lnTo>
                  <a:pt x="3100647" y="0"/>
                </a:lnTo>
                <a:lnTo>
                  <a:pt x="3292695" y="0"/>
                </a:lnTo>
                <a:lnTo>
                  <a:pt x="3340133" y="0"/>
                </a:lnTo>
                <a:lnTo>
                  <a:pt x="4310215" y="0"/>
                </a:lnTo>
                <a:lnTo>
                  <a:pt x="5506390" y="0"/>
                </a:lnTo>
                <a:lnTo>
                  <a:pt x="5506390" y="2544"/>
                </a:lnTo>
                <a:lnTo>
                  <a:pt x="5901778" y="2544"/>
                </a:lnTo>
                <a:lnTo>
                  <a:pt x="5901778" y="0"/>
                </a:lnTo>
                <a:lnTo>
                  <a:pt x="10447252" y="0"/>
                </a:lnTo>
                <a:lnTo>
                  <a:pt x="9749635" y="1511301"/>
                </a:lnTo>
                <a:lnTo>
                  <a:pt x="5901779" y="1511301"/>
                </a:lnTo>
                <a:lnTo>
                  <a:pt x="5901779" y="1511304"/>
                </a:lnTo>
                <a:lnTo>
                  <a:pt x="5506390" y="1511304"/>
                </a:lnTo>
                <a:lnTo>
                  <a:pt x="5506390" y="1511306"/>
                </a:lnTo>
                <a:lnTo>
                  <a:pt x="4434058" y="1511306"/>
                </a:lnTo>
                <a:lnTo>
                  <a:pt x="4319855" y="1511306"/>
                </a:lnTo>
                <a:lnTo>
                  <a:pt x="4310215" y="1511306"/>
                </a:lnTo>
                <a:lnTo>
                  <a:pt x="3340133" y="1511306"/>
                </a:lnTo>
                <a:lnTo>
                  <a:pt x="3292695" y="1511306"/>
                </a:lnTo>
                <a:lnTo>
                  <a:pt x="3100647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67240" y="5444835"/>
            <a:ext cx="9095651" cy="8302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Online 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Store Application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1723" y="1767840"/>
            <a:ext cx="454855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0672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" name="TextBox 1"/>
          <p:cNvSpPr txBox="1"/>
          <p:nvPr/>
        </p:nvSpPr>
        <p:spPr>
          <a:xfrm>
            <a:off x="3734753" y="1346019"/>
            <a:ext cx="5169828" cy="4165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/>
              <a:t>What would it take to convert an application?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 of </a:t>
            </a:r>
            <a:r>
              <a:rPr lang="en-US" sz="4400" dirty="0">
                <a:latin typeface="+mj-lt"/>
                <a:ea typeface="+mj-ea"/>
                <a:cs typeface="+mj-cs"/>
              </a:rPr>
              <a:t>on-premises application 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converted to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WebJobs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6448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66" y="331334"/>
            <a:ext cx="7553325" cy="23526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114" y="2826000"/>
            <a:ext cx="7003644" cy="39938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43916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07" y="299356"/>
            <a:ext cx="11440277" cy="623344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284463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847725"/>
            <a:ext cx="10248900" cy="51625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82600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effectLst/>
        </p:spPr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NServiceBus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943276" y="2050181"/>
            <a:ext cx="10410524" cy="41267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+mn-lt"/>
              </a:rPr>
              <a:t>Messages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+mn-lt"/>
              </a:rPr>
              <a:t>Commands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+mn-lt"/>
              </a:rPr>
              <a:t>Events</a:t>
            </a:r>
          </a:p>
          <a:p>
            <a:r>
              <a:rPr lang="en-US" sz="2400" dirty="0">
                <a:solidFill>
                  <a:srgbClr val="FFFFFF"/>
                </a:solidFill>
                <a:latin typeface="+mn-lt"/>
              </a:rPr>
              <a:t>Endpoint (logical)</a:t>
            </a:r>
          </a:p>
          <a:p>
            <a:r>
              <a:rPr lang="en-US" sz="2400" dirty="0">
                <a:solidFill>
                  <a:srgbClr val="FFFFFF"/>
                </a:solidFill>
                <a:latin typeface="+mn-lt"/>
              </a:rPr>
              <a:t>Endpoint instances (physical)</a:t>
            </a:r>
          </a:p>
          <a:p>
            <a:r>
              <a:rPr lang="en-US" sz="2400" dirty="0">
                <a:solidFill>
                  <a:srgbClr val="FFFFFF"/>
                </a:solidFill>
                <a:latin typeface="+mn-lt"/>
              </a:rPr>
              <a:t>Host</a:t>
            </a:r>
          </a:p>
          <a:p>
            <a:r>
              <a:rPr lang="en-US" sz="2400" dirty="0">
                <a:solidFill>
                  <a:srgbClr val="FFFFFF"/>
                </a:solidFill>
                <a:latin typeface="+mn-lt"/>
              </a:rPr>
              <a:t>Transport</a:t>
            </a:r>
          </a:p>
          <a:p>
            <a:r>
              <a:rPr lang="en-US" sz="2400" dirty="0">
                <a:solidFill>
                  <a:srgbClr val="FFFFFF"/>
                </a:solidFill>
                <a:latin typeface="+mn-lt"/>
              </a:rPr>
              <a:t>Handlers</a:t>
            </a:r>
          </a:p>
          <a:p>
            <a:r>
              <a:rPr lang="en-US" sz="2400" dirty="0">
                <a:solidFill>
                  <a:srgbClr val="FFFFFF"/>
                </a:solidFill>
                <a:latin typeface="+mn-lt"/>
              </a:rPr>
              <a:t>Sagas</a:t>
            </a:r>
          </a:p>
        </p:txBody>
      </p:sp>
    </p:spTree>
    <p:extLst>
      <p:ext uri="{BB962C8B-B14F-4D97-AF65-F5344CB8AC3E}">
        <p14:creationId xmlns:p14="http://schemas.microsoft.com/office/powerpoint/2010/main" val="159864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3" name="all text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CA" dirty="0" err="1"/>
              <a:t>NServiceBus</a:t>
            </a:r>
            <a:r>
              <a:rPr lang="en-CA" dirty="0"/>
              <a:t> runs on Azure</a:t>
            </a:r>
          </a:p>
          <a:p>
            <a:r>
              <a:rPr lang="en-CA" dirty="0"/>
              <a:t>Highly</a:t>
            </a:r>
          </a:p>
          <a:p>
            <a:r>
              <a:rPr lang="en-CA" dirty="0"/>
              <a:t>Simplifies middleware/messaging/queueing</a:t>
            </a:r>
          </a:p>
          <a:p>
            <a:r>
              <a:rPr lang="en-CA" dirty="0"/>
              <a:t>Lets you focus on what </a:t>
            </a:r>
            <a:r>
              <a:rPr lang="en-CA" u="sng" dirty="0"/>
              <a:t>really matters</a:t>
            </a:r>
          </a:p>
        </p:txBody>
      </p:sp>
      <p:sp>
        <p:nvSpPr>
          <p:cNvPr id="4" name="for asynchronous"/>
          <p:cNvSpPr txBox="1">
            <a:spLocks/>
          </p:cNvSpPr>
          <p:nvPr/>
        </p:nvSpPr>
        <p:spPr>
          <a:xfrm flipH="1">
            <a:off x="831849" y="2208640"/>
            <a:ext cx="6351869" cy="546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                               for asynchronous</a:t>
            </a:r>
          </a:p>
        </p:txBody>
      </p:sp>
      <p:sp>
        <p:nvSpPr>
          <p:cNvPr id="5" name="work"/>
          <p:cNvSpPr txBox="1">
            <a:spLocks/>
          </p:cNvSpPr>
          <p:nvPr/>
        </p:nvSpPr>
        <p:spPr>
          <a:xfrm flipH="1">
            <a:off x="831850" y="2208640"/>
            <a:ext cx="6351869" cy="546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                                                               work</a:t>
            </a:r>
          </a:p>
        </p:txBody>
      </p:sp>
      <p:sp>
        <p:nvSpPr>
          <p:cNvPr id="6" name="optimized"/>
          <p:cNvSpPr txBox="1">
            <a:spLocks/>
          </p:cNvSpPr>
          <p:nvPr/>
        </p:nvSpPr>
        <p:spPr>
          <a:xfrm flipH="1">
            <a:off x="831848" y="2208639"/>
            <a:ext cx="6351869" cy="546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            optimized</a:t>
            </a:r>
          </a:p>
        </p:txBody>
      </p:sp>
    </p:spTree>
    <p:extLst>
      <p:ext uri="{BB962C8B-B14F-4D97-AF65-F5344CB8AC3E}">
        <p14:creationId xmlns:p14="http://schemas.microsoft.com/office/powerpoint/2010/main" val="116407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Don’t forget about Fallacies of Distributed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 flipH="1">
            <a:off x="831849" y="1700639"/>
            <a:ext cx="10515600" cy="2124602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Get access to the Advanced Distributed Systems Design videos on the Fallacies of Distributed Computing to tackle the monster in the cloud</a:t>
            </a:r>
          </a:p>
          <a:p>
            <a:pPr marL="0" indent="0">
              <a:buNone/>
            </a:pPr>
            <a:endParaRPr lang="en-CA" u="sng" dirty="0"/>
          </a:p>
          <a:p>
            <a:pPr marL="0" indent="0" algn="ctr">
              <a:buNone/>
            </a:pPr>
            <a:r>
              <a:rPr lang="en-CA" u="sng" dirty="0"/>
              <a:t>http://go.particular.net/fallacies</a:t>
            </a:r>
          </a:p>
        </p:txBody>
      </p:sp>
      <p:pic>
        <p:nvPicPr>
          <p:cNvPr id="6" name="Picture 5" descr="A picture containing fruit, squash, plant, sitting&#10;&#10;Description generated with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3980301"/>
            <a:ext cx="1219200" cy="12192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 flipH="1">
            <a:off x="831849" y="3890119"/>
            <a:ext cx="7524751" cy="1266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/>
              <a:t>Hurry up!</a:t>
            </a:r>
          </a:p>
          <a:p>
            <a:pPr marL="0" indent="0">
              <a:buNone/>
            </a:pPr>
            <a:r>
              <a:rPr lang="en-CA" dirty="0"/>
              <a:t>The magic works for 2 weeks only (till midnight)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7716" y="5782613"/>
            <a:ext cx="999466" cy="98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2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A" sz="5400" b="1" dirty="0"/>
              <a:t>Thank</a:t>
            </a:r>
            <a:r>
              <a:rPr lang="en-CA" sz="4800" b="1" dirty="0"/>
              <a:t> </a:t>
            </a:r>
            <a:r>
              <a:rPr lang="en-CA" sz="5400" b="1" dirty="0"/>
              <a:t>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en-CA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Sean Feldman, Solutions Architect @ Particular Software</a:t>
            </a:r>
          </a:p>
          <a:p>
            <a:pPr marL="0" indent="0">
              <a:buNone/>
            </a:pPr>
            <a:endParaRPr lang="en-CA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CA" dirty="0" err="1">
                <a:solidFill>
                  <a:schemeClr val="bg1">
                    <a:lumMod val="95000"/>
                  </a:schemeClr>
                </a:solidFill>
              </a:rPr>
              <a:t>sfeldman</a:t>
            </a:r>
            <a:endParaRPr lang="en-CA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http://weblogs.asp.net/sfeldman</a:t>
            </a:r>
          </a:p>
        </p:txBody>
      </p:sp>
    </p:spTree>
    <p:extLst>
      <p:ext uri="{BB962C8B-B14F-4D97-AF65-F5344CB8AC3E}">
        <p14:creationId xmlns:p14="http://schemas.microsoft.com/office/powerpoint/2010/main" val="25806253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888" y="3038854"/>
            <a:ext cx="909257" cy="909257"/>
          </a:xfrm>
          <a:prstGeom prst="rect">
            <a:avLst/>
          </a:prstGeom>
        </p:spPr>
      </p:pic>
      <p:pic>
        <p:nvPicPr>
          <p:cNvPr id="9" name="Graphic 8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81425" y="2569369"/>
            <a:ext cx="2178705" cy="16835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2679" y="3034090"/>
            <a:ext cx="909257" cy="90925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805" y="386143"/>
            <a:ext cx="780290" cy="7802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3405" y="386143"/>
            <a:ext cx="780290" cy="78029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589" y="1371980"/>
            <a:ext cx="780290" cy="78029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43405" y="1350735"/>
            <a:ext cx="780290" cy="78029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2589" y="3020996"/>
            <a:ext cx="780290" cy="78029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43405" y="3020996"/>
            <a:ext cx="780290" cy="78029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7731" y="3819145"/>
            <a:ext cx="780290" cy="78029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43405" y="3819145"/>
            <a:ext cx="780290" cy="78029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9123" y="2315327"/>
            <a:ext cx="780290" cy="78029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231389" y="319088"/>
            <a:ext cx="780290" cy="78029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231389" y="1304925"/>
            <a:ext cx="780290" cy="78029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918277" y="386143"/>
            <a:ext cx="780290" cy="78029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918277" y="1350735"/>
            <a:ext cx="780290" cy="78029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967667" y="386143"/>
            <a:ext cx="780290" cy="78029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967667" y="1362827"/>
            <a:ext cx="780290" cy="78029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990724" y="386143"/>
            <a:ext cx="780290" cy="78029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960130" y="1350735"/>
            <a:ext cx="810884" cy="81088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229855" y="386143"/>
            <a:ext cx="780290" cy="78029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125205" y="388711"/>
            <a:ext cx="780290" cy="78029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613292" y="376619"/>
            <a:ext cx="780290" cy="78029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613292" y="1350735"/>
            <a:ext cx="780290" cy="780290"/>
          </a:xfrm>
          <a:prstGeom prst="rect">
            <a:avLst/>
          </a:prstGeom>
        </p:spPr>
      </p:pic>
      <p:grpSp>
        <p:nvGrpSpPr>
          <p:cNvPr id="66" name="Group 65"/>
          <p:cNvGrpSpPr/>
          <p:nvPr/>
        </p:nvGrpSpPr>
        <p:grpSpPr>
          <a:xfrm>
            <a:off x="5576888" y="5496685"/>
            <a:ext cx="903852" cy="837398"/>
            <a:chOff x="7834963" y="5601903"/>
            <a:chExt cx="687285" cy="606392"/>
          </a:xfrm>
        </p:grpSpPr>
        <p:sp>
          <p:nvSpPr>
            <p:cNvPr id="63" name="Freeform: Shape 62"/>
            <p:cNvSpPr/>
            <p:nvPr/>
          </p:nvSpPr>
          <p:spPr>
            <a:xfrm>
              <a:off x="8157750" y="5601903"/>
              <a:ext cx="364498" cy="606392"/>
            </a:xfrm>
            <a:custGeom>
              <a:avLst/>
              <a:gdLst>
                <a:gd name="connsiteX0" fmla="*/ 0 w 1063591"/>
                <a:gd name="connsiteY0" fmla="*/ 0 h 1309036"/>
                <a:gd name="connsiteX1" fmla="*/ 0 w 1063591"/>
                <a:gd name="connsiteY1" fmla="*/ 1309036 h 1309036"/>
                <a:gd name="connsiteX2" fmla="*/ 1063591 w 1063591"/>
                <a:gd name="connsiteY2" fmla="*/ 986590 h 1309036"/>
                <a:gd name="connsiteX3" fmla="*/ 1044341 w 1063591"/>
                <a:gd name="connsiteY3" fmla="*/ 226194 h 1309036"/>
                <a:gd name="connsiteX4" fmla="*/ 0 w 1063591"/>
                <a:gd name="connsiteY4" fmla="*/ 0 h 1309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3591" h="1309036">
                  <a:moveTo>
                    <a:pt x="0" y="0"/>
                  </a:moveTo>
                  <a:lnTo>
                    <a:pt x="0" y="1309036"/>
                  </a:lnTo>
                  <a:lnTo>
                    <a:pt x="1063591" y="986590"/>
                  </a:lnTo>
                  <a:lnTo>
                    <a:pt x="1044341" y="2261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4" name="Freeform: Shape 63"/>
            <p:cNvSpPr/>
            <p:nvPr/>
          </p:nvSpPr>
          <p:spPr>
            <a:xfrm rot="10800000">
              <a:off x="7834963" y="5601903"/>
              <a:ext cx="315880" cy="606392"/>
            </a:xfrm>
            <a:custGeom>
              <a:avLst/>
              <a:gdLst>
                <a:gd name="connsiteX0" fmla="*/ 0 w 1063591"/>
                <a:gd name="connsiteY0" fmla="*/ 0 h 1309036"/>
                <a:gd name="connsiteX1" fmla="*/ 0 w 1063591"/>
                <a:gd name="connsiteY1" fmla="*/ 1309036 h 1309036"/>
                <a:gd name="connsiteX2" fmla="*/ 1063591 w 1063591"/>
                <a:gd name="connsiteY2" fmla="*/ 986590 h 1309036"/>
                <a:gd name="connsiteX3" fmla="*/ 1044341 w 1063591"/>
                <a:gd name="connsiteY3" fmla="*/ 226194 h 1309036"/>
                <a:gd name="connsiteX4" fmla="*/ 0 w 1063591"/>
                <a:gd name="connsiteY4" fmla="*/ 0 h 1309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3591" h="1309036">
                  <a:moveTo>
                    <a:pt x="0" y="0"/>
                  </a:moveTo>
                  <a:lnTo>
                    <a:pt x="0" y="1309036"/>
                  </a:lnTo>
                  <a:lnTo>
                    <a:pt x="1063591" y="986590"/>
                  </a:lnTo>
                  <a:lnTo>
                    <a:pt x="1044341" y="2261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68" name="Picture 67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691066" y="4332253"/>
            <a:ext cx="780290" cy="78029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309932" y="348043"/>
            <a:ext cx="780290" cy="780290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0304478" y="1350735"/>
            <a:ext cx="780290" cy="78029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0558842" y="3095617"/>
            <a:ext cx="780290" cy="780290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9529642" y="3095617"/>
            <a:ext cx="780290" cy="780290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9597030" y="3942108"/>
            <a:ext cx="780290" cy="7802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7220911" y="1254505"/>
            <a:ext cx="780290" cy="7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52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effectLst/>
        </p:spPr>
      </p:sp>
      <p:sp>
        <p:nvSpPr>
          <p:cNvPr id="14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24" y="712268"/>
            <a:ext cx="10410524" cy="11935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There’s </a:t>
            </a:r>
            <a:r>
              <a:rPr lang="en-US" sz="4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moar</a:t>
            </a: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…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217" y="155758"/>
            <a:ext cx="6490077" cy="6490077"/>
          </a:xfrm>
          <a:prstGeom prst="rect">
            <a:avLst/>
          </a:prstGeom>
        </p:spPr>
      </p:pic>
      <p:sp>
        <p:nvSpPr>
          <p:cNvPr id="8" name="shim"/>
          <p:cNvSpPr/>
          <p:nvPr/>
        </p:nvSpPr>
        <p:spPr>
          <a:xfrm>
            <a:off x="4954494" y="2683088"/>
            <a:ext cx="5360894" cy="38252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862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07247" y="1614488"/>
            <a:ext cx="3375472" cy="3375472"/>
          </a:xfrm>
          <a:prstGeom prst="rect">
            <a:avLst/>
          </a:prstGeom>
          <a:noFill/>
        </p:spPr>
      </p:pic>
      <p:sp>
        <p:nvSpPr>
          <p:cNvPr id="12" name="Down Arrow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733924" y="2822195"/>
            <a:ext cx="903852" cy="837398"/>
            <a:chOff x="7834963" y="5601903"/>
            <a:chExt cx="687285" cy="606392"/>
          </a:xfrm>
        </p:grpSpPr>
        <p:sp>
          <p:nvSpPr>
            <p:cNvPr id="7" name="Freeform: Shape 6"/>
            <p:cNvSpPr/>
            <p:nvPr/>
          </p:nvSpPr>
          <p:spPr>
            <a:xfrm>
              <a:off x="8157750" y="5601903"/>
              <a:ext cx="364498" cy="606392"/>
            </a:xfrm>
            <a:custGeom>
              <a:avLst/>
              <a:gdLst>
                <a:gd name="connsiteX0" fmla="*/ 0 w 1063591"/>
                <a:gd name="connsiteY0" fmla="*/ 0 h 1309036"/>
                <a:gd name="connsiteX1" fmla="*/ 0 w 1063591"/>
                <a:gd name="connsiteY1" fmla="*/ 1309036 h 1309036"/>
                <a:gd name="connsiteX2" fmla="*/ 1063591 w 1063591"/>
                <a:gd name="connsiteY2" fmla="*/ 986590 h 1309036"/>
                <a:gd name="connsiteX3" fmla="*/ 1044341 w 1063591"/>
                <a:gd name="connsiteY3" fmla="*/ 226194 h 1309036"/>
                <a:gd name="connsiteX4" fmla="*/ 0 w 1063591"/>
                <a:gd name="connsiteY4" fmla="*/ 0 h 1309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3591" h="1309036">
                  <a:moveTo>
                    <a:pt x="0" y="0"/>
                  </a:moveTo>
                  <a:lnTo>
                    <a:pt x="0" y="1309036"/>
                  </a:lnTo>
                  <a:lnTo>
                    <a:pt x="1063591" y="986590"/>
                  </a:lnTo>
                  <a:lnTo>
                    <a:pt x="1044341" y="2261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Freeform: Shape 7"/>
            <p:cNvSpPr/>
            <p:nvPr/>
          </p:nvSpPr>
          <p:spPr>
            <a:xfrm rot="10800000">
              <a:off x="7834963" y="5601903"/>
              <a:ext cx="315880" cy="606392"/>
            </a:xfrm>
            <a:custGeom>
              <a:avLst/>
              <a:gdLst>
                <a:gd name="connsiteX0" fmla="*/ 0 w 1063591"/>
                <a:gd name="connsiteY0" fmla="*/ 0 h 1309036"/>
                <a:gd name="connsiteX1" fmla="*/ 0 w 1063591"/>
                <a:gd name="connsiteY1" fmla="*/ 1309036 h 1309036"/>
                <a:gd name="connsiteX2" fmla="*/ 1063591 w 1063591"/>
                <a:gd name="connsiteY2" fmla="*/ 986590 h 1309036"/>
                <a:gd name="connsiteX3" fmla="*/ 1044341 w 1063591"/>
                <a:gd name="connsiteY3" fmla="*/ 226194 h 1309036"/>
                <a:gd name="connsiteX4" fmla="*/ 0 w 1063591"/>
                <a:gd name="connsiteY4" fmla="*/ 0 h 1309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3591" h="1309036">
                  <a:moveTo>
                    <a:pt x="0" y="0"/>
                  </a:moveTo>
                  <a:lnTo>
                    <a:pt x="0" y="1309036"/>
                  </a:lnTo>
                  <a:lnTo>
                    <a:pt x="1063591" y="986590"/>
                  </a:lnTo>
                  <a:lnTo>
                    <a:pt x="1044341" y="2261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53" y="1961159"/>
            <a:ext cx="2497747" cy="249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89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7" name="Graphic 6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16526" y="-446088"/>
            <a:ext cx="8855065" cy="6840537"/>
          </a:xfrm>
          <a:prstGeom prst="rect">
            <a:avLst/>
          </a:prstGeom>
        </p:spPr>
      </p:pic>
      <p:sp>
        <p:nvSpPr>
          <p:cNvPr id="14" name="Down Arrow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7733924" y="2822195"/>
            <a:ext cx="903852" cy="837398"/>
            <a:chOff x="7834963" y="5601903"/>
            <a:chExt cx="687285" cy="606392"/>
          </a:xfrm>
        </p:grpSpPr>
        <p:sp>
          <p:nvSpPr>
            <p:cNvPr id="9" name="Freeform: Shape 8"/>
            <p:cNvSpPr/>
            <p:nvPr/>
          </p:nvSpPr>
          <p:spPr>
            <a:xfrm>
              <a:off x="8157750" y="5601903"/>
              <a:ext cx="364498" cy="606392"/>
            </a:xfrm>
            <a:custGeom>
              <a:avLst/>
              <a:gdLst>
                <a:gd name="connsiteX0" fmla="*/ 0 w 1063591"/>
                <a:gd name="connsiteY0" fmla="*/ 0 h 1309036"/>
                <a:gd name="connsiteX1" fmla="*/ 0 w 1063591"/>
                <a:gd name="connsiteY1" fmla="*/ 1309036 h 1309036"/>
                <a:gd name="connsiteX2" fmla="*/ 1063591 w 1063591"/>
                <a:gd name="connsiteY2" fmla="*/ 986590 h 1309036"/>
                <a:gd name="connsiteX3" fmla="*/ 1044341 w 1063591"/>
                <a:gd name="connsiteY3" fmla="*/ 226194 h 1309036"/>
                <a:gd name="connsiteX4" fmla="*/ 0 w 1063591"/>
                <a:gd name="connsiteY4" fmla="*/ 0 h 1309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3591" h="1309036">
                  <a:moveTo>
                    <a:pt x="0" y="0"/>
                  </a:moveTo>
                  <a:lnTo>
                    <a:pt x="0" y="1309036"/>
                  </a:lnTo>
                  <a:lnTo>
                    <a:pt x="1063591" y="986590"/>
                  </a:lnTo>
                  <a:lnTo>
                    <a:pt x="1044341" y="2261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Freeform: Shape 9"/>
            <p:cNvSpPr/>
            <p:nvPr/>
          </p:nvSpPr>
          <p:spPr>
            <a:xfrm rot="10800000">
              <a:off x="7834963" y="5601903"/>
              <a:ext cx="315880" cy="606392"/>
            </a:xfrm>
            <a:custGeom>
              <a:avLst/>
              <a:gdLst>
                <a:gd name="connsiteX0" fmla="*/ 0 w 1063591"/>
                <a:gd name="connsiteY0" fmla="*/ 0 h 1309036"/>
                <a:gd name="connsiteX1" fmla="*/ 0 w 1063591"/>
                <a:gd name="connsiteY1" fmla="*/ 1309036 h 1309036"/>
                <a:gd name="connsiteX2" fmla="*/ 1063591 w 1063591"/>
                <a:gd name="connsiteY2" fmla="*/ 986590 h 1309036"/>
                <a:gd name="connsiteX3" fmla="*/ 1044341 w 1063591"/>
                <a:gd name="connsiteY3" fmla="*/ 226194 h 1309036"/>
                <a:gd name="connsiteX4" fmla="*/ 0 w 1063591"/>
                <a:gd name="connsiteY4" fmla="*/ 0 h 1309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3591" h="1309036">
                  <a:moveTo>
                    <a:pt x="0" y="0"/>
                  </a:moveTo>
                  <a:lnTo>
                    <a:pt x="0" y="1309036"/>
                  </a:lnTo>
                  <a:lnTo>
                    <a:pt x="1063591" y="986590"/>
                  </a:lnTo>
                  <a:lnTo>
                    <a:pt x="1044341" y="2261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453" y="1961159"/>
            <a:ext cx="2497747" cy="249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11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99753"/>
            <a:ext cx="5459470" cy="54594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extBox 1"/>
          <p:cNvSpPr txBox="1"/>
          <p:nvPr/>
        </p:nvSpPr>
        <p:spPr>
          <a:xfrm>
            <a:off x="634276" y="803705"/>
            <a:ext cx="4208656" cy="30348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Here comes the cloud</a:t>
            </a:r>
          </a:p>
        </p:txBody>
      </p:sp>
    </p:spTree>
    <p:extLst>
      <p:ext uri="{BB962C8B-B14F-4D97-AF65-F5344CB8AC3E}">
        <p14:creationId xmlns:p14="http://schemas.microsoft.com/office/powerpoint/2010/main" val="2080596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76838" y="0"/>
            <a:ext cx="9838324" cy="6858000"/>
          </a:xfrm>
          <a:prstGeom prst="rect">
            <a:avLst/>
          </a:prstGeom>
          <a:noFill/>
        </p:spPr>
      </p:pic>
      <p:sp>
        <p:nvSpPr>
          <p:cNvPr id="21" name="highlight asb"/>
          <p:cNvSpPr/>
          <p:nvPr/>
        </p:nvSpPr>
        <p:spPr>
          <a:xfrm>
            <a:off x="7296902" y="4333558"/>
            <a:ext cx="1238228" cy="421468"/>
          </a:xfrm>
          <a:prstGeom prst="roundRect">
            <a:avLst/>
          </a:prstGeom>
          <a:solidFill>
            <a:srgbClr val="FFFF00">
              <a:alpha val="10196"/>
            </a:srgbClr>
          </a:solidFill>
          <a:ln w="38100">
            <a:solidFill>
              <a:srgbClr val="FFFF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0" name="highhtlight storage"/>
          <p:cNvSpPr/>
          <p:nvPr/>
        </p:nvSpPr>
        <p:spPr>
          <a:xfrm>
            <a:off x="1176839" y="1560461"/>
            <a:ext cx="1238228" cy="421468"/>
          </a:xfrm>
          <a:prstGeom prst="roundRect">
            <a:avLst/>
          </a:prstGeom>
          <a:solidFill>
            <a:srgbClr val="FFFF00">
              <a:alpha val="10196"/>
            </a:srgbClr>
          </a:solidFill>
          <a:ln w="38100">
            <a:solidFill>
              <a:srgbClr val="FFFF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highlight web"/>
          <p:cNvSpPr/>
          <p:nvPr/>
        </p:nvSpPr>
        <p:spPr>
          <a:xfrm>
            <a:off x="1176838" y="2243708"/>
            <a:ext cx="8649681" cy="468138"/>
          </a:xfrm>
          <a:prstGeom prst="roundRect">
            <a:avLst/>
          </a:prstGeom>
          <a:solidFill>
            <a:srgbClr val="FFFF00">
              <a:alpha val="10196"/>
            </a:srgbClr>
          </a:solidFill>
          <a:ln w="38100">
            <a:solidFill>
              <a:srgbClr val="FFFF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2" name="highlight compute"/>
          <p:cNvSpPr/>
          <p:nvPr/>
        </p:nvSpPr>
        <p:spPr>
          <a:xfrm>
            <a:off x="1176837" y="187534"/>
            <a:ext cx="9838325" cy="425580"/>
          </a:xfrm>
          <a:prstGeom prst="roundRect">
            <a:avLst/>
          </a:prstGeom>
          <a:solidFill>
            <a:srgbClr val="FFFF00">
              <a:alpha val="10196"/>
            </a:srgbClr>
          </a:solidFill>
          <a:ln w="38100">
            <a:solidFill>
              <a:srgbClr val="FFFF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540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0" grpId="0" animBg="1"/>
      <p:bldP spid="12" grpId="0" animBg="1"/>
      <p:bldP spid="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4257</TotalTime>
  <Words>1871</Words>
  <Application>Microsoft Office PowerPoint</Application>
  <PresentationFormat>Widescreen</PresentationFormat>
  <Paragraphs>260</Paragraphs>
  <Slides>43</Slides>
  <Notes>35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游ゴシック</vt:lpstr>
      <vt:lpstr>Arial</vt:lpstr>
      <vt:lpstr>Calibri</vt:lpstr>
      <vt:lpstr>Calibri Light</vt:lpstr>
      <vt:lpstr>Gotham Bold</vt:lpstr>
      <vt:lpstr>Gotham Medium</vt:lpstr>
      <vt:lpstr>Lato</vt:lpstr>
      <vt:lpstr>Office Theme</vt:lpstr>
      <vt:lpstr>PowerPoint Presentation</vt:lpstr>
      <vt:lpstr>NServiceBus in Azure - a Right Tool for the (web)job?           Sean Feldman</vt:lpstr>
      <vt:lpstr>NServiceBus</vt:lpstr>
      <vt:lpstr>NServiceBus Concepts</vt:lpstr>
      <vt:lpstr>There’s moar…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From IaaS to PaaS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Multi-hosting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WebJobs nuances</vt:lpstr>
      <vt:lpstr>PowerPoint Presentation</vt:lpstr>
      <vt:lpstr>6</vt:lpstr>
      <vt:lpstr>PowerPoint Presentation</vt:lpstr>
      <vt:lpstr>PowerPoint Presentation</vt:lpstr>
      <vt:lpstr>Can saturate storage account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Don’t forget about Fallacies of Distributed Computing</vt:lpstr>
      <vt:lpstr>Thank you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Feldman</dc:creator>
  <cp:lastModifiedBy>Sean Feldman</cp:lastModifiedBy>
  <cp:revision>53</cp:revision>
  <cp:lastPrinted>2017-05-18T05:10:09Z</cp:lastPrinted>
  <dcterms:created xsi:type="dcterms:W3CDTF">2017-05-08T18:02:04Z</dcterms:created>
  <dcterms:modified xsi:type="dcterms:W3CDTF">2017-05-23T12:27:43Z</dcterms:modified>
</cp:coreProperties>
</file>