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0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576A3-EEFE-475A-A301-13062655DCB5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53CCD-0649-425E-B6CB-86FEBD451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8DFB8-9FD7-4EFF-BE3D-EB52B593A5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26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1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6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C2D9-0CDE-46CA-9589-D9A4C4A59AD4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78FA5-35ED-4760-84D2-481480F2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0" dirty="0"/>
              <a:t>The Von Neumann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2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ARM ADD Instruction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789" y="1424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ARM has 32-bit long instructions.</a:t>
            </a:r>
          </a:p>
          <a:p>
            <a:pPr lvl="1"/>
            <a:r>
              <a:rPr lang="en-US" altLang="en-US" dirty="0"/>
              <a:t>The structure of ADD is:  ADD{</a:t>
            </a:r>
            <a:r>
              <a:rPr lang="en-US" altLang="en-US" dirty="0" err="1"/>
              <a:t>cond</a:t>
            </a:r>
            <a:r>
              <a:rPr lang="en-US" altLang="en-US" dirty="0"/>
              <a:t>}{flag} R</a:t>
            </a:r>
            <a:r>
              <a:rPr lang="en-US" altLang="en-US" baseline="-25000" dirty="0"/>
              <a:t>d</a:t>
            </a:r>
            <a:r>
              <a:rPr lang="en-US" altLang="en-US" dirty="0"/>
              <a:t>, R</a:t>
            </a:r>
            <a:r>
              <a:rPr lang="en-US" altLang="en-US" baseline="-25000" dirty="0"/>
              <a:t>s1</a:t>
            </a:r>
            <a:r>
              <a:rPr lang="en-US" altLang="en-US" dirty="0"/>
              <a:t>, R</a:t>
            </a:r>
            <a:r>
              <a:rPr lang="en-US" altLang="en-US" baseline="-25000" dirty="0"/>
              <a:t>s2</a:t>
            </a:r>
            <a:endParaRPr lang="en-US" altLang="en-US" dirty="0"/>
          </a:p>
          <a:p>
            <a:pPr lvl="1"/>
            <a:r>
              <a:rPr lang="en-US" altLang="en-US" dirty="0"/>
              <a:t>Where:</a:t>
            </a:r>
          </a:p>
          <a:p>
            <a:pPr lvl="2"/>
            <a:r>
              <a:rPr lang="en-US" altLang="en-US" dirty="0"/>
              <a:t>{</a:t>
            </a:r>
            <a:r>
              <a:rPr lang="en-US" altLang="en-US" dirty="0" err="1"/>
              <a:t>cond</a:t>
            </a:r>
            <a:r>
              <a:rPr lang="en-US" altLang="en-US" dirty="0"/>
              <a:t>} is an optional condition code (more on this soon!)</a:t>
            </a:r>
          </a:p>
          <a:p>
            <a:pPr lvl="2"/>
            <a:r>
              <a:rPr lang="en-US" altLang="en-US" dirty="0"/>
              <a:t>{flag} is an optional flag code (more on this soon as well!)</a:t>
            </a:r>
          </a:p>
          <a:p>
            <a:pPr lvl="2"/>
            <a:r>
              <a:rPr lang="en-US" altLang="en-US" dirty="0"/>
              <a:t>R</a:t>
            </a:r>
            <a:r>
              <a:rPr lang="en-US" altLang="en-US" baseline="-25000" dirty="0"/>
              <a:t>d</a:t>
            </a:r>
            <a:r>
              <a:rPr lang="en-US" altLang="en-US" dirty="0"/>
              <a:t> is the destination register (where we store the result)</a:t>
            </a:r>
          </a:p>
          <a:p>
            <a:pPr lvl="2"/>
            <a:r>
              <a:rPr lang="en-US" altLang="en-US" dirty="0"/>
              <a:t>R</a:t>
            </a:r>
            <a:r>
              <a:rPr lang="en-US" altLang="en-US" baseline="-25000" dirty="0"/>
              <a:t>s1</a:t>
            </a:r>
            <a:r>
              <a:rPr lang="en-US" altLang="en-US" dirty="0"/>
              <a:t> is the register containing first operand to add</a:t>
            </a:r>
          </a:p>
          <a:p>
            <a:pPr lvl="2"/>
            <a:r>
              <a:rPr lang="en-US" altLang="en-US" dirty="0"/>
              <a:t>R</a:t>
            </a:r>
            <a:r>
              <a:rPr lang="en-US" altLang="en-US" baseline="-25000" dirty="0"/>
              <a:t>s2</a:t>
            </a:r>
            <a:r>
              <a:rPr lang="en-US" altLang="en-US" dirty="0"/>
              <a:t> is the second operand we are adding to R</a:t>
            </a:r>
            <a:r>
              <a:rPr lang="en-US" altLang="en-US" baseline="-25000" dirty="0"/>
              <a:t>s1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Example:  ADD r6, r2, r3</a:t>
            </a:r>
          </a:p>
          <a:p>
            <a:pPr lvl="2"/>
            <a:r>
              <a:rPr lang="en-US" altLang="en-US" dirty="0"/>
              <a:t>This adds the contents of register r2 to the contents of register r3, store result in r6</a:t>
            </a:r>
          </a:p>
          <a:p>
            <a:pPr lvl="2"/>
            <a:r>
              <a:rPr lang="en-US" altLang="en-US" dirty="0"/>
              <a:t>In pseudocode this is: r6 = r2 + r3</a:t>
            </a:r>
          </a:p>
          <a:p>
            <a:r>
              <a:rPr lang="en-US" altLang="en-US" dirty="0"/>
              <a:t>ARM has about 80* </a:t>
            </a:r>
            <a:r>
              <a:rPr lang="en-US" altLang="en-US" i="1" dirty="0"/>
              <a:t>registers</a:t>
            </a:r>
            <a:r>
              <a:rPr lang="en-US" altLang="en-US" dirty="0"/>
              <a:t> (R0-R15, S0-S31, D0-D15, Q0-Q15) for temporary storage, and CPSR (*=varies based on version of ARM CPU).</a:t>
            </a:r>
          </a:p>
          <a:p>
            <a:pPr lvl="1"/>
            <a:r>
              <a:rPr lang="en-US" altLang="en-US" dirty="0"/>
              <a:t>Sources and destination of ADD are registers.</a:t>
            </a:r>
          </a:p>
        </p:txBody>
      </p:sp>
    </p:spTree>
    <p:extLst>
      <p:ext uri="{BB962C8B-B14F-4D97-AF65-F5344CB8AC3E}">
        <p14:creationId xmlns:p14="http://schemas.microsoft.com/office/powerpoint/2010/main" val="40796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Processing: FETCH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Load next instruction (at address stored in PC) </a:t>
            </a:r>
            <a:br>
              <a:rPr lang="en-US" altLang="en-US" dirty="0"/>
            </a:br>
            <a:r>
              <a:rPr lang="en-US" altLang="en-US" dirty="0"/>
              <a:t>from memory</a:t>
            </a:r>
            <a:br>
              <a:rPr lang="en-US" altLang="en-US" dirty="0"/>
            </a:br>
            <a:r>
              <a:rPr lang="en-US" altLang="en-US" dirty="0"/>
              <a:t>into Instruction Register (IR).</a:t>
            </a:r>
          </a:p>
          <a:p>
            <a:pPr lvl="1"/>
            <a:r>
              <a:rPr lang="en-US" altLang="en-US" dirty="0"/>
              <a:t>Load contents of PC into MAR.</a:t>
            </a:r>
          </a:p>
          <a:p>
            <a:pPr lvl="1"/>
            <a:r>
              <a:rPr lang="en-US" altLang="en-US" dirty="0"/>
              <a:t>Send “read” signal to memory.</a:t>
            </a:r>
          </a:p>
          <a:p>
            <a:pPr lvl="1"/>
            <a:r>
              <a:rPr lang="en-US" altLang="en-US" dirty="0"/>
              <a:t>Read contents of MDR, store in IR.</a:t>
            </a:r>
          </a:p>
          <a:p>
            <a:endParaRPr lang="en-US" altLang="en-US" dirty="0"/>
          </a:p>
          <a:p>
            <a:r>
              <a:rPr lang="en-US" altLang="en-US" dirty="0"/>
              <a:t>Then increment PC, so that it points to </a:t>
            </a:r>
            <a:br>
              <a:rPr lang="en-US" altLang="en-US" dirty="0"/>
            </a:br>
            <a:r>
              <a:rPr lang="en-US" altLang="en-US" dirty="0"/>
              <a:t>the next instruction in sequence.</a:t>
            </a:r>
          </a:p>
          <a:p>
            <a:pPr lvl="1"/>
            <a:r>
              <a:rPr lang="en-US" altLang="en-US" dirty="0"/>
              <a:t>On ARM chips, PC becomes PC+4 (other platforms may vary).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9258300" y="3137871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EA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9296400" y="39624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OP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EX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S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4537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Processing: DECODE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First identify the opcode.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Depending on opcode, identify other operands </a:t>
            </a:r>
            <a:br>
              <a:rPr lang="en-US" altLang="en-US" dirty="0"/>
            </a:br>
            <a:r>
              <a:rPr lang="en-US" altLang="en-US" dirty="0"/>
              <a:t>from the remaining bits.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9296400" y="31242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EA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9296400" y="39624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OP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EX</a:t>
            </a: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S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4294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0904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Instruction Processing: EVALUATE ADDRESS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instructions that require memory access,</a:t>
            </a:r>
            <a:br>
              <a:rPr lang="en-US" altLang="en-US"/>
            </a:br>
            <a:r>
              <a:rPr lang="en-US" altLang="en-US"/>
              <a:t>compute address used for access.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add offset to base register (as in LDR)</a:t>
            </a:r>
          </a:p>
          <a:p>
            <a:pPr lvl="1"/>
            <a:r>
              <a:rPr lang="en-US" altLang="en-US"/>
              <a:t>add offset to PC (or to part of PC)</a:t>
            </a:r>
          </a:p>
          <a:p>
            <a:pPr lvl="1"/>
            <a:r>
              <a:rPr lang="en-US" altLang="en-US"/>
              <a:t>add offset to zero</a:t>
            </a: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9296400" y="31242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</a:rPr>
              <a:t>EA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9327573" y="3962400"/>
            <a:ext cx="62345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OP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EX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S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5443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5403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Instruction Processing: FETCH OPERANDS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Obtain source operands needed to </a:t>
            </a:r>
            <a:br>
              <a:rPr lang="en-US" altLang="en-US"/>
            </a:br>
            <a:r>
              <a:rPr lang="en-US" altLang="en-US"/>
              <a:t>perform operation.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load data from memory (LDR)</a:t>
            </a:r>
          </a:p>
          <a:p>
            <a:pPr lvl="1"/>
            <a:r>
              <a:rPr lang="en-US" altLang="en-US"/>
              <a:t>read data from register file (ADD)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296400" y="31242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EA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9296400" y="39624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OP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EX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S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4768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Processing: EXECUTE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 the operation, </a:t>
            </a:r>
            <a:br>
              <a:rPr lang="en-US" altLang="en-US"/>
            </a:br>
            <a:r>
              <a:rPr lang="en-US" altLang="en-US"/>
              <a:t>using the source operands.</a:t>
            </a:r>
          </a:p>
          <a:p>
            <a:endParaRPr lang="en-US" altLang="en-US"/>
          </a:p>
          <a:p>
            <a:r>
              <a:rPr lang="en-US" altLang="en-US"/>
              <a:t>Examples:</a:t>
            </a:r>
          </a:p>
          <a:p>
            <a:pPr lvl="1"/>
            <a:r>
              <a:rPr lang="en-US" altLang="en-US"/>
              <a:t>send operands to ALU and assert ADD signal</a:t>
            </a:r>
          </a:p>
          <a:p>
            <a:pPr lvl="1"/>
            <a:r>
              <a:rPr lang="en-US" altLang="en-US"/>
              <a:t>do nothing (e.g., for loads and stores)</a:t>
            </a:r>
          </a:p>
        </p:txBody>
      </p:sp>
      <p:sp>
        <p:nvSpPr>
          <p:cNvPr id="56325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9296400" y="31242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EA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9296400" y="39624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OP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EX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S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617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Processing: STORE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results to destination.</a:t>
            </a:r>
            <a:br>
              <a:rPr lang="en-US" altLang="en-US" dirty="0"/>
            </a:br>
            <a:r>
              <a:rPr lang="en-US" altLang="en-US" dirty="0"/>
              <a:t>(register or memory)</a:t>
            </a:r>
          </a:p>
          <a:p>
            <a:endParaRPr lang="en-US" altLang="en-US" dirty="0"/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result of ADD is placed in destination register</a:t>
            </a:r>
          </a:p>
          <a:p>
            <a:pPr lvl="1"/>
            <a:r>
              <a:rPr lang="en-US" altLang="en-US" dirty="0"/>
              <a:t>result of memory load is placed in destination register</a:t>
            </a:r>
          </a:p>
          <a:p>
            <a:pPr lvl="1"/>
            <a:r>
              <a:rPr lang="en-US" altLang="en-US" dirty="0"/>
              <a:t>for store instruction, data is stored to memory</a:t>
            </a:r>
          </a:p>
          <a:p>
            <a:pPr lvl="2"/>
            <a:r>
              <a:rPr lang="en-US" altLang="en-US" dirty="0"/>
              <a:t>write address to MAR, data to MDR</a:t>
            </a:r>
          </a:p>
          <a:p>
            <a:pPr lvl="2"/>
            <a:r>
              <a:rPr lang="en-US" altLang="en-US" dirty="0"/>
              <a:t>assert WRITE signal to memory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9601200" y="190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9625013" y="2743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9601200" y="3581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9580563" y="4419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9594850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296400" y="31242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EA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9296400" y="39624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OP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9296400" y="48006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EX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9601200" y="6096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9067800" y="6400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9067800" y="11430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9067800" y="1143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9601200" y="1143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9296400" y="5638800"/>
            <a:ext cx="685800" cy="36933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9296400" y="14478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9296400" y="2286000"/>
            <a:ext cx="6858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r>
              <a:rPr lang="en-US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0488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Sequence of Instructions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3456" y="1307592"/>
            <a:ext cx="8534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the FETCH phase,</a:t>
            </a:r>
            <a:br>
              <a:rPr lang="en-US" altLang="en-US" dirty="0"/>
            </a:br>
            <a:r>
              <a:rPr lang="en-US" altLang="en-US" dirty="0"/>
              <a:t>we incremented the Program Counter by 4*.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*= ARM, other platforms </a:t>
            </a:r>
            <a:r>
              <a:rPr lang="en-US" altLang="en-US"/>
              <a:t>may vary.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What if we don’t want to always execute the instruction</a:t>
            </a:r>
            <a:br>
              <a:rPr lang="en-US" altLang="en-US" dirty="0"/>
            </a:br>
            <a:r>
              <a:rPr lang="en-US" altLang="en-US" dirty="0"/>
              <a:t>that follows this one?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 loop, if-then, function call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Need special instructions that change the contents </a:t>
            </a:r>
            <a:br>
              <a:rPr lang="en-US" altLang="en-US" dirty="0"/>
            </a:br>
            <a:r>
              <a:rPr lang="en-US" altLang="en-US" dirty="0"/>
              <a:t>of the PC.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These are called </a:t>
            </a:r>
            <a:r>
              <a:rPr lang="en-US" altLang="en-US" i="1" dirty="0"/>
              <a:t>jumps</a:t>
            </a:r>
            <a:r>
              <a:rPr lang="en-US" altLang="en-US" dirty="0"/>
              <a:t> and </a:t>
            </a:r>
            <a:r>
              <a:rPr lang="en-US" altLang="en-US" i="1" dirty="0"/>
              <a:t>branches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jumps are unconditional -- they always change the PC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branches are conditional -- they change the PC only if</a:t>
            </a:r>
            <a:br>
              <a:rPr lang="en-US" altLang="en-US" dirty="0"/>
            </a:br>
            <a:r>
              <a:rPr lang="en-US" altLang="en-US" dirty="0"/>
              <a:t>some condition is true (e.g., the contents of a register is zero)</a:t>
            </a:r>
          </a:p>
        </p:txBody>
      </p:sp>
    </p:spTree>
    <p:extLst>
      <p:ext uri="{BB962C8B-B14F-4D97-AF65-F5344CB8AC3E}">
        <p14:creationId xmlns:p14="http://schemas.microsoft.com/office/powerpoint/2010/main" val="182349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Processing Summary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Instructions look just like data -- it’s all interpretation.</a:t>
            </a:r>
          </a:p>
          <a:p>
            <a:endParaRPr lang="en-US" altLang="en-US" dirty="0"/>
          </a:p>
          <a:p>
            <a:r>
              <a:rPr lang="en-US" altLang="en-US" dirty="0"/>
              <a:t>Three basic kinds of instructions:</a:t>
            </a:r>
          </a:p>
          <a:p>
            <a:pPr lvl="1"/>
            <a:r>
              <a:rPr lang="en-US" altLang="en-US" dirty="0"/>
              <a:t>computational instructions (ADD, AND, …)</a:t>
            </a:r>
          </a:p>
          <a:p>
            <a:pPr lvl="1"/>
            <a:r>
              <a:rPr lang="en-US" altLang="en-US" dirty="0"/>
              <a:t>data movement instructions (LD, ST, …)</a:t>
            </a:r>
          </a:p>
          <a:p>
            <a:pPr lvl="1"/>
            <a:r>
              <a:rPr lang="en-US" altLang="en-US" dirty="0"/>
              <a:t>control instructions (branches)</a:t>
            </a:r>
          </a:p>
          <a:p>
            <a:endParaRPr lang="en-US" altLang="en-US" dirty="0"/>
          </a:p>
          <a:p>
            <a:r>
              <a:rPr lang="en-US" altLang="en-US" dirty="0"/>
              <a:t>Six basic phases of instruction processing:</a:t>
            </a:r>
          </a:p>
          <a:p>
            <a:r>
              <a:rPr lang="en-US" altLang="en-US" dirty="0"/>
              <a:t>	</a:t>
            </a:r>
            <a:r>
              <a:rPr lang="en-US" altLang="en-US" sz="3200" b="1" dirty="0"/>
              <a:t>F </a:t>
            </a:r>
            <a:r>
              <a:rPr lang="en-US" altLang="en-US" sz="3200" b="1" dirty="0">
                <a:sym typeface="Symbol" panose="05050102010706020507" pitchFamily="18" charset="2"/>
              </a:rPr>
              <a:t> D  EA  OP  EX  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not all phases are needed by every instruction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phases may take variable number of machine cycles</a:t>
            </a:r>
          </a:p>
        </p:txBody>
      </p:sp>
    </p:spTree>
    <p:extLst>
      <p:ext uri="{BB962C8B-B14F-4D97-AF65-F5344CB8AC3E}">
        <p14:creationId xmlns:p14="http://schemas.microsoft.com/office/powerpoint/2010/main" val="402318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Driving Force: The Clock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62989"/>
            <a:ext cx="10515600" cy="4351338"/>
          </a:xfrm>
        </p:spPr>
        <p:txBody>
          <a:bodyPr/>
          <a:lstStyle/>
          <a:p>
            <a:r>
              <a:rPr lang="en-US" altLang="en-US" dirty="0"/>
              <a:t>The clock is a signal that keeps the control unit moving.</a:t>
            </a:r>
          </a:p>
          <a:p>
            <a:pPr lvl="1"/>
            <a:r>
              <a:rPr lang="en-US" altLang="en-US" dirty="0"/>
              <a:t>At each clock “tick,” control unit moves to the next</a:t>
            </a:r>
            <a:br>
              <a:rPr lang="en-US" altLang="en-US" dirty="0"/>
            </a:br>
            <a:r>
              <a:rPr lang="en-US" altLang="en-US" dirty="0"/>
              <a:t>machine cycle -- may be next instruction or</a:t>
            </a:r>
            <a:br>
              <a:rPr lang="en-US" altLang="en-US" dirty="0"/>
            </a:br>
            <a:r>
              <a:rPr lang="en-US" altLang="en-US" dirty="0"/>
              <a:t>next phase of current instruction.</a:t>
            </a:r>
          </a:p>
          <a:p>
            <a:r>
              <a:rPr lang="en-US" altLang="en-US" dirty="0"/>
              <a:t>Clock generator circuit:</a:t>
            </a:r>
          </a:p>
          <a:p>
            <a:pPr lvl="1"/>
            <a:r>
              <a:rPr lang="en-US" altLang="en-US" dirty="0"/>
              <a:t>Based on crystal oscillator</a:t>
            </a:r>
          </a:p>
          <a:p>
            <a:pPr lvl="1"/>
            <a:r>
              <a:rPr lang="en-US" altLang="en-US" dirty="0"/>
              <a:t>Generates regular sequence of “0” and “1” logic levels</a:t>
            </a:r>
          </a:p>
          <a:p>
            <a:pPr lvl="1"/>
            <a:r>
              <a:rPr lang="en-US" altLang="en-US" dirty="0"/>
              <a:t>Clock cycle (or machine cycle) -- rising edge to rising edge</a:t>
            </a:r>
          </a:p>
          <a:p>
            <a:endParaRPr lang="en-US" altLang="en-US" dirty="0"/>
          </a:p>
        </p:txBody>
      </p:sp>
      <p:sp>
        <p:nvSpPr>
          <p:cNvPr id="62468" name="Line 4"/>
          <p:cNvSpPr>
            <a:spLocks noChangeShapeType="1"/>
          </p:cNvSpPr>
          <p:nvPr/>
        </p:nvSpPr>
        <p:spPr bwMode="auto">
          <a:xfrm>
            <a:off x="2895600" y="53340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>
            <a:off x="40386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>
            <a:off x="54102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>
            <a:off x="67818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8153400" y="5334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33528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7244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60960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7467600" y="4876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8839200" y="4876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33528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40386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47244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18"/>
          <p:cNvSpPr>
            <a:spLocks noChangeShapeType="1"/>
          </p:cNvSpPr>
          <p:nvPr/>
        </p:nvSpPr>
        <p:spPr bwMode="auto">
          <a:xfrm>
            <a:off x="54102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60960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67818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>
            <a:off x="74676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>
            <a:off x="81534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8839200" y="4876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2133600" y="4692651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Franklin Gothic Book" panose="020B0503020102020204" pitchFamily="34" charset="0"/>
              </a:rPr>
              <a:t>“1”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133600" y="5105401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Franklin Gothic Book" panose="020B0503020102020204" pitchFamily="34" charset="0"/>
              </a:rPr>
              <a:t>“0”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8458201" y="5486400"/>
            <a:ext cx="8451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latin typeface="Franklin Gothic Book" panose="020B0503020102020204" pitchFamily="34" charset="0"/>
              </a:rPr>
              <a:t>time</a:t>
            </a:r>
            <a:r>
              <a:rPr lang="en-US" altLang="en-US" i="1">
                <a:latin typeface="Franklin Gothic Book" panose="020B0503020102020204" pitchFamily="34" charset="0"/>
                <a:sym typeface="Symbol" panose="05050102010706020507" pitchFamily="18" charset="2"/>
              </a:rPr>
              <a:t></a:t>
            </a:r>
            <a:endParaRPr lang="en-US" altLang="en-US" i="1">
              <a:latin typeface="Franklin Gothic Book" panose="020B0503020102020204" pitchFamily="34" charset="0"/>
            </a:endParaRPr>
          </a:p>
        </p:txBody>
      </p:sp>
      <p:sp>
        <p:nvSpPr>
          <p:cNvPr id="62492" name="Line 28"/>
          <p:cNvSpPr>
            <a:spLocks noChangeShapeType="1"/>
          </p:cNvSpPr>
          <p:nvPr/>
        </p:nvSpPr>
        <p:spPr bwMode="auto">
          <a:xfrm>
            <a:off x="6096000" y="5365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29"/>
          <p:cNvSpPr>
            <a:spLocks noChangeShapeType="1"/>
          </p:cNvSpPr>
          <p:nvPr/>
        </p:nvSpPr>
        <p:spPr bwMode="auto">
          <a:xfrm>
            <a:off x="4724400" y="54864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30"/>
          <p:cNvSpPr>
            <a:spLocks noChangeShapeType="1"/>
          </p:cNvSpPr>
          <p:nvPr/>
        </p:nvSpPr>
        <p:spPr bwMode="auto">
          <a:xfrm>
            <a:off x="4724400" y="5372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4643437" y="5607051"/>
            <a:ext cx="1109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Franklin Gothic Book" panose="020B0503020102020204" pitchFamily="34" charset="0"/>
              </a:rPr>
              <a:t>Machine</a:t>
            </a:r>
          </a:p>
          <a:p>
            <a:r>
              <a:rPr lang="en-US" altLang="en-US" sz="2000" b="1" dirty="0">
                <a:latin typeface="Franklin Gothic Book" panose="020B0503020102020204" pitchFamily="34" charset="0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426671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28599" y="609600"/>
            <a:ext cx="9353811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The Stored Program Computer Concept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8763000" cy="510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1943: ENIAC</a:t>
            </a:r>
          </a:p>
          <a:p>
            <a:pPr lvl="1"/>
            <a:r>
              <a:rPr lang="en-US" altLang="en-US" sz="1800" dirty="0" err="1"/>
              <a:t>Presper</a:t>
            </a:r>
            <a:r>
              <a:rPr lang="en-US" altLang="en-US" sz="1800" dirty="0"/>
              <a:t> Eckert and John </a:t>
            </a:r>
            <a:r>
              <a:rPr lang="en-US" altLang="en-US" sz="1800" dirty="0" err="1"/>
              <a:t>Mauchly</a:t>
            </a:r>
            <a:r>
              <a:rPr lang="en-US" altLang="en-US" sz="1800" dirty="0"/>
              <a:t> -- first general electronic computer.</a:t>
            </a:r>
          </a:p>
          <a:p>
            <a:pPr lvl="1"/>
            <a:r>
              <a:rPr lang="en-US" altLang="en-US" sz="1800" dirty="0"/>
              <a:t>Hard-wired program -- settings of dials, tubes and switches.</a:t>
            </a:r>
          </a:p>
          <a:p>
            <a:r>
              <a:rPr lang="en-US" altLang="en-US" sz="2000" dirty="0"/>
              <a:t>1944: Beginnings of EDVAC</a:t>
            </a:r>
          </a:p>
          <a:p>
            <a:pPr lvl="1"/>
            <a:r>
              <a:rPr lang="en-US" altLang="en-US" sz="1800" dirty="0"/>
              <a:t>among other improvements, includes program stored in memory.</a:t>
            </a:r>
          </a:p>
          <a:p>
            <a:r>
              <a:rPr lang="en-US" altLang="en-US" sz="2000" dirty="0"/>
              <a:t>1945: John von Neumann</a:t>
            </a:r>
          </a:p>
          <a:p>
            <a:pPr lvl="1"/>
            <a:r>
              <a:rPr lang="en-US" altLang="en-US" sz="1800" dirty="0"/>
              <a:t>wrote a report on the stored program concept, </a:t>
            </a:r>
            <a:br>
              <a:rPr lang="en-US" altLang="en-US" sz="1800" dirty="0"/>
            </a:br>
            <a:r>
              <a:rPr lang="en-US" altLang="en-US" sz="1800" dirty="0"/>
              <a:t>known as the </a:t>
            </a:r>
            <a:r>
              <a:rPr lang="en-US" altLang="en-US" sz="1800" i="1" dirty="0"/>
              <a:t>First Draft of a Report on EDVAC</a:t>
            </a:r>
            <a:r>
              <a:rPr lang="en-US" altLang="en-US" sz="1800" dirty="0"/>
              <a:t> </a:t>
            </a:r>
          </a:p>
          <a:p>
            <a:r>
              <a:rPr lang="en-US" altLang="en-US" sz="2000" dirty="0"/>
              <a:t>The basic structure proposed in the draft became known</a:t>
            </a:r>
            <a:br>
              <a:rPr lang="en-US" altLang="en-US" sz="2000" dirty="0"/>
            </a:br>
            <a:r>
              <a:rPr lang="en-US" altLang="en-US" sz="2000" dirty="0"/>
              <a:t>as the “von Neumann machine” (or model).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i="1" u="sng" dirty="0"/>
              <a:t>memory</a:t>
            </a:r>
            <a:r>
              <a:rPr lang="en-US" altLang="en-US" sz="1800" dirty="0"/>
              <a:t>, containing instructions and data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i="1" u="sng" dirty="0"/>
              <a:t>processing unit</a:t>
            </a:r>
            <a:r>
              <a:rPr lang="en-US" altLang="en-US" sz="1800" dirty="0"/>
              <a:t>, for performing arithmetic and logical operations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i="1" u="sng" dirty="0"/>
              <a:t>control unit</a:t>
            </a:r>
            <a:r>
              <a:rPr lang="en-US" altLang="en-US" sz="1800" dirty="0"/>
              <a:t>, for interpreting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88396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8600" y="609600"/>
            <a:ext cx="8686800" cy="533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Basic Von Neumann Architecture</a:t>
            </a:r>
            <a:endParaRPr lang="en-US" altLang="en-US" sz="1800" dirty="0"/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orelDRAW" r:id="rId3" imgW="5744520" imgH="4030200" progId="CorelDRAW.Graphic.9">
                  <p:embed/>
                </p:oleObj>
              </mc:Choice>
              <mc:Fallback>
                <p:oleObj name="CorelDRAW" r:id="rId3" imgW="5744520" imgH="4030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9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Memory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i="1" dirty="0"/>
              <a:t>k</a:t>
            </a:r>
            <a:r>
              <a:rPr lang="en-US" altLang="en-US" dirty="0"/>
              <a:t> x </a:t>
            </a:r>
            <a:r>
              <a:rPr lang="en-US" altLang="en-US" i="1" dirty="0"/>
              <a:t>m</a:t>
            </a:r>
            <a:r>
              <a:rPr lang="en-US" altLang="en-US" dirty="0"/>
              <a:t> array of stored bits (</a:t>
            </a:r>
            <a:r>
              <a:rPr lang="en-US" altLang="en-US" i="1" dirty="0"/>
              <a:t>k</a:t>
            </a:r>
            <a:r>
              <a:rPr lang="en-US" altLang="en-US" dirty="0"/>
              <a:t> is usually 2</a:t>
            </a:r>
            <a:r>
              <a:rPr lang="en-US" altLang="en-US" i="1" baseline="30000" dirty="0"/>
              <a:t>n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Addresses (32bits, or 64bits)</a:t>
            </a:r>
          </a:p>
          <a:p>
            <a:pPr lvl="1"/>
            <a:r>
              <a:rPr lang="en-US" altLang="en-US" dirty="0"/>
              <a:t>unique (</a:t>
            </a:r>
            <a:r>
              <a:rPr lang="en-US" altLang="en-US" i="1" dirty="0"/>
              <a:t>n</a:t>
            </a:r>
            <a:r>
              <a:rPr lang="en-US" altLang="en-US" dirty="0"/>
              <a:t>-bit) identifier of location</a:t>
            </a:r>
          </a:p>
          <a:p>
            <a:r>
              <a:rPr lang="en-US" altLang="en-US" dirty="0"/>
              <a:t>Contents</a:t>
            </a:r>
          </a:p>
          <a:p>
            <a:pPr lvl="1"/>
            <a:r>
              <a:rPr lang="en-US" altLang="en-US" i="1" dirty="0"/>
              <a:t>m</a:t>
            </a:r>
            <a:r>
              <a:rPr lang="en-US" altLang="en-US" dirty="0"/>
              <a:t>-bit value stored in location</a:t>
            </a:r>
          </a:p>
          <a:p>
            <a:endParaRPr lang="en-US" altLang="en-US" dirty="0"/>
          </a:p>
          <a:p>
            <a:r>
              <a:rPr lang="en-US" altLang="en-US" dirty="0"/>
              <a:t>Basic Operations:</a:t>
            </a:r>
          </a:p>
          <a:p>
            <a:r>
              <a:rPr lang="en-US" altLang="en-US" b="0" dirty="0"/>
              <a:t>LOAD</a:t>
            </a:r>
          </a:p>
          <a:p>
            <a:pPr lvl="1"/>
            <a:r>
              <a:rPr lang="en-US" altLang="en-US" dirty="0"/>
              <a:t>read a value from a memory location</a:t>
            </a:r>
          </a:p>
          <a:p>
            <a:r>
              <a:rPr lang="en-US" altLang="en-US" b="0" dirty="0"/>
              <a:t>PROCESS</a:t>
            </a:r>
          </a:p>
          <a:p>
            <a:pPr lvl="1"/>
            <a:r>
              <a:rPr lang="en-US" altLang="en-US" dirty="0"/>
              <a:t>process the data</a:t>
            </a:r>
            <a:endParaRPr lang="en-US" altLang="en-US" b="0" dirty="0"/>
          </a:p>
          <a:p>
            <a:r>
              <a:rPr lang="en-US" altLang="en-US" b="0" dirty="0"/>
              <a:t>STORE</a:t>
            </a:r>
          </a:p>
          <a:p>
            <a:pPr lvl="1"/>
            <a:r>
              <a:rPr lang="en-US" altLang="en-US" dirty="0"/>
              <a:t>write a value to a memory location</a:t>
            </a: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8262177" y="2070101"/>
            <a:ext cx="2211683" cy="2741312"/>
            <a:chOff x="3495" y="1488"/>
            <a:chExt cx="1266" cy="1728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3495" y="2506"/>
              <a:ext cx="1266" cy="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altLang="en-US" b="1" dirty="0">
                  <a:latin typeface="Franklin Gothic Book" panose="020B0503020102020204" pitchFamily="34" charset="0"/>
                </a:rPr>
                <a:t>•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en-US" b="1" dirty="0">
                  <a:latin typeface="Franklin Gothic Book" panose="020B0503020102020204" pitchFamily="34" charset="0"/>
                </a:rPr>
                <a:t>•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en-US" b="1" dirty="0">
                  <a:latin typeface="Franklin Gothic Book" panose="020B0503020102020204" pitchFamily="34" charset="0"/>
                </a:rPr>
                <a:t>•</a:t>
              </a:r>
            </a:p>
          </p:txBody>
        </p:sp>
      </p:grp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7620000" y="2070101"/>
            <a:ext cx="73025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0000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0001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0010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0011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0100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0101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0110</a:t>
            </a:r>
          </a:p>
          <a:p>
            <a:pPr algn="r">
              <a:lnSpc>
                <a:spcPct val="82000"/>
              </a:lnSpc>
            </a:pPr>
            <a:endParaRPr lang="en-US" altLang="en-US" b="1">
              <a:latin typeface="CourierPS" pitchFamily="49" charset="0"/>
            </a:endParaRPr>
          </a:p>
          <a:p>
            <a:pPr algn="r">
              <a:lnSpc>
                <a:spcPct val="82000"/>
              </a:lnSpc>
            </a:pPr>
            <a:endParaRPr lang="en-US" altLang="en-US" b="1">
              <a:latin typeface="CourierPS" pitchFamily="49" charset="0"/>
            </a:endParaRP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1101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1110</a:t>
            </a:r>
          </a:p>
          <a:p>
            <a:pPr algn="r">
              <a:lnSpc>
                <a:spcPct val="82000"/>
              </a:lnSpc>
            </a:pPr>
            <a:r>
              <a:rPr lang="en-US" altLang="en-US" b="1">
                <a:latin typeface="CourierPS" pitchFamily="49" charset="0"/>
              </a:rPr>
              <a:t>1111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8715375" y="269557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urierPS" pitchFamily="49" charset="0"/>
              </a:rPr>
              <a:t>00101101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8691563" y="4067175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CourierPS" pitchFamily="49" charset="0"/>
              </a:rPr>
              <a:t>10100010</a:t>
            </a:r>
          </a:p>
        </p:txBody>
      </p:sp>
    </p:spTree>
    <p:extLst>
      <p:ext uri="{BB962C8B-B14F-4D97-AF65-F5344CB8AC3E}">
        <p14:creationId xmlns:p14="http://schemas.microsoft.com/office/powerpoint/2010/main" val="27919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to Memory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dirty="0"/>
              <a:t>How does processing unit get data to/from memory?</a:t>
            </a:r>
          </a:p>
          <a:p>
            <a:pPr marL="457200" indent="-457200"/>
            <a:r>
              <a:rPr lang="en-US" altLang="en-US" dirty="0"/>
              <a:t>MAR: Memory Address Register</a:t>
            </a:r>
          </a:p>
          <a:p>
            <a:pPr marL="457200" indent="-457200"/>
            <a:r>
              <a:rPr lang="en-US" altLang="en-US" dirty="0"/>
              <a:t>MDR: Memory Data Register</a:t>
            </a:r>
          </a:p>
          <a:p>
            <a:pPr marL="457200" indent="-457200"/>
            <a:endParaRPr lang="en-US" altLang="en-US" dirty="0"/>
          </a:p>
          <a:p>
            <a:pPr marL="457200" indent="-457200"/>
            <a:r>
              <a:rPr lang="en-US" altLang="en-US" dirty="0"/>
              <a:t>To read a location (A):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Write the address (A) into the MAR.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Send a “read” signal to the memory.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Read the data from memory to MDR.</a:t>
            </a:r>
          </a:p>
          <a:p>
            <a:pPr marL="457200" indent="-457200"/>
            <a:r>
              <a:rPr lang="en-US" altLang="en-US" dirty="0"/>
              <a:t>To write a value (X) to a location (A):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Write the data (X) to the MDR.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Write the address (A) into the MAR.</a:t>
            </a:r>
          </a:p>
          <a:p>
            <a:pPr marL="722313" lvl="1" indent="-381000">
              <a:buFontTx/>
              <a:buAutoNum type="arabicPeriod"/>
            </a:pPr>
            <a:r>
              <a:rPr lang="en-US" altLang="en-US" dirty="0"/>
              <a:t>Send a “write” signal to the memory.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5921"/>
              </p:ext>
            </p:extLst>
          </p:nvPr>
        </p:nvGraphicFramePr>
        <p:xfrm>
          <a:off x="6757793" y="3294856"/>
          <a:ext cx="34639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CorelDRAW" r:id="rId3" imgW="2315880" imgH="944280" progId="CorelDRAW.Graphic.9">
                  <p:embed/>
                </p:oleObj>
              </mc:Choice>
              <mc:Fallback>
                <p:oleObj name="CorelDRAW" r:id="rId3" imgW="2315880" imgH="94428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793" y="3294856"/>
                        <a:ext cx="34639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14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 Processing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Functional Units</a:t>
            </a:r>
          </a:p>
          <a:p>
            <a:pPr lvl="1"/>
            <a:r>
              <a:rPr lang="en-US" altLang="en-US" dirty="0"/>
              <a:t>ALU = Arithmetic and Logic Unit</a:t>
            </a:r>
          </a:p>
          <a:p>
            <a:pPr lvl="1"/>
            <a:r>
              <a:rPr lang="en-US" altLang="en-US" dirty="0"/>
              <a:t>could have many functional units.</a:t>
            </a:r>
            <a:br>
              <a:rPr lang="en-US" altLang="en-US" dirty="0"/>
            </a:br>
            <a:r>
              <a:rPr lang="en-US" altLang="en-US" dirty="0"/>
              <a:t>some of them special-purpose</a:t>
            </a:r>
            <a:br>
              <a:rPr lang="en-US" altLang="en-US" dirty="0"/>
            </a:br>
            <a:r>
              <a:rPr lang="en-US" altLang="en-US" dirty="0"/>
              <a:t>(multiply, square root, …)</a:t>
            </a:r>
          </a:p>
          <a:p>
            <a:pPr lvl="1"/>
            <a:r>
              <a:rPr lang="en-US" altLang="en-US" dirty="0"/>
              <a:t>ARM performs ADD, AND, NOT</a:t>
            </a:r>
          </a:p>
          <a:p>
            <a:r>
              <a:rPr lang="en-US" altLang="en-US" dirty="0"/>
              <a:t>Registers</a:t>
            </a:r>
          </a:p>
          <a:p>
            <a:pPr lvl="1"/>
            <a:r>
              <a:rPr lang="en-US" altLang="en-US" dirty="0"/>
              <a:t>Small, temporary storage</a:t>
            </a:r>
          </a:p>
          <a:p>
            <a:pPr lvl="1"/>
            <a:r>
              <a:rPr lang="en-US" altLang="en-US" dirty="0"/>
              <a:t>Operands and results of functional units</a:t>
            </a:r>
          </a:p>
          <a:p>
            <a:pPr lvl="1"/>
            <a:r>
              <a:rPr lang="en-US" altLang="en-US" dirty="0"/>
              <a:t>ARM has several types of registers:</a:t>
            </a:r>
          </a:p>
          <a:p>
            <a:pPr lvl="2"/>
            <a:r>
              <a:rPr lang="en-US" altLang="en-US" dirty="0"/>
              <a:t>Sixteen integer registers (R0, …, R15)</a:t>
            </a:r>
          </a:p>
          <a:p>
            <a:pPr lvl="2"/>
            <a:r>
              <a:rPr lang="en-US" altLang="en-US" dirty="0"/>
              <a:t>Thirty two float registers (S0, …, S31)**</a:t>
            </a:r>
          </a:p>
          <a:p>
            <a:pPr lvl="2"/>
            <a:r>
              <a:rPr lang="en-US" altLang="en-US" dirty="0"/>
              <a:t>Sixteen double registers (D0, …, D15)**</a:t>
            </a:r>
          </a:p>
          <a:p>
            <a:pPr lvl="2"/>
            <a:r>
              <a:rPr lang="en-US" altLang="en-US" dirty="0"/>
              <a:t>Sixteen SIMD/Vector general purpose registers (Q0, …, Q15)**</a:t>
            </a:r>
          </a:p>
          <a:p>
            <a:pPr lvl="2"/>
            <a:r>
              <a:rPr lang="en-US" altLang="en-US" dirty="0"/>
              <a:t>** = will be covered towards the end of the course</a:t>
            </a:r>
          </a:p>
          <a:p>
            <a:r>
              <a:rPr lang="en-US" altLang="en-US" dirty="0"/>
              <a:t>Word Size</a:t>
            </a:r>
          </a:p>
          <a:p>
            <a:pPr lvl="1"/>
            <a:r>
              <a:rPr lang="en-US" altLang="en-US" dirty="0"/>
              <a:t>number of bits normally processed by ALU in one instruction</a:t>
            </a:r>
          </a:p>
          <a:p>
            <a:pPr lvl="1"/>
            <a:r>
              <a:rPr lang="en-US" altLang="en-US" dirty="0"/>
              <a:t>ARM registers can vary (R=32 bits, S=32 bits, D=64 bits, Q=128 bits)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858000" y="1905000"/>
          <a:ext cx="34734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CorelDRAW" r:id="rId3" imgW="2315880" imgH="1058760" progId="CorelDRAW.Graphic.9">
                  <p:embed/>
                </p:oleObj>
              </mc:Choice>
              <mc:Fallback>
                <p:oleObj name="CorelDRAW" r:id="rId3" imgW="2315880" imgH="10587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5000"/>
                        <a:ext cx="347345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6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Unit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9006" y="1235075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Orchestrates execution of the program</a:t>
            </a:r>
          </a:p>
          <a:p>
            <a:endParaRPr lang="en-US" altLang="en-US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r>
              <a:rPr lang="en-US" altLang="en-US" dirty="0"/>
              <a:t>Instruction Register (IR) contains the </a:t>
            </a:r>
            <a:r>
              <a:rPr lang="en-US" altLang="en-US" i="1" u="sng" dirty="0"/>
              <a:t>current instruction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Program Counter (PC) contains the </a:t>
            </a:r>
            <a:r>
              <a:rPr lang="en-US" altLang="en-US" i="1" u="sng" dirty="0"/>
              <a:t>address</a:t>
            </a:r>
            <a:br>
              <a:rPr lang="en-US" altLang="en-US" dirty="0"/>
            </a:br>
            <a:r>
              <a:rPr lang="en-US" altLang="en-US" dirty="0"/>
              <a:t>of the next instruction to be executed.</a:t>
            </a:r>
          </a:p>
          <a:p>
            <a:r>
              <a:rPr lang="en-US" altLang="en-US" dirty="0"/>
              <a:t>Control unit:</a:t>
            </a:r>
          </a:p>
          <a:p>
            <a:pPr lvl="1"/>
            <a:r>
              <a:rPr lang="en-US" altLang="en-US" dirty="0"/>
              <a:t>reads an instruction from memory </a:t>
            </a:r>
          </a:p>
          <a:p>
            <a:pPr lvl="2"/>
            <a:r>
              <a:rPr lang="en-US" altLang="en-US" sz="1800" dirty="0"/>
              <a:t>the instruction’s address is in the PC</a:t>
            </a:r>
          </a:p>
          <a:p>
            <a:pPr lvl="1"/>
            <a:r>
              <a:rPr lang="en-US" altLang="en-US" dirty="0"/>
              <a:t>interprets the instruction, generating signals </a:t>
            </a:r>
            <a:br>
              <a:rPr lang="en-US" altLang="en-US" dirty="0"/>
            </a:br>
            <a:r>
              <a:rPr lang="en-US" altLang="en-US" dirty="0"/>
              <a:t>that tell the other components what to do</a:t>
            </a:r>
          </a:p>
          <a:p>
            <a:pPr lvl="2"/>
            <a:r>
              <a:rPr lang="en-US" altLang="en-US" sz="1800" dirty="0"/>
              <a:t>an instruction may take many </a:t>
            </a:r>
            <a:r>
              <a:rPr lang="en-US" altLang="en-US" sz="1800" i="1" dirty="0"/>
              <a:t>machine cycles</a:t>
            </a:r>
            <a:r>
              <a:rPr lang="en-US" altLang="en-US" sz="1800" dirty="0"/>
              <a:t> to complete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5638801" y="1752601"/>
          <a:ext cx="46894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CorelDRAW" r:id="rId3" imgW="3916080" imgH="1058760" progId="CorelDRAW.Graphic.9">
                  <p:embed/>
                </p:oleObj>
              </mc:Choice>
              <mc:Fallback>
                <p:oleObj name="CorelDRAW" r:id="rId3" imgW="3916080" imgH="105876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1752601"/>
                        <a:ext cx="46894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0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Processing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238500" y="24384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Decode instruction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848100" y="205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3848100" y="2895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3848100" y="3733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848100" y="457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3848100" y="5410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238500" y="32766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Evaluate address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238500" y="41148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Fetch operands from memory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238500" y="49530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Execute operation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3848100" y="6248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>
            <a:off x="3009900" y="6553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V="1">
            <a:off x="3009900" y="1295400"/>
            <a:ext cx="0" cy="525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>
            <a:off x="3009900" y="1295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>
            <a:off x="38481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238500" y="57912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Store result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38500" y="1600200"/>
            <a:ext cx="434340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/>
            <a:r>
              <a:rPr lang="en-US" altLang="en-US" dirty="0"/>
              <a:t>Fetch instruction from memory</a:t>
            </a:r>
          </a:p>
        </p:txBody>
      </p:sp>
    </p:spTree>
    <p:extLst>
      <p:ext uri="{BB962C8B-B14F-4D97-AF65-F5344CB8AC3E}">
        <p14:creationId xmlns:p14="http://schemas.microsoft.com/office/powerpoint/2010/main" val="222241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6200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Instruction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305800" cy="53340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The instruction is the fundamental unit of work.</a:t>
            </a:r>
          </a:p>
          <a:p>
            <a:r>
              <a:rPr lang="en-US" altLang="en-US" sz="2000" dirty="0"/>
              <a:t>Specifies two things:</a:t>
            </a:r>
          </a:p>
          <a:p>
            <a:pPr lvl="1"/>
            <a:r>
              <a:rPr lang="en-US" altLang="en-US" sz="1800" i="1" u="sng" dirty="0"/>
              <a:t>opcode</a:t>
            </a:r>
            <a:r>
              <a:rPr lang="en-US" altLang="en-US" sz="1800" dirty="0"/>
              <a:t>: operation to be performed</a:t>
            </a:r>
          </a:p>
          <a:p>
            <a:pPr lvl="1"/>
            <a:r>
              <a:rPr lang="en-US" altLang="en-US" sz="1800" i="1" u="sng" dirty="0"/>
              <a:t>operands</a:t>
            </a:r>
            <a:r>
              <a:rPr lang="en-US" altLang="en-US" sz="1800" dirty="0"/>
              <a:t>: data/locations to be used for operation</a:t>
            </a:r>
          </a:p>
          <a:p>
            <a:endParaRPr lang="en-US" altLang="en-US" sz="2000" dirty="0"/>
          </a:p>
          <a:p>
            <a:r>
              <a:rPr lang="en-US" altLang="en-US" sz="2000" dirty="0"/>
              <a:t>An instruction is encoded as a </a:t>
            </a:r>
            <a:r>
              <a:rPr lang="en-US" altLang="en-US" sz="2000" u="sng" dirty="0"/>
              <a:t>sequence of bits</a:t>
            </a:r>
            <a:r>
              <a:rPr lang="en-US" altLang="en-US" sz="2000" dirty="0"/>
              <a:t>.  </a:t>
            </a:r>
            <a:br>
              <a:rPr lang="en-US" altLang="en-US" sz="2000" dirty="0"/>
            </a:br>
            <a:r>
              <a:rPr lang="en-US" altLang="en-US" sz="2000" i="1" dirty="0"/>
              <a:t>(Just like data!)</a:t>
            </a:r>
          </a:p>
          <a:p>
            <a:pPr lvl="1"/>
            <a:r>
              <a:rPr lang="en-US" altLang="en-US" b="0" dirty="0"/>
              <a:t>Often, but not always, instructions have a fixed length,</a:t>
            </a:r>
            <a:br>
              <a:rPr lang="en-US" altLang="en-US" b="0" dirty="0"/>
            </a:br>
            <a:r>
              <a:rPr lang="en-US" altLang="en-US" b="0" dirty="0"/>
              <a:t>such as 16, 32, or 64 bits depending on architecture.</a:t>
            </a:r>
          </a:p>
          <a:p>
            <a:pPr lvl="1"/>
            <a:r>
              <a:rPr lang="en-US" altLang="en-US" b="0" dirty="0"/>
              <a:t>Control unit interprets instruction:</a:t>
            </a:r>
            <a:br>
              <a:rPr lang="en-US" altLang="en-US" b="0" dirty="0"/>
            </a:br>
            <a:r>
              <a:rPr lang="en-US" altLang="en-US" b="0" dirty="0"/>
              <a:t>generates sequence of control signals to carry out operation.</a:t>
            </a:r>
          </a:p>
          <a:p>
            <a:pPr lvl="1"/>
            <a:r>
              <a:rPr lang="en-US" altLang="en-US" b="0" dirty="0"/>
              <a:t>Operation is either executed completely, or not at all.</a:t>
            </a:r>
          </a:p>
          <a:p>
            <a:endParaRPr lang="en-US" altLang="en-US" sz="2000" dirty="0"/>
          </a:p>
          <a:p>
            <a:r>
              <a:rPr lang="en-US" altLang="en-US" sz="2000" dirty="0"/>
              <a:t>A computer’s instructions and their formats is known as its</a:t>
            </a:r>
            <a:br>
              <a:rPr lang="en-US" altLang="en-US" sz="2000" dirty="0"/>
            </a:br>
            <a:r>
              <a:rPr lang="en-US" altLang="en-US" sz="2000" i="1" dirty="0"/>
              <a:t>Instruction Set Architecture (ISA)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37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711</Words>
  <Application>Microsoft Macintosh PowerPoint</Application>
  <PresentationFormat>Widescreen</PresentationFormat>
  <Paragraphs>233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CourierPS</vt:lpstr>
      <vt:lpstr>Franklin Gothic Book</vt:lpstr>
      <vt:lpstr>Symbol</vt:lpstr>
      <vt:lpstr>Office Theme</vt:lpstr>
      <vt:lpstr>CorelDRAW</vt:lpstr>
      <vt:lpstr>The Von Neumann Architecture</vt:lpstr>
      <vt:lpstr>PowerPoint Presentation</vt:lpstr>
      <vt:lpstr>PowerPoint Presentation</vt:lpstr>
      <vt:lpstr>Computer Memory</vt:lpstr>
      <vt:lpstr>Interface to Memory</vt:lpstr>
      <vt:lpstr>Central Processing Unit</vt:lpstr>
      <vt:lpstr>Control Unit</vt:lpstr>
      <vt:lpstr>Instruction Processing</vt:lpstr>
      <vt:lpstr>Instruction</vt:lpstr>
      <vt:lpstr>Example: ARM ADD Instruction</vt:lpstr>
      <vt:lpstr>Instruction Processing: FETCH</vt:lpstr>
      <vt:lpstr>Instruction Processing: DECODE</vt:lpstr>
      <vt:lpstr>Instruction Processing: EVALUATE ADDRESS</vt:lpstr>
      <vt:lpstr>Instruction Processing: FETCH OPERANDS</vt:lpstr>
      <vt:lpstr>Instruction Processing: EXECUTE</vt:lpstr>
      <vt:lpstr>Instruction Processing: STORE</vt:lpstr>
      <vt:lpstr>Changing the Sequence of Instructions</vt:lpstr>
      <vt:lpstr>Instruction Processing Summary</vt:lpstr>
      <vt:lpstr>Driving Force: The Clock</vt:lpstr>
    </vt:vector>
  </TitlesOfParts>
  <Company>RCCD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Von Neumann Architecture</dc:title>
  <dc:creator>Conrad, Paul</dc:creator>
  <cp:lastModifiedBy>Paul Conrad</cp:lastModifiedBy>
  <cp:revision>19</cp:revision>
  <dcterms:created xsi:type="dcterms:W3CDTF">2017-09-06T17:36:18Z</dcterms:created>
  <dcterms:modified xsi:type="dcterms:W3CDTF">2020-05-13T16:31:59Z</dcterms:modified>
</cp:coreProperties>
</file>