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Bryan J" initials="RBJ" lastIdx="2" clrIdx="0">
    <p:extLst>
      <p:ext uri="{19B8F6BF-5375-455C-9EA6-DF929625EA0E}">
        <p15:presenceInfo xmlns:p15="http://schemas.microsoft.com/office/powerpoint/2012/main" userId="Rodriguez, Bryan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192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E2C79EC-9F27-4EDD-A8DD-23083285E5D9}" type="datetimeFigureOut">
              <a:rPr lang="en-US" smtClean="0"/>
              <a:t>5/3/2020</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A36A576-FE9B-4352-B46A-DF149E0707C6}" type="slidenum">
              <a:rPr lang="en-US" smtClean="0"/>
              <a:t>‹#›</a:t>
            </a:fld>
            <a:endParaRPr lang="en-US"/>
          </a:p>
        </p:txBody>
      </p:sp>
    </p:spTree>
    <p:extLst>
      <p:ext uri="{BB962C8B-B14F-4D97-AF65-F5344CB8AC3E}">
        <p14:creationId xmlns:p14="http://schemas.microsoft.com/office/powerpoint/2010/main" val="408048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6A576-FE9B-4352-B46A-DF149E0707C6}" type="slidenum">
              <a:rPr lang="en-US" smtClean="0"/>
              <a:t>1</a:t>
            </a:fld>
            <a:endParaRPr lang="en-US"/>
          </a:p>
        </p:txBody>
      </p:sp>
    </p:spTree>
    <p:extLst>
      <p:ext uri="{BB962C8B-B14F-4D97-AF65-F5344CB8AC3E}">
        <p14:creationId xmlns:p14="http://schemas.microsoft.com/office/powerpoint/2010/main" val="167082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43215" y="1181289"/>
            <a:ext cx="7811134" cy="945514"/>
          </a:xfrm>
          <a:prstGeom prst="rect">
            <a:avLst/>
          </a:prstGeom>
        </p:spPr>
        <p:txBody>
          <a:bodyPr wrap="square" lIns="0" tIns="0" rIns="0" bIns="0">
            <a:spAutoFit/>
          </a:bodyPr>
          <a:lstStyle>
            <a:lvl1pPr>
              <a:defRPr sz="31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24940" y="2306351"/>
            <a:ext cx="4433570" cy="4124960"/>
          </a:xfrm>
          <a:prstGeom prst="rect">
            <a:avLst/>
          </a:prstGeom>
        </p:spPr>
        <p:txBody>
          <a:bodyPr wrap="square" lIns="0" tIns="0" rIns="0" bIns="0">
            <a:spAutoFit/>
          </a:bodyPr>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5/3/2020</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93567" y="1250621"/>
            <a:ext cx="6009986" cy="305212"/>
          </a:xfrm>
          <a:prstGeom prst="rect">
            <a:avLst/>
          </a:prstGeom>
        </p:spPr>
        <p:txBody>
          <a:bodyPr vert="horz" wrap="square" lIns="0" tIns="12700" rIns="0" bIns="0" rtlCol="0">
            <a:spAutoFit/>
          </a:bodyPr>
          <a:lstStyle/>
          <a:p>
            <a:pPr marL="12700">
              <a:lnSpc>
                <a:spcPct val="100000"/>
              </a:lnSpc>
              <a:spcBef>
                <a:spcPts val="100"/>
              </a:spcBef>
            </a:pPr>
            <a:r>
              <a:rPr lang="en-US" sz="1900" dirty="0">
                <a:latin typeface="Calibri"/>
                <a:cs typeface="Calibri"/>
              </a:rPr>
              <a:t>By: Andrew Fornash, </a:t>
            </a:r>
            <a:r>
              <a:rPr sz="1900" dirty="0">
                <a:latin typeface="Calibri"/>
                <a:cs typeface="Calibri"/>
              </a:rPr>
              <a:t>Bryan</a:t>
            </a:r>
            <a:r>
              <a:rPr sz="1900" spc="50" dirty="0">
                <a:latin typeface="Calibri"/>
                <a:cs typeface="Calibri"/>
              </a:rPr>
              <a:t> </a:t>
            </a:r>
            <a:r>
              <a:rPr sz="1900" dirty="0">
                <a:latin typeface="Calibri"/>
                <a:cs typeface="Calibri"/>
              </a:rPr>
              <a:t>Rodriguez</a:t>
            </a:r>
            <a:r>
              <a:rPr lang="en-US" sz="1900" dirty="0">
                <a:latin typeface="Calibri"/>
                <a:cs typeface="Calibri"/>
              </a:rPr>
              <a:t>, and Sean Goldthwaite</a:t>
            </a:r>
            <a:endParaRPr sz="1900" dirty="0">
              <a:latin typeface="Calibri"/>
              <a:cs typeface="Calibri"/>
            </a:endParaRPr>
          </a:p>
        </p:txBody>
      </p:sp>
      <p:sp>
        <p:nvSpPr>
          <p:cNvPr id="6" name="object 6"/>
          <p:cNvSpPr txBox="1">
            <a:spLocks noGrp="1"/>
          </p:cNvSpPr>
          <p:nvPr>
            <p:ph type="body" idx="1"/>
          </p:nvPr>
        </p:nvSpPr>
        <p:spPr>
          <a:xfrm>
            <a:off x="324940" y="1744034"/>
            <a:ext cx="4433570" cy="2419252"/>
          </a:xfrm>
          <a:prstGeom prst="rect">
            <a:avLst/>
          </a:prstGeom>
        </p:spPr>
        <p:txBody>
          <a:bodyPr vert="horz" wrap="square" lIns="0" tIns="99695" rIns="0" bIns="0" rtlCol="0">
            <a:spAutoFit/>
          </a:bodyPr>
          <a:lstStyle/>
          <a:p>
            <a:pPr marL="230504" algn="ctr">
              <a:lnSpc>
                <a:spcPct val="100000"/>
              </a:lnSpc>
              <a:spcBef>
                <a:spcPts val="785"/>
              </a:spcBef>
            </a:pPr>
            <a:r>
              <a:rPr sz="1600" b="1" spc="-5" dirty="0">
                <a:latin typeface="Calibri"/>
                <a:cs typeface="Calibri"/>
              </a:rPr>
              <a:t>Introduction</a:t>
            </a:r>
            <a:endParaRPr lang="en-US" sz="1600" b="1" spc="-5" dirty="0">
              <a:latin typeface="Calibri"/>
              <a:cs typeface="Calibri"/>
            </a:endParaRPr>
          </a:p>
          <a:p>
            <a:pPr marL="230504" algn="l">
              <a:lnSpc>
                <a:spcPct val="100000"/>
              </a:lnSpc>
              <a:spcBef>
                <a:spcPts val="785"/>
              </a:spcBef>
            </a:pPr>
            <a:r>
              <a:rPr lang="en-US" sz="1600" spc="-5" dirty="0">
                <a:latin typeface="Calibri"/>
                <a:cs typeface="Calibri"/>
              </a:rPr>
              <a:t>For this project we wanted to create a neural network that had the ability to take a handwritten digit that a user drew on a canvas and then determine what that digit was. We used concepts such as feedforward, back propagation and Linear Algebra. Using these concepts we were able to achieve an accuracy of 97% by making a fully connected neural network.</a:t>
            </a:r>
            <a:endParaRPr sz="1600" dirty="0">
              <a:latin typeface="Calibri"/>
              <a:cs typeface="Calibri"/>
            </a:endParaRPr>
          </a:p>
        </p:txBody>
      </p:sp>
      <p:sp>
        <p:nvSpPr>
          <p:cNvPr id="10" name="Title 9">
            <a:extLst>
              <a:ext uri="{FF2B5EF4-FFF2-40B4-BE49-F238E27FC236}">
                <a16:creationId xmlns:a16="http://schemas.microsoft.com/office/drawing/2014/main" id="{43727D3E-D59C-4F97-8F3A-071757B4027D}"/>
              </a:ext>
            </a:extLst>
          </p:cNvPr>
          <p:cNvSpPr>
            <a:spLocks noGrp="1"/>
          </p:cNvSpPr>
          <p:nvPr>
            <p:ph type="title"/>
          </p:nvPr>
        </p:nvSpPr>
        <p:spPr>
          <a:xfrm>
            <a:off x="543215" y="696377"/>
            <a:ext cx="7811134" cy="591543"/>
          </a:xfrm>
        </p:spPr>
        <p:txBody>
          <a:bodyPr/>
          <a:lstStyle/>
          <a:p>
            <a:r>
              <a:rPr lang="en-US" dirty="0"/>
              <a:t>Handwritten Digit Recognition</a:t>
            </a:r>
          </a:p>
        </p:txBody>
      </p:sp>
      <p:sp>
        <p:nvSpPr>
          <p:cNvPr id="12" name="TextBox 11">
            <a:extLst>
              <a:ext uri="{FF2B5EF4-FFF2-40B4-BE49-F238E27FC236}">
                <a16:creationId xmlns:a16="http://schemas.microsoft.com/office/drawing/2014/main" id="{7E0DF736-3771-4903-9313-F48CC7987BC3}"/>
              </a:ext>
            </a:extLst>
          </p:cNvPr>
          <p:cNvSpPr txBox="1"/>
          <p:nvPr/>
        </p:nvSpPr>
        <p:spPr>
          <a:xfrm>
            <a:off x="5385905" y="1744034"/>
            <a:ext cx="4211249" cy="4770537"/>
          </a:xfrm>
          <a:prstGeom prst="rect">
            <a:avLst/>
          </a:prstGeom>
          <a:noFill/>
        </p:spPr>
        <p:txBody>
          <a:bodyPr wrap="square" rtlCol="0">
            <a:spAutoFit/>
          </a:bodyPr>
          <a:lstStyle/>
          <a:p>
            <a:pPr algn="ctr"/>
            <a:r>
              <a:rPr lang="en-US" sz="1600" b="1" dirty="0"/>
              <a:t>Findings and time complexity</a:t>
            </a:r>
          </a:p>
          <a:p>
            <a:r>
              <a:rPr lang="en-US" sz="1600" dirty="0"/>
              <a:t>The time complexity for the fully connected neural network is not entirely known but can be estimated at around O(2^n) which can make for some lengthy training periods. As we trained the neural network, we noticed that by the 3</a:t>
            </a:r>
            <a:r>
              <a:rPr lang="en-US" sz="1600" baseline="30000" dirty="0"/>
              <a:t>rd</a:t>
            </a:r>
            <a:r>
              <a:rPr lang="en-US" sz="1600" dirty="0"/>
              <a:t> test as we increased the amount of hidden nodes and epochs the testing data got slightly higher percentages. But as we added another layer to the neural network the testing data percentages got dramatically higher having percentage jumps from as low as 13.21 to 75.2 with only 10 epochs (This can be seen by looking at figure 1 and figure 2). Also as we were increasing the amount of hidden neural networks, we found that if you have over 150 hidden networks the neural network begins to overfit which causes a generalization error and lowers the percentage of the testing data.</a:t>
            </a:r>
          </a:p>
        </p:txBody>
      </p:sp>
      <p:sp>
        <p:nvSpPr>
          <p:cNvPr id="15" name="TextBox 14">
            <a:extLst>
              <a:ext uri="{FF2B5EF4-FFF2-40B4-BE49-F238E27FC236}">
                <a16:creationId xmlns:a16="http://schemas.microsoft.com/office/drawing/2014/main" id="{6E216F36-4E53-43CB-ADE3-14E7D177BC16}"/>
              </a:ext>
            </a:extLst>
          </p:cNvPr>
          <p:cNvSpPr txBox="1"/>
          <p:nvPr/>
        </p:nvSpPr>
        <p:spPr>
          <a:xfrm>
            <a:off x="543215" y="4419600"/>
            <a:ext cx="4215295" cy="3293209"/>
          </a:xfrm>
          <a:prstGeom prst="rect">
            <a:avLst/>
          </a:prstGeom>
          <a:noFill/>
        </p:spPr>
        <p:txBody>
          <a:bodyPr wrap="square" rtlCol="0">
            <a:spAutoFit/>
          </a:bodyPr>
          <a:lstStyle/>
          <a:p>
            <a:pPr algn="ctr"/>
            <a:r>
              <a:rPr lang="en-US" sz="1600" b="1" dirty="0"/>
              <a:t>How the program works</a:t>
            </a:r>
          </a:p>
          <a:p>
            <a:r>
              <a:rPr lang="en-US" sz="1600" dirty="0"/>
              <a:t>The program can work from 2 different ways. The user can simply draw a number on the canvas and click calculate and or upload a data set. It then resizes the data inputted to a (28,28) matrix. Once that is done the program the programs loads in the training labels and images. After that’s done it goes to the Neural network guess function which calls the feed forward algorithm which applies the weights and returns an array of 10 probabilities. It then picks the largest probability and returns the number that corresponds with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65D49C-E596-4E4D-96B7-50DBC03FEB54}"/>
              </a:ext>
            </a:extLst>
          </p:cNvPr>
          <p:cNvSpPr>
            <a:spLocks noGrp="1"/>
          </p:cNvSpPr>
          <p:nvPr>
            <p:ph type="title"/>
          </p:nvPr>
        </p:nvSpPr>
        <p:spPr>
          <a:xfrm>
            <a:off x="4800600" y="228600"/>
            <a:ext cx="5181600" cy="2462213"/>
          </a:xfrm>
        </p:spPr>
        <p:txBody>
          <a:bodyPr/>
          <a:lstStyle/>
          <a:p>
            <a:pPr algn="l"/>
            <a:r>
              <a:rPr lang="en-US" sz="1600" b="1" dirty="0"/>
              <a:t>		Data Comparisons </a:t>
            </a:r>
            <a:br>
              <a:rPr lang="en-US" sz="1600" b="1" dirty="0"/>
            </a:br>
            <a:r>
              <a:rPr lang="en-US" sz="1600" dirty="0"/>
              <a:t>In order to test our data to see how it would compare to other digit recognizers we used TensorFlow. We used a large batch of 25000 and used a learning rate of 0.01 in order to fairly test our digit recognizers capability. We were surprised to see that for 32 and 100 node double layered NN with sigmoid bests tensor flow even with a significantly lower epoch. However when using an equivalent epoch our Neural Network Sigmoid beats Tensor Flow’s from anywhere between ~ 5.5 to 7.5% This can be seen from figures 3 4, and 5.</a:t>
            </a:r>
          </a:p>
        </p:txBody>
      </p:sp>
      <p:pic>
        <p:nvPicPr>
          <p:cNvPr id="8" name="Picture 7">
            <a:extLst>
              <a:ext uri="{FF2B5EF4-FFF2-40B4-BE49-F238E27FC236}">
                <a16:creationId xmlns:a16="http://schemas.microsoft.com/office/drawing/2014/main" id="{431DB18B-232B-4685-BE66-A2131E603988}"/>
              </a:ext>
            </a:extLst>
          </p:cNvPr>
          <p:cNvPicPr>
            <a:picLocks noChangeAspect="1"/>
          </p:cNvPicPr>
          <p:nvPr/>
        </p:nvPicPr>
        <p:blipFill>
          <a:blip r:embed="rId2"/>
          <a:stretch>
            <a:fillRect/>
          </a:stretch>
        </p:blipFill>
        <p:spPr>
          <a:xfrm>
            <a:off x="0" y="0"/>
            <a:ext cx="4376531" cy="3177209"/>
          </a:xfrm>
          <a:prstGeom prst="rect">
            <a:avLst/>
          </a:prstGeom>
        </p:spPr>
      </p:pic>
      <p:sp>
        <p:nvSpPr>
          <p:cNvPr id="9" name="TextBox 8">
            <a:extLst>
              <a:ext uri="{FF2B5EF4-FFF2-40B4-BE49-F238E27FC236}">
                <a16:creationId xmlns:a16="http://schemas.microsoft.com/office/drawing/2014/main" id="{5A5B1301-8798-4696-A279-7042011AF221}"/>
              </a:ext>
            </a:extLst>
          </p:cNvPr>
          <p:cNvSpPr txBox="1"/>
          <p:nvPr/>
        </p:nvSpPr>
        <p:spPr>
          <a:xfrm>
            <a:off x="23190" y="3321398"/>
            <a:ext cx="4330149" cy="369332"/>
          </a:xfrm>
          <a:prstGeom prst="rect">
            <a:avLst/>
          </a:prstGeom>
          <a:noFill/>
        </p:spPr>
        <p:txBody>
          <a:bodyPr wrap="square" rtlCol="0">
            <a:spAutoFit/>
          </a:bodyPr>
          <a:lstStyle/>
          <a:p>
            <a:r>
              <a:rPr lang="en-US" b="1" dirty="0"/>
              <a:t>Figure 1 single layer 32 node NN with TANH</a:t>
            </a:r>
          </a:p>
        </p:txBody>
      </p:sp>
      <p:pic>
        <p:nvPicPr>
          <p:cNvPr id="10" name="Picture 9">
            <a:extLst>
              <a:ext uri="{FF2B5EF4-FFF2-40B4-BE49-F238E27FC236}">
                <a16:creationId xmlns:a16="http://schemas.microsoft.com/office/drawing/2014/main" id="{7D014675-D737-495C-AC4C-A0A990E8D0FC}"/>
              </a:ext>
            </a:extLst>
          </p:cNvPr>
          <p:cNvPicPr>
            <a:picLocks noChangeAspect="1"/>
          </p:cNvPicPr>
          <p:nvPr/>
        </p:nvPicPr>
        <p:blipFill>
          <a:blip r:embed="rId3"/>
          <a:stretch>
            <a:fillRect/>
          </a:stretch>
        </p:blipFill>
        <p:spPr>
          <a:xfrm>
            <a:off x="46382" y="3879015"/>
            <a:ext cx="4330149" cy="3184394"/>
          </a:xfrm>
          <a:prstGeom prst="rect">
            <a:avLst/>
          </a:prstGeom>
        </p:spPr>
      </p:pic>
      <p:sp>
        <p:nvSpPr>
          <p:cNvPr id="11" name="TextBox 10">
            <a:extLst>
              <a:ext uri="{FF2B5EF4-FFF2-40B4-BE49-F238E27FC236}">
                <a16:creationId xmlns:a16="http://schemas.microsoft.com/office/drawing/2014/main" id="{1F872D1F-1FAF-4771-A7C6-C08E72A41ED1}"/>
              </a:ext>
            </a:extLst>
          </p:cNvPr>
          <p:cNvSpPr txBox="1"/>
          <p:nvPr/>
        </p:nvSpPr>
        <p:spPr>
          <a:xfrm>
            <a:off x="-29817" y="7207598"/>
            <a:ext cx="4482549" cy="369332"/>
          </a:xfrm>
          <a:prstGeom prst="rect">
            <a:avLst/>
          </a:prstGeom>
          <a:noFill/>
        </p:spPr>
        <p:txBody>
          <a:bodyPr wrap="square" rtlCol="0">
            <a:spAutoFit/>
          </a:bodyPr>
          <a:lstStyle/>
          <a:p>
            <a:r>
              <a:rPr lang="en-US" b="1" dirty="0"/>
              <a:t>Figure 2 double layer 32 node NN with TANH</a:t>
            </a:r>
          </a:p>
        </p:txBody>
      </p:sp>
      <p:pic>
        <p:nvPicPr>
          <p:cNvPr id="13" name="Picture 12">
            <a:extLst>
              <a:ext uri="{FF2B5EF4-FFF2-40B4-BE49-F238E27FC236}">
                <a16:creationId xmlns:a16="http://schemas.microsoft.com/office/drawing/2014/main" id="{AB376497-C6EE-4CAA-9B02-256204AA0013}"/>
              </a:ext>
            </a:extLst>
          </p:cNvPr>
          <p:cNvPicPr>
            <a:picLocks noChangeAspect="1"/>
          </p:cNvPicPr>
          <p:nvPr/>
        </p:nvPicPr>
        <p:blipFill>
          <a:blip r:embed="rId4"/>
          <a:stretch>
            <a:fillRect/>
          </a:stretch>
        </p:blipFill>
        <p:spPr>
          <a:xfrm>
            <a:off x="4648200" y="2819400"/>
            <a:ext cx="5148058" cy="3177209"/>
          </a:xfrm>
          <a:prstGeom prst="rect">
            <a:avLst/>
          </a:prstGeom>
        </p:spPr>
      </p:pic>
      <p:sp>
        <p:nvSpPr>
          <p:cNvPr id="15" name="TextBox 14">
            <a:extLst>
              <a:ext uri="{FF2B5EF4-FFF2-40B4-BE49-F238E27FC236}">
                <a16:creationId xmlns:a16="http://schemas.microsoft.com/office/drawing/2014/main" id="{474F41CE-E2FF-41DD-844A-D7019A17CF4F}"/>
              </a:ext>
            </a:extLst>
          </p:cNvPr>
          <p:cNvSpPr txBox="1"/>
          <p:nvPr/>
        </p:nvSpPr>
        <p:spPr>
          <a:xfrm>
            <a:off x="4648200" y="6065462"/>
            <a:ext cx="4952308" cy="646331"/>
          </a:xfrm>
          <a:prstGeom prst="rect">
            <a:avLst/>
          </a:prstGeom>
          <a:noFill/>
        </p:spPr>
        <p:txBody>
          <a:bodyPr wrap="square" rtlCol="0">
            <a:spAutoFit/>
          </a:bodyPr>
          <a:lstStyle/>
          <a:p>
            <a:r>
              <a:rPr lang="en-US" b="1" dirty="0"/>
              <a:t>Figure 3 TensorFlow results with 40 Epoch and Sigmoid</a:t>
            </a:r>
          </a:p>
        </p:txBody>
      </p:sp>
    </p:spTree>
    <p:extLst>
      <p:ext uri="{BB962C8B-B14F-4D97-AF65-F5344CB8AC3E}">
        <p14:creationId xmlns:p14="http://schemas.microsoft.com/office/powerpoint/2010/main" val="145876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C575-BCB4-489B-A8FD-1FC314024C12}"/>
              </a:ext>
            </a:extLst>
          </p:cNvPr>
          <p:cNvSpPr>
            <a:spLocks noGrp="1"/>
          </p:cNvSpPr>
          <p:nvPr>
            <p:ph type="title"/>
          </p:nvPr>
        </p:nvSpPr>
        <p:spPr>
          <a:xfrm>
            <a:off x="23445" y="7189231"/>
            <a:ext cx="4399451" cy="246221"/>
          </a:xfrm>
        </p:spPr>
        <p:txBody>
          <a:bodyPr/>
          <a:lstStyle/>
          <a:p>
            <a:r>
              <a:rPr lang="en-US" sz="1600" b="1" dirty="0">
                <a:latin typeface="+mj-lt"/>
              </a:rPr>
              <a:t>Figure 5  Our Dual Layer 100 Node NN with Sigmoid</a:t>
            </a:r>
          </a:p>
        </p:txBody>
      </p:sp>
      <p:sp>
        <p:nvSpPr>
          <p:cNvPr id="3" name="Text Placeholder 2">
            <a:extLst>
              <a:ext uri="{FF2B5EF4-FFF2-40B4-BE49-F238E27FC236}">
                <a16:creationId xmlns:a16="http://schemas.microsoft.com/office/drawing/2014/main" id="{8658FDD3-8A83-468D-A32E-B27218AC7540}"/>
              </a:ext>
            </a:extLst>
          </p:cNvPr>
          <p:cNvSpPr>
            <a:spLocks noGrp="1"/>
          </p:cNvSpPr>
          <p:nvPr>
            <p:ph type="body" idx="1"/>
          </p:nvPr>
        </p:nvSpPr>
        <p:spPr>
          <a:xfrm>
            <a:off x="31820" y="3285326"/>
            <a:ext cx="4370980" cy="492443"/>
          </a:xfrm>
        </p:spPr>
        <p:txBody>
          <a:bodyPr/>
          <a:lstStyle/>
          <a:p>
            <a:r>
              <a:rPr lang="en-US" sz="1600" b="1" dirty="0"/>
              <a:t>Figure 4 Our Dual Layer 32 Node NN with Sigmoid</a:t>
            </a:r>
            <a:endParaRPr lang="en-US" b="1" dirty="0"/>
          </a:p>
        </p:txBody>
      </p:sp>
      <p:pic>
        <p:nvPicPr>
          <p:cNvPr id="5" name="Picture 4">
            <a:extLst>
              <a:ext uri="{FF2B5EF4-FFF2-40B4-BE49-F238E27FC236}">
                <a16:creationId xmlns:a16="http://schemas.microsoft.com/office/drawing/2014/main" id="{6BAA28E7-845D-435E-A5BD-F8FC0A0507C2}"/>
              </a:ext>
            </a:extLst>
          </p:cNvPr>
          <p:cNvPicPr>
            <a:picLocks noChangeAspect="1"/>
          </p:cNvPicPr>
          <p:nvPr/>
        </p:nvPicPr>
        <p:blipFill>
          <a:blip r:embed="rId2"/>
          <a:stretch>
            <a:fillRect/>
          </a:stretch>
        </p:blipFill>
        <p:spPr>
          <a:xfrm>
            <a:off x="3349" y="3923069"/>
            <a:ext cx="4370981" cy="3231830"/>
          </a:xfrm>
          <a:prstGeom prst="rect">
            <a:avLst/>
          </a:prstGeom>
        </p:spPr>
      </p:pic>
      <p:pic>
        <p:nvPicPr>
          <p:cNvPr id="8" name="Picture 7">
            <a:extLst>
              <a:ext uri="{FF2B5EF4-FFF2-40B4-BE49-F238E27FC236}">
                <a16:creationId xmlns:a16="http://schemas.microsoft.com/office/drawing/2014/main" id="{43C575ED-6FFD-4617-B6BE-2A12197ABFDD}"/>
              </a:ext>
            </a:extLst>
          </p:cNvPr>
          <p:cNvPicPr>
            <a:picLocks noChangeAspect="1"/>
          </p:cNvPicPr>
          <p:nvPr/>
        </p:nvPicPr>
        <p:blipFill>
          <a:blip r:embed="rId3"/>
          <a:stretch>
            <a:fillRect/>
          </a:stretch>
        </p:blipFill>
        <p:spPr>
          <a:xfrm>
            <a:off x="-1" y="-17898"/>
            <a:ext cx="4267201" cy="3231830"/>
          </a:xfrm>
          <a:prstGeom prst="rect">
            <a:avLst/>
          </a:prstGeom>
        </p:spPr>
      </p:pic>
      <p:sp>
        <p:nvSpPr>
          <p:cNvPr id="14" name="TextBox 13">
            <a:extLst>
              <a:ext uri="{FF2B5EF4-FFF2-40B4-BE49-F238E27FC236}">
                <a16:creationId xmlns:a16="http://schemas.microsoft.com/office/drawing/2014/main" id="{153EE3D4-50CC-403F-B808-2A05B5CF25F4}"/>
              </a:ext>
            </a:extLst>
          </p:cNvPr>
          <p:cNvSpPr txBox="1"/>
          <p:nvPr/>
        </p:nvSpPr>
        <p:spPr>
          <a:xfrm>
            <a:off x="5334000" y="381000"/>
            <a:ext cx="3962400" cy="3293209"/>
          </a:xfrm>
          <a:prstGeom prst="rect">
            <a:avLst/>
          </a:prstGeom>
          <a:noFill/>
        </p:spPr>
        <p:txBody>
          <a:bodyPr wrap="square" rtlCol="0">
            <a:spAutoFit/>
          </a:bodyPr>
          <a:lstStyle/>
          <a:p>
            <a:r>
              <a:rPr lang="en-US" sz="1600" b="1" dirty="0"/>
              <a:t>In Conclusion </a:t>
            </a:r>
          </a:p>
          <a:p>
            <a:r>
              <a:rPr lang="en-US" sz="1600" dirty="0"/>
              <a:t>Through trial and error we were able to create a digit recognizer that could compete with TensorFlow in terms of loading data. We learned a lot about neural networks and how important fine tuning them and how large of an impact they can make when made correctly. Overall I believe we can say we all  now have a newfound respect for machine learning engineers. The Digit Recognition is an equivalent to the hello world to Machine learning and it took a serious team effort to get where we are today with </a:t>
            </a:r>
            <a:r>
              <a:rPr lang="en-US" sz="1600"/>
              <a:t>this project.</a:t>
            </a:r>
            <a:endParaRPr lang="en-US" sz="1600" dirty="0"/>
          </a:p>
        </p:txBody>
      </p:sp>
    </p:spTree>
    <p:extLst>
      <p:ext uri="{BB962C8B-B14F-4D97-AF65-F5344CB8AC3E}">
        <p14:creationId xmlns:p14="http://schemas.microsoft.com/office/powerpoint/2010/main" val="3509252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1269</TotalTime>
  <Words>601</Words>
  <Application>Microsoft Office PowerPoint</Application>
  <PresentationFormat>Custom</PresentationFormat>
  <Paragraphs>17</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Office Theme</vt:lpstr>
      <vt:lpstr>Handwritten Digit Recognition</vt:lpstr>
      <vt:lpstr>  Data Comparisons  In order to test our data to see how it would compare to other digit recognizers we used TensorFlow. We used a large batch of 25000 and used a learning rate of 0.01 in order to fairly test our digit recognizers capability. We were surprised to see that for 32 and 100 node double layered NN with sigmoid bests tensor flow even with a significantly lower epoch. However when using an equivalent epoch our Neural Network Sigmoid beats Tensor Flow’s from anywhere between ~ 5.5 to 7.5% This can be seen from figures 3 4, and 5.</vt:lpstr>
      <vt:lpstr>Figure 5  Our Dual Layer 100 Node NN with Sigmoid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cp:lastModifiedBy>Rodriguez, Bryan J</cp:lastModifiedBy>
  <cp:revision>17</cp:revision>
  <dcterms:created xsi:type="dcterms:W3CDTF">2020-05-04T00:16:20Z</dcterms:created>
  <dcterms:modified xsi:type="dcterms:W3CDTF">2020-05-04T21:26:20Z</dcterms:modified>
</cp:coreProperties>
</file>