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75" r:id="rId4"/>
    <p:sldId id="261" r:id="rId5"/>
    <p:sldId id="264" r:id="rId6"/>
    <p:sldId id="266" r:id="rId7"/>
    <p:sldId id="265" r:id="rId8"/>
    <p:sldId id="262" r:id="rId9"/>
    <p:sldId id="263" r:id="rId10"/>
    <p:sldId id="267" r:id="rId11"/>
    <p:sldId id="271" r:id="rId12"/>
    <p:sldId id="268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D4B78-58C7-421F-BF03-A652B802D5EE}" v="82" dt="2022-08-04T23:31:27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hastings" userId="8e22d1d6fb4f3faf" providerId="LiveId" clId="{589D4B78-58C7-421F-BF03-A652B802D5EE}"/>
    <pc:docChg chg="undo custSel addSld modSld">
      <pc:chgData name="sean hastings" userId="8e22d1d6fb4f3faf" providerId="LiveId" clId="{589D4B78-58C7-421F-BF03-A652B802D5EE}" dt="2022-08-04T23:31:27.589" v="249" actId="20577"/>
      <pc:docMkLst>
        <pc:docMk/>
      </pc:docMkLst>
      <pc:sldChg chg="modSp">
        <pc:chgData name="sean hastings" userId="8e22d1d6fb4f3faf" providerId="LiveId" clId="{589D4B78-58C7-421F-BF03-A652B802D5EE}" dt="2022-08-04T18:03:52.008" v="2"/>
        <pc:sldMkLst>
          <pc:docMk/>
          <pc:sldMk cId="4144629219" sldId="261"/>
        </pc:sldMkLst>
        <pc:spChg chg="mod">
          <ac:chgData name="sean hastings" userId="8e22d1d6fb4f3faf" providerId="LiveId" clId="{589D4B78-58C7-421F-BF03-A652B802D5EE}" dt="2022-08-04T18:03:52.008" v="2"/>
          <ac:spMkLst>
            <pc:docMk/>
            <pc:sldMk cId="4144629219" sldId="261"/>
            <ac:spMk id="3" creationId="{79A328DF-CE4E-1B9B-3981-8D42E53DFFF8}"/>
          </ac:spMkLst>
        </pc:spChg>
      </pc:sldChg>
      <pc:sldChg chg="modSp">
        <pc:chgData name="sean hastings" userId="8e22d1d6fb4f3faf" providerId="LiveId" clId="{589D4B78-58C7-421F-BF03-A652B802D5EE}" dt="2022-08-04T18:03:31.670" v="1" actId="20577"/>
        <pc:sldMkLst>
          <pc:docMk/>
          <pc:sldMk cId="2427578316" sldId="262"/>
        </pc:sldMkLst>
        <pc:spChg chg="mod">
          <ac:chgData name="sean hastings" userId="8e22d1d6fb4f3faf" providerId="LiveId" clId="{589D4B78-58C7-421F-BF03-A652B802D5EE}" dt="2022-08-04T18:03:31.670" v="1" actId="20577"/>
          <ac:spMkLst>
            <pc:docMk/>
            <pc:sldMk cId="2427578316" sldId="262"/>
            <ac:spMk id="3" creationId="{79A328DF-CE4E-1B9B-3981-8D42E53DFFF8}"/>
          </ac:spMkLst>
        </pc:spChg>
      </pc:sldChg>
      <pc:sldChg chg="modSp mod">
        <pc:chgData name="sean hastings" userId="8e22d1d6fb4f3faf" providerId="LiveId" clId="{589D4B78-58C7-421F-BF03-A652B802D5EE}" dt="2022-08-04T18:06:37.418" v="66"/>
        <pc:sldMkLst>
          <pc:docMk/>
          <pc:sldMk cId="169817345" sldId="265"/>
        </pc:sldMkLst>
        <pc:graphicFrameChg chg="mod">
          <ac:chgData name="sean hastings" userId="8e22d1d6fb4f3faf" providerId="LiveId" clId="{589D4B78-58C7-421F-BF03-A652B802D5EE}" dt="2022-08-04T18:05:21.858" v="64" actId="1076"/>
          <ac:graphicFrameMkLst>
            <pc:docMk/>
            <pc:sldMk cId="169817345" sldId="265"/>
            <ac:graphicFrameMk id="6" creationId="{083F670D-4BCE-4685-62FD-9F878F10FD90}"/>
          </ac:graphicFrameMkLst>
        </pc:graphicFrameChg>
        <pc:graphicFrameChg chg="mod">
          <ac:chgData name="sean hastings" userId="8e22d1d6fb4f3faf" providerId="LiveId" clId="{589D4B78-58C7-421F-BF03-A652B802D5EE}" dt="2022-08-04T18:06:37.418" v="66"/>
          <ac:graphicFrameMkLst>
            <pc:docMk/>
            <pc:sldMk cId="169817345" sldId="265"/>
            <ac:graphicFrameMk id="15" creationId="{D8E8611F-244E-EBA6-28F8-3BAE441B13B7}"/>
          </ac:graphicFrameMkLst>
        </pc:graphicFrameChg>
      </pc:sldChg>
      <pc:sldChg chg="modSp">
        <pc:chgData name="sean hastings" userId="8e22d1d6fb4f3faf" providerId="LiveId" clId="{589D4B78-58C7-421F-BF03-A652B802D5EE}" dt="2022-08-04T18:04:48.028" v="62" actId="20577"/>
        <pc:sldMkLst>
          <pc:docMk/>
          <pc:sldMk cId="260346150" sldId="266"/>
        </pc:sldMkLst>
        <pc:spChg chg="mod">
          <ac:chgData name="sean hastings" userId="8e22d1d6fb4f3faf" providerId="LiveId" clId="{589D4B78-58C7-421F-BF03-A652B802D5EE}" dt="2022-08-04T18:04:48.028" v="62" actId="20577"/>
          <ac:spMkLst>
            <pc:docMk/>
            <pc:sldMk cId="260346150" sldId="266"/>
            <ac:spMk id="4" creationId="{231C0C05-0277-23F5-50E8-A992315224D2}"/>
          </ac:spMkLst>
        </pc:spChg>
      </pc:sldChg>
      <pc:sldChg chg="modSp">
        <pc:chgData name="sean hastings" userId="8e22d1d6fb4f3faf" providerId="LiveId" clId="{589D4B78-58C7-421F-BF03-A652B802D5EE}" dt="2022-08-04T18:04:04.730" v="3"/>
        <pc:sldMkLst>
          <pc:docMk/>
          <pc:sldMk cId="2196030128" sldId="268"/>
        </pc:sldMkLst>
        <pc:spChg chg="mod">
          <ac:chgData name="sean hastings" userId="8e22d1d6fb4f3faf" providerId="LiveId" clId="{589D4B78-58C7-421F-BF03-A652B802D5EE}" dt="2022-08-04T18:04:04.730" v="3"/>
          <ac:spMkLst>
            <pc:docMk/>
            <pc:sldMk cId="2196030128" sldId="268"/>
            <ac:spMk id="3" creationId="{79A328DF-CE4E-1B9B-3981-8D42E53DFFF8}"/>
          </ac:spMkLst>
        </pc:spChg>
      </pc:sldChg>
      <pc:sldChg chg="modSp">
        <pc:chgData name="sean hastings" userId="8e22d1d6fb4f3faf" providerId="LiveId" clId="{589D4B78-58C7-421F-BF03-A652B802D5EE}" dt="2022-08-04T22:59:06.833" v="79" actId="20577"/>
        <pc:sldMkLst>
          <pc:docMk/>
          <pc:sldMk cId="3174982735" sldId="270"/>
        </pc:sldMkLst>
        <pc:spChg chg="mod">
          <ac:chgData name="sean hastings" userId="8e22d1d6fb4f3faf" providerId="LiveId" clId="{589D4B78-58C7-421F-BF03-A652B802D5EE}" dt="2022-08-04T22:59:06.833" v="79" actId="20577"/>
          <ac:spMkLst>
            <pc:docMk/>
            <pc:sldMk cId="3174982735" sldId="270"/>
            <ac:spMk id="3" creationId="{79A328DF-CE4E-1B9B-3981-8D42E53DFFF8}"/>
          </ac:spMkLst>
        </pc:spChg>
      </pc:sldChg>
      <pc:sldChg chg="addSp modSp new mod setBg addAnim">
        <pc:chgData name="sean hastings" userId="8e22d1d6fb4f3faf" providerId="LiveId" clId="{589D4B78-58C7-421F-BF03-A652B802D5EE}" dt="2022-08-04T23:31:03.233" v="247"/>
        <pc:sldMkLst>
          <pc:docMk/>
          <pc:sldMk cId="2178251398" sldId="274"/>
        </pc:sldMkLst>
        <pc:spChg chg="mod">
          <ac:chgData name="sean hastings" userId="8e22d1d6fb4f3faf" providerId="LiveId" clId="{589D4B78-58C7-421F-BF03-A652B802D5EE}" dt="2022-08-04T23:31:03.232" v="245" actId="26606"/>
          <ac:spMkLst>
            <pc:docMk/>
            <pc:sldMk cId="2178251398" sldId="274"/>
            <ac:spMk id="2" creationId="{05AA0EFE-5308-8E0C-E14E-50E0728FED81}"/>
          </ac:spMkLst>
        </pc:spChg>
        <pc:spChg chg="mod">
          <ac:chgData name="sean hastings" userId="8e22d1d6fb4f3faf" providerId="LiveId" clId="{589D4B78-58C7-421F-BF03-A652B802D5EE}" dt="2022-08-04T23:31:03.232" v="245" actId="26606"/>
          <ac:spMkLst>
            <pc:docMk/>
            <pc:sldMk cId="2178251398" sldId="274"/>
            <ac:spMk id="3" creationId="{7CAB6DC7-E879-E09F-84B2-5E4B279C5D4A}"/>
          </ac:spMkLst>
        </pc:spChg>
        <pc:spChg chg="add">
          <ac:chgData name="sean hastings" userId="8e22d1d6fb4f3faf" providerId="LiveId" clId="{589D4B78-58C7-421F-BF03-A652B802D5EE}" dt="2022-08-04T23:31:03.232" v="245" actId="26606"/>
          <ac:spMkLst>
            <pc:docMk/>
            <pc:sldMk cId="2178251398" sldId="274"/>
            <ac:spMk id="8" creationId="{6F5A5072-7B47-4D32-B52A-4EBBF590B8A5}"/>
          </ac:spMkLst>
        </pc:spChg>
        <pc:spChg chg="add">
          <ac:chgData name="sean hastings" userId="8e22d1d6fb4f3faf" providerId="LiveId" clId="{589D4B78-58C7-421F-BF03-A652B802D5EE}" dt="2022-08-04T23:31:03.232" v="245" actId="26606"/>
          <ac:spMkLst>
            <pc:docMk/>
            <pc:sldMk cId="2178251398" sldId="274"/>
            <ac:spMk id="10" creationId="{9715DAF0-AE1B-46C9-8A6B-DB2AA05AB91D}"/>
          </ac:spMkLst>
        </pc:spChg>
        <pc:spChg chg="add">
          <ac:chgData name="sean hastings" userId="8e22d1d6fb4f3faf" providerId="LiveId" clId="{589D4B78-58C7-421F-BF03-A652B802D5EE}" dt="2022-08-04T23:31:03.232" v="245" actId="26606"/>
          <ac:spMkLst>
            <pc:docMk/>
            <pc:sldMk cId="2178251398" sldId="274"/>
            <ac:spMk id="12" creationId="{6016219D-510E-4184-9090-6D5578A87BD1}"/>
          </ac:spMkLst>
        </pc:spChg>
        <pc:spChg chg="add">
          <ac:chgData name="sean hastings" userId="8e22d1d6fb4f3faf" providerId="LiveId" clId="{589D4B78-58C7-421F-BF03-A652B802D5EE}" dt="2022-08-04T23:31:03.232" v="245" actId="26606"/>
          <ac:spMkLst>
            <pc:docMk/>
            <pc:sldMk cId="2178251398" sldId="274"/>
            <ac:spMk id="14" creationId="{AFF4A713-7B75-4B21-90D7-5AB19547C728}"/>
          </ac:spMkLst>
        </pc:spChg>
        <pc:spChg chg="add">
          <ac:chgData name="sean hastings" userId="8e22d1d6fb4f3faf" providerId="LiveId" clId="{589D4B78-58C7-421F-BF03-A652B802D5EE}" dt="2022-08-04T23:31:03.232" v="245" actId="26606"/>
          <ac:spMkLst>
            <pc:docMk/>
            <pc:sldMk cId="2178251398" sldId="274"/>
            <ac:spMk id="16" creationId="{DC631C0B-6DA6-4E57-8231-CE32B3434A7E}"/>
          </ac:spMkLst>
        </pc:spChg>
        <pc:spChg chg="add">
          <ac:chgData name="sean hastings" userId="8e22d1d6fb4f3faf" providerId="LiveId" clId="{589D4B78-58C7-421F-BF03-A652B802D5EE}" dt="2022-08-04T23:31:03.232" v="245" actId="26606"/>
          <ac:spMkLst>
            <pc:docMk/>
            <pc:sldMk cId="2178251398" sldId="274"/>
            <ac:spMk id="18" creationId="{C29501E6-A978-4A61-9689-9085AF97A53A}"/>
          </ac:spMkLst>
        </pc:spChg>
      </pc:sldChg>
      <pc:sldChg chg="addSp delSp modSp new mod setBg">
        <pc:chgData name="sean hastings" userId="8e22d1d6fb4f3faf" providerId="LiveId" clId="{589D4B78-58C7-421F-BF03-A652B802D5EE}" dt="2022-08-04T23:31:27.589" v="249" actId="20577"/>
        <pc:sldMkLst>
          <pc:docMk/>
          <pc:sldMk cId="3218424372" sldId="275"/>
        </pc:sldMkLst>
        <pc:spChg chg="mod">
          <ac:chgData name="sean hastings" userId="8e22d1d6fb4f3faf" providerId="LiveId" clId="{589D4B78-58C7-421F-BF03-A652B802D5EE}" dt="2022-08-04T23:30:50.201" v="244" actId="26606"/>
          <ac:spMkLst>
            <pc:docMk/>
            <pc:sldMk cId="3218424372" sldId="275"/>
            <ac:spMk id="2" creationId="{957EFBC1-A52F-F0B6-8C87-1FBB68418E00}"/>
          </ac:spMkLst>
        </pc:spChg>
        <pc:spChg chg="del mod">
          <ac:chgData name="sean hastings" userId="8e22d1d6fb4f3faf" providerId="LiveId" clId="{589D4B78-58C7-421F-BF03-A652B802D5EE}" dt="2022-08-04T23:30:50.201" v="244" actId="26606"/>
          <ac:spMkLst>
            <pc:docMk/>
            <pc:sldMk cId="3218424372" sldId="275"/>
            <ac:spMk id="3" creationId="{09D7828B-A099-B634-1B98-EE5A5B926703}"/>
          </ac:spMkLst>
        </pc:spChg>
        <pc:spChg chg="add">
          <ac:chgData name="sean hastings" userId="8e22d1d6fb4f3faf" providerId="LiveId" clId="{589D4B78-58C7-421F-BF03-A652B802D5EE}" dt="2022-08-04T23:30:50.201" v="244" actId="26606"/>
          <ac:spMkLst>
            <pc:docMk/>
            <pc:sldMk cId="3218424372" sldId="275"/>
            <ac:spMk id="9" creationId="{BACC6370-2D7E-4714-9D71-7542949D7D5D}"/>
          </ac:spMkLst>
        </pc:spChg>
        <pc:spChg chg="add">
          <ac:chgData name="sean hastings" userId="8e22d1d6fb4f3faf" providerId="LiveId" clId="{589D4B78-58C7-421F-BF03-A652B802D5EE}" dt="2022-08-04T23:30:50.201" v="244" actId="26606"/>
          <ac:spMkLst>
            <pc:docMk/>
            <pc:sldMk cId="3218424372" sldId="275"/>
            <ac:spMk id="11" creationId="{F68B3F68-107C-434F-AA38-110D5EA91B85}"/>
          </ac:spMkLst>
        </pc:spChg>
        <pc:spChg chg="add">
          <ac:chgData name="sean hastings" userId="8e22d1d6fb4f3faf" providerId="LiveId" clId="{589D4B78-58C7-421F-BF03-A652B802D5EE}" dt="2022-08-04T23:30:50.201" v="244" actId="26606"/>
          <ac:spMkLst>
            <pc:docMk/>
            <pc:sldMk cId="3218424372" sldId="275"/>
            <ac:spMk id="13" creationId="{AAD0DBB9-1A4B-4391-81D4-CB19F9AB918A}"/>
          </ac:spMkLst>
        </pc:spChg>
        <pc:spChg chg="add">
          <ac:chgData name="sean hastings" userId="8e22d1d6fb4f3faf" providerId="LiveId" clId="{589D4B78-58C7-421F-BF03-A652B802D5EE}" dt="2022-08-04T23:30:50.201" v="244" actId="26606"/>
          <ac:spMkLst>
            <pc:docMk/>
            <pc:sldMk cId="3218424372" sldId="275"/>
            <ac:spMk id="15" creationId="{063BBA22-50EA-4C4D-BE05-F1CE4E63AA56}"/>
          </ac:spMkLst>
        </pc:spChg>
        <pc:graphicFrameChg chg="add mod">
          <ac:chgData name="sean hastings" userId="8e22d1d6fb4f3faf" providerId="LiveId" clId="{589D4B78-58C7-421F-BF03-A652B802D5EE}" dt="2022-08-04T23:31:27.589" v="249" actId="20577"/>
          <ac:graphicFrameMkLst>
            <pc:docMk/>
            <pc:sldMk cId="3218424372" sldId="275"/>
            <ac:graphicFrameMk id="5" creationId="{2029C4EF-C26E-FB82-98C0-9FE4BED39C8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jgli\Downloads\DA_-_epa-fuel-econom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Difference of means</a:t>
            </a:r>
          </a:p>
        </c:rich>
      </c:tx>
      <c:layout>
        <c:manualLayout>
          <c:xMode val="edge"/>
          <c:yMode val="edge"/>
          <c:x val="0.40320504301820381"/>
          <c:y val="2.8211807363337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5004526165833"/>
          <c:y val="0.13427931744086696"/>
          <c:w val="0.66806498486576926"/>
          <c:h val="0.79523531451861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8223098374616559"/>
                  <c:y val="6.34773995933168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218658423799746"/>
                      <c:h val="0.182777246955221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2C69-4802-A027-6DC996AF01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'old vs new annual cost'!$G$40</c:f>
                <c:numCache>
                  <c:formatCode>General</c:formatCode>
                  <c:ptCount val="1"/>
                  <c:pt idx="0">
                    <c:v>54.309470740187272</c:v>
                  </c:pt>
                </c:numCache>
              </c:numRef>
            </c:plus>
            <c:minus>
              <c:numRef>
                <c:f>'old vs new annual cost'!$G$40</c:f>
                <c:numCache>
                  <c:formatCode>General</c:formatCode>
                  <c:ptCount val="1"/>
                  <c:pt idx="0">
                    <c:v>54.309470740187272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'old vs new annual cost'!$F$38</c:f>
              <c:strCache>
                <c:ptCount val="1"/>
                <c:pt idx="0">
                  <c:v>difference of means</c:v>
                </c:pt>
              </c:strCache>
            </c:strRef>
          </c:cat>
          <c:val>
            <c:numRef>
              <c:f>'old vs new annual cost'!$G$38</c:f>
              <c:numCache>
                <c:formatCode>0.00</c:formatCode>
                <c:ptCount val="1"/>
                <c:pt idx="0">
                  <c:v>-185.62102787004005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E0-409A-8CF9-18E7F5B3F1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4234447"/>
        <c:axId val="714233199"/>
      </c:barChart>
      <c:catAx>
        <c:axId val="7142344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4233199"/>
        <c:crosses val="autoZero"/>
        <c:auto val="1"/>
        <c:lblAlgn val="ctr"/>
        <c:lblOffset val="100"/>
        <c:noMultiLvlLbl val="0"/>
      </c:catAx>
      <c:valAx>
        <c:axId val="714233199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234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Save</a:t>
            </a:r>
            <a:r>
              <a:rPr lang="en-US" sz="2000" baseline="0"/>
              <a:t> or </a:t>
            </a:r>
            <a:r>
              <a:rPr lang="en-US" sz="2000"/>
              <a:t>Spend (</a:t>
            </a:r>
            <a:r>
              <a:rPr lang="en-US" sz="2000" baseline="0"/>
              <a:t>$)</a:t>
            </a:r>
            <a:r>
              <a:rPr lang="en-US" sz="2000"/>
              <a:t> </a:t>
            </a:r>
            <a:endParaRPr lang="en-US" sz="2000" baseline="0"/>
          </a:p>
          <a:p>
            <a:pPr>
              <a:defRPr sz="2000"/>
            </a:pPr>
            <a:endParaRPr lang="en-US" sz="2000"/>
          </a:p>
        </c:rich>
      </c:tx>
      <c:layout>
        <c:manualLayout>
          <c:xMode val="edge"/>
          <c:yMode val="edge"/>
          <c:x val="0.38304683881426588"/>
          <c:y val="0.740733025736098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89885363594256"/>
          <c:y val="6.7363494887952124E-2"/>
          <c:w val="0.86987729658792656"/>
          <c:h val="0.7819907407407407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'old vs new annual cost'!$I$50:$I$51</c:f>
                <c:numCache>
                  <c:formatCode>General</c:formatCode>
                  <c:ptCount val="2"/>
                  <c:pt idx="0">
                    <c:v>35.907507243316175</c:v>
                  </c:pt>
                  <c:pt idx="1">
                    <c:v>40.745178066250411</c:v>
                  </c:pt>
                </c:numCache>
              </c:numRef>
            </c:plus>
            <c:minus>
              <c:numRef>
                <c:f>'old vs new annual cost'!$I$50:$I$51</c:f>
                <c:numCache>
                  <c:formatCode>General</c:formatCode>
                  <c:ptCount val="2"/>
                  <c:pt idx="0">
                    <c:v>35.907507243316175</c:v>
                  </c:pt>
                  <c:pt idx="1">
                    <c:v>40.745178066250411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'old vs new annual cost'!$F$50:$F$51</c:f>
              <c:strCache>
                <c:ptCount val="2"/>
                <c:pt idx="0">
                  <c:v>After 2000</c:v>
                </c:pt>
                <c:pt idx="1">
                  <c:v>Before 2000</c:v>
                </c:pt>
              </c:strCache>
            </c:strRef>
          </c:cat>
          <c:val>
            <c:numRef>
              <c:f>'old vs new annual cost'!$G$50:$G$51</c:f>
              <c:numCache>
                <c:formatCode>General</c:formatCode>
                <c:ptCount val="2"/>
                <c:pt idx="0">
                  <c:v>-3062.86</c:v>
                </c:pt>
                <c:pt idx="1">
                  <c:v>-3248.48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85-43B5-9A53-DE1E601A4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0586096"/>
        <c:axId val="1440584432"/>
      </c:barChart>
      <c:catAx>
        <c:axId val="1440586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0584432"/>
        <c:crosses val="autoZero"/>
        <c:auto val="1"/>
        <c:lblAlgn val="ctr"/>
        <c:lblOffset val="100"/>
        <c:noMultiLvlLbl val="0"/>
      </c:catAx>
      <c:valAx>
        <c:axId val="144058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5860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Difference</a:t>
            </a:r>
            <a:r>
              <a:rPr lang="en-US" sz="2000" baseline="0"/>
              <a:t> of Means</a:t>
            </a:r>
          </a:p>
          <a:p>
            <a:pPr>
              <a:defRPr sz="2000"/>
            </a:pPr>
            <a:r>
              <a:rPr lang="en-US" sz="2000" baseline="0"/>
              <a:t>2WD vs 4WD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77544172957762"/>
          <c:y val="7.9120370370370369E-2"/>
          <c:w val="0.83322462817147858"/>
          <c:h val="0.8366283902012248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21613736651546872"/>
                  <c:y val="7.638907115777195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028852414226418"/>
                      <c:h val="0.12229184893554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6A6C-4457-828E-55E31F98CA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'SMALL SUV 2WD vs 4WD'!$G$38</c:f>
                <c:numCache>
                  <c:formatCode>General</c:formatCode>
                  <c:ptCount val="1"/>
                  <c:pt idx="0">
                    <c:v>0.38991639127668076</c:v>
                  </c:pt>
                </c:numCache>
              </c:numRef>
            </c:plus>
            <c:minus>
              <c:numRef>
                <c:f>'SMALL SUV 2WD vs 4WD'!$G$38</c:f>
                <c:numCache>
                  <c:formatCode>General</c:formatCode>
                  <c:ptCount val="1"/>
                  <c:pt idx="0">
                    <c:v>0.38991639127668076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'SMALL SUV 2WD vs 4WD'!$F$36</c:f>
              <c:strCache>
                <c:ptCount val="1"/>
                <c:pt idx="0">
                  <c:v>Difference of Means</c:v>
                </c:pt>
              </c:strCache>
            </c:strRef>
          </c:cat>
          <c:val>
            <c:numRef>
              <c:f>'SMALL SUV 2WD vs 4WD'!$G$36</c:f>
              <c:numCache>
                <c:formatCode>0.00</c:formatCode>
                <c:ptCount val="1"/>
                <c:pt idx="0">
                  <c:v>1.5575260804768973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6C-4457-828E-55E31F98CA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7450927"/>
        <c:axId val="1217460495"/>
      </c:barChart>
      <c:catAx>
        <c:axId val="1217450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7460495"/>
        <c:crosses val="autoZero"/>
        <c:auto val="1"/>
        <c:lblAlgn val="ctr"/>
        <c:lblOffset val="100"/>
        <c:noMultiLvlLbl val="0"/>
      </c:catAx>
      <c:valAx>
        <c:axId val="121746049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45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Mean 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5531496062992E-2"/>
          <c:y val="0.14393518518518519"/>
          <c:w val="0.88389129483814521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2583462562965517"/>
                  <c:y val="2.517485161798518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487475880050617"/>
                      <c:h val="7.863436491122616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FCC-4DBA-A174-768203AD2B45}"/>
                </c:ext>
              </c:extLst>
            </c:dLbl>
            <c:dLbl>
              <c:idx val="1"/>
              <c:layout>
                <c:manualLayout>
                  <c:x val="0.13161956629498206"/>
                  <c:y val="1.96459457309293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CC-4DBA-A174-768203AD2B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'SMALL SUV 2WD vs 4WD'!$I$45:$I$46</c:f>
                <c:numCache>
                  <c:formatCode>General</c:formatCode>
                  <c:ptCount val="2"/>
                  <c:pt idx="0">
                    <c:v>0.28999999999999998</c:v>
                  </c:pt>
                  <c:pt idx="1">
                    <c:v>0.27</c:v>
                  </c:pt>
                </c:numCache>
              </c:numRef>
            </c:plus>
            <c:minus>
              <c:numRef>
                <c:f>'SMALL SUV 2WD vs 4WD'!$I$45:$I$46</c:f>
                <c:numCache>
                  <c:formatCode>General</c:formatCode>
                  <c:ptCount val="2"/>
                  <c:pt idx="0">
                    <c:v>0.28999999999999998</c:v>
                  </c:pt>
                  <c:pt idx="1">
                    <c:v>0.27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'SMALL SUV 2WD vs 4WD'!$F$45:$F$46</c:f>
              <c:strCache>
                <c:ptCount val="2"/>
                <c:pt idx="0">
                  <c:v>Small SUV 2WD</c:v>
                </c:pt>
                <c:pt idx="1">
                  <c:v>Small SUV 4WD</c:v>
                </c:pt>
              </c:strCache>
            </c:strRef>
          </c:cat>
          <c:val>
            <c:numRef>
              <c:f>'SMALL SUV 2WD vs 4WD'!$G$45:$G$46</c:f>
              <c:numCache>
                <c:formatCode>General</c:formatCode>
                <c:ptCount val="2"/>
                <c:pt idx="0">
                  <c:v>23.81</c:v>
                </c:pt>
                <c:pt idx="1">
                  <c:v>22.25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CC-4DBA-A174-768203AD2B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9387760"/>
        <c:axId val="1339390256"/>
      </c:barChart>
      <c:catAx>
        <c:axId val="133938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390256"/>
        <c:crosses val="autoZero"/>
        <c:auto val="1"/>
        <c:lblAlgn val="ctr"/>
        <c:lblOffset val="100"/>
        <c:noMultiLvlLbl val="0"/>
      </c:catAx>
      <c:valAx>
        <c:axId val="1339390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38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T vs 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10870516185476"/>
          <c:y val="0.13467592592592595"/>
          <c:w val="0.84589129483814518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21666666666666667"/>
                  <c:y val="4.62962962962962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04-4960-A01D-1D07501EB6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'T vs S'!$G$39</c:f>
                <c:numCache>
                  <c:formatCode>General</c:formatCode>
                  <c:ptCount val="1"/>
                  <c:pt idx="0">
                    <c:v>0.28325637478169868</c:v>
                  </c:pt>
                </c:numCache>
              </c:numRef>
            </c:plus>
            <c:minus>
              <c:numRef>
                <c:f>'T vs S'!$G$39</c:f>
                <c:numCache>
                  <c:formatCode>General</c:formatCode>
                  <c:ptCount val="1"/>
                  <c:pt idx="0">
                    <c:v>0.28325637478169868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 vs S'!$F$37</c:f>
              <c:strCache>
                <c:ptCount val="1"/>
                <c:pt idx="0">
                  <c:v>Difference of means</c:v>
                </c:pt>
              </c:strCache>
            </c:strRef>
          </c:cat>
          <c:val>
            <c:numRef>
              <c:f>'T vs S'!$G$37</c:f>
              <c:numCache>
                <c:formatCode>0.00</c:formatCode>
                <c:ptCount val="1"/>
                <c:pt idx="0">
                  <c:v>3.0670965880635315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04-4960-A01D-1D07501EB6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000943"/>
        <c:axId val="1211001775"/>
      </c:barChart>
      <c:catAx>
        <c:axId val="121100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001775"/>
        <c:crosses val="autoZero"/>
        <c:auto val="1"/>
        <c:lblAlgn val="ctr"/>
        <c:lblOffset val="100"/>
        <c:noMultiLvlLbl val="0"/>
      </c:catAx>
      <c:valAx>
        <c:axId val="121100177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00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'T vs S'!$I$48:$I$49</c:f>
                <c:numCache>
                  <c:formatCode>General</c:formatCode>
                  <c:ptCount val="2"/>
                  <c:pt idx="0">
                    <c:v>0.12089054441406251</c:v>
                  </c:pt>
                  <c:pt idx="1">
                    <c:v>0.25616332705081296</c:v>
                  </c:pt>
                </c:numCache>
              </c:numRef>
            </c:plus>
            <c:minus>
              <c:numRef>
                <c:f>'T vs S'!$I$48:$I$49</c:f>
                <c:numCache>
                  <c:formatCode>General</c:formatCode>
                  <c:ptCount val="2"/>
                  <c:pt idx="0">
                    <c:v>0.12089054441406251</c:v>
                  </c:pt>
                  <c:pt idx="1">
                    <c:v>0.25616332705081296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 vs S'!$F$48:$F$49</c:f>
              <c:strCache>
                <c:ptCount val="2"/>
                <c:pt idx="0">
                  <c:v>Turbo charged</c:v>
                </c:pt>
                <c:pt idx="1">
                  <c:v>Super charged</c:v>
                </c:pt>
              </c:strCache>
            </c:strRef>
          </c:cat>
          <c:val>
            <c:numRef>
              <c:f>'T vs S'!$G$48:$G$49</c:f>
              <c:numCache>
                <c:formatCode>0.00</c:formatCode>
                <c:ptCount val="2"/>
                <c:pt idx="0">
                  <c:v>21.323894171145103</c:v>
                </c:pt>
                <c:pt idx="1">
                  <c:v>18.256797583081571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9-4951-AC5F-A98B8432A4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0583184"/>
        <c:axId val="1440583600"/>
      </c:barChart>
      <c:catAx>
        <c:axId val="144058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583600"/>
        <c:crosses val="autoZero"/>
        <c:auto val="1"/>
        <c:lblAlgn val="ctr"/>
        <c:lblOffset val="100"/>
        <c:noMultiLvlLbl val="0"/>
      </c:catAx>
      <c:valAx>
        <c:axId val="1440583600"/>
        <c:scaling>
          <c:orientation val="minMax"/>
          <c:min val="0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583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ctfassets.net/c7lxnbtvvcxm/6FhtbuJTA6K9fhIdZKpDSz/8a871a80d932be54dc73acf9958209ff/DA_-_epa-fuel-economy.csv" TargetMode="External"/><Relationship Id="rId1" Type="http://schemas.openxmlformats.org/officeDocument/2006/relationships/hyperlink" Target="https://www.fueleconomy.gov/feg/ws/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ctfassets.net/c7lxnbtvvcxm/6FhtbuJTA6K9fhIdZKpDSz/8a871a80d932be54dc73acf9958209ff/DA_-_epa-fuel-economy.csv" TargetMode="External"/><Relationship Id="rId1" Type="http://schemas.openxmlformats.org/officeDocument/2006/relationships/hyperlink" Target="https://www.fueleconomy.gov/feg/w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C55C6-1D1E-454D-90AA-EAA4A4F076B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5BF0646-CCD6-46BC-BF8D-939C1A6F1D34}">
      <dgm:prSet/>
      <dgm:spPr/>
      <dgm:t>
        <a:bodyPr/>
        <a:lstStyle/>
        <a:p>
          <a:r>
            <a:rPr lang="en-US" b="0" i="0" u="sng" dirty="0">
              <a:hlinkClick xmlns:r="http://schemas.openxmlformats.org/officeDocument/2006/relationships" r:id="rId1"/>
            </a:rPr>
            <a:t>FuelEconomy.gov</a:t>
          </a:r>
          <a:r>
            <a:rPr lang="en-US" b="0" i="0" dirty="0"/>
            <a:t> Explanation of Data set and column titles</a:t>
          </a:r>
          <a:endParaRPr lang="en-US" dirty="0"/>
        </a:p>
      </dgm:t>
    </dgm:pt>
    <dgm:pt modelId="{0E34FD71-1A32-4548-A7B3-82CFDD409EC2}" type="parTrans" cxnId="{7E2185E8-2723-4DC6-A777-0A0E885AE878}">
      <dgm:prSet/>
      <dgm:spPr/>
      <dgm:t>
        <a:bodyPr/>
        <a:lstStyle/>
        <a:p>
          <a:endParaRPr lang="en-US"/>
        </a:p>
      </dgm:t>
    </dgm:pt>
    <dgm:pt modelId="{A0A5B5C1-12C2-47C7-80F2-7C8A17E7FC92}" type="sibTrans" cxnId="{7E2185E8-2723-4DC6-A777-0A0E885AE878}">
      <dgm:prSet/>
      <dgm:spPr/>
      <dgm:t>
        <a:bodyPr/>
        <a:lstStyle/>
        <a:p>
          <a:endParaRPr lang="en-US"/>
        </a:p>
      </dgm:t>
    </dgm:pt>
    <dgm:pt modelId="{B4F2BC60-5472-4C5E-89C9-AB8AC7D8F3C4}">
      <dgm:prSet/>
      <dgm:spPr/>
      <dgm:t>
        <a:bodyPr/>
        <a:lstStyle/>
        <a:p>
          <a:r>
            <a:rPr lang="en-US" b="0" i="0" u="sng">
              <a:hlinkClick xmlns:r="http://schemas.openxmlformats.org/officeDocument/2006/relationships" r:id="rId2"/>
            </a:rPr>
            <a:t>raw </a:t>
          </a:r>
          <a:r>
            <a:rPr lang="en-US" b="0" i="1" u="sng">
              <a:hlinkClick xmlns:r="http://schemas.openxmlformats.org/officeDocument/2006/relationships" r:id="rId2"/>
            </a:rPr>
            <a:t>fuel costs</a:t>
          </a:r>
          <a:r>
            <a:rPr lang="en-US" b="0" i="0" u="sng">
              <a:hlinkClick xmlns:r="http://schemas.openxmlformats.org/officeDocument/2006/relationships" r:id="rId2"/>
            </a:rPr>
            <a:t> data is available here</a:t>
          </a:r>
          <a:r>
            <a:rPr lang="en-US" b="0" i="0"/>
            <a:t>  Dat</a:t>
          </a:r>
          <a:r>
            <a:rPr lang="en-US"/>
            <a:t>a Set</a:t>
          </a:r>
        </a:p>
      </dgm:t>
    </dgm:pt>
    <dgm:pt modelId="{B8ADEE5D-67A2-418C-AA64-48EC01205911}" type="parTrans" cxnId="{9D2B7FE7-F6C7-41C0-A2AA-667D497D96C1}">
      <dgm:prSet/>
      <dgm:spPr/>
      <dgm:t>
        <a:bodyPr/>
        <a:lstStyle/>
        <a:p>
          <a:endParaRPr lang="en-US"/>
        </a:p>
      </dgm:t>
    </dgm:pt>
    <dgm:pt modelId="{E08D5164-EAA1-4BA9-B790-0400F97C2798}" type="sibTrans" cxnId="{9D2B7FE7-F6C7-41C0-A2AA-667D497D96C1}">
      <dgm:prSet/>
      <dgm:spPr/>
      <dgm:t>
        <a:bodyPr/>
        <a:lstStyle/>
        <a:p>
          <a:endParaRPr lang="en-US"/>
        </a:p>
      </dgm:t>
    </dgm:pt>
    <dgm:pt modelId="{23E2A8EF-C7E6-4CE4-81FB-99B63F07EAFD}" type="pres">
      <dgm:prSet presAssocID="{963C55C6-1D1E-454D-90AA-EAA4A4F076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94573E-8F7D-43EE-99CC-D5AF3B0BF5D8}" type="pres">
      <dgm:prSet presAssocID="{25BF0646-CCD6-46BC-BF8D-939C1A6F1D34}" presName="hierRoot1" presStyleCnt="0"/>
      <dgm:spPr/>
    </dgm:pt>
    <dgm:pt modelId="{9C34F178-2923-421B-9329-1FDF4B500F5F}" type="pres">
      <dgm:prSet presAssocID="{25BF0646-CCD6-46BC-BF8D-939C1A6F1D34}" presName="composite" presStyleCnt="0"/>
      <dgm:spPr/>
    </dgm:pt>
    <dgm:pt modelId="{68C05A96-FC07-49A1-A9DF-99C8560CBF42}" type="pres">
      <dgm:prSet presAssocID="{25BF0646-CCD6-46BC-BF8D-939C1A6F1D34}" presName="background" presStyleLbl="node0" presStyleIdx="0" presStyleCnt="2"/>
      <dgm:spPr/>
    </dgm:pt>
    <dgm:pt modelId="{6A883BCD-5833-42E8-BEE1-0AC4DD1F5CD4}" type="pres">
      <dgm:prSet presAssocID="{25BF0646-CCD6-46BC-BF8D-939C1A6F1D34}" presName="text" presStyleLbl="fgAcc0" presStyleIdx="0" presStyleCnt="2">
        <dgm:presLayoutVars>
          <dgm:chPref val="3"/>
        </dgm:presLayoutVars>
      </dgm:prSet>
      <dgm:spPr/>
    </dgm:pt>
    <dgm:pt modelId="{89FE1ADA-E264-43C1-9D5E-0269348A0E07}" type="pres">
      <dgm:prSet presAssocID="{25BF0646-CCD6-46BC-BF8D-939C1A6F1D34}" presName="hierChild2" presStyleCnt="0"/>
      <dgm:spPr/>
    </dgm:pt>
    <dgm:pt modelId="{00EDCEF7-36D6-4521-A6E1-3B91F545EB7D}" type="pres">
      <dgm:prSet presAssocID="{B4F2BC60-5472-4C5E-89C9-AB8AC7D8F3C4}" presName="hierRoot1" presStyleCnt="0"/>
      <dgm:spPr/>
    </dgm:pt>
    <dgm:pt modelId="{33636F62-F5D2-4F91-8457-A8D2101A48BA}" type="pres">
      <dgm:prSet presAssocID="{B4F2BC60-5472-4C5E-89C9-AB8AC7D8F3C4}" presName="composite" presStyleCnt="0"/>
      <dgm:spPr/>
    </dgm:pt>
    <dgm:pt modelId="{915214E8-7E2F-4632-B228-8AB83A10A069}" type="pres">
      <dgm:prSet presAssocID="{B4F2BC60-5472-4C5E-89C9-AB8AC7D8F3C4}" presName="background" presStyleLbl="node0" presStyleIdx="1" presStyleCnt="2"/>
      <dgm:spPr/>
    </dgm:pt>
    <dgm:pt modelId="{8953E26E-F246-4505-AA5D-1F3EDC5E602B}" type="pres">
      <dgm:prSet presAssocID="{B4F2BC60-5472-4C5E-89C9-AB8AC7D8F3C4}" presName="text" presStyleLbl="fgAcc0" presStyleIdx="1" presStyleCnt="2">
        <dgm:presLayoutVars>
          <dgm:chPref val="3"/>
        </dgm:presLayoutVars>
      </dgm:prSet>
      <dgm:spPr/>
    </dgm:pt>
    <dgm:pt modelId="{036CC779-C6CE-49CE-9D17-F63FFB0CF706}" type="pres">
      <dgm:prSet presAssocID="{B4F2BC60-5472-4C5E-89C9-AB8AC7D8F3C4}" presName="hierChild2" presStyleCnt="0"/>
      <dgm:spPr/>
    </dgm:pt>
  </dgm:ptLst>
  <dgm:cxnLst>
    <dgm:cxn modelId="{5C92EB1F-88EE-45C2-8EB7-7E39299B2288}" type="presOf" srcId="{963C55C6-1D1E-454D-90AA-EAA4A4F076B2}" destId="{23E2A8EF-C7E6-4CE4-81FB-99B63F07EAFD}" srcOrd="0" destOrd="0" presId="urn:microsoft.com/office/officeart/2005/8/layout/hierarchy1"/>
    <dgm:cxn modelId="{DAF7CE97-B60D-43A1-93D8-87B8A1FC2CDB}" type="presOf" srcId="{25BF0646-CCD6-46BC-BF8D-939C1A6F1D34}" destId="{6A883BCD-5833-42E8-BEE1-0AC4DD1F5CD4}" srcOrd="0" destOrd="0" presId="urn:microsoft.com/office/officeart/2005/8/layout/hierarchy1"/>
    <dgm:cxn modelId="{CA48D0D3-A5B0-4F21-95C1-B5E54FD1FEB0}" type="presOf" srcId="{B4F2BC60-5472-4C5E-89C9-AB8AC7D8F3C4}" destId="{8953E26E-F246-4505-AA5D-1F3EDC5E602B}" srcOrd="0" destOrd="0" presId="urn:microsoft.com/office/officeart/2005/8/layout/hierarchy1"/>
    <dgm:cxn modelId="{9D2B7FE7-F6C7-41C0-A2AA-667D497D96C1}" srcId="{963C55C6-1D1E-454D-90AA-EAA4A4F076B2}" destId="{B4F2BC60-5472-4C5E-89C9-AB8AC7D8F3C4}" srcOrd="1" destOrd="0" parTransId="{B8ADEE5D-67A2-418C-AA64-48EC01205911}" sibTransId="{E08D5164-EAA1-4BA9-B790-0400F97C2798}"/>
    <dgm:cxn modelId="{7E2185E8-2723-4DC6-A777-0A0E885AE878}" srcId="{963C55C6-1D1E-454D-90AA-EAA4A4F076B2}" destId="{25BF0646-CCD6-46BC-BF8D-939C1A6F1D34}" srcOrd="0" destOrd="0" parTransId="{0E34FD71-1A32-4548-A7B3-82CFDD409EC2}" sibTransId="{A0A5B5C1-12C2-47C7-80F2-7C8A17E7FC92}"/>
    <dgm:cxn modelId="{ACD02C50-9234-459D-9CF9-5CF50E66D4A5}" type="presParOf" srcId="{23E2A8EF-C7E6-4CE4-81FB-99B63F07EAFD}" destId="{D994573E-8F7D-43EE-99CC-D5AF3B0BF5D8}" srcOrd="0" destOrd="0" presId="urn:microsoft.com/office/officeart/2005/8/layout/hierarchy1"/>
    <dgm:cxn modelId="{ED66F61F-0328-49BF-BEB7-3004CC0130E6}" type="presParOf" srcId="{D994573E-8F7D-43EE-99CC-D5AF3B0BF5D8}" destId="{9C34F178-2923-421B-9329-1FDF4B500F5F}" srcOrd="0" destOrd="0" presId="urn:microsoft.com/office/officeart/2005/8/layout/hierarchy1"/>
    <dgm:cxn modelId="{6983BF67-280A-4162-AB0D-D6B8091FF462}" type="presParOf" srcId="{9C34F178-2923-421B-9329-1FDF4B500F5F}" destId="{68C05A96-FC07-49A1-A9DF-99C8560CBF42}" srcOrd="0" destOrd="0" presId="urn:microsoft.com/office/officeart/2005/8/layout/hierarchy1"/>
    <dgm:cxn modelId="{76522999-397E-470A-A94B-0D2BA62BF462}" type="presParOf" srcId="{9C34F178-2923-421B-9329-1FDF4B500F5F}" destId="{6A883BCD-5833-42E8-BEE1-0AC4DD1F5CD4}" srcOrd="1" destOrd="0" presId="urn:microsoft.com/office/officeart/2005/8/layout/hierarchy1"/>
    <dgm:cxn modelId="{C2818B7B-6DC1-45BE-A20A-6DFCE7F9AA43}" type="presParOf" srcId="{D994573E-8F7D-43EE-99CC-D5AF3B0BF5D8}" destId="{89FE1ADA-E264-43C1-9D5E-0269348A0E07}" srcOrd="1" destOrd="0" presId="urn:microsoft.com/office/officeart/2005/8/layout/hierarchy1"/>
    <dgm:cxn modelId="{C419C953-496A-40FF-9EC6-EC8D747958E7}" type="presParOf" srcId="{23E2A8EF-C7E6-4CE4-81FB-99B63F07EAFD}" destId="{00EDCEF7-36D6-4521-A6E1-3B91F545EB7D}" srcOrd="1" destOrd="0" presId="urn:microsoft.com/office/officeart/2005/8/layout/hierarchy1"/>
    <dgm:cxn modelId="{62E9D5E0-A0E7-4458-BC62-4031CA9429FB}" type="presParOf" srcId="{00EDCEF7-36D6-4521-A6E1-3B91F545EB7D}" destId="{33636F62-F5D2-4F91-8457-A8D2101A48BA}" srcOrd="0" destOrd="0" presId="urn:microsoft.com/office/officeart/2005/8/layout/hierarchy1"/>
    <dgm:cxn modelId="{9CE31EA6-A34F-4E00-BAF2-DAAACAAE0C0F}" type="presParOf" srcId="{33636F62-F5D2-4F91-8457-A8D2101A48BA}" destId="{915214E8-7E2F-4632-B228-8AB83A10A069}" srcOrd="0" destOrd="0" presId="urn:microsoft.com/office/officeart/2005/8/layout/hierarchy1"/>
    <dgm:cxn modelId="{4FC53463-31D5-405C-A6A0-F892FFDC8C6E}" type="presParOf" srcId="{33636F62-F5D2-4F91-8457-A8D2101A48BA}" destId="{8953E26E-F246-4505-AA5D-1F3EDC5E602B}" srcOrd="1" destOrd="0" presId="urn:microsoft.com/office/officeart/2005/8/layout/hierarchy1"/>
    <dgm:cxn modelId="{C5DCB5E8-C699-4967-A5EE-4EA0A3C569C3}" type="presParOf" srcId="{00EDCEF7-36D6-4521-A6E1-3B91F545EB7D}" destId="{036CC779-C6CE-49CE-9D17-F63FFB0CF7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05A96-FC07-49A1-A9DF-99C8560CBF42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83BCD-5833-42E8-BEE1-0AC4DD1F5CD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u="sng" kern="1200" dirty="0">
              <a:hlinkClick xmlns:r="http://schemas.openxmlformats.org/officeDocument/2006/relationships" r:id="rId1"/>
            </a:rPr>
            <a:t>FuelEconomy.gov</a:t>
          </a:r>
          <a:r>
            <a:rPr lang="en-US" sz="4400" b="0" i="0" kern="1200" dirty="0"/>
            <a:t> Explanation of Data set and column titles</a:t>
          </a:r>
          <a:endParaRPr lang="en-US" sz="4400" kern="1200" dirty="0"/>
        </a:p>
      </dsp:txBody>
      <dsp:txXfrm>
        <a:off x="608661" y="692298"/>
        <a:ext cx="4508047" cy="2799040"/>
      </dsp:txXfrm>
    </dsp:sp>
    <dsp:sp modelId="{915214E8-7E2F-4632-B228-8AB83A10A069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3E26E-F246-4505-AA5D-1F3EDC5E602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u="sng" kern="1200">
              <a:hlinkClick xmlns:r="http://schemas.openxmlformats.org/officeDocument/2006/relationships" r:id="rId2"/>
            </a:rPr>
            <a:t>raw </a:t>
          </a:r>
          <a:r>
            <a:rPr lang="en-US" sz="4400" b="0" i="1" u="sng" kern="1200">
              <a:hlinkClick xmlns:r="http://schemas.openxmlformats.org/officeDocument/2006/relationships" r:id="rId2"/>
            </a:rPr>
            <a:t>fuel costs</a:t>
          </a:r>
          <a:r>
            <a:rPr lang="en-US" sz="4400" b="0" i="0" u="sng" kern="1200">
              <a:hlinkClick xmlns:r="http://schemas.openxmlformats.org/officeDocument/2006/relationships" r:id="rId2"/>
            </a:rPr>
            <a:t> data is available here</a:t>
          </a:r>
          <a:r>
            <a:rPr lang="en-US" sz="4400" b="0" i="0" kern="1200"/>
            <a:t>  Dat</a:t>
          </a:r>
          <a:r>
            <a:rPr lang="en-US" sz="4400" kern="1200"/>
            <a:t>a Set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4850-21CF-703E-99BE-20C4B23C1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93031-D363-3C5D-45E2-4B7C1B3CA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B8CD-9441-A33A-C10F-6BA0157D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73C6-B3CA-B898-F106-EABBA2DC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2F14D-3C82-789D-441F-82C5AA6C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4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1CE0-97DF-4A40-0B6F-39687B84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D766B-4986-D827-3031-32E64B97A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6D86-F5E5-A7F5-FC4C-0B937BA1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FECC-EA3A-3701-85A9-7C0E0A7E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B87F-B707-FCAF-9337-61896C3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D63F-176B-E5CD-C21E-75395BFCF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9D8-A7C8-0085-0206-4D5E5C2A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88B1-3275-D706-CB6F-91E87C3D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6D29-64B3-FDEB-4B70-045E11BA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FA7D-B668-B78F-A92B-724FE848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DF50-13A8-8D51-1DDB-6F6C71B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A20A-F3AD-723D-0A5B-AE5C5E7C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F0CF-D9A4-75A7-652E-5F68CBD3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6819-5688-3BED-D900-EEFFE110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F7484-8AC6-4E23-A16D-6CAE8407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1B77-B153-82FA-2AD1-E94CFEF0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58581-3E5D-45F0-9E1F-639A0FB2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CECA-280C-4D63-D958-502E8B78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7377-881E-7C89-A3F7-73ECCF89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D9C1-BE78-E1EA-ED74-6D1F0BB0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2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B34-FA15-A36F-E74A-8E50B6DC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3A1A-A4EC-AFDD-D176-9921F6AF9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2DBFF-D730-22BA-174D-7CCE5BB1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CBE9C-89A7-3662-F760-867D18CD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32F78-0731-0AF3-4E28-191427FA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2B2C5-6BEB-E5D2-315D-90A0DA4E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5B8A-14A4-125D-8657-51940731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C52B-52D8-B14C-B71A-A4CD051B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8AEE-BE5F-0E4D-FFAB-60C021EBE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71F69-4D69-F480-CE8C-67A751130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D1269-4170-7CC2-5F75-563712F34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F271E-B41B-EE53-E40E-39588F8D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226DA-3D2C-1F3D-F014-8F69DDB8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D90BB-E7BA-70CA-6A04-E8431E06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9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613F-DE97-7A87-05A2-DF19D67F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05C4-8A95-F4C8-43F3-A2913413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ABBBF-8839-0D41-F9BF-7685DB73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8B404-A438-10E1-6AA1-0AE11985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7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F9556-5FAA-0947-7CC7-7AD0E4EB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4206D-2B4D-19CC-E2D4-0F801A6E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47E6-6119-09B7-060B-4379859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4AEC-C47B-D775-D4B6-4291F33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0139-3CC9-0614-45C9-DF86E477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C0936-0079-29BE-EADC-13F5748D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881B8-BDDD-180E-1E2C-D903C3B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B688-3E55-E947-1B39-1F2CE83D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C868-B55E-6727-93CA-CDF1FED7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DD68-DE4C-15A2-CB10-093EF37E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E8D19-CED1-81AA-9B49-FE8E93C4B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D3525-FC96-8F27-A202-0F49ADF7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8DFB6-344E-1F95-FD37-EA2B68FC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8C1AE-404C-8BD6-DA30-BFAA545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31B49-45CA-183B-F486-9901B55D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F7C7B-FE88-5315-501F-E70B7339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B7F2F-2BFD-E06B-C639-3F535516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4ADD-EAAD-6A4E-6D87-29D6C1E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BC6F-D607-48C3-8FEF-88B347BE015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810F-6824-09A7-5B3A-D32C1B11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1F3D-A1E9-B120-4849-D8E95E21F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A0EFE-5308-8E0C-E14E-50E0728FE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Factors that statistically affect MPG or Cost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B6DC7-E879-E09F-84B2-5E4B279C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Sean Hastings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Hypothesis #2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(Results)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BC20E6-618A-A6E1-49F0-EBC3ABC08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1906" y="351692"/>
                <a:ext cx="6311893" cy="5825271"/>
              </a:xfrm>
            </p:spPr>
            <p:txBody>
              <a:bodyPr/>
              <a:lstStyle/>
              <a:p>
                <a:r>
                  <a:rPr lang="en-US"/>
                  <a:t>Reject the null hypothesis, and the difference of means is statistically significant with a p-value &lt; 0.001 and a 95% confidence interval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1.56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±0.39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BC20E6-618A-A6E1-49F0-EBC3ABC08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1906" y="351692"/>
                <a:ext cx="6311893" cy="5825271"/>
              </a:xfrm>
              <a:blipFill>
                <a:blip r:embed="rId2"/>
                <a:stretch>
                  <a:fillRect l="-1739" t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C07ECD1-ABE6-1932-5A6F-999125713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716975"/>
              </p:ext>
            </p:extLst>
          </p:nvPr>
        </p:nvGraphicFramePr>
        <p:xfrm>
          <a:off x="5827222" y="1979618"/>
          <a:ext cx="4318782" cy="454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546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Hypothesis #2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(Results)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Comparing Means :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2WD vs. 4WD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BB261FF-3312-D0B2-B245-03558A5CC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16060"/>
              </p:ext>
            </p:extLst>
          </p:nvPr>
        </p:nvGraphicFramePr>
        <p:xfrm>
          <a:off x="5554393" y="2433712"/>
          <a:ext cx="5527628" cy="407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A8A9E1-FEC1-88E9-9239-BC524D1AE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54772"/>
              </p:ext>
            </p:extLst>
          </p:nvPr>
        </p:nvGraphicFramePr>
        <p:xfrm>
          <a:off x="5554393" y="351692"/>
          <a:ext cx="5527628" cy="17303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87216">
                  <a:extLst>
                    <a:ext uri="{9D8B030D-6E8A-4147-A177-3AD203B41FA5}">
                      <a16:colId xmlns:a16="http://schemas.microsoft.com/office/drawing/2014/main" val="2381257149"/>
                    </a:ext>
                  </a:extLst>
                </a:gridCol>
                <a:gridCol w="1121650">
                  <a:extLst>
                    <a:ext uri="{9D8B030D-6E8A-4147-A177-3AD203B41FA5}">
                      <a16:colId xmlns:a16="http://schemas.microsoft.com/office/drawing/2014/main" val="3329661338"/>
                    </a:ext>
                  </a:extLst>
                </a:gridCol>
                <a:gridCol w="1545773">
                  <a:extLst>
                    <a:ext uri="{9D8B030D-6E8A-4147-A177-3AD203B41FA5}">
                      <a16:colId xmlns:a16="http://schemas.microsoft.com/office/drawing/2014/main" val="161878250"/>
                    </a:ext>
                  </a:extLst>
                </a:gridCol>
                <a:gridCol w="672989">
                  <a:extLst>
                    <a:ext uri="{9D8B030D-6E8A-4147-A177-3AD203B41FA5}">
                      <a16:colId xmlns:a16="http://schemas.microsoft.com/office/drawing/2014/main" val="646399643"/>
                    </a:ext>
                  </a:extLst>
                </a:gridCol>
              </a:tblGrid>
              <a:tr h="760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standard of 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M.O.E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0460418"/>
                  </a:ext>
                </a:extLst>
              </a:tr>
              <a:tr h="484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Small SUV 2WD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0.145528115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9347059"/>
                  </a:ext>
                </a:extLst>
              </a:tr>
              <a:tr h="484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Small SUV 4WD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0.135210022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97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6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Hypothesis #3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Turbo-charger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vs.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Super-charger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   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r>
                  <a:rPr lang="en-US" sz="3600" dirty="0">
                    <a:latin typeface="Cambria Math" panose="02040503050406030204" pitchFamily="18" charset="0"/>
                  </a:rPr>
                  <a:t>T and S will have equal average MPG.</a:t>
                </a:r>
              </a:p>
              <a:p>
                <a:pPr marL="0" indent="0">
                  <a:buNone/>
                </a:pPr>
                <a:endParaRPr lang="en-US" sz="36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/>
                      </m:sSub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T and S will have unequal average MPG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2512" r="-3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03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Hypothesis #3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t-Test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EB622A-5AED-5ACB-C790-430FB2DD4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529" y="511388"/>
            <a:ext cx="7771348" cy="59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1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Hypothesis #3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(Results)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8858" y="239150"/>
                <a:ext cx="6555347" cy="3443211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Reject the null hypothesis, and the difference of means is statistically significant with a p-value &lt; 0.001 and a 95% confidence interval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3.07±0.28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8858" y="239150"/>
                <a:ext cx="6555347" cy="3443211"/>
              </a:xfrm>
              <a:blipFill>
                <a:blip r:embed="rId2"/>
                <a:stretch>
                  <a:fillRect l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49C9361-CBBE-4112-6119-B0C834F12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628502"/>
              </p:ext>
            </p:extLst>
          </p:nvPr>
        </p:nvGraphicFramePr>
        <p:xfrm>
          <a:off x="6273444" y="2901874"/>
          <a:ext cx="3406173" cy="3945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498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Hypothesis #3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(Results)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Comparing Means: T vs 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94AC1C3-C79C-B520-6E42-8D60A2B3B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615061"/>
              </p:ext>
            </p:extLst>
          </p:nvPr>
        </p:nvGraphicFramePr>
        <p:xfrm>
          <a:off x="4759683" y="2250831"/>
          <a:ext cx="6707404" cy="4368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0BF00A7-341D-BB91-9D10-5C5915AB9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70548"/>
              </p:ext>
            </p:extLst>
          </p:nvPr>
        </p:nvGraphicFramePr>
        <p:xfrm>
          <a:off x="4759683" y="601688"/>
          <a:ext cx="6707404" cy="14993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86362">
                  <a:extLst>
                    <a:ext uri="{9D8B030D-6E8A-4147-A177-3AD203B41FA5}">
                      <a16:colId xmlns:a16="http://schemas.microsoft.com/office/drawing/2014/main" val="397980910"/>
                    </a:ext>
                  </a:extLst>
                </a:gridCol>
                <a:gridCol w="953337">
                  <a:extLst>
                    <a:ext uri="{9D8B030D-6E8A-4147-A177-3AD203B41FA5}">
                      <a16:colId xmlns:a16="http://schemas.microsoft.com/office/drawing/2014/main" val="3602804152"/>
                    </a:ext>
                  </a:extLst>
                </a:gridCol>
                <a:gridCol w="1441354">
                  <a:extLst>
                    <a:ext uri="{9D8B030D-6E8A-4147-A177-3AD203B41FA5}">
                      <a16:colId xmlns:a16="http://schemas.microsoft.com/office/drawing/2014/main" val="3004766628"/>
                    </a:ext>
                  </a:extLst>
                </a:gridCol>
                <a:gridCol w="726351">
                  <a:extLst>
                    <a:ext uri="{9D8B030D-6E8A-4147-A177-3AD203B41FA5}">
                      <a16:colId xmlns:a16="http://schemas.microsoft.com/office/drawing/2014/main" val="1163490048"/>
                    </a:ext>
                  </a:extLst>
                </a:gridCol>
              </a:tblGrid>
              <a:tr h="728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mean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standard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m.o.e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975433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Turbo charged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21.32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0.06160396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572702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Super charged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18.26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0.130536888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0.256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35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5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28DF-CE4E-1B9B-3981-8D42E53D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239150"/>
            <a:ext cx="6555347" cy="6274192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600" b="1" i="1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i="1">
                <a:solidFill>
                  <a:schemeClr val="tx1"/>
                </a:solidFill>
                <a:latin typeface="Cambria Math" panose="02040503050406030204" pitchFamily="18" charset="0"/>
              </a:rPr>
              <a:t>3 statistically significant recommendations for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</a:rPr>
              <a:t>Buying a model year after 2000, will save you between $130.00 and $240.00              (5 years) vs. before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</a:rPr>
              <a:t>2WD Small SUV Average 1-2 MPG better then 4WD Small SUV.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>
                <a:latin typeface="Cambria Math" panose="02040503050406030204" pitchFamily="18" charset="0"/>
              </a:rPr>
              <a:t>Turbo-charged engines average about 3 MPG more then Super-charged engines.</a:t>
            </a:r>
            <a:endParaRPr lang="en-US" sz="360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93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Business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28DF-CE4E-1B9B-3981-8D42E53D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/>
              <a:t>Analyze raw data and statistically test factors that may affect MPG or annual cost, helping customers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245329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EFBC1-A52F-F0B6-8C87-1FBB6841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29C4EF-C26E-FB82-98C0-9FE4BED39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8228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42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Hypothesis #1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Save or Spend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Newer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vs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Older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9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900" b="0" i="0">
                              <a:latin typeface="Cambria Math" panose="02040503050406030204" pitchFamily="18" charset="0"/>
                            </a:rPr>
                            <m:t>    </m:t>
                          </m:r>
                        </m:sub>
                      </m:sSub>
                      <m:sSub>
                        <m:sSubPr>
                          <m:ctrlPr>
                            <a:rPr lang="en-US" sz="3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9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9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9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900" dirty="0"/>
              </a:p>
              <a:p>
                <a:r>
                  <a:rPr lang="en-US" sz="3900" dirty="0"/>
                  <a:t>The average save or spend over 5 years will be the same for gasoline powered model years before 2000 and after.</a:t>
                </a:r>
              </a:p>
              <a:p>
                <a:pPr marL="0" indent="0">
                  <a:buNone/>
                </a:pPr>
                <a:endParaRPr lang="en-US" sz="39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400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/>
                      </m:sSub>
                    </m:oMath>
                  </m:oMathPara>
                </a14:m>
                <a:endParaRPr lang="en-US" sz="3900" dirty="0"/>
              </a:p>
              <a:p>
                <a:r>
                  <a:rPr lang="en-US" sz="3900" dirty="0"/>
                  <a:t>The average save or spend over 5 years will not be the same for gasoline powered model years before 2000 and after.</a:t>
                </a: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2512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62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Hypothesis #1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t-Test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C36ED8-0191-6C26-4500-6782879C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547" y="336829"/>
            <a:ext cx="7438924" cy="62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9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Hypothesis #1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(Results)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31C0C05-0277-23F5-50E8-A99231522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1654" y="900332"/>
                <a:ext cx="6022145" cy="51909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the difference of means is statistically significant with a p-value &lt; .001 and a 95% confidence interval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185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62±54.31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31C0C05-0277-23F5-50E8-A99231522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1654" y="900332"/>
                <a:ext cx="6022145" cy="5190979"/>
              </a:xfrm>
              <a:blipFill>
                <a:blip r:embed="rId2"/>
                <a:stretch>
                  <a:fillRect l="-1824" t="-1998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A9AED79-05FE-EA5A-9C33-E91E6F7E2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107658"/>
              </p:ext>
            </p:extLst>
          </p:nvPr>
        </p:nvGraphicFramePr>
        <p:xfrm>
          <a:off x="5683348" y="2686929"/>
          <a:ext cx="5162843" cy="3967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34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5" y="739954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Hypothesis #1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(Results)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Comparing Means :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Newer vs. Older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8E8611F-244E-EBA6-28F8-3BAE441B1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2914"/>
              </p:ext>
            </p:extLst>
          </p:nvPr>
        </p:nvGraphicFramePr>
        <p:xfrm>
          <a:off x="4527550" y="1730326"/>
          <a:ext cx="6908800" cy="480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3F670D-4BCE-4685-62FD-9F878F10F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56948"/>
              </p:ext>
            </p:extLst>
          </p:nvPr>
        </p:nvGraphicFramePr>
        <p:xfrm>
          <a:off x="4524502" y="140677"/>
          <a:ext cx="6771856" cy="1589649"/>
        </p:xfrm>
        <a:graphic>
          <a:graphicData uri="http://schemas.openxmlformats.org/drawingml/2006/table">
            <a:tbl>
              <a:tblPr/>
              <a:tblGrid>
                <a:gridCol w="2951214">
                  <a:extLst>
                    <a:ext uri="{9D8B030D-6E8A-4147-A177-3AD203B41FA5}">
                      <a16:colId xmlns:a16="http://schemas.microsoft.com/office/drawing/2014/main" val="2476432111"/>
                    </a:ext>
                  </a:extLst>
                </a:gridCol>
                <a:gridCol w="1280044">
                  <a:extLst>
                    <a:ext uri="{9D8B030D-6E8A-4147-A177-3AD203B41FA5}">
                      <a16:colId xmlns:a16="http://schemas.microsoft.com/office/drawing/2014/main" val="901120519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2082787580"/>
                    </a:ext>
                  </a:extLst>
                </a:gridCol>
                <a:gridCol w="847205">
                  <a:extLst>
                    <a:ext uri="{9D8B030D-6E8A-4147-A177-3AD203B41FA5}">
                      <a16:colId xmlns:a16="http://schemas.microsoft.com/office/drawing/2014/main" val="955812437"/>
                    </a:ext>
                  </a:extLst>
                </a:gridCol>
              </a:tblGrid>
              <a:tr h="529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M.O.E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876989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-3062.86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18.31986882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73534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 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-3248.48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20.78802943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20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1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Hypothesis # 2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2WD vs. 4WD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   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r>
                  <a:rPr lang="en-US" sz="3600" dirty="0">
                    <a:latin typeface="Cambria Math" panose="02040503050406030204" pitchFamily="18" charset="0"/>
                  </a:rPr>
                  <a:t>2WD Small SUV and 4WD  SUV will have equal average MPG.</a:t>
                </a:r>
              </a:p>
              <a:p>
                <a:pPr marL="0" indent="0">
                  <a:buNone/>
                </a:pPr>
                <a:endParaRPr lang="en-US" sz="36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/>
                      </m:sSub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2WD Small SUV and 4WD Small SUV will have unequal average MPG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2512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57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58720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Hypothesis #2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t-Test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04EED6-41D3-516C-736D-FF3925E6F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274" y="511387"/>
            <a:ext cx="7497003" cy="59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0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504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Factors that statistically affect MPG or Cost</vt:lpstr>
      <vt:lpstr>Business Objective</vt:lpstr>
      <vt:lpstr>Information</vt:lpstr>
      <vt:lpstr>Hypothesis #1 Save or Spend Newer vs Older</vt:lpstr>
      <vt:lpstr>Hypothesis #1 t-Test </vt:lpstr>
      <vt:lpstr>   Hypothesis #1 (Results) </vt:lpstr>
      <vt:lpstr>Hypothesis #1 (Results) Comparing Means : Newer vs. Older</vt:lpstr>
      <vt:lpstr>Hypothesis # 2 2WD vs. 4WD</vt:lpstr>
      <vt:lpstr>Hypothesis #2 t-Test</vt:lpstr>
      <vt:lpstr>Hypothesis #2 (Results)</vt:lpstr>
      <vt:lpstr>Hypothesis #2 (Results) Comparing Means : 2WD vs. 4WD</vt:lpstr>
      <vt:lpstr> Hypothesis #3 Turbo-charger vs. Super-charger </vt:lpstr>
      <vt:lpstr>Hypothesis #3 t-Test</vt:lpstr>
      <vt:lpstr>Hypothesis #3 (Results)</vt:lpstr>
      <vt:lpstr>Hypothesis #3 (Results) Comparing Means: T vs 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MPG and Cost</dc:title>
  <dc:creator>sean hastings</dc:creator>
  <cp:lastModifiedBy>sean hastings</cp:lastModifiedBy>
  <cp:revision>1</cp:revision>
  <dcterms:created xsi:type="dcterms:W3CDTF">2022-07-19T22:48:23Z</dcterms:created>
  <dcterms:modified xsi:type="dcterms:W3CDTF">2022-08-04T23:31:30Z</dcterms:modified>
</cp:coreProperties>
</file>