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472717-E08E-42F8-B7A0-1302EB6AFD5F}">
  <a:tblStyle styleId="{04472717-E08E-42F8-B7A0-1302EB6AFD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cf5d9158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cf5d9158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cf5d9158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cf5d915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cf5d915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cf5d915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cf5d9158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cf5d915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cf5d9158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cf5d9158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cf5d915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cf5d915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cf5d915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cf5d915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cf5d915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cf5d915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f5d9158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f5d9158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f5d9158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cf5d915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cc9946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cc9946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cf5d9158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cf5d9158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f5d9158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f5d9158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cf5d915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cf5d915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cf5d9158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cf5d915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cf5d9158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cf5d9158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f5d9158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cf5d9158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cf5d91588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cf5d91588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cf5d9158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cf5d9158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cf5d91588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cf5d9158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cf5d91588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cf5d91588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cf5d9158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cf5d9158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cf5d9158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cf5d9158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cf5d9158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cf5d9158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cc99468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cc99468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cf5d9158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cf5d9158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c99468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c99468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cc99468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cc99468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cc99468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cc99468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cf5d91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cf5d91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f5d915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cf5d915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B2B2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C77531"/>
                </a:solidFill>
              </a:rPr>
              <a:t>Project 2</a:t>
            </a:r>
            <a:endParaRPr>
              <a:solidFill>
                <a:srgbClr val="C7753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BB461"/>
                </a:solidFill>
              </a:rPr>
              <a:t>Tanner Hall, Sean Horner, Kyle Pacheco</a:t>
            </a:r>
            <a:endParaRPr>
              <a:solidFill>
                <a:srgbClr val="DBB46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33700"/>
            <a:ext cx="86073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Analysis Engine Setup</a:t>
            </a:r>
            <a:endParaRPr>
              <a:solidFill>
                <a:srgbClr val="C77531"/>
              </a:solidFill>
            </a:endParaRPr>
          </a:p>
        </p:txBody>
      </p:sp>
      <p:sp>
        <p:nvSpPr>
          <p:cNvPr id="113" name="Google Shape;113;p22"/>
          <p:cNvSpPr txBox="1"/>
          <p:nvPr>
            <p:ph idx="1" type="body"/>
          </p:nvPr>
        </p:nvSpPr>
        <p:spPr>
          <a:xfrm>
            <a:off x="311700" y="989400"/>
            <a:ext cx="2808000" cy="357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9EB0BA"/>
                </a:solidFill>
              </a:rPr>
              <a:t>Since the Analysis Engine is the only part of the code which uses Spark, it is responsible for creating its own SparkSession.</a:t>
            </a:r>
            <a:endParaRPr>
              <a:solidFill>
                <a:srgbClr val="9EB0BA"/>
              </a:solidFill>
            </a:endParaRPr>
          </a:p>
        </p:txBody>
      </p:sp>
      <p:pic>
        <p:nvPicPr>
          <p:cNvPr id="114" name="Google Shape;114;p22"/>
          <p:cNvPicPr preferRelativeResize="0"/>
          <p:nvPr/>
        </p:nvPicPr>
        <p:blipFill rotWithShape="1">
          <a:blip r:embed="rId3">
            <a:alphaModFix/>
          </a:blip>
          <a:srcRect b="0" l="626" r="0" t="0"/>
          <a:stretch/>
        </p:blipFill>
        <p:spPr>
          <a:xfrm>
            <a:off x="3306050" y="1123950"/>
            <a:ext cx="5612950" cy="289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31025"/>
            <a:ext cx="85995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Sub-Method:</a:t>
            </a:r>
            <a:r>
              <a:rPr lang="en"/>
              <a:t> </a:t>
            </a:r>
            <a:r>
              <a:rPr lang="en">
                <a:solidFill>
                  <a:srgbClr val="DBB461"/>
                </a:solidFill>
              </a:rPr>
              <a:t>flattenSchema</a:t>
            </a:r>
            <a:endParaRPr>
              <a:solidFill>
                <a:srgbClr val="DBB461"/>
              </a:solidFill>
            </a:endParaRPr>
          </a:p>
        </p:txBody>
      </p:sp>
      <p:sp>
        <p:nvSpPr>
          <p:cNvPr id="120" name="Google Shape;120;p23"/>
          <p:cNvSpPr txBox="1"/>
          <p:nvPr>
            <p:ph idx="1" type="body"/>
          </p:nvPr>
        </p:nvSpPr>
        <p:spPr>
          <a:xfrm>
            <a:off x="311700" y="986725"/>
            <a:ext cx="2808000" cy="35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EB0BA"/>
                </a:solidFill>
              </a:rPr>
              <a:t>This method was pulled from a StackOverflow answer at:  </a:t>
            </a:r>
            <a:r>
              <a:rPr lang="en" sz="1000">
                <a:solidFill>
                  <a:srgbClr val="629755"/>
                </a:solidFill>
                <a:highlight>
                  <a:srgbClr val="2B2B2B"/>
                </a:highlight>
                <a:latin typeface="Courier New"/>
                <a:ea typeface="Courier New"/>
                <a:cs typeface="Courier New"/>
                <a:sym typeface="Courier New"/>
              </a:rPr>
              <a:t>https://stackoverflow.com/questions/37471346/automatically-and-elegantly-flatten-dataframe-in-spark-sql/38460312</a:t>
            </a:r>
            <a:endParaRPr sz="1000">
              <a:solidFill>
                <a:srgbClr val="629755"/>
              </a:solidFill>
              <a:highlight>
                <a:srgbClr val="2B2B2B"/>
              </a:highlight>
              <a:latin typeface="Courier New"/>
              <a:ea typeface="Courier New"/>
              <a:cs typeface="Courier New"/>
              <a:sym typeface="Courier New"/>
            </a:endParaRPr>
          </a:p>
          <a:p>
            <a:pPr indent="0" lvl="0" marL="0" rtl="0" algn="l">
              <a:spcBef>
                <a:spcPts val="1600"/>
              </a:spcBef>
              <a:spcAft>
                <a:spcPts val="1600"/>
              </a:spcAft>
              <a:buNone/>
            </a:pPr>
            <a:r>
              <a:rPr lang="en">
                <a:solidFill>
                  <a:srgbClr val="9EB0BA"/>
                </a:solidFill>
              </a:rPr>
              <a:t>It takes any schema, rolls through it and if it discovers any nested columns it pulls them out ot the root level.</a:t>
            </a:r>
            <a:endParaRPr>
              <a:solidFill>
                <a:srgbClr val="9EB0BA"/>
              </a:solidFill>
            </a:endParaRPr>
          </a:p>
        </p:txBody>
      </p:sp>
      <p:pic>
        <p:nvPicPr>
          <p:cNvPr id="121" name="Google Shape;121;p23"/>
          <p:cNvPicPr preferRelativeResize="0"/>
          <p:nvPr/>
        </p:nvPicPr>
        <p:blipFill>
          <a:blip r:embed="rId3">
            <a:alphaModFix/>
          </a:blip>
          <a:stretch>
            <a:fillRect/>
          </a:stretch>
        </p:blipFill>
        <p:spPr>
          <a:xfrm>
            <a:off x="3191700" y="1609675"/>
            <a:ext cx="5719501" cy="1924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31025"/>
            <a:ext cx="85995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Sub-Method:</a:t>
            </a:r>
            <a:r>
              <a:rPr lang="en"/>
              <a:t> </a:t>
            </a:r>
            <a:r>
              <a:rPr lang="en">
                <a:solidFill>
                  <a:srgbClr val="DBB461"/>
                </a:solidFill>
              </a:rPr>
              <a:t>passesWordFilter</a:t>
            </a:r>
            <a:endParaRPr>
              <a:solidFill>
                <a:srgbClr val="DBB461"/>
              </a:solidFill>
            </a:endParaRPr>
          </a:p>
        </p:txBody>
      </p:sp>
      <p:sp>
        <p:nvSpPr>
          <p:cNvPr id="127" name="Google Shape;127;p24"/>
          <p:cNvSpPr txBox="1"/>
          <p:nvPr>
            <p:ph idx="1" type="body"/>
          </p:nvPr>
        </p:nvSpPr>
        <p:spPr>
          <a:xfrm>
            <a:off x="311700" y="986725"/>
            <a:ext cx="2808000" cy="35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EB0BA"/>
                </a:solidFill>
              </a:rPr>
              <a:t>The filter word list was modified from the one at:</a:t>
            </a:r>
            <a:endParaRPr>
              <a:solidFill>
                <a:srgbClr val="9EB0BA"/>
              </a:solidFill>
            </a:endParaRPr>
          </a:p>
          <a:p>
            <a:pPr indent="0" lvl="0" marL="0" rtl="0" algn="l">
              <a:spcBef>
                <a:spcPts val="0"/>
              </a:spcBef>
              <a:spcAft>
                <a:spcPts val="0"/>
              </a:spcAft>
              <a:buNone/>
            </a:pPr>
            <a:r>
              <a:rPr lang="en" sz="1000">
                <a:solidFill>
                  <a:srgbClr val="629755"/>
                </a:solidFill>
                <a:highlight>
                  <a:srgbClr val="2B2B2B"/>
                </a:highlight>
                <a:latin typeface="Courier New"/>
                <a:ea typeface="Courier New"/>
                <a:cs typeface="Courier New"/>
                <a:sym typeface="Courier New"/>
              </a:rPr>
              <a:t>https://www.link-assistant.com/seo-stop-words.html</a:t>
            </a:r>
            <a:endParaRPr sz="1000">
              <a:solidFill>
                <a:srgbClr val="629755"/>
              </a:solidFill>
              <a:highlight>
                <a:srgbClr val="2B2B2B"/>
              </a:highlight>
              <a:latin typeface="Courier New"/>
              <a:ea typeface="Courier New"/>
              <a:cs typeface="Courier New"/>
              <a:sym typeface="Courier New"/>
            </a:endParaRPr>
          </a:p>
          <a:p>
            <a:pPr indent="0" lvl="0" marL="0" rtl="0" algn="l">
              <a:spcBef>
                <a:spcPts val="1600"/>
              </a:spcBef>
              <a:spcAft>
                <a:spcPts val="1600"/>
              </a:spcAft>
              <a:buNone/>
            </a:pPr>
            <a:r>
              <a:rPr lang="en">
                <a:solidFill>
                  <a:srgbClr val="9EB0BA"/>
                </a:solidFill>
              </a:rPr>
              <a:t>This method takes checks if a given word is in the FILTER_WORDS set and if it is it returns a false value, otherwise it returns true. </a:t>
            </a:r>
            <a:endParaRPr>
              <a:solidFill>
                <a:srgbClr val="9EB0BA"/>
              </a:solidFill>
            </a:endParaRPr>
          </a:p>
        </p:txBody>
      </p:sp>
      <p:pic>
        <p:nvPicPr>
          <p:cNvPr id="128" name="Google Shape;128;p24"/>
          <p:cNvPicPr preferRelativeResize="0"/>
          <p:nvPr/>
        </p:nvPicPr>
        <p:blipFill>
          <a:blip r:embed="rId3">
            <a:alphaModFix/>
          </a:blip>
          <a:stretch>
            <a:fillRect/>
          </a:stretch>
        </p:blipFill>
        <p:spPr>
          <a:xfrm>
            <a:off x="3119698" y="986725"/>
            <a:ext cx="1661200" cy="3794825"/>
          </a:xfrm>
          <a:prstGeom prst="rect">
            <a:avLst/>
          </a:prstGeom>
          <a:noFill/>
          <a:ln>
            <a:noFill/>
          </a:ln>
        </p:spPr>
      </p:pic>
      <p:pic>
        <p:nvPicPr>
          <p:cNvPr id="129" name="Google Shape;129;p24"/>
          <p:cNvPicPr preferRelativeResize="0"/>
          <p:nvPr/>
        </p:nvPicPr>
        <p:blipFill>
          <a:blip r:embed="rId4">
            <a:alphaModFix/>
          </a:blip>
          <a:stretch>
            <a:fillRect/>
          </a:stretch>
        </p:blipFill>
        <p:spPr>
          <a:xfrm>
            <a:off x="4898023" y="986725"/>
            <a:ext cx="3695700" cy="119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93475"/>
            <a:ext cx="86061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1:</a:t>
            </a:r>
            <a:r>
              <a:rPr lang="en"/>
              <a:t> </a:t>
            </a:r>
            <a:r>
              <a:rPr lang="en">
                <a:solidFill>
                  <a:srgbClr val="DBB461"/>
                </a:solidFill>
              </a:rPr>
              <a:t>handleStripper </a:t>
            </a:r>
            <a:r>
              <a:rPr lang="en"/>
              <a:t>                                             </a:t>
            </a:r>
            <a:r>
              <a:rPr lang="en">
                <a:solidFill>
                  <a:srgbClr val="3E7378"/>
                </a:solidFill>
              </a:rPr>
              <a:t>(Part 1)</a:t>
            </a:r>
            <a:endParaRPr>
              <a:solidFill>
                <a:srgbClr val="3E7378"/>
              </a:solidFill>
            </a:endParaRPr>
          </a:p>
        </p:txBody>
      </p:sp>
      <p:sp>
        <p:nvSpPr>
          <p:cNvPr id="135" name="Google Shape;135;p25"/>
          <p:cNvSpPr txBox="1"/>
          <p:nvPr>
            <p:ph idx="1" type="body"/>
          </p:nvPr>
        </p:nvSpPr>
        <p:spPr>
          <a:xfrm>
            <a:off x="311700" y="949175"/>
            <a:ext cx="2808000" cy="3619800"/>
          </a:xfrm>
          <a:prstGeom prst="rect">
            <a:avLst/>
          </a:prstGeom>
        </p:spPr>
        <p:txBody>
          <a:bodyPr anchorCtr="0" anchor="t" bIns="91425" lIns="91425" spcFirstLastPara="1" rIns="91425" wrap="square" tIns="91425">
            <a:noAutofit/>
          </a:bodyPr>
          <a:lstStyle/>
          <a:p>
            <a:pPr indent="-121919" lvl="0" marL="182880" rtl="0" algn="l">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Splits the data into separate words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Removes all trivial characters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a:t>
            </a:r>
            <a:endParaRPr>
              <a:solidFill>
                <a:srgbClr val="9EB0BA"/>
              </a:solidFill>
            </a:endParaRPr>
          </a:p>
          <a:p>
            <a:pPr indent="-213359" lvl="1" marL="365760" rtl="0" algn="l">
              <a:lnSpc>
                <a:spcPct val="130000"/>
              </a:lnSpc>
              <a:spcBef>
                <a:spcPts val="0"/>
              </a:spcBef>
              <a:spcAft>
                <a:spcPts val="0"/>
              </a:spcAft>
              <a:buClr>
                <a:srgbClr val="9EB0BA"/>
              </a:buClr>
              <a:buSzPts val="1200"/>
              <a:buChar char="○"/>
            </a:pPr>
            <a:r>
              <a:rPr lang="en">
                <a:solidFill>
                  <a:srgbClr val="9EB0BA"/>
                </a:solidFill>
              </a:rPr>
              <a:t>words longer than 1, </a:t>
            </a:r>
            <a:endParaRPr>
              <a:solidFill>
                <a:srgbClr val="9EB0BA"/>
              </a:solidFill>
            </a:endParaRPr>
          </a:p>
          <a:p>
            <a:pPr indent="-213359" lvl="1" marL="365760" rtl="0" algn="l">
              <a:lnSpc>
                <a:spcPct val="130000"/>
              </a:lnSpc>
              <a:spcBef>
                <a:spcPts val="0"/>
              </a:spcBef>
              <a:spcAft>
                <a:spcPts val="0"/>
              </a:spcAft>
              <a:buClr>
                <a:srgbClr val="9EB0BA"/>
              </a:buClr>
              <a:buSzPts val="1200"/>
              <a:buChar char="○"/>
            </a:pPr>
            <a:r>
              <a:rPr lang="en">
                <a:solidFill>
                  <a:srgbClr val="9EB0BA"/>
                </a:solidFill>
              </a:rPr>
              <a:t>words starting with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Slices off the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Groups by word</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Counts the groups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Sorts by count number</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Collects the results and packages them into an Array</a:t>
            </a:r>
            <a:endParaRPr>
              <a:solidFill>
                <a:srgbClr val="9EB0BA"/>
              </a:solidFill>
            </a:endParaRPr>
          </a:p>
        </p:txBody>
      </p:sp>
      <p:pic>
        <p:nvPicPr>
          <p:cNvPr id="136" name="Google Shape;136;p25"/>
          <p:cNvPicPr preferRelativeResize="0"/>
          <p:nvPr/>
        </p:nvPicPr>
        <p:blipFill>
          <a:blip r:embed="rId3">
            <a:alphaModFix/>
          </a:blip>
          <a:stretch>
            <a:fillRect/>
          </a:stretch>
        </p:blipFill>
        <p:spPr>
          <a:xfrm>
            <a:off x="3198300" y="1122238"/>
            <a:ext cx="5719499" cy="28990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33700"/>
            <a:ext cx="86007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Sub-Method:</a:t>
            </a:r>
            <a:r>
              <a:rPr lang="en"/>
              <a:t> </a:t>
            </a:r>
            <a:r>
              <a:rPr lang="en">
                <a:solidFill>
                  <a:srgbClr val="DBB461"/>
                </a:solidFill>
              </a:rPr>
              <a:t>StringBuilder</a:t>
            </a:r>
            <a:endParaRPr>
              <a:solidFill>
                <a:srgbClr val="DBB461"/>
              </a:solidFill>
            </a:endParaRPr>
          </a:p>
        </p:txBody>
      </p:sp>
      <p:sp>
        <p:nvSpPr>
          <p:cNvPr id="142" name="Google Shape;142;p26"/>
          <p:cNvSpPr txBox="1"/>
          <p:nvPr>
            <p:ph idx="1" type="body"/>
          </p:nvPr>
        </p:nvSpPr>
        <p:spPr>
          <a:xfrm>
            <a:off x="311700" y="989400"/>
            <a:ext cx="2919900" cy="3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EB0BA"/>
                </a:solidFill>
              </a:rPr>
              <a:t>This sub-method appears at the end of:</a:t>
            </a:r>
            <a:endParaRPr>
              <a:solidFill>
                <a:srgbClr val="9EB0BA"/>
              </a:solidFill>
            </a:endParaRPr>
          </a:p>
          <a:p>
            <a:pPr indent="-121919" lvl="0" marL="182880" rtl="0" algn="l">
              <a:spcBef>
                <a:spcPts val="0"/>
              </a:spcBef>
              <a:spcAft>
                <a:spcPts val="0"/>
              </a:spcAft>
              <a:buClr>
                <a:srgbClr val="9EB0BA"/>
              </a:buClr>
              <a:buSzPts val="1200"/>
              <a:buChar char="●"/>
            </a:pPr>
            <a:r>
              <a:rPr lang="en">
                <a:solidFill>
                  <a:srgbClr val="9EB0BA"/>
                </a:solidFill>
              </a:rPr>
              <a:t>handleStripper</a:t>
            </a:r>
            <a:endParaRPr>
              <a:solidFill>
                <a:srgbClr val="9EB0BA"/>
              </a:solidFill>
            </a:endParaRPr>
          </a:p>
          <a:p>
            <a:pPr indent="-121919" lvl="0" marL="182880" rtl="0" algn="l">
              <a:spcBef>
                <a:spcPts val="0"/>
              </a:spcBef>
              <a:spcAft>
                <a:spcPts val="0"/>
              </a:spcAft>
              <a:buClr>
                <a:srgbClr val="9EB0BA"/>
              </a:buClr>
              <a:buSzPts val="1200"/>
              <a:buChar char="●"/>
            </a:pPr>
            <a:r>
              <a:rPr lang="en">
                <a:solidFill>
                  <a:srgbClr val="9EB0BA"/>
                </a:solidFill>
              </a:rPr>
              <a:t>hashtagStripper</a:t>
            </a:r>
            <a:endParaRPr>
              <a:solidFill>
                <a:srgbClr val="9EB0BA"/>
              </a:solidFill>
            </a:endParaRPr>
          </a:p>
          <a:p>
            <a:pPr indent="-121919" lvl="0" marL="182880" rtl="0" algn="l">
              <a:spcBef>
                <a:spcPts val="0"/>
              </a:spcBef>
              <a:spcAft>
                <a:spcPts val="0"/>
              </a:spcAft>
              <a:buClr>
                <a:srgbClr val="9EB0BA"/>
              </a:buClr>
              <a:buSzPts val="1200"/>
              <a:buChar char="●"/>
            </a:pPr>
            <a:r>
              <a:rPr lang="en">
                <a:solidFill>
                  <a:srgbClr val="9EB0BA"/>
                </a:solidFill>
              </a:rPr>
              <a:t>wordCount</a:t>
            </a:r>
            <a:endParaRPr>
              <a:solidFill>
                <a:srgbClr val="9EB0BA"/>
              </a:solidFill>
            </a:endParaRPr>
          </a:p>
          <a:p>
            <a:pPr indent="-121919" lvl="0" marL="182880" rtl="0" algn="l">
              <a:spcBef>
                <a:spcPts val="0"/>
              </a:spcBef>
              <a:spcAft>
                <a:spcPts val="0"/>
              </a:spcAft>
              <a:buClr>
                <a:srgbClr val="9EB0BA"/>
              </a:buClr>
              <a:buSzPts val="1200"/>
              <a:buChar char="●"/>
            </a:pPr>
            <a:r>
              <a:rPr lang="en">
                <a:solidFill>
                  <a:srgbClr val="9EB0BA"/>
                </a:solidFill>
              </a:rPr>
              <a:t>followingCharacter</a:t>
            </a:r>
            <a:endParaRPr>
              <a:solidFill>
                <a:srgbClr val="9EB0BA"/>
              </a:solidFill>
            </a:endParaRPr>
          </a:p>
          <a:p>
            <a:pPr indent="0" lvl="0" marL="0" rtl="0" algn="l">
              <a:spcBef>
                <a:spcPts val="1600"/>
              </a:spcBef>
              <a:spcAft>
                <a:spcPts val="0"/>
              </a:spcAft>
              <a:buNone/>
            </a:pPr>
            <a:r>
              <a:rPr lang="en">
                <a:solidFill>
                  <a:srgbClr val="9EB0BA"/>
                </a:solidFill>
              </a:rPr>
              <a:t>It does the following:</a:t>
            </a:r>
            <a:endParaRPr>
              <a:solidFill>
                <a:srgbClr val="9EB0BA"/>
              </a:solidFill>
            </a:endParaRPr>
          </a:p>
          <a:p>
            <a:pPr indent="-121919" lvl="0" marL="182880" rtl="0" algn="l">
              <a:spcBef>
                <a:spcPts val="0"/>
              </a:spcBef>
              <a:spcAft>
                <a:spcPts val="0"/>
              </a:spcAft>
              <a:buClr>
                <a:srgbClr val="9EB0BA"/>
              </a:buClr>
              <a:buSzPts val="1200"/>
              <a:buChar char="●"/>
            </a:pPr>
            <a:r>
              <a:rPr lang="en">
                <a:solidFill>
                  <a:srgbClr val="9EB0BA"/>
                </a:solidFill>
              </a:rPr>
              <a:t>Tests if the result Array is empty</a:t>
            </a:r>
            <a:endParaRPr>
              <a:solidFill>
                <a:srgbClr val="9EB0BA"/>
              </a:solidFill>
            </a:endParaRPr>
          </a:p>
          <a:p>
            <a:pPr indent="-121919" lvl="0" marL="182880" rtl="0" algn="l">
              <a:spcBef>
                <a:spcPts val="0"/>
              </a:spcBef>
              <a:spcAft>
                <a:spcPts val="0"/>
              </a:spcAft>
              <a:buClr>
                <a:srgbClr val="9EB0BA"/>
              </a:buClr>
              <a:buSzPts val="1200"/>
              <a:buChar char="●"/>
            </a:pPr>
            <a:r>
              <a:rPr lang="en">
                <a:solidFill>
                  <a:srgbClr val="9EB0BA"/>
                </a:solidFill>
              </a:rPr>
              <a:t>Starts a foreach loop through each item in the list that:</a:t>
            </a:r>
            <a:endParaRPr>
              <a:solidFill>
                <a:srgbClr val="9EB0BA"/>
              </a:solidFill>
            </a:endParaRPr>
          </a:p>
          <a:p>
            <a:pPr indent="-121920" lvl="1" marL="274320" rtl="0" algn="l">
              <a:spcBef>
                <a:spcPts val="0"/>
              </a:spcBef>
              <a:spcAft>
                <a:spcPts val="0"/>
              </a:spcAft>
              <a:buClr>
                <a:srgbClr val="9EB0BA"/>
              </a:buClr>
              <a:buSzPts val="1200"/>
              <a:buChar char="○"/>
            </a:pPr>
            <a:r>
              <a:rPr lang="en">
                <a:solidFill>
                  <a:srgbClr val="9EB0BA"/>
                </a:solidFill>
              </a:rPr>
              <a:t>Checks if the length of the current string plus the next item goes over the character limit</a:t>
            </a:r>
            <a:endParaRPr>
              <a:solidFill>
                <a:srgbClr val="9EB0BA"/>
              </a:solidFill>
            </a:endParaRPr>
          </a:p>
          <a:p>
            <a:pPr indent="-121920" lvl="1" marL="274320" rtl="0" algn="l">
              <a:spcBef>
                <a:spcPts val="0"/>
              </a:spcBef>
              <a:spcAft>
                <a:spcPts val="0"/>
              </a:spcAft>
              <a:buClr>
                <a:srgbClr val="9EB0BA"/>
              </a:buClr>
              <a:buSzPts val="1200"/>
              <a:buChar char="○"/>
            </a:pPr>
            <a:r>
              <a:rPr lang="en">
                <a:solidFill>
                  <a:srgbClr val="9EB0BA"/>
                </a:solidFill>
              </a:rPr>
              <a:t>If not, it appends the item and moves on to the next</a:t>
            </a:r>
            <a:endParaRPr>
              <a:solidFill>
                <a:srgbClr val="9EB0BA"/>
              </a:solidFill>
            </a:endParaRPr>
          </a:p>
          <a:p>
            <a:pPr indent="-121920" lvl="1" marL="274320" rtl="0" algn="l">
              <a:spcBef>
                <a:spcPts val="0"/>
              </a:spcBef>
              <a:spcAft>
                <a:spcPts val="0"/>
              </a:spcAft>
              <a:buClr>
                <a:srgbClr val="9EB0BA"/>
              </a:buClr>
              <a:buSzPts val="1200"/>
              <a:buChar char="○"/>
            </a:pPr>
            <a:r>
              <a:rPr lang="en">
                <a:solidFill>
                  <a:srgbClr val="9EB0BA"/>
                </a:solidFill>
              </a:rPr>
              <a:t>Stops when the limit is exceeded or the loop completes (i.e. list runs out of items)</a:t>
            </a:r>
            <a:endParaRPr>
              <a:solidFill>
                <a:srgbClr val="9EB0BA"/>
              </a:solidFill>
            </a:endParaRPr>
          </a:p>
        </p:txBody>
      </p:sp>
      <p:pic>
        <p:nvPicPr>
          <p:cNvPr id="143" name="Google Shape;143;p26"/>
          <p:cNvPicPr preferRelativeResize="0"/>
          <p:nvPr/>
        </p:nvPicPr>
        <p:blipFill>
          <a:blip r:embed="rId3">
            <a:alphaModFix/>
          </a:blip>
          <a:stretch>
            <a:fillRect/>
          </a:stretch>
        </p:blipFill>
        <p:spPr>
          <a:xfrm>
            <a:off x="3768900" y="1343025"/>
            <a:ext cx="5143500" cy="245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284875" y="233725"/>
            <a:ext cx="86340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2:</a:t>
            </a:r>
            <a:r>
              <a:rPr lang="en"/>
              <a:t> </a:t>
            </a:r>
            <a:r>
              <a:rPr lang="en">
                <a:solidFill>
                  <a:srgbClr val="DBB461"/>
                </a:solidFill>
              </a:rPr>
              <a:t>hashtagStripper  </a:t>
            </a:r>
            <a:r>
              <a:rPr lang="en"/>
              <a:t>                     </a:t>
            </a:r>
            <a:r>
              <a:rPr lang="en" sz="2100">
                <a:solidFill>
                  <a:srgbClr val="3E7378"/>
                </a:solidFill>
              </a:rPr>
              <a:t>(excluding StringBuilder)</a:t>
            </a:r>
            <a:endParaRPr sz="2100">
              <a:solidFill>
                <a:srgbClr val="3E7378"/>
              </a:solidFill>
            </a:endParaRPr>
          </a:p>
        </p:txBody>
      </p:sp>
      <p:sp>
        <p:nvSpPr>
          <p:cNvPr id="149" name="Google Shape;149;p27"/>
          <p:cNvSpPr txBox="1"/>
          <p:nvPr>
            <p:ph idx="1" type="body"/>
          </p:nvPr>
        </p:nvSpPr>
        <p:spPr>
          <a:xfrm>
            <a:off x="311700" y="989425"/>
            <a:ext cx="2808000" cy="3579600"/>
          </a:xfrm>
          <a:prstGeom prst="rect">
            <a:avLst/>
          </a:prstGeom>
        </p:spPr>
        <p:txBody>
          <a:bodyPr anchorCtr="0" anchor="t" bIns="91425" lIns="91425" spcFirstLastPara="1" rIns="91425" wrap="square" tIns="91425">
            <a:noAutofit/>
          </a:bodyPr>
          <a:lstStyle/>
          <a:p>
            <a:pPr indent="-121919" lvl="0" marL="182880" rtl="0" algn="l">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Splits the data into separate words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Removes all trivial characters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a:t>
            </a:r>
            <a:endParaRPr>
              <a:solidFill>
                <a:srgbClr val="9EB0BA"/>
              </a:solidFill>
            </a:endParaRPr>
          </a:p>
          <a:p>
            <a:pPr indent="-213359" lvl="1" marL="365760" rtl="0" algn="l">
              <a:lnSpc>
                <a:spcPct val="130000"/>
              </a:lnSpc>
              <a:spcBef>
                <a:spcPts val="0"/>
              </a:spcBef>
              <a:spcAft>
                <a:spcPts val="0"/>
              </a:spcAft>
              <a:buClr>
                <a:srgbClr val="9EB0BA"/>
              </a:buClr>
              <a:buSzPts val="1200"/>
              <a:buChar char="○"/>
            </a:pPr>
            <a:r>
              <a:rPr lang="en">
                <a:solidFill>
                  <a:srgbClr val="9EB0BA"/>
                </a:solidFill>
              </a:rPr>
              <a:t>words longer than 1, </a:t>
            </a:r>
            <a:endParaRPr>
              <a:solidFill>
                <a:srgbClr val="9EB0BA"/>
              </a:solidFill>
            </a:endParaRPr>
          </a:p>
          <a:p>
            <a:pPr indent="-213359" lvl="1" marL="365760" rtl="0" algn="l">
              <a:lnSpc>
                <a:spcPct val="130000"/>
              </a:lnSpc>
              <a:spcBef>
                <a:spcPts val="0"/>
              </a:spcBef>
              <a:spcAft>
                <a:spcPts val="0"/>
              </a:spcAft>
              <a:buClr>
                <a:srgbClr val="9EB0BA"/>
              </a:buClr>
              <a:buSzPts val="1200"/>
              <a:buChar char="○"/>
            </a:pPr>
            <a:r>
              <a:rPr lang="en">
                <a:solidFill>
                  <a:srgbClr val="9EB0BA"/>
                </a:solidFill>
              </a:rPr>
              <a:t>words starting with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Slices off the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Groups by word</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Counts the groups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Sorts by count number</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Collects the results and packages them into an Array</a:t>
            </a:r>
            <a:endParaRPr>
              <a:solidFill>
                <a:srgbClr val="9EB0BA"/>
              </a:solidFill>
            </a:endParaRPr>
          </a:p>
        </p:txBody>
      </p:sp>
      <p:pic>
        <p:nvPicPr>
          <p:cNvPr id="150" name="Google Shape;150;p27"/>
          <p:cNvPicPr preferRelativeResize="0"/>
          <p:nvPr/>
        </p:nvPicPr>
        <p:blipFill>
          <a:blip r:embed="rId3">
            <a:alphaModFix/>
          </a:blip>
          <a:stretch>
            <a:fillRect/>
          </a:stretch>
        </p:blipFill>
        <p:spPr>
          <a:xfrm>
            <a:off x="3199375" y="1120175"/>
            <a:ext cx="5719500" cy="29031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33725"/>
            <a:ext cx="86007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3:</a:t>
            </a:r>
            <a:r>
              <a:rPr lang="en"/>
              <a:t> </a:t>
            </a:r>
            <a:r>
              <a:rPr lang="en">
                <a:solidFill>
                  <a:srgbClr val="DBB461"/>
                </a:solidFill>
              </a:rPr>
              <a:t>wordCounter</a:t>
            </a:r>
            <a:r>
              <a:rPr lang="en">
                <a:solidFill>
                  <a:srgbClr val="DBB461"/>
                </a:solidFill>
              </a:rPr>
              <a:t>  </a:t>
            </a:r>
            <a:r>
              <a:rPr lang="en"/>
              <a:t>                         </a:t>
            </a:r>
            <a:r>
              <a:rPr lang="en" sz="2100">
                <a:solidFill>
                  <a:srgbClr val="3E7378"/>
                </a:solidFill>
              </a:rPr>
              <a:t>(excluding StringBuilder)</a:t>
            </a:r>
            <a:endParaRPr>
              <a:solidFill>
                <a:srgbClr val="3E7378"/>
              </a:solidFill>
            </a:endParaRPr>
          </a:p>
        </p:txBody>
      </p:sp>
      <p:sp>
        <p:nvSpPr>
          <p:cNvPr id="156" name="Google Shape;156;p28"/>
          <p:cNvSpPr txBox="1"/>
          <p:nvPr>
            <p:ph idx="1" type="body"/>
          </p:nvPr>
        </p:nvSpPr>
        <p:spPr>
          <a:xfrm>
            <a:off x="311700" y="989425"/>
            <a:ext cx="2808000" cy="3579600"/>
          </a:xfrm>
          <a:prstGeom prst="rect">
            <a:avLst/>
          </a:prstGeom>
        </p:spPr>
        <p:txBody>
          <a:bodyPr anchorCtr="0" anchor="t" bIns="91425" lIns="91425" spcFirstLastPara="1" rIns="91425" wrap="square" tIns="91425">
            <a:noAutofit/>
          </a:bodyPr>
          <a:lstStyle/>
          <a:p>
            <a:pPr indent="-121919" lvl="0" marL="182880" rtl="0" algn="l">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Splits the data into separate words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Removes all trivial characters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Strings longer than 0</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Makes all words lowercase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non-trivial words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Groups by word</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Counts the groups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counts higher than 2</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Sorts by count number</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Collects the results and packages them into an Array</a:t>
            </a:r>
            <a:endParaRPr>
              <a:solidFill>
                <a:srgbClr val="9EB0BA"/>
              </a:solidFill>
            </a:endParaRPr>
          </a:p>
        </p:txBody>
      </p:sp>
      <p:pic>
        <p:nvPicPr>
          <p:cNvPr id="157" name="Google Shape;157;p28"/>
          <p:cNvPicPr preferRelativeResize="0"/>
          <p:nvPr/>
        </p:nvPicPr>
        <p:blipFill>
          <a:blip r:embed="rId3">
            <a:alphaModFix/>
          </a:blip>
          <a:stretch>
            <a:fillRect/>
          </a:stretch>
        </p:blipFill>
        <p:spPr>
          <a:xfrm>
            <a:off x="3192900" y="1017700"/>
            <a:ext cx="5719501" cy="3108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33725"/>
            <a:ext cx="86007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4:</a:t>
            </a:r>
            <a:r>
              <a:rPr lang="en"/>
              <a:t> </a:t>
            </a:r>
            <a:r>
              <a:rPr lang="en">
                <a:solidFill>
                  <a:srgbClr val="DBB461"/>
                </a:solidFill>
              </a:rPr>
              <a:t>followingCharacter</a:t>
            </a:r>
            <a:r>
              <a:rPr lang="en"/>
              <a:t>                                 </a:t>
            </a:r>
            <a:r>
              <a:rPr lang="en">
                <a:solidFill>
                  <a:srgbClr val="3E7378"/>
                </a:solidFill>
              </a:rPr>
              <a:t>(Step One)</a:t>
            </a:r>
            <a:endParaRPr>
              <a:solidFill>
                <a:srgbClr val="3E7378"/>
              </a:solidFill>
            </a:endParaRPr>
          </a:p>
        </p:txBody>
      </p:sp>
      <p:sp>
        <p:nvSpPr>
          <p:cNvPr id="163" name="Google Shape;163;p29"/>
          <p:cNvSpPr txBox="1"/>
          <p:nvPr>
            <p:ph idx="1" type="body"/>
          </p:nvPr>
        </p:nvSpPr>
        <p:spPr>
          <a:xfrm>
            <a:off x="311700" y="989425"/>
            <a:ext cx="2808000" cy="3579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solidFill>
                  <a:srgbClr val="9EB0BA"/>
                </a:solidFill>
              </a:rPr>
              <a:t>In the first step, this method:</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Splits the data into separate words at the given character</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Strings longer than 0</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Makes all words lowercase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Chops off all but the first character</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letters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Counts up the total number of instances that match the criteria, pre-combine and sort.</a:t>
            </a:r>
            <a:endParaRPr>
              <a:solidFill>
                <a:srgbClr val="9EB0BA"/>
              </a:solidFill>
            </a:endParaRPr>
          </a:p>
        </p:txBody>
      </p:sp>
      <p:pic>
        <p:nvPicPr>
          <p:cNvPr id="164" name="Google Shape;164;p29"/>
          <p:cNvPicPr preferRelativeResize="0"/>
          <p:nvPr/>
        </p:nvPicPr>
        <p:blipFill>
          <a:blip r:embed="rId3">
            <a:alphaModFix/>
          </a:blip>
          <a:stretch>
            <a:fillRect/>
          </a:stretch>
        </p:blipFill>
        <p:spPr>
          <a:xfrm>
            <a:off x="4330875" y="1347788"/>
            <a:ext cx="4581525" cy="244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33725"/>
            <a:ext cx="86010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4:</a:t>
            </a:r>
            <a:r>
              <a:rPr lang="en"/>
              <a:t> </a:t>
            </a:r>
            <a:r>
              <a:rPr lang="en">
                <a:solidFill>
                  <a:srgbClr val="DBB461"/>
                </a:solidFill>
              </a:rPr>
              <a:t>followingCharacter</a:t>
            </a:r>
            <a:r>
              <a:rPr lang="en"/>
              <a:t>                                 </a:t>
            </a:r>
            <a:r>
              <a:rPr lang="en">
                <a:solidFill>
                  <a:srgbClr val="3E7378"/>
                </a:solidFill>
              </a:rPr>
              <a:t>(Step Two)</a:t>
            </a:r>
            <a:endParaRPr>
              <a:solidFill>
                <a:srgbClr val="3E7378"/>
              </a:solidFill>
            </a:endParaRPr>
          </a:p>
        </p:txBody>
      </p:sp>
      <p:sp>
        <p:nvSpPr>
          <p:cNvPr id="170" name="Google Shape;170;p30"/>
          <p:cNvSpPr txBox="1"/>
          <p:nvPr>
            <p:ph idx="1" type="body"/>
          </p:nvPr>
        </p:nvSpPr>
        <p:spPr>
          <a:xfrm>
            <a:off x="311700" y="989425"/>
            <a:ext cx="3159600" cy="3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EB0BA"/>
                </a:solidFill>
              </a:rPr>
              <a:t>In the second step, the method:</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Reads in the data from stepOne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Counts up the occurrence of each letter</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Sorts the letters by count</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Creates columns that:</a:t>
            </a:r>
            <a:endParaRPr>
              <a:solidFill>
                <a:srgbClr val="9EB0BA"/>
              </a:solidFill>
            </a:endParaRPr>
          </a:p>
          <a:p>
            <a:pPr indent="-121919" lvl="1" marL="365760" rtl="0" algn="l">
              <a:lnSpc>
                <a:spcPct val="130000"/>
              </a:lnSpc>
              <a:spcBef>
                <a:spcPts val="0"/>
              </a:spcBef>
              <a:spcAft>
                <a:spcPts val="0"/>
              </a:spcAft>
              <a:buClr>
                <a:srgbClr val="9EB0BA"/>
              </a:buClr>
              <a:buSzPts val="1200"/>
              <a:buChar char="○"/>
            </a:pPr>
            <a:r>
              <a:rPr lang="en">
                <a:solidFill>
                  <a:srgbClr val="9EB0BA"/>
                </a:solidFill>
              </a:rPr>
              <a:t>Calculate the percentage as</a:t>
            </a:r>
            <a:br>
              <a:rPr lang="en">
                <a:solidFill>
                  <a:srgbClr val="9EB0BA"/>
                </a:solidFill>
              </a:rPr>
            </a:br>
            <a:r>
              <a:rPr lang="en">
                <a:solidFill>
                  <a:srgbClr val="9EB0BA"/>
                </a:solidFill>
              </a:rPr>
              <a:t>count / totalInstances * 100</a:t>
            </a:r>
            <a:endParaRPr>
              <a:solidFill>
                <a:srgbClr val="9EB0BA"/>
              </a:solidFill>
            </a:endParaRPr>
          </a:p>
          <a:p>
            <a:pPr indent="-121919" lvl="1" marL="365760" rtl="0" algn="l">
              <a:lnSpc>
                <a:spcPct val="130000"/>
              </a:lnSpc>
              <a:spcBef>
                <a:spcPts val="0"/>
              </a:spcBef>
              <a:spcAft>
                <a:spcPts val="0"/>
              </a:spcAft>
              <a:buClr>
                <a:srgbClr val="9EB0BA"/>
              </a:buClr>
              <a:buSzPts val="1200"/>
              <a:buChar char="○"/>
            </a:pPr>
            <a:r>
              <a:rPr lang="en">
                <a:solidFill>
                  <a:srgbClr val="9EB0BA"/>
                </a:solidFill>
              </a:rPr>
              <a:t>Multiply the result by 100 </a:t>
            </a:r>
            <a:br>
              <a:rPr lang="en">
                <a:solidFill>
                  <a:srgbClr val="9EB0BA"/>
                </a:solidFill>
              </a:rPr>
            </a:br>
            <a:r>
              <a:rPr lang="en">
                <a:solidFill>
                  <a:srgbClr val="9EB0BA"/>
                </a:solidFill>
              </a:rPr>
              <a:t>and cast it to an Integer</a:t>
            </a:r>
            <a:endParaRPr>
              <a:solidFill>
                <a:srgbClr val="9EB0BA"/>
              </a:solidFill>
            </a:endParaRPr>
          </a:p>
          <a:p>
            <a:pPr indent="-121919" lvl="1" marL="365760" rtl="0" algn="l">
              <a:lnSpc>
                <a:spcPct val="130000"/>
              </a:lnSpc>
              <a:spcBef>
                <a:spcPts val="0"/>
              </a:spcBef>
              <a:spcAft>
                <a:spcPts val="0"/>
              </a:spcAft>
              <a:buClr>
                <a:srgbClr val="9EB0BA"/>
              </a:buClr>
              <a:buSzPts val="1200"/>
              <a:buChar char="○"/>
            </a:pPr>
            <a:r>
              <a:rPr lang="en">
                <a:solidFill>
                  <a:srgbClr val="9EB0BA"/>
                </a:solidFill>
              </a:rPr>
              <a:t>Divides the result by 100 </a:t>
            </a:r>
            <a:br>
              <a:rPr lang="en">
                <a:solidFill>
                  <a:srgbClr val="9EB0BA"/>
                </a:solidFill>
              </a:rPr>
            </a:br>
            <a:r>
              <a:rPr lang="en">
                <a:solidFill>
                  <a:srgbClr val="9EB0BA"/>
                </a:solidFill>
              </a:rPr>
              <a:t>and cast it back to a Double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Collects the results and packages them into an Array</a:t>
            </a:r>
            <a:endParaRPr>
              <a:solidFill>
                <a:srgbClr val="9EB0BA"/>
              </a:solidFill>
            </a:endParaRPr>
          </a:p>
        </p:txBody>
      </p:sp>
      <p:pic>
        <p:nvPicPr>
          <p:cNvPr id="171" name="Google Shape;171;p30"/>
          <p:cNvPicPr preferRelativeResize="0"/>
          <p:nvPr/>
        </p:nvPicPr>
        <p:blipFill rotWithShape="1">
          <a:blip r:embed="rId3">
            <a:alphaModFix/>
          </a:blip>
          <a:srcRect b="48683" l="0" r="0" t="0"/>
          <a:stretch/>
        </p:blipFill>
        <p:spPr>
          <a:xfrm>
            <a:off x="3632550" y="1330225"/>
            <a:ext cx="5280149" cy="248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233725"/>
            <a:ext cx="86073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5:</a:t>
            </a:r>
            <a:r>
              <a:rPr lang="en"/>
              <a:t> </a:t>
            </a:r>
            <a:r>
              <a:rPr lang="en">
                <a:solidFill>
                  <a:srgbClr val="DBB461"/>
                </a:solidFill>
              </a:rPr>
              <a:t>tweetCountEstimate</a:t>
            </a:r>
            <a:r>
              <a:rPr lang="en"/>
              <a:t>                                 </a:t>
            </a:r>
            <a:endParaRPr>
              <a:solidFill>
                <a:srgbClr val="3E7378"/>
              </a:solidFill>
            </a:endParaRPr>
          </a:p>
        </p:txBody>
      </p:sp>
      <p:sp>
        <p:nvSpPr>
          <p:cNvPr id="177" name="Google Shape;177;p31"/>
          <p:cNvSpPr txBox="1"/>
          <p:nvPr>
            <p:ph idx="1" type="body"/>
          </p:nvPr>
        </p:nvSpPr>
        <p:spPr>
          <a:xfrm>
            <a:off x="311700" y="989425"/>
            <a:ext cx="2808000" cy="3579600"/>
          </a:xfrm>
          <a:prstGeom prst="rect">
            <a:avLst/>
          </a:prstGeom>
        </p:spPr>
        <p:txBody>
          <a:bodyPr anchorCtr="0" anchor="t" bIns="91425" lIns="91425" spcFirstLastPara="1" rIns="91425" wrap="square" tIns="91425">
            <a:noAutofit/>
          </a:bodyPr>
          <a:lstStyle/>
          <a:p>
            <a:pPr indent="-121919" lvl="0" marL="182880" rtl="0" algn="l">
              <a:lnSpc>
                <a:spcPct val="130000"/>
              </a:lnSpc>
              <a:spcBef>
                <a:spcPts val="0"/>
              </a:spcBef>
              <a:spcAft>
                <a:spcPts val="0"/>
              </a:spcAft>
              <a:buClr>
                <a:srgbClr val="9EB0BA"/>
              </a:buClr>
              <a:buSzPts val="1200"/>
              <a:buChar char="●"/>
            </a:pPr>
            <a:r>
              <a:rPr lang="en">
                <a:solidFill>
                  <a:srgbClr val="9EB0BA"/>
                </a:solidFill>
              </a:rPr>
              <a:t>Reads in the JSON</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Counts up the total number of Tweets in the JSON</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Gets the traffic normalization factor for the current time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Calculates the estimated number of daily tweets using the given formula.</a:t>
            </a:r>
            <a:endParaRPr>
              <a:solidFill>
                <a:srgbClr val="9EB0BA"/>
              </a:solidFill>
            </a:endParaRPr>
          </a:p>
          <a:p>
            <a:pPr indent="0" lvl="0" marL="0" rtl="0" algn="l">
              <a:lnSpc>
                <a:spcPct val="130000"/>
              </a:lnSpc>
              <a:spcBef>
                <a:spcPts val="0"/>
              </a:spcBef>
              <a:spcAft>
                <a:spcPts val="0"/>
              </a:spcAft>
              <a:buClr>
                <a:schemeClr val="dk1"/>
              </a:buClr>
              <a:buSzPts val="1100"/>
              <a:buFont typeface="Arial"/>
              <a:buNone/>
            </a:pPr>
            <a:r>
              <a:t/>
            </a:r>
            <a:endParaRPr>
              <a:solidFill>
                <a:srgbClr val="9EB0BA"/>
              </a:solidFill>
            </a:endParaRPr>
          </a:p>
          <a:p>
            <a:pPr indent="0" lvl="0" marL="0" rtl="0" algn="l">
              <a:lnSpc>
                <a:spcPct val="130000"/>
              </a:lnSpc>
              <a:spcBef>
                <a:spcPts val="0"/>
              </a:spcBef>
              <a:spcAft>
                <a:spcPts val="0"/>
              </a:spcAft>
              <a:buClr>
                <a:schemeClr val="dk1"/>
              </a:buClr>
              <a:buSzPts val="1100"/>
              <a:buFont typeface="Arial"/>
              <a:buNone/>
            </a:pPr>
            <a:r>
              <a:rPr lang="en">
                <a:solidFill>
                  <a:srgbClr val="9EB0BA"/>
                </a:solidFill>
              </a:rPr>
              <a:t>trafficNormalization() is explained on the next slide.</a:t>
            </a:r>
            <a:endParaRPr>
              <a:solidFill>
                <a:srgbClr val="9EB0BA"/>
              </a:solidFill>
            </a:endParaRPr>
          </a:p>
        </p:txBody>
      </p:sp>
      <p:pic>
        <p:nvPicPr>
          <p:cNvPr id="178" name="Google Shape;178;p31"/>
          <p:cNvPicPr preferRelativeResize="0"/>
          <p:nvPr/>
        </p:nvPicPr>
        <p:blipFill>
          <a:blip r:embed="rId3">
            <a:alphaModFix/>
          </a:blip>
          <a:stretch>
            <a:fillRect/>
          </a:stretch>
        </p:blipFill>
        <p:spPr>
          <a:xfrm>
            <a:off x="3222900" y="1015525"/>
            <a:ext cx="5696098" cy="352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C77531"/>
                </a:solidFill>
              </a:rPr>
              <a:t>Project Goals and Responsibilities</a:t>
            </a:r>
            <a:endParaRPr i="1">
              <a:solidFill>
                <a:srgbClr val="C7753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E88F43"/>
                </a:solidFill>
              </a:rPr>
              <a:t>Goals</a:t>
            </a:r>
            <a:endParaRPr b="1" sz="2000">
              <a:solidFill>
                <a:srgbClr val="E88F43"/>
              </a:solidFill>
            </a:endParaRPr>
          </a:p>
          <a:p>
            <a:pPr indent="-311150" lvl="0" marL="457200" rtl="0" algn="l">
              <a:spcBef>
                <a:spcPts val="1600"/>
              </a:spcBef>
              <a:spcAft>
                <a:spcPts val="0"/>
              </a:spcAft>
              <a:buClr>
                <a:srgbClr val="9EB0BA"/>
              </a:buClr>
              <a:buSzPts val="1300"/>
              <a:buChar char="●"/>
            </a:pPr>
            <a:r>
              <a:rPr lang="en" sz="1300">
                <a:solidFill>
                  <a:srgbClr val="9EB0BA"/>
                </a:solidFill>
              </a:rPr>
              <a:t>Gather Twitter data via Twitter API</a:t>
            </a:r>
            <a:endParaRPr sz="1300">
              <a:solidFill>
                <a:srgbClr val="9EB0BA"/>
              </a:solidFill>
            </a:endParaRPr>
          </a:p>
          <a:p>
            <a:pPr indent="-311150" lvl="0" marL="457200" rtl="0" algn="l">
              <a:spcBef>
                <a:spcPts val="0"/>
              </a:spcBef>
              <a:spcAft>
                <a:spcPts val="0"/>
              </a:spcAft>
              <a:buClr>
                <a:srgbClr val="9EB0BA"/>
              </a:buClr>
              <a:buSzPts val="1300"/>
              <a:buChar char="●"/>
            </a:pPr>
            <a:r>
              <a:rPr lang="en" sz="1300">
                <a:solidFill>
                  <a:srgbClr val="9EB0BA"/>
                </a:solidFill>
              </a:rPr>
              <a:t>Create a Spark application that processes Twitter data</a:t>
            </a:r>
            <a:endParaRPr sz="1300">
              <a:solidFill>
                <a:srgbClr val="9EB0BA"/>
              </a:solidFill>
            </a:endParaRPr>
          </a:p>
          <a:p>
            <a:pPr indent="-311150" lvl="1" marL="914400" rtl="0" algn="l">
              <a:spcBef>
                <a:spcPts val="0"/>
              </a:spcBef>
              <a:spcAft>
                <a:spcPts val="0"/>
              </a:spcAft>
              <a:buClr>
                <a:srgbClr val="9EB0BA"/>
              </a:buClr>
              <a:buSzPts val="1300"/>
              <a:buChar char="○"/>
            </a:pPr>
            <a:r>
              <a:rPr lang="en" sz="1300">
                <a:solidFill>
                  <a:srgbClr val="9EB0BA"/>
                </a:solidFill>
              </a:rPr>
              <a:t>Approximate tweet count for the day, word count, most popular hashtags, retweet percentage, following character probability.</a:t>
            </a:r>
            <a:endParaRPr sz="1300">
              <a:solidFill>
                <a:srgbClr val="9EB0BA"/>
              </a:solidFill>
            </a:endParaRPr>
          </a:p>
          <a:p>
            <a:pPr indent="-311150" lvl="0" marL="457200" rtl="0" algn="l">
              <a:spcBef>
                <a:spcPts val="0"/>
              </a:spcBef>
              <a:spcAft>
                <a:spcPts val="0"/>
              </a:spcAft>
              <a:buClr>
                <a:srgbClr val="9EB0BA"/>
              </a:buClr>
              <a:buSzPts val="1300"/>
              <a:buChar char="●"/>
            </a:pPr>
            <a:r>
              <a:rPr lang="en" sz="1300">
                <a:solidFill>
                  <a:srgbClr val="9EB0BA"/>
                </a:solidFill>
              </a:rPr>
              <a:t>Create a Twitter bot that can take queries, call the Spark application, and reply</a:t>
            </a:r>
            <a:endParaRPr sz="1300">
              <a:solidFill>
                <a:srgbClr val="9EB0BA"/>
              </a:solidFill>
            </a:endParaRPr>
          </a:p>
          <a:p>
            <a:pPr indent="0" lvl="0" marL="0" rtl="0" algn="l">
              <a:spcBef>
                <a:spcPts val="1600"/>
              </a:spcBef>
              <a:spcAft>
                <a:spcPts val="0"/>
              </a:spcAft>
              <a:buNone/>
            </a:pPr>
            <a:r>
              <a:rPr b="1" lang="en" sz="2000">
                <a:solidFill>
                  <a:srgbClr val="E88F43"/>
                </a:solidFill>
              </a:rPr>
              <a:t>Responsibilities</a:t>
            </a:r>
            <a:endParaRPr b="1" sz="2000">
              <a:solidFill>
                <a:srgbClr val="E88F43"/>
              </a:solidFill>
            </a:endParaRPr>
          </a:p>
          <a:p>
            <a:pPr indent="-311150" lvl="0" marL="457200" rtl="0" algn="l">
              <a:spcBef>
                <a:spcPts val="1600"/>
              </a:spcBef>
              <a:spcAft>
                <a:spcPts val="0"/>
              </a:spcAft>
              <a:buClr>
                <a:srgbClr val="9EB0BA"/>
              </a:buClr>
              <a:buSzPts val="1300"/>
              <a:buChar char="●"/>
            </a:pPr>
            <a:r>
              <a:rPr lang="en" sz="1300">
                <a:solidFill>
                  <a:srgbClr val="9EB0BA"/>
                </a:solidFill>
              </a:rPr>
              <a:t>Kyle wrote functions that can gather and parse data into Tweet and TwitterUser objects</a:t>
            </a:r>
            <a:endParaRPr sz="1300">
              <a:solidFill>
                <a:srgbClr val="9EB0BA"/>
              </a:solidFill>
            </a:endParaRPr>
          </a:p>
          <a:p>
            <a:pPr indent="-311150" lvl="0" marL="457200" rtl="0" algn="l">
              <a:spcBef>
                <a:spcPts val="0"/>
              </a:spcBef>
              <a:spcAft>
                <a:spcPts val="0"/>
              </a:spcAft>
              <a:buClr>
                <a:srgbClr val="9EB0BA"/>
              </a:buClr>
              <a:buSzPts val="1300"/>
              <a:buChar char="●"/>
            </a:pPr>
            <a:r>
              <a:rPr lang="en" sz="1300">
                <a:solidFill>
                  <a:srgbClr val="9EB0BA"/>
                </a:solidFill>
              </a:rPr>
              <a:t>Sean created the analysis engine that ran all analyses</a:t>
            </a:r>
            <a:endParaRPr sz="1300">
              <a:solidFill>
                <a:srgbClr val="9EB0BA"/>
              </a:solidFill>
            </a:endParaRPr>
          </a:p>
          <a:p>
            <a:pPr indent="-311150" lvl="0" marL="457200" rtl="0" algn="l">
              <a:spcBef>
                <a:spcPts val="0"/>
              </a:spcBef>
              <a:spcAft>
                <a:spcPts val="0"/>
              </a:spcAft>
              <a:buClr>
                <a:srgbClr val="9EB0BA"/>
              </a:buClr>
              <a:buSzPts val="1300"/>
              <a:buChar char="●"/>
            </a:pPr>
            <a:r>
              <a:rPr lang="en" sz="1300">
                <a:solidFill>
                  <a:srgbClr val="9EB0BA"/>
                </a:solidFill>
              </a:rPr>
              <a:t>Tanner put everything together and wrote the bot to take queries and post a response</a:t>
            </a:r>
            <a:endParaRPr sz="1300">
              <a:solidFill>
                <a:srgbClr val="9EB0BA"/>
              </a:solidFill>
            </a:endParaRPr>
          </a:p>
          <a:p>
            <a:pPr indent="0" lvl="0" marL="0" rtl="0" algn="l">
              <a:spcBef>
                <a:spcPts val="1600"/>
              </a:spcBef>
              <a:spcAft>
                <a:spcPts val="0"/>
              </a:spcAft>
              <a:buNone/>
            </a:pPr>
            <a:r>
              <a:t/>
            </a:r>
            <a:endParaRPr b="1" sz="1300"/>
          </a:p>
          <a:p>
            <a:pPr indent="0" lvl="0" marL="0" rtl="0" algn="l">
              <a:spcBef>
                <a:spcPts val="1600"/>
              </a:spcBef>
              <a:spcAft>
                <a:spcPts val="16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33725"/>
            <a:ext cx="86073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Sub-method</a:t>
            </a:r>
            <a:r>
              <a:rPr lang="en">
                <a:solidFill>
                  <a:srgbClr val="C77531"/>
                </a:solidFill>
              </a:rPr>
              <a:t>:</a:t>
            </a:r>
            <a:r>
              <a:rPr lang="en"/>
              <a:t> </a:t>
            </a:r>
            <a:r>
              <a:rPr lang="en">
                <a:solidFill>
                  <a:srgbClr val="DBB461"/>
                </a:solidFill>
              </a:rPr>
              <a:t>trafficNormalization</a:t>
            </a:r>
            <a:endParaRPr>
              <a:solidFill>
                <a:srgbClr val="DBB461"/>
              </a:solidFill>
            </a:endParaRPr>
          </a:p>
        </p:txBody>
      </p:sp>
      <p:sp>
        <p:nvSpPr>
          <p:cNvPr id="184" name="Google Shape;184;p32"/>
          <p:cNvSpPr txBox="1"/>
          <p:nvPr>
            <p:ph idx="1" type="body"/>
          </p:nvPr>
        </p:nvSpPr>
        <p:spPr>
          <a:xfrm>
            <a:off x="311700" y="989425"/>
            <a:ext cx="2808000" cy="35796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solidFill>
                  <a:srgbClr val="9EB0BA"/>
                </a:solidFill>
              </a:rPr>
              <a:t>Twitter traffic varies by the time of day, so to account for that variation when we’re making our estimates we need to normalize the current count for the time of day.</a:t>
            </a:r>
            <a:endParaRPr>
              <a:solidFill>
                <a:srgbClr val="9EB0BA"/>
              </a:solidFill>
            </a:endParaRPr>
          </a:p>
          <a:p>
            <a:pPr indent="0" lvl="0" marL="0" rtl="0" algn="l">
              <a:lnSpc>
                <a:spcPct val="130000"/>
              </a:lnSpc>
              <a:spcBef>
                <a:spcPts val="0"/>
              </a:spcBef>
              <a:spcAft>
                <a:spcPts val="0"/>
              </a:spcAft>
              <a:buNone/>
            </a:pPr>
            <a:r>
              <a:t/>
            </a:r>
            <a:endParaRPr>
              <a:solidFill>
                <a:srgbClr val="9EB0BA"/>
              </a:solidFill>
            </a:endParaRPr>
          </a:p>
          <a:p>
            <a:pPr indent="0" lvl="0" marL="0" rtl="0" algn="l">
              <a:lnSpc>
                <a:spcPct val="130000"/>
              </a:lnSpc>
              <a:spcBef>
                <a:spcPts val="0"/>
              </a:spcBef>
              <a:spcAft>
                <a:spcPts val="0"/>
              </a:spcAft>
              <a:buNone/>
            </a:pPr>
            <a:r>
              <a:rPr lang="en">
                <a:solidFill>
                  <a:srgbClr val="9EB0BA"/>
                </a:solidFill>
              </a:rPr>
              <a:t>This method:</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Calls the current time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Gets the current hour from that time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Calls the normalization factor for that hour from the twitterNormalization List</a:t>
            </a:r>
            <a:endParaRPr>
              <a:solidFill>
                <a:srgbClr val="9EB0BA"/>
              </a:solidFill>
            </a:endParaRPr>
          </a:p>
        </p:txBody>
      </p:sp>
      <p:pic>
        <p:nvPicPr>
          <p:cNvPr id="185" name="Google Shape;185;p32"/>
          <p:cNvPicPr preferRelativeResize="0"/>
          <p:nvPr/>
        </p:nvPicPr>
        <p:blipFill>
          <a:blip r:embed="rId3">
            <a:alphaModFix/>
          </a:blip>
          <a:stretch>
            <a:fillRect/>
          </a:stretch>
        </p:blipFill>
        <p:spPr>
          <a:xfrm>
            <a:off x="3199500" y="989425"/>
            <a:ext cx="2040676" cy="3849275"/>
          </a:xfrm>
          <a:prstGeom prst="rect">
            <a:avLst/>
          </a:prstGeom>
          <a:noFill/>
          <a:ln>
            <a:noFill/>
          </a:ln>
        </p:spPr>
      </p:pic>
      <p:sp>
        <p:nvSpPr>
          <p:cNvPr id="186" name="Google Shape;186;p32"/>
          <p:cNvSpPr txBox="1"/>
          <p:nvPr/>
        </p:nvSpPr>
        <p:spPr>
          <a:xfrm>
            <a:off x="3224400" y="4838700"/>
            <a:ext cx="53553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9EB0BA"/>
                </a:solidFill>
              </a:rPr>
              <a:t>Source: https://firstmonday.org/ojs/index.php/fm/article/view/4366/3654?utm_source=twitterfeed&amp;utm_medium=twitter</a:t>
            </a:r>
            <a:endParaRPr sz="700">
              <a:solidFill>
                <a:srgbClr val="9EB0BA"/>
              </a:solidFill>
            </a:endParaRPr>
          </a:p>
          <a:p>
            <a:pPr indent="0" lvl="0" marL="0" rtl="0" algn="l">
              <a:spcBef>
                <a:spcPts val="0"/>
              </a:spcBef>
              <a:spcAft>
                <a:spcPts val="0"/>
              </a:spcAft>
              <a:buNone/>
            </a:pPr>
            <a:r>
              <a:t/>
            </a:r>
            <a:endParaRPr sz="700">
              <a:solidFill>
                <a:srgbClr val="9EB0BA"/>
              </a:solidFill>
            </a:endParaRPr>
          </a:p>
        </p:txBody>
      </p:sp>
      <p:pic>
        <p:nvPicPr>
          <p:cNvPr id="187" name="Google Shape;187;p32"/>
          <p:cNvPicPr preferRelativeResize="0"/>
          <p:nvPr/>
        </p:nvPicPr>
        <p:blipFill>
          <a:blip r:embed="rId4">
            <a:alphaModFix/>
          </a:blip>
          <a:stretch>
            <a:fillRect/>
          </a:stretch>
        </p:blipFill>
        <p:spPr>
          <a:xfrm>
            <a:off x="5348076" y="3218975"/>
            <a:ext cx="3678824" cy="1181191"/>
          </a:xfrm>
          <a:prstGeom prst="rect">
            <a:avLst/>
          </a:prstGeom>
          <a:noFill/>
          <a:ln>
            <a:noFill/>
          </a:ln>
        </p:spPr>
      </p:pic>
      <p:pic>
        <p:nvPicPr>
          <p:cNvPr id="188" name="Google Shape;188;p32"/>
          <p:cNvPicPr preferRelativeResize="0"/>
          <p:nvPr/>
        </p:nvPicPr>
        <p:blipFill>
          <a:blip r:embed="rId5">
            <a:alphaModFix/>
          </a:blip>
          <a:stretch>
            <a:fillRect/>
          </a:stretch>
        </p:blipFill>
        <p:spPr>
          <a:xfrm>
            <a:off x="5348063" y="1543291"/>
            <a:ext cx="3599024" cy="1576892"/>
          </a:xfrm>
          <a:prstGeom prst="rect">
            <a:avLst/>
          </a:prstGeom>
          <a:noFill/>
          <a:ln>
            <a:noFill/>
          </a:ln>
        </p:spPr>
      </p:pic>
      <p:cxnSp>
        <p:nvCxnSpPr>
          <p:cNvPr id="189" name="Google Shape;189;p32"/>
          <p:cNvCxnSpPr/>
          <p:nvPr/>
        </p:nvCxnSpPr>
        <p:spPr>
          <a:xfrm>
            <a:off x="5319975" y="1093600"/>
            <a:ext cx="1820400" cy="14100"/>
          </a:xfrm>
          <a:prstGeom prst="straightConnector1">
            <a:avLst/>
          </a:prstGeom>
          <a:noFill/>
          <a:ln cap="flat" cmpd="sng" w="28575">
            <a:solidFill>
              <a:srgbClr val="9EB0BA"/>
            </a:solidFill>
            <a:prstDash val="solid"/>
            <a:round/>
            <a:headEnd len="med" w="med" type="none"/>
            <a:tailEnd len="med" w="med" type="none"/>
          </a:ln>
        </p:spPr>
      </p:cxnSp>
      <p:cxnSp>
        <p:nvCxnSpPr>
          <p:cNvPr id="190" name="Google Shape;190;p32"/>
          <p:cNvCxnSpPr/>
          <p:nvPr/>
        </p:nvCxnSpPr>
        <p:spPr>
          <a:xfrm>
            <a:off x="7140363" y="1093608"/>
            <a:ext cx="14400" cy="449700"/>
          </a:xfrm>
          <a:prstGeom prst="straightConnector1">
            <a:avLst/>
          </a:prstGeom>
          <a:noFill/>
          <a:ln cap="flat" cmpd="sng" w="28575">
            <a:solidFill>
              <a:srgbClr val="9EB0BA"/>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233725"/>
            <a:ext cx="86073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5:</a:t>
            </a:r>
            <a:r>
              <a:rPr lang="en"/>
              <a:t> </a:t>
            </a:r>
            <a:r>
              <a:rPr lang="en">
                <a:solidFill>
                  <a:srgbClr val="DBB461"/>
                </a:solidFill>
              </a:rPr>
              <a:t>tweetCountEstimate                               </a:t>
            </a:r>
            <a:r>
              <a:rPr lang="en">
                <a:solidFill>
                  <a:srgbClr val="3E7378"/>
                </a:solidFill>
              </a:rPr>
              <a:t>(Alternate)</a:t>
            </a:r>
            <a:endParaRPr>
              <a:solidFill>
                <a:srgbClr val="3E7378"/>
              </a:solidFill>
            </a:endParaRPr>
          </a:p>
        </p:txBody>
      </p:sp>
      <p:sp>
        <p:nvSpPr>
          <p:cNvPr id="196" name="Google Shape;196;p33"/>
          <p:cNvSpPr txBox="1"/>
          <p:nvPr>
            <p:ph idx="1" type="body"/>
          </p:nvPr>
        </p:nvSpPr>
        <p:spPr>
          <a:xfrm>
            <a:off x="311700" y="989425"/>
            <a:ext cx="2808000" cy="3579600"/>
          </a:xfrm>
          <a:prstGeom prst="rect">
            <a:avLst/>
          </a:prstGeom>
        </p:spPr>
        <p:txBody>
          <a:bodyPr anchorCtr="0" anchor="t" bIns="91425" lIns="91425" spcFirstLastPara="1" rIns="91425" wrap="square" tIns="91425">
            <a:noAutofit/>
          </a:bodyPr>
          <a:lstStyle/>
          <a:p>
            <a:pPr indent="-121919" lvl="0" marL="182880" rtl="0" algn="l">
              <a:lnSpc>
                <a:spcPct val="130000"/>
              </a:lnSpc>
              <a:spcBef>
                <a:spcPts val="0"/>
              </a:spcBef>
              <a:spcAft>
                <a:spcPts val="0"/>
              </a:spcAft>
              <a:buClr>
                <a:srgbClr val="9EB0BA"/>
              </a:buClr>
              <a:buSzPts val="1200"/>
              <a:buChar char="●"/>
            </a:pPr>
            <a:r>
              <a:rPr lang="en">
                <a:solidFill>
                  <a:srgbClr val="9EB0BA"/>
                </a:solidFill>
              </a:rPr>
              <a:t>Takes the given time span in millis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Gets the traffic normalization factor for the current time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Calculates the tweets per milli</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Calculates the estimated number of daily tweets using the given formula.</a:t>
            </a:r>
            <a:endParaRPr>
              <a:solidFill>
                <a:srgbClr val="9EB0BA"/>
              </a:solidFill>
            </a:endParaRPr>
          </a:p>
        </p:txBody>
      </p:sp>
      <p:pic>
        <p:nvPicPr>
          <p:cNvPr id="197" name="Google Shape;197;p33"/>
          <p:cNvPicPr preferRelativeResize="0"/>
          <p:nvPr/>
        </p:nvPicPr>
        <p:blipFill>
          <a:blip r:embed="rId3">
            <a:alphaModFix/>
          </a:blip>
          <a:stretch>
            <a:fillRect/>
          </a:stretch>
        </p:blipFill>
        <p:spPr>
          <a:xfrm>
            <a:off x="4699425" y="1843088"/>
            <a:ext cx="4219575" cy="145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231050"/>
            <a:ext cx="85995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6:</a:t>
            </a:r>
            <a:r>
              <a:rPr lang="en"/>
              <a:t> </a:t>
            </a:r>
            <a:r>
              <a:rPr lang="en">
                <a:solidFill>
                  <a:srgbClr val="DBB461"/>
                </a:solidFill>
              </a:rPr>
              <a:t>retweetCount</a:t>
            </a:r>
            <a:endParaRPr>
              <a:solidFill>
                <a:srgbClr val="DBB461"/>
              </a:solidFill>
            </a:endParaRPr>
          </a:p>
        </p:txBody>
      </p:sp>
      <p:sp>
        <p:nvSpPr>
          <p:cNvPr id="203" name="Google Shape;203;p34"/>
          <p:cNvSpPr txBox="1"/>
          <p:nvPr>
            <p:ph idx="1" type="body"/>
          </p:nvPr>
        </p:nvSpPr>
        <p:spPr>
          <a:xfrm>
            <a:off x="311700" y="986750"/>
            <a:ext cx="2757600" cy="3582300"/>
          </a:xfrm>
          <a:prstGeom prst="rect">
            <a:avLst/>
          </a:prstGeom>
        </p:spPr>
        <p:txBody>
          <a:bodyPr anchorCtr="0" anchor="t" bIns="91425" lIns="91425" spcFirstLastPara="1" rIns="91425" wrap="square" tIns="91425">
            <a:noAutofit/>
          </a:bodyPr>
          <a:lstStyle/>
          <a:p>
            <a:pPr indent="-121919" lvl="0" marL="182880" rtl="0" algn="l">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Splits the data into separate words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Removes all trivial characters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Strings longer than 0</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Makes all words lowercase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Filters for non-trivial words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Matches for instances that </a:t>
            </a:r>
            <a:br>
              <a:rPr lang="en">
                <a:solidFill>
                  <a:srgbClr val="9EB0BA"/>
                </a:solidFill>
              </a:rPr>
            </a:br>
            <a:r>
              <a:rPr lang="en">
                <a:solidFill>
                  <a:srgbClr val="9EB0BA"/>
                </a:solidFill>
              </a:rPr>
              <a:t>contain “RT”</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Counts the matches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Returns the count as an Int</a:t>
            </a:r>
            <a:endParaRPr>
              <a:solidFill>
                <a:srgbClr val="9EB0BA"/>
              </a:solidFill>
            </a:endParaRPr>
          </a:p>
        </p:txBody>
      </p:sp>
      <p:pic>
        <p:nvPicPr>
          <p:cNvPr id="204" name="Google Shape;204;p34"/>
          <p:cNvPicPr preferRelativeResize="0"/>
          <p:nvPr/>
        </p:nvPicPr>
        <p:blipFill>
          <a:blip r:embed="rId3">
            <a:alphaModFix/>
          </a:blip>
          <a:stretch>
            <a:fillRect/>
          </a:stretch>
        </p:blipFill>
        <p:spPr>
          <a:xfrm>
            <a:off x="3191700" y="1232950"/>
            <a:ext cx="5719501" cy="2677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231050"/>
            <a:ext cx="85995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Method 7:</a:t>
            </a:r>
            <a:r>
              <a:rPr lang="en"/>
              <a:t> </a:t>
            </a:r>
            <a:r>
              <a:rPr lang="en">
                <a:solidFill>
                  <a:srgbClr val="DBB461"/>
                </a:solidFill>
              </a:rPr>
              <a:t>retweetPercentage</a:t>
            </a:r>
            <a:endParaRPr>
              <a:solidFill>
                <a:srgbClr val="DBB461"/>
              </a:solidFill>
            </a:endParaRPr>
          </a:p>
        </p:txBody>
      </p:sp>
      <p:sp>
        <p:nvSpPr>
          <p:cNvPr id="210" name="Google Shape;210;p35"/>
          <p:cNvSpPr txBox="1"/>
          <p:nvPr>
            <p:ph idx="1" type="body"/>
          </p:nvPr>
        </p:nvSpPr>
        <p:spPr>
          <a:xfrm>
            <a:off x="311700" y="986750"/>
            <a:ext cx="2808000" cy="3582300"/>
          </a:xfrm>
          <a:prstGeom prst="rect">
            <a:avLst/>
          </a:prstGeom>
        </p:spPr>
        <p:txBody>
          <a:bodyPr anchorCtr="0" anchor="t" bIns="91425" lIns="91425" spcFirstLastPara="1" rIns="91425" wrap="square" tIns="91425">
            <a:noAutofit/>
          </a:bodyPr>
          <a:lstStyle/>
          <a:p>
            <a:pPr indent="-121919" lvl="0" marL="182880" rtl="0" algn="l">
              <a:lnSpc>
                <a:spcPct val="130000"/>
              </a:lnSpc>
              <a:spcBef>
                <a:spcPts val="0"/>
              </a:spcBef>
              <a:spcAft>
                <a:spcPts val="0"/>
              </a:spcAft>
              <a:buClr>
                <a:srgbClr val="9EB0BA"/>
              </a:buClr>
              <a:buSzPts val="1200"/>
              <a:buChar char="●"/>
            </a:pPr>
            <a:r>
              <a:rPr lang="en">
                <a:solidFill>
                  <a:srgbClr val="9EB0BA"/>
                </a:solidFill>
              </a:rPr>
              <a:t>Reads in the text data of each Tweet as a String</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Counts up the number of Tweets by the number of Strings</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Casts it to a Double</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Calculates the number of Retweets by using the retweetCount method</a:t>
            </a:r>
            <a:endParaRPr>
              <a:solidFill>
                <a:srgbClr val="9EB0BA"/>
              </a:solidFill>
            </a:endParaRPr>
          </a:p>
          <a:p>
            <a:pPr indent="-121919" lvl="0" marL="182880" rtl="0" algn="l">
              <a:lnSpc>
                <a:spcPct val="130000"/>
              </a:lnSpc>
              <a:spcBef>
                <a:spcPts val="0"/>
              </a:spcBef>
              <a:spcAft>
                <a:spcPts val="0"/>
              </a:spcAft>
              <a:buClr>
                <a:srgbClr val="9EB0BA"/>
              </a:buClr>
              <a:buSzPts val="1200"/>
              <a:buChar char="●"/>
            </a:pPr>
            <a:r>
              <a:rPr lang="en">
                <a:solidFill>
                  <a:srgbClr val="9EB0BA"/>
                </a:solidFill>
              </a:rPr>
              <a:t>Calculates a two-decimal-place formatted percentage by the given formula.</a:t>
            </a:r>
            <a:endParaRPr>
              <a:solidFill>
                <a:srgbClr val="9EB0BA"/>
              </a:solidFill>
            </a:endParaRPr>
          </a:p>
        </p:txBody>
      </p:sp>
      <p:pic>
        <p:nvPicPr>
          <p:cNvPr id="211" name="Google Shape;211;p35"/>
          <p:cNvPicPr preferRelativeResize="0"/>
          <p:nvPr/>
        </p:nvPicPr>
        <p:blipFill>
          <a:blip r:embed="rId3">
            <a:alphaModFix/>
          </a:blip>
          <a:stretch>
            <a:fillRect/>
          </a:stretch>
        </p:blipFill>
        <p:spPr>
          <a:xfrm>
            <a:off x="3615300" y="1152525"/>
            <a:ext cx="5295900" cy="283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7531"/>
                </a:solidFill>
              </a:rPr>
              <a:t>The Bot</a:t>
            </a:r>
            <a:endParaRPr>
              <a:solidFill>
                <a:srgbClr val="C7753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7"/>
          <p:cNvPicPr preferRelativeResize="0"/>
          <p:nvPr/>
        </p:nvPicPr>
        <p:blipFill>
          <a:blip r:embed="rId3">
            <a:alphaModFix/>
          </a:blip>
          <a:stretch>
            <a:fillRect/>
          </a:stretch>
        </p:blipFill>
        <p:spPr>
          <a:xfrm>
            <a:off x="166750" y="152400"/>
            <a:ext cx="4661204" cy="4838700"/>
          </a:xfrm>
          <a:prstGeom prst="rect">
            <a:avLst/>
          </a:prstGeom>
          <a:noFill/>
          <a:ln>
            <a:noFill/>
          </a:ln>
        </p:spPr>
      </p:pic>
      <p:pic>
        <p:nvPicPr>
          <p:cNvPr id="224" name="Google Shape;224;p37"/>
          <p:cNvPicPr preferRelativeResize="0"/>
          <p:nvPr/>
        </p:nvPicPr>
        <p:blipFill>
          <a:blip r:embed="rId4">
            <a:alphaModFix/>
          </a:blip>
          <a:stretch>
            <a:fillRect/>
          </a:stretch>
        </p:blipFill>
        <p:spPr>
          <a:xfrm>
            <a:off x="4952150" y="152400"/>
            <a:ext cx="4008225" cy="1246700"/>
          </a:xfrm>
          <a:prstGeom prst="rect">
            <a:avLst/>
          </a:prstGeom>
          <a:noFill/>
          <a:ln>
            <a:noFill/>
          </a:ln>
        </p:spPr>
      </p:pic>
      <p:pic>
        <p:nvPicPr>
          <p:cNvPr id="225" name="Google Shape;225;p37"/>
          <p:cNvPicPr preferRelativeResize="0"/>
          <p:nvPr/>
        </p:nvPicPr>
        <p:blipFill>
          <a:blip r:embed="rId5">
            <a:alphaModFix/>
          </a:blip>
          <a:stretch>
            <a:fillRect/>
          </a:stretch>
        </p:blipFill>
        <p:spPr>
          <a:xfrm>
            <a:off x="5388754" y="1551500"/>
            <a:ext cx="3135025" cy="343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231050"/>
            <a:ext cx="85995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Basic Flow</a:t>
            </a:r>
            <a:endParaRPr>
              <a:solidFill>
                <a:srgbClr val="C77531"/>
              </a:solidFill>
            </a:endParaRPr>
          </a:p>
        </p:txBody>
      </p:sp>
      <p:sp>
        <p:nvSpPr>
          <p:cNvPr id="231" name="Google Shape;23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EB0BA"/>
              </a:buClr>
              <a:buSzPts val="1800"/>
              <a:buAutoNum type="arabicPeriod"/>
            </a:pPr>
            <a:r>
              <a:rPr lang="en" sz="1800">
                <a:solidFill>
                  <a:srgbClr val="9EB0BA"/>
                </a:solidFill>
              </a:rPr>
              <a:t>Obtain new mentions of self from oldest to newest</a:t>
            </a:r>
            <a:endParaRPr sz="1800">
              <a:solidFill>
                <a:srgbClr val="9EB0BA"/>
              </a:solidFill>
            </a:endParaRPr>
          </a:p>
          <a:p>
            <a:pPr indent="-342900" lvl="0" marL="457200" rtl="0" algn="l">
              <a:spcBef>
                <a:spcPts val="0"/>
              </a:spcBef>
              <a:spcAft>
                <a:spcPts val="0"/>
              </a:spcAft>
              <a:buClr>
                <a:srgbClr val="9EB0BA"/>
              </a:buClr>
              <a:buSzPts val="1800"/>
              <a:buAutoNum type="arabicPeriod"/>
            </a:pPr>
            <a:r>
              <a:rPr lang="en" sz="1800">
                <a:solidFill>
                  <a:srgbClr val="9EB0BA"/>
                </a:solidFill>
              </a:rPr>
              <a:t>For every mentions, use RegEx to validate queries and send them to their functions</a:t>
            </a:r>
            <a:endParaRPr sz="1800">
              <a:solidFill>
                <a:srgbClr val="9EB0BA"/>
              </a:solidFill>
            </a:endParaRPr>
          </a:p>
          <a:p>
            <a:pPr indent="-342900" lvl="0" marL="457200" rtl="0" algn="l">
              <a:spcBef>
                <a:spcPts val="0"/>
              </a:spcBef>
              <a:spcAft>
                <a:spcPts val="0"/>
              </a:spcAft>
              <a:buClr>
                <a:srgbClr val="9EB0BA"/>
              </a:buClr>
              <a:buSzPts val="1800"/>
              <a:buAutoNum type="arabicPeriod"/>
            </a:pPr>
            <a:r>
              <a:rPr lang="en" sz="1800">
                <a:solidFill>
                  <a:srgbClr val="9EB0BA"/>
                </a:solidFill>
              </a:rPr>
              <a:t>Gather data via Twitter DAO  and analyze it with AnalysisEngine</a:t>
            </a:r>
            <a:endParaRPr sz="1800">
              <a:solidFill>
                <a:srgbClr val="9EB0BA"/>
              </a:solidFill>
            </a:endParaRPr>
          </a:p>
          <a:p>
            <a:pPr indent="-342900" lvl="0" marL="457200" rtl="0" algn="l">
              <a:spcBef>
                <a:spcPts val="0"/>
              </a:spcBef>
              <a:spcAft>
                <a:spcPts val="0"/>
              </a:spcAft>
              <a:buClr>
                <a:srgbClr val="9EB0BA"/>
              </a:buClr>
              <a:buSzPts val="1800"/>
              <a:buAutoNum type="arabicPeriod"/>
            </a:pPr>
            <a:r>
              <a:rPr lang="en" sz="1800">
                <a:solidFill>
                  <a:srgbClr val="9EB0BA"/>
                </a:solidFill>
              </a:rPr>
              <a:t>Tweet out reply to query</a:t>
            </a:r>
            <a:endParaRPr sz="1800">
              <a:solidFill>
                <a:srgbClr val="9EB0BA"/>
              </a:solidFill>
            </a:endParaRPr>
          </a:p>
          <a:p>
            <a:pPr indent="-342900" lvl="0" marL="457200" rtl="0" algn="l">
              <a:spcBef>
                <a:spcPts val="0"/>
              </a:spcBef>
              <a:spcAft>
                <a:spcPts val="0"/>
              </a:spcAft>
              <a:buClr>
                <a:srgbClr val="9EB0BA"/>
              </a:buClr>
              <a:buSzPts val="1800"/>
              <a:buAutoNum type="arabicPeriod"/>
            </a:pPr>
            <a:r>
              <a:rPr lang="en" sz="1800">
                <a:solidFill>
                  <a:srgbClr val="9EB0BA"/>
                </a:solidFill>
              </a:rPr>
              <a:t>Wait five minutes before repeating the cycle</a:t>
            </a:r>
            <a:endParaRPr sz="1800">
              <a:solidFill>
                <a:srgbClr val="9EB0B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231050"/>
            <a:ext cx="85995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Main Method</a:t>
            </a:r>
            <a:r>
              <a:rPr lang="en">
                <a:solidFill>
                  <a:srgbClr val="C77531"/>
                </a:solidFill>
              </a:rPr>
              <a:t>:</a:t>
            </a:r>
            <a:r>
              <a:rPr lang="en"/>
              <a:t> </a:t>
            </a:r>
            <a:r>
              <a:rPr lang="en">
                <a:solidFill>
                  <a:srgbClr val="DBB461"/>
                </a:solidFill>
              </a:rPr>
              <a:t>mainLoop</a:t>
            </a:r>
            <a:endParaRPr>
              <a:solidFill>
                <a:srgbClr val="DBB461"/>
              </a:solidFill>
            </a:endParaRPr>
          </a:p>
        </p:txBody>
      </p:sp>
      <p:sp>
        <p:nvSpPr>
          <p:cNvPr id="237" name="Google Shape;237;p39"/>
          <p:cNvSpPr txBox="1"/>
          <p:nvPr>
            <p:ph idx="1" type="body"/>
          </p:nvPr>
        </p:nvSpPr>
        <p:spPr>
          <a:xfrm>
            <a:off x="311700" y="986750"/>
            <a:ext cx="2808000" cy="358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9EB0BA"/>
              </a:buClr>
              <a:buSzPts val="1200"/>
              <a:buChar char="●"/>
            </a:pPr>
            <a:r>
              <a:rPr lang="en">
                <a:solidFill>
                  <a:srgbClr val="9EB0BA"/>
                </a:solidFill>
              </a:rPr>
              <a:t>Reads saved data from JSON</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Retrieves all mentions from API, so long as they are newer than the last handled mention</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Map mentions to Tweet objects and order from oldest to newest</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Send mentions to be executed</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Update save data to reflect that mention was handled</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Wait five minutes before running loop again</a:t>
            </a:r>
            <a:endParaRPr>
              <a:solidFill>
                <a:srgbClr val="9EB0BA"/>
              </a:solidFill>
            </a:endParaRPr>
          </a:p>
        </p:txBody>
      </p:sp>
      <p:pic>
        <p:nvPicPr>
          <p:cNvPr id="238" name="Google Shape;238;p39"/>
          <p:cNvPicPr preferRelativeResize="0"/>
          <p:nvPr/>
        </p:nvPicPr>
        <p:blipFill>
          <a:blip r:embed="rId3">
            <a:alphaModFix/>
          </a:blip>
          <a:stretch>
            <a:fillRect/>
          </a:stretch>
        </p:blipFill>
        <p:spPr>
          <a:xfrm>
            <a:off x="3264700" y="949725"/>
            <a:ext cx="5567272" cy="3851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231050"/>
            <a:ext cx="85995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Regex</a:t>
            </a:r>
            <a:endParaRPr>
              <a:solidFill>
                <a:srgbClr val="C77531"/>
              </a:solidFill>
            </a:endParaRPr>
          </a:p>
        </p:txBody>
      </p:sp>
      <p:sp>
        <p:nvSpPr>
          <p:cNvPr id="244" name="Google Shape;244;p40"/>
          <p:cNvSpPr txBox="1"/>
          <p:nvPr>
            <p:ph idx="1" type="body"/>
          </p:nvPr>
        </p:nvSpPr>
        <p:spPr>
          <a:xfrm>
            <a:off x="311700" y="986750"/>
            <a:ext cx="2808000" cy="358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9EB0BA"/>
              </a:buClr>
              <a:buSzPts val="1200"/>
              <a:buChar char="●"/>
            </a:pPr>
            <a:r>
              <a:rPr lang="en">
                <a:solidFill>
                  <a:srgbClr val="9EB0BA"/>
                </a:solidFill>
              </a:rPr>
              <a:t>Commands are interpreted by including a keyword and argument to the right of the mention</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Arguments are often twitter usernames, but if a mention is used, the @ symbol is stripped from input</a:t>
            </a:r>
            <a:endParaRPr>
              <a:solidFill>
                <a:srgbClr val="9EB0BA"/>
              </a:solidFill>
            </a:endParaRPr>
          </a:p>
        </p:txBody>
      </p:sp>
      <p:pic>
        <p:nvPicPr>
          <p:cNvPr id="245" name="Google Shape;245;p40"/>
          <p:cNvPicPr preferRelativeResize="0"/>
          <p:nvPr/>
        </p:nvPicPr>
        <p:blipFill>
          <a:blip r:embed="rId3">
            <a:alphaModFix/>
          </a:blip>
          <a:stretch>
            <a:fillRect/>
          </a:stretch>
        </p:blipFill>
        <p:spPr>
          <a:xfrm>
            <a:off x="3272100" y="2260675"/>
            <a:ext cx="5639100" cy="62215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231050"/>
            <a:ext cx="85995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C77531"/>
                </a:solidFill>
              </a:rPr>
              <a:t>Subroutine</a:t>
            </a:r>
            <a:r>
              <a:rPr lang="en">
                <a:solidFill>
                  <a:srgbClr val="C77531"/>
                </a:solidFill>
              </a:rPr>
              <a:t>:</a:t>
            </a:r>
            <a:r>
              <a:rPr lang="en"/>
              <a:t> </a:t>
            </a:r>
            <a:r>
              <a:rPr lang="en">
                <a:solidFill>
                  <a:srgbClr val="DBB461"/>
                </a:solidFill>
              </a:rPr>
              <a:t>executeQuery</a:t>
            </a:r>
            <a:endParaRPr>
              <a:solidFill>
                <a:srgbClr val="DBB461"/>
              </a:solidFill>
            </a:endParaRPr>
          </a:p>
        </p:txBody>
      </p:sp>
      <p:sp>
        <p:nvSpPr>
          <p:cNvPr id="251" name="Google Shape;251;p41"/>
          <p:cNvSpPr txBox="1"/>
          <p:nvPr>
            <p:ph idx="1" type="body"/>
          </p:nvPr>
        </p:nvSpPr>
        <p:spPr>
          <a:xfrm>
            <a:off x="311700" y="986750"/>
            <a:ext cx="2808000" cy="358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9EB0BA"/>
              </a:buClr>
              <a:buSzPts val="1200"/>
              <a:buChar char="●"/>
            </a:pPr>
            <a:r>
              <a:rPr lang="en">
                <a:solidFill>
                  <a:srgbClr val="9EB0BA"/>
                </a:solidFill>
              </a:rPr>
              <a:t>For general tweet queries, 1000 tweets are streamed and written to file</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For queries involving a user’s timeline, up to 1000 tweets are pulled instead of streamed and written to file</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Temp file is sent as an argument to the Analysis Engine’s corresponding function</a:t>
            </a:r>
            <a:endParaRPr>
              <a:solidFill>
                <a:srgbClr val="9EB0BA"/>
              </a:solidFill>
            </a:endParaRPr>
          </a:p>
          <a:p>
            <a:pPr indent="-304800" lvl="0" marL="457200" rtl="0" algn="l">
              <a:spcBef>
                <a:spcPts val="0"/>
              </a:spcBef>
              <a:spcAft>
                <a:spcPts val="0"/>
              </a:spcAft>
              <a:buClr>
                <a:srgbClr val="9EB0BA"/>
              </a:buClr>
              <a:buSzPts val="1200"/>
              <a:buChar char="●"/>
            </a:pPr>
            <a:r>
              <a:rPr lang="en">
                <a:solidFill>
                  <a:srgbClr val="9EB0BA"/>
                </a:solidFill>
              </a:rPr>
              <a:t>The return of this function is packaged into a string and then tweeted back out to the prompting tweet</a:t>
            </a:r>
            <a:endParaRPr>
              <a:solidFill>
                <a:srgbClr val="9EB0BA"/>
              </a:solidFill>
            </a:endParaRPr>
          </a:p>
        </p:txBody>
      </p:sp>
      <p:pic>
        <p:nvPicPr>
          <p:cNvPr id="252" name="Google Shape;252;p41"/>
          <p:cNvPicPr preferRelativeResize="0"/>
          <p:nvPr/>
        </p:nvPicPr>
        <p:blipFill>
          <a:blip r:embed="rId3">
            <a:alphaModFix/>
          </a:blip>
          <a:stretch>
            <a:fillRect/>
          </a:stretch>
        </p:blipFill>
        <p:spPr>
          <a:xfrm>
            <a:off x="3191700" y="1049475"/>
            <a:ext cx="5719499" cy="3456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7531"/>
                </a:solidFill>
              </a:rPr>
              <a:t>Classes and the DAO</a:t>
            </a:r>
            <a:endParaRPr>
              <a:solidFill>
                <a:srgbClr val="C7753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7531"/>
                </a:solidFill>
              </a:rPr>
              <a:t>Questions?</a:t>
            </a:r>
            <a:endParaRPr>
              <a:solidFill>
                <a:srgbClr val="C7753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nvSpPr>
        <p:spPr>
          <a:xfrm>
            <a:off x="797275" y="1651000"/>
            <a:ext cx="7457700" cy="15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C77531"/>
                </a:solidFill>
              </a:rPr>
              <a:t>GitHub Repository</a:t>
            </a:r>
            <a:endParaRPr sz="2500">
              <a:solidFill>
                <a:srgbClr val="C77531"/>
              </a:solidFill>
            </a:endParaRPr>
          </a:p>
          <a:p>
            <a:pPr indent="0" lvl="0" marL="0" rtl="0" algn="l">
              <a:spcBef>
                <a:spcPts val="0"/>
              </a:spcBef>
              <a:spcAft>
                <a:spcPts val="0"/>
              </a:spcAft>
              <a:buNone/>
            </a:pPr>
            <a:r>
              <a:t/>
            </a:r>
            <a:endParaRPr sz="2000">
              <a:solidFill>
                <a:srgbClr val="C77531"/>
              </a:solidFill>
            </a:endParaRPr>
          </a:p>
          <a:p>
            <a:pPr indent="0" lvl="0" marL="0" rtl="0" algn="l">
              <a:spcBef>
                <a:spcPts val="0"/>
              </a:spcBef>
              <a:spcAft>
                <a:spcPts val="0"/>
              </a:spcAft>
              <a:buNone/>
            </a:pPr>
            <a:r>
              <a:rPr lang="en" sz="2000">
                <a:solidFill>
                  <a:srgbClr val="9EB0BA"/>
                </a:solidFill>
              </a:rPr>
              <a:t>https://github.com/TannerHall/revature-project2</a:t>
            </a:r>
            <a:endParaRPr sz="2000">
              <a:solidFill>
                <a:srgbClr val="9EB0BA"/>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88F43"/>
                </a:solidFill>
              </a:rPr>
              <a:t>Necessary Objects</a:t>
            </a:r>
            <a:endParaRPr>
              <a:solidFill>
                <a:srgbClr val="E88F43"/>
              </a:solidFill>
            </a:endParaRPr>
          </a:p>
        </p:txBody>
      </p:sp>
      <p:sp>
        <p:nvSpPr>
          <p:cNvPr id="268" name="Google Shape;268;p4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DBB461"/>
                </a:solidFill>
              </a:rPr>
              <a:t>TwitterUser:</a:t>
            </a:r>
            <a:endParaRPr b="1" sz="1600">
              <a:solidFill>
                <a:srgbClr val="DBB461"/>
              </a:solidFill>
            </a:endParaRPr>
          </a:p>
          <a:p>
            <a:pPr indent="-311150" lvl="0" marL="457200" rtl="0" algn="l">
              <a:lnSpc>
                <a:spcPct val="115000"/>
              </a:lnSpc>
              <a:spcBef>
                <a:spcPts val="0"/>
              </a:spcBef>
              <a:spcAft>
                <a:spcPts val="0"/>
              </a:spcAft>
              <a:buSzPts val="1300"/>
              <a:buChar char="●"/>
            </a:pPr>
            <a:r>
              <a:rPr lang="en" sz="1300">
                <a:solidFill>
                  <a:srgbClr val="DBB461"/>
                </a:solidFill>
              </a:rPr>
              <a:t>userId:</a:t>
            </a:r>
            <a:r>
              <a:rPr lang="en" sz="1300"/>
              <a:t> </a:t>
            </a:r>
            <a:r>
              <a:rPr lang="en" sz="1300">
                <a:solidFill>
                  <a:srgbClr val="3E7378"/>
                </a:solidFill>
              </a:rPr>
              <a:t>Long</a:t>
            </a:r>
            <a:r>
              <a:rPr lang="en" sz="1300">
                <a:solidFill>
                  <a:srgbClr val="9EB0BA"/>
                </a:solidFill>
              </a:rPr>
              <a:t> </a:t>
            </a:r>
            <a:br>
              <a:rPr lang="en" sz="1300">
                <a:solidFill>
                  <a:srgbClr val="9EB0BA"/>
                </a:solidFill>
              </a:rPr>
            </a:br>
            <a:r>
              <a:rPr lang="en" sz="1300">
                <a:solidFill>
                  <a:srgbClr val="9EB0BA"/>
                </a:solidFill>
              </a:rPr>
              <a:t>  Unique ID given upon account creation</a:t>
            </a:r>
            <a:endParaRPr sz="1300">
              <a:solidFill>
                <a:srgbClr val="9EB0BA"/>
              </a:solidFill>
            </a:endParaRPr>
          </a:p>
          <a:p>
            <a:pPr indent="-311150" lvl="0" marL="457200" rtl="0" algn="l">
              <a:lnSpc>
                <a:spcPct val="115000"/>
              </a:lnSpc>
              <a:spcBef>
                <a:spcPts val="0"/>
              </a:spcBef>
              <a:spcAft>
                <a:spcPts val="0"/>
              </a:spcAft>
              <a:buSzPts val="1300"/>
              <a:buChar char="●"/>
            </a:pPr>
            <a:r>
              <a:rPr lang="en" sz="1300">
                <a:solidFill>
                  <a:srgbClr val="DBB461"/>
                </a:solidFill>
              </a:rPr>
              <a:t>userName:</a:t>
            </a:r>
            <a:r>
              <a:rPr lang="en" sz="1300"/>
              <a:t> </a:t>
            </a:r>
            <a:r>
              <a:rPr lang="en" sz="1300">
                <a:solidFill>
                  <a:srgbClr val="3E7378"/>
                </a:solidFill>
              </a:rPr>
              <a:t>String</a:t>
            </a:r>
            <a:r>
              <a:rPr lang="en" sz="1300"/>
              <a:t> </a:t>
            </a:r>
            <a:br>
              <a:rPr lang="en" sz="1300">
                <a:solidFill>
                  <a:srgbClr val="9EB0BA"/>
                </a:solidFill>
              </a:rPr>
            </a:br>
            <a:r>
              <a:rPr lang="en" sz="1300">
                <a:solidFill>
                  <a:srgbClr val="9EB0BA"/>
                </a:solidFill>
              </a:rPr>
              <a:t>  Unique string chosen by user</a:t>
            </a:r>
            <a:endParaRPr sz="1300">
              <a:solidFill>
                <a:srgbClr val="9EB0BA"/>
              </a:solidFill>
            </a:endParaRPr>
          </a:p>
          <a:p>
            <a:pPr indent="-311150" lvl="0" marL="457200" rtl="0" algn="l">
              <a:lnSpc>
                <a:spcPct val="115000"/>
              </a:lnSpc>
              <a:spcBef>
                <a:spcPts val="0"/>
              </a:spcBef>
              <a:spcAft>
                <a:spcPts val="0"/>
              </a:spcAft>
              <a:buSzPts val="1300"/>
              <a:buChar char="●"/>
            </a:pPr>
            <a:r>
              <a:rPr lang="en" sz="1300">
                <a:solidFill>
                  <a:srgbClr val="DBB461"/>
                </a:solidFill>
              </a:rPr>
              <a:t>name:</a:t>
            </a:r>
            <a:r>
              <a:rPr lang="en" sz="1300"/>
              <a:t> </a:t>
            </a:r>
            <a:r>
              <a:rPr lang="en" sz="1300">
                <a:solidFill>
                  <a:srgbClr val="3E7378"/>
                </a:solidFill>
              </a:rPr>
              <a:t>String</a:t>
            </a:r>
            <a:r>
              <a:rPr lang="en" sz="1300"/>
              <a:t> </a:t>
            </a:r>
            <a:br>
              <a:rPr lang="en" sz="1300">
                <a:solidFill>
                  <a:srgbClr val="9EB0BA"/>
                </a:solidFill>
              </a:rPr>
            </a:br>
            <a:r>
              <a:rPr lang="en" sz="1300">
                <a:solidFill>
                  <a:srgbClr val="9EB0BA"/>
                </a:solidFill>
              </a:rPr>
              <a:t>  Name chosen by user</a:t>
            </a:r>
            <a:endParaRPr sz="1300">
              <a:solidFill>
                <a:srgbClr val="9EB0BA"/>
              </a:solidFill>
            </a:endParaRPr>
          </a:p>
          <a:p>
            <a:pPr indent="-311150" lvl="0" marL="457200" rtl="0" algn="l">
              <a:lnSpc>
                <a:spcPct val="115000"/>
              </a:lnSpc>
              <a:spcBef>
                <a:spcPts val="0"/>
              </a:spcBef>
              <a:spcAft>
                <a:spcPts val="0"/>
              </a:spcAft>
              <a:buSzPts val="1300"/>
              <a:buChar char="●"/>
            </a:pPr>
            <a:r>
              <a:rPr lang="en" sz="1300">
                <a:solidFill>
                  <a:srgbClr val="DBB461"/>
                </a:solidFill>
              </a:rPr>
              <a:t>createDate:</a:t>
            </a:r>
            <a:r>
              <a:rPr lang="en" sz="1300"/>
              <a:t> </a:t>
            </a:r>
            <a:r>
              <a:rPr lang="en" sz="1300">
                <a:solidFill>
                  <a:srgbClr val="3E7378"/>
                </a:solidFill>
              </a:rPr>
              <a:t>DateTime</a:t>
            </a:r>
            <a:r>
              <a:rPr lang="en" sz="1300"/>
              <a:t> </a:t>
            </a:r>
            <a:br>
              <a:rPr lang="en" sz="1300">
                <a:solidFill>
                  <a:srgbClr val="9EB0BA"/>
                </a:solidFill>
              </a:rPr>
            </a:br>
            <a:r>
              <a:rPr lang="en" sz="1300">
                <a:solidFill>
                  <a:srgbClr val="9EB0BA"/>
                </a:solidFill>
              </a:rPr>
              <a:t>  Day and time user account was created</a:t>
            </a:r>
            <a:endParaRPr sz="1300">
              <a:solidFill>
                <a:srgbClr val="9EB0BA"/>
              </a:solidFill>
            </a:endParaRPr>
          </a:p>
          <a:p>
            <a:pPr indent="-311150" lvl="0" marL="457200" rtl="0" algn="l">
              <a:lnSpc>
                <a:spcPct val="115000"/>
              </a:lnSpc>
              <a:spcBef>
                <a:spcPts val="0"/>
              </a:spcBef>
              <a:spcAft>
                <a:spcPts val="0"/>
              </a:spcAft>
              <a:buSzPts val="1300"/>
              <a:buChar char="●"/>
            </a:pPr>
            <a:r>
              <a:rPr lang="en" sz="1300">
                <a:solidFill>
                  <a:srgbClr val="DBB461"/>
                </a:solidFill>
              </a:rPr>
              <a:t>description:</a:t>
            </a:r>
            <a:r>
              <a:rPr lang="en" sz="1300"/>
              <a:t> </a:t>
            </a:r>
            <a:r>
              <a:rPr lang="en" sz="1300">
                <a:solidFill>
                  <a:srgbClr val="3E7378"/>
                </a:solidFill>
              </a:rPr>
              <a:t>String</a:t>
            </a:r>
            <a:r>
              <a:rPr lang="en" sz="1300"/>
              <a:t> </a:t>
            </a:r>
            <a:br>
              <a:rPr lang="en" sz="1300">
                <a:solidFill>
                  <a:srgbClr val="9EB0BA"/>
                </a:solidFill>
              </a:rPr>
            </a:br>
            <a:r>
              <a:rPr lang="en" sz="1300">
                <a:solidFill>
                  <a:srgbClr val="9EB0BA"/>
                </a:solidFill>
              </a:rPr>
              <a:t>  Description set by user on profile</a:t>
            </a:r>
            <a:endParaRPr sz="1300">
              <a:solidFill>
                <a:srgbClr val="9EB0BA"/>
              </a:solidFill>
            </a:endParaRPr>
          </a:p>
          <a:p>
            <a:pPr indent="-311150" lvl="0" marL="457200" rtl="0" algn="l">
              <a:lnSpc>
                <a:spcPct val="115000"/>
              </a:lnSpc>
              <a:spcBef>
                <a:spcPts val="0"/>
              </a:spcBef>
              <a:spcAft>
                <a:spcPts val="0"/>
              </a:spcAft>
              <a:buSzPts val="1300"/>
              <a:buChar char="●"/>
            </a:pPr>
            <a:r>
              <a:rPr lang="en" sz="1300">
                <a:solidFill>
                  <a:srgbClr val="DBB461"/>
                </a:solidFill>
              </a:rPr>
              <a:t>followers:</a:t>
            </a:r>
            <a:r>
              <a:rPr lang="en" sz="1300"/>
              <a:t> </a:t>
            </a:r>
            <a:r>
              <a:rPr lang="en" sz="1300">
                <a:solidFill>
                  <a:srgbClr val="3E7378"/>
                </a:solidFill>
              </a:rPr>
              <a:t>Int</a:t>
            </a:r>
            <a:r>
              <a:rPr lang="en" sz="1300"/>
              <a:t> </a:t>
            </a:r>
            <a:br>
              <a:rPr lang="en" sz="1300">
                <a:solidFill>
                  <a:srgbClr val="9EB0BA"/>
                </a:solidFill>
              </a:rPr>
            </a:br>
            <a:r>
              <a:rPr lang="en" sz="1300">
                <a:solidFill>
                  <a:srgbClr val="9EB0BA"/>
                </a:solidFill>
              </a:rPr>
              <a:t>  Number of followers for user</a:t>
            </a:r>
            <a:endParaRPr sz="1300">
              <a:solidFill>
                <a:srgbClr val="9EB0BA"/>
              </a:solidFill>
            </a:endParaRPr>
          </a:p>
          <a:p>
            <a:pPr indent="-311150" lvl="0" marL="457200" rtl="0" algn="l">
              <a:lnSpc>
                <a:spcPct val="115000"/>
              </a:lnSpc>
              <a:spcBef>
                <a:spcPts val="0"/>
              </a:spcBef>
              <a:spcAft>
                <a:spcPts val="0"/>
              </a:spcAft>
              <a:buSzPts val="1300"/>
              <a:buChar char="●"/>
            </a:pPr>
            <a:r>
              <a:rPr lang="en" sz="1300">
                <a:solidFill>
                  <a:srgbClr val="DBB461"/>
                </a:solidFill>
              </a:rPr>
              <a:t>following:</a:t>
            </a:r>
            <a:r>
              <a:rPr lang="en" sz="1300"/>
              <a:t> </a:t>
            </a:r>
            <a:r>
              <a:rPr lang="en" sz="1300">
                <a:solidFill>
                  <a:srgbClr val="3E7378"/>
                </a:solidFill>
              </a:rPr>
              <a:t>Int</a:t>
            </a:r>
            <a:r>
              <a:rPr lang="en" sz="1300"/>
              <a:t> </a:t>
            </a:r>
            <a:br>
              <a:rPr lang="en" sz="1300">
                <a:solidFill>
                  <a:srgbClr val="9EB0BA"/>
                </a:solidFill>
              </a:rPr>
            </a:br>
            <a:r>
              <a:rPr lang="en" sz="1300">
                <a:solidFill>
                  <a:srgbClr val="9EB0BA"/>
                </a:solidFill>
              </a:rPr>
              <a:t>  Number of users following</a:t>
            </a:r>
            <a:endParaRPr sz="1300">
              <a:solidFill>
                <a:srgbClr val="9EB0BA"/>
              </a:solidFill>
            </a:endParaRPr>
          </a:p>
        </p:txBody>
      </p:sp>
      <p:sp>
        <p:nvSpPr>
          <p:cNvPr id="269" name="Google Shape;269;p4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DBB461"/>
                </a:solidFill>
              </a:rPr>
              <a:t>Tweet:</a:t>
            </a:r>
            <a:endParaRPr b="1" sz="1600">
              <a:solidFill>
                <a:srgbClr val="DBB461"/>
              </a:solidFill>
            </a:endParaRPr>
          </a:p>
          <a:p>
            <a:pPr indent="-311150" lvl="0" marL="457200" rtl="0" algn="l">
              <a:lnSpc>
                <a:spcPct val="115000"/>
              </a:lnSpc>
              <a:spcBef>
                <a:spcPts val="0"/>
              </a:spcBef>
              <a:spcAft>
                <a:spcPts val="0"/>
              </a:spcAft>
              <a:buSzPts val="1300"/>
              <a:buChar char="●"/>
            </a:pPr>
            <a:r>
              <a:rPr lang="en" sz="1300">
                <a:solidFill>
                  <a:srgbClr val="DBB461"/>
                </a:solidFill>
              </a:rPr>
              <a:t>tweetId:</a:t>
            </a:r>
            <a:r>
              <a:rPr lang="en" sz="1300"/>
              <a:t> </a:t>
            </a:r>
            <a:r>
              <a:rPr lang="en" sz="1300">
                <a:solidFill>
                  <a:srgbClr val="3E7378"/>
                </a:solidFill>
              </a:rPr>
              <a:t>Long</a:t>
            </a:r>
            <a:r>
              <a:rPr lang="en" sz="1300"/>
              <a:t> </a:t>
            </a:r>
            <a:br>
              <a:rPr lang="en" sz="1300">
                <a:solidFill>
                  <a:srgbClr val="9EB0BA"/>
                </a:solidFill>
              </a:rPr>
            </a:br>
            <a:r>
              <a:rPr lang="en" sz="1300">
                <a:solidFill>
                  <a:srgbClr val="9EB0BA"/>
                </a:solidFill>
              </a:rPr>
              <a:t>  Unique ID given to tweet upon posting</a:t>
            </a:r>
            <a:endParaRPr sz="1300">
              <a:solidFill>
                <a:srgbClr val="9EB0BA"/>
              </a:solidFill>
            </a:endParaRPr>
          </a:p>
          <a:p>
            <a:pPr indent="-311150" lvl="0" marL="457200" rtl="0" algn="l">
              <a:lnSpc>
                <a:spcPct val="115000"/>
              </a:lnSpc>
              <a:spcBef>
                <a:spcPts val="0"/>
              </a:spcBef>
              <a:spcAft>
                <a:spcPts val="0"/>
              </a:spcAft>
              <a:buSzPts val="1300"/>
              <a:buChar char="●"/>
            </a:pPr>
            <a:r>
              <a:rPr lang="en" sz="1300">
                <a:solidFill>
                  <a:srgbClr val="DBB461"/>
                </a:solidFill>
              </a:rPr>
              <a:t>authorId:</a:t>
            </a:r>
            <a:r>
              <a:rPr lang="en" sz="1300"/>
              <a:t> </a:t>
            </a:r>
            <a:r>
              <a:rPr lang="en" sz="1300">
                <a:solidFill>
                  <a:srgbClr val="3E7378"/>
                </a:solidFill>
              </a:rPr>
              <a:t>Long</a:t>
            </a:r>
            <a:r>
              <a:rPr lang="en" sz="1300"/>
              <a:t> </a:t>
            </a:r>
            <a:br>
              <a:rPr lang="en" sz="1300">
                <a:solidFill>
                  <a:srgbClr val="9EB0BA"/>
                </a:solidFill>
              </a:rPr>
            </a:br>
            <a:r>
              <a:rPr lang="en" sz="1300">
                <a:solidFill>
                  <a:srgbClr val="9EB0BA"/>
                </a:solidFill>
              </a:rPr>
              <a:t>  Unique ID of user who posted the tweet </a:t>
            </a:r>
            <a:br>
              <a:rPr lang="en" sz="1300">
                <a:solidFill>
                  <a:srgbClr val="9EB0BA"/>
                </a:solidFill>
              </a:rPr>
            </a:br>
            <a:r>
              <a:rPr lang="en" sz="1300">
                <a:solidFill>
                  <a:srgbClr val="9EB0BA"/>
                </a:solidFill>
              </a:rPr>
              <a:t>  (same as userId field of</a:t>
            </a:r>
            <a:r>
              <a:rPr lang="en" sz="1300"/>
              <a:t> </a:t>
            </a:r>
            <a:r>
              <a:rPr lang="en" sz="1300">
                <a:solidFill>
                  <a:srgbClr val="9EB0BA"/>
                </a:solidFill>
              </a:rPr>
              <a:t>TwitterUser object)</a:t>
            </a:r>
            <a:endParaRPr sz="1300">
              <a:solidFill>
                <a:srgbClr val="9EB0BA"/>
              </a:solidFill>
            </a:endParaRPr>
          </a:p>
          <a:p>
            <a:pPr indent="-311150" lvl="0" marL="457200" rtl="0" algn="l">
              <a:lnSpc>
                <a:spcPct val="115000"/>
              </a:lnSpc>
              <a:spcBef>
                <a:spcPts val="0"/>
              </a:spcBef>
              <a:spcAft>
                <a:spcPts val="0"/>
              </a:spcAft>
              <a:buSzPts val="1300"/>
              <a:buChar char="●"/>
            </a:pPr>
            <a:r>
              <a:rPr lang="en" sz="1300">
                <a:solidFill>
                  <a:srgbClr val="DBB461"/>
                </a:solidFill>
              </a:rPr>
              <a:t>text:</a:t>
            </a:r>
            <a:r>
              <a:rPr lang="en" sz="1300"/>
              <a:t> </a:t>
            </a:r>
            <a:r>
              <a:rPr lang="en" sz="1300">
                <a:solidFill>
                  <a:srgbClr val="3E7378"/>
                </a:solidFill>
              </a:rPr>
              <a:t>String</a:t>
            </a:r>
            <a:r>
              <a:rPr lang="en" sz="1300"/>
              <a:t> </a:t>
            </a:r>
            <a:br>
              <a:rPr lang="en" sz="1300">
                <a:solidFill>
                  <a:srgbClr val="9EB0BA"/>
                </a:solidFill>
              </a:rPr>
            </a:br>
            <a:r>
              <a:rPr lang="en" sz="1300">
                <a:solidFill>
                  <a:srgbClr val="9EB0BA"/>
                </a:solidFill>
              </a:rPr>
              <a:t>Text content of the tweet</a:t>
            </a:r>
            <a:endParaRPr sz="1300">
              <a:solidFill>
                <a:srgbClr val="9EB0B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77531"/>
                </a:solidFill>
              </a:rPr>
              <a:t>Necessary Objects</a:t>
            </a:r>
            <a:endParaRPr>
              <a:solidFill>
                <a:srgbClr val="C77531"/>
              </a:solidFill>
            </a:endParaRPr>
          </a:p>
        </p:txBody>
      </p:sp>
      <p:graphicFrame>
        <p:nvGraphicFramePr>
          <p:cNvPr id="72" name="Google Shape;72;p16"/>
          <p:cNvGraphicFramePr/>
          <p:nvPr/>
        </p:nvGraphicFramePr>
        <p:xfrm>
          <a:off x="311700" y="1017725"/>
          <a:ext cx="3000000" cy="3000000"/>
        </p:xfrm>
        <a:graphic>
          <a:graphicData uri="http://schemas.openxmlformats.org/drawingml/2006/table">
            <a:tbl>
              <a:tblPr>
                <a:noFill/>
                <a:tableStyleId>{04472717-E08E-42F8-B7A0-1302EB6AFD5F}</a:tableStyleId>
              </a:tblPr>
              <a:tblGrid>
                <a:gridCol w="1285550"/>
                <a:gridCol w="2974725"/>
                <a:gridCol w="1396100"/>
                <a:gridCol w="2864225"/>
              </a:tblGrid>
              <a:tr h="406875">
                <a:tc gridSpan="2">
                  <a:txBody>
                    <a:bodyPr/>
                    <a:lstStyle/>
                    <a:p>
                      <a:pPr indent="0" lvl="0" marL="0" rtl="0" algn="ctr">
                        <a:lnSpc>
                          <a:spcPct val="100000"/>
                        </a:lnSpc>
                        <a:spcBef>
                          <a:spcPts val="0"/>
                        </a:spcBef>
                        <a:spcAft>
                          <a:spcPts val="0"/>
                        </a:spcAft>
                        <a:buClr>
                          <a:schemeClr val="dk1"/>
                        </a:buClr>
                        <a:buSzPts val="1100"/>
                        <a:buFont typeface="Arial"/>
                        <a:buNone/>
                      </a:pPr>
                      <a:r>
                        <a:rPr b="1" lang="en" sz="1600">
                          <a:solidFill>
                            <a:srgbClr val="DBB461"/>
                          </a:solidFill>
                        </a:rPr>
                        <a:t>TwitterUser:</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c gridSpan="2">
                  <a:txBody>
                    <a:bodyPr/>
                    <a:lstStyle/>
                    <a:p>
                      <a:pPr indent="0" lvl="0" marL="0" rtl="0" algn="ctr">
                        <a:lnSpc>
                          <a:spcPct val="100000"/>
                        </a:lnSpc>
                        <a:spcBef>
                          <a:spcPts val="0"/>
                        </a:spcBef>
                        <a:spcAft>
                          <a:spcPts val="0"/>
                        </a:spcAft>
                        <a:buClr>
                          <a:schemeClr val="dk1"/>
                        </a:buClr>
                        <a:buSzPts val="1100"/>
                        <a:buFont typeface="Arial"/>
                        <a:buNone/>
                      </a:pPr>
                      <a:r>
                        <a:rPr b="1" lang="en" sz="1600">
                          <a:solidFill>
                            <a:srgbClr val="DBB461"/>
                          </a:solidFill>
                        </a:rPr>
                        <a:t>Tweet: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396200">
                <a:tc>
                  <a:txBody>
                    <a:bodyPr/>
                    <a:lstStyle/>
                    <a:p>
                      <a:pPr indent="0" lvl="0" marL="0" rtl="0" algn="l">
                        <a:lnSpc>
                          <a:spcPct val="100000"/>
                        </a:lnSpc>
                        <a:spcBef>
                          <a:spcPts val="0"/>
                        </a:spcBef>
                        <a:spcAft>
                          <a:spcPts val="0"/>
                        </a:spcAft>
                        <a:buNone/>
                      </a:pPr>
                      <a:r>
                        <a:rPr lang="en" sz="1300">
                          <a:solidFill>
                            <a:srgbClr val="DBB461"/>
                          </a:solidFill>
                        </a:rPr>
                        <a:t>userId:</a:t>
                      </a:r>
                      <a:r>
                        <a:rPr lang="en" sz="1300">
                          <a:solidFill>
                            <a:schemeClr val="dk2"/>
                          </a:solidFill>
                        </a:rPr>
                        <a:t> </a:t>
                      </a:r>
                      <a:r>
                        <a:rPr lang="en" sz="1300">
                          <a:solidFill>
                            <a:srgbClr val="3E7378"/>
                          </a:solidFill>
                        </a:rPr>
                        <a:t>Long</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9EB0BA"/>
                          </a:solidFill>
                        </a:rPr>
                        <a:t>Unique ID given to user upon account creation</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DBB461"/>
                          </a:solidFill>
                        </a:rPr>
                        <a:t>  </a:t>
                      </a:r>
                      <a:r>
                        <a:rPr lang="en" sz="1300">
                          <a:solidFill>
                            <a:srgbClr val="DBB461"/>
                          </a:solidFill>
                        </a:rPr>
                        <a:t>tweetId:</a:t>
                      </a:r>
                      <a:r>
                        <a:rPr lang="en" sz="1300">
                          <a:solidFill>
                            <a:schemeClr val="dk2"/>
                          </a:solidFill>
                        </a:rPr>
                        <a:t> </a:t>
                      </a:r>
                      <a:r>
                        <a:rPr lang="en" sz="1300">
                          <a:solidFill>
                            <a:srgbClr val="3E7378"/>
                          </a:solidFill>
                        </a:rPr>
                        <a:t>Long</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9EB0BA"/>
                          </a:solidFill>
                        </a:rPr>
                        <a:t>Unique ID given to each tweet </a:t>
                      </a:r>
                      <a:br>
                        <a:rPr lang="en" sz="1300">
                          <a:solidFill>
                            <a:srgbClr val="9EB0BA"/>
                          </a:solidFill>
                        </a:rPr>
                      </a:br>
                      <a:r>
                        <a:rPr lang="en" sz="1300">
                          <a:solidFill>
                            <a:srgbClr val="9EB0BA"/>
                          </a:solidFill>
                        </a:rPr>
                        <a:t>upon posting</a:t>
                      </a:r>
                      <a:endParaRPr>
                        <a:solidFill>
                          <a:srgbClr val="9EB0BA"/>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300">
                          <a:solidFill>
                            <a:srgbClr val="DBB461"/>
                          </a:solidFill>
                        </a:rPr>
                        <a:t>userName:</a:t>
                      </a:r>
                      <a:r>
                        <a:rPr lang="en" sz="1300">
                          <a:solidFill>
                            <a:schemeClr val="dk2"/>
                          </a:solidFill>
                        </a:rPr>
                        <a:t> </a:t>
                      </a:r>
                      <a:r>
                        <a:rPr lang="en" sz="1300">
                          <a:solidFill>
                            <a:srgbClr val="3E7378"/>
                          </a:solidFill>
                        </a:rPr>
                        <a:t>String</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9EB0BA"/>
                          </a:solidFill>
                        </a:rPr>
                        <a:t>Unique string chosen by user during account creation</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DBB461"/>
                          </a:solidFill>
                        </a:rPr>
                        <a:t>  </a:t>
                      </a:r>
                      <a:r>
                        <a:rPr lang="en" sz="1300">
                          <a:solidFill>
                            <a:srgbClr val="DBB461"/>
                          </a:solidFill>
                        </a:rPr>
                        <a:t>authorId:</a:t>
                      </a:r>
                      <a:r>
                        <a:rPr lang="en" sz="1300">
                          <a:solidFill>
                            <a:schemeClr val="dk2"/>
                          </a:solidFill>
                        </a:rPr>
                        <a:t> </a:t>
                      </a:r>
                      <a:r>
                        <a:rPr lang="en" sz="1300">
                          <a:solidFill>
                            <a:srgbClr val="3E7378"/>
                          </a:solidFill>
                        </a:rPr>
                        <a:t>Long</a:t>
                      </a:r>
                      <a:r>
                        <a:rPr lang="en" sz="1300">
                          <a:solidFill>
                            <a:schemeClr val="dk2"/>
                          </a:solidFill>
                        </a:rPr>
                        <a:t>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rowSpan="2">
                  <a:txBody>
                    <a:bodyPr/>
                    <a:lstStyle/>
                    <a:p>
                      <a:pPr indent="0" lvl="0" marL="0" rtl="0" algn="l">
                        <a:lnSpc>
                          <a:spcPct val="115000"/>
                        </a:lnSpc>
                        <a:spcBef>
                          <a:spcPts val="0"/>
                        </a:spcBef>
                        <a:spcAft>
                          <a:spcPts val="0"/>
                        </a:spcAft>
                        <a:buNone/>
                      </a:pPr>
                      <a:r>
                        <a:rPr lang="en" sz="1300">
                          <a:solidFill>
                            <a:srgbClr val="9EB0BA"/>
                          </a:solidFill>
                        </a:rPr>
                        <a:t>Unique ID of user who posted the tweet (same as userId field of</a:t>
                      </a:r>
                      <a:r>
                        <a:rPr lang="en" sz="1300">
                          <a:solidFill>
                            <a:schemeClr val="dk2"/>
                          </a:solidFill>
                        </a:rPr>
                        <a:t> </a:t>
                      </a:r>
                      <a:r>
                        <a:rPr lang="en" sz="1300">
                          <a:solidFill>
                            <a:srgbClr val="9EB0BA"/>
                          </a:solidFill>
                        </a:rPr>
                        <a:t>TwitterUser object)</a:t>
                      </a:r>
                      <a:endParaRPr>
                        <a:solidFill>
                          <a:srgbClr val="9EB0BA"/>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lnSpc>
                          <a:spcPct val="100000"/>
                        </a:lnSpc>
                        <a:spcBef>
                          <a:spcPts val="0"/>
                        </a:spcBef>
                        <a:spcAft>
                          <a:spcPts val="0"/>
                        </a:spcAft>
                        <a:buNone/>
                      </a:pPr>
                      <a:r>
                        <a:rPr lang="en" sz="1300">
                          <a:solidFill>
                            <a:srgbClr val="DBB461"/>
                          </a:solidFill>
                        </a:rPr>
                        <a:t>name:</a:t>
                      </a:r>
                      <a:r>
                        <a:rPr lang="en" sz="1300">
                          <a:solidFill>
                            <a:schemeClr val="dk2"/>
                          </a:solidFill>
                        </a:rPr>
                        <a:t> </a:t>
                      </a:r>
                      <a:r>
                        <a:rPr lang="en" sz="1300">
                          <a:solidFill>
                            <a:srgbClr val="3E7378"/>
                          </a:solidFill>
                        </a:rPr>
                        <a:t>String</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solidFill>
                            <a:srgbClr val="9EB0BA"/>
                          </a:solidFill>
                        </a:rPr>
                        <a:t>Name chosen by user</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vMerge="1"/>
              </a:tr>
              <a:tr h="381000">
                <a:tc>
                  <a:txBody>
                    <a:bodyPr/>
                    <a:lstStyle/>
                    <a:p>
                      <a:pPr indent="0" lvl="0" marL="0" rtl="0" algn="l">
                        <a:lnSpc>
                          <a:spcPct val="100000"/>
                        </a:lnSpc>
                        <a:spcBef>
                          <a:spcPts val="0"/>
                        </a:spcBef>
                        <a:spcAft>
                          <a:spcPts val="0"/>
                        </a:spcAft>
                        <a:buNone/>
                      </a:pPr>
                      <a:r>
                        <a:rPr lang="en" sz="1300">
                          <a:solidFill>
                            <a:srgbClr val="DBB461"/>
                          </a:solidFill>
                        </a:rPr>
                        <a:t>createDate:</a:t>
                      </a:r>
                      <a:r>
                        <a:rPr lang="en" sz="1300">
                          <a:solidFill>
                            <a:schemeClr val="dk2"/>
                          </a:solidFill>
                        </a:rPr>
                        <a:t> </a:t>
                      </a:r>
                      <a:r>
                        <a:rPr lang="en" sz="1300">
                          <a:solidFill>
                            <a:srgbClr val="3E7378"/>
                          </a:solidFill>
                        </a:rPr>
                        <a:t>DateTime</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solidFill>
                            <a:srgbClr val="9EB0BA"/>
                          </a:solidFill>
                        </a:rPr>
                        <a:t>Day and time user account was created</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DBB461"/>
                          </a:solidFill>
                        </a:rPr>
                        <a:t>  </a:t>
                      </a:r>
                      <a:r>
                        <a:rPr lang="en" sz="1300">
                          <a:solidFill>
                            <a:srgbClr val="DBB461"/>
                          </a:solidFill>
                        </a:rPr>
                        <a:t>text:</a:t>
                      </a:r>
                      <a:r>
                        <a:rPr lang="en" sz="1300">
                          <a:solidFill>
                            <a:schemeClr val="dk2"/>
                          </a:solidFill>
                        </a:rPr>
                        <a:t> </a:t>
                      </a:r>
                      <a:r>
                        <a:rPr lang="en" sz="1300">
                          <a:solidFill>
                            <a:srgbClr val="3E7378"/>
                          </a:solidFill>
                        </a:rPr>
                        <a:t>String</a:t>
                      </a:r>
                      <a:r>
                        <a:rPr lang="en" sz="1300">
                          <a:solidFill>
                            <a:schemeClr val="dk2"/>
                          </a:solidFill>
                        </a:rPr>
                        <a:t>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solidFill>
                            <a:srgbClr val="9EB0BA"/>
                          </a:solidFill>
                        </a:rPr>
                        <a:t>Text content of the tweet</a:t>
                      </a:r>
                      <a:endParaRPr>
                        <a:solidFill>
                          <a:srgbClr val="9EB0BA"/>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300">
                          <a:solidFill>
                            <a:srgbClr val="DBB461"/>
                          </a:solidFill>
                        </a:rPr>
                        <a:t>description:</a:t>
                      </a:r>
                      <a:r>
                        <a:rPr lang="en" sz="1300">
                          <a:solidFill>
                            <a:schemeClr val="dk2"/>
                          </a:solidFill>
                        </a:rPr>
                        <a:t> </a:t>
                      </a:r>
                      <a:r>
                        <a:rPr lang="en" sz="1300">
                          <a:solidFill>
                            <a:srgbClr val="3E7378"/>
                          </a:solidFill>
                        </a:rPr>
                        <a:t>String</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300">
                          <a:solidFill>
                            <a:srgbClr val="9EB0BA"/>
                          </a:solidFill>
                        </a:rPr>
                        <a:t>Description set by user on profile</a:t>
                      </a:r>
                      <a:endParaRPr>
                        <a:solidFill>
                          <a:srgbClr val="9EB0BA"/>
                        </a:solidFill>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9EB0BA"/>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300">
                          <a:solidFill>
                            <a:srgbClr val="DBB461"/>
                          </a:solidFill>
                        </a:rPr>
                        <a:t>followers:</a:t>
                      </a:r>
                      <a:r>
                        <a:rPr lang="en" sz="1300">
                          <a:solidFill>
                            <a:schemeClr val="dk2"/>
                          </a:solidFill>
                        </a:rPr>
                        <a:t> </a:t>
                      </a:r>
                      <a:r>
                        <a:rPr lang="en" sz="1300">
                          <a:solidFill>
                            <a:srgbClr val="3E7378"/>
                          </a:solidFill>
                        </a:rPr>
                        <a:t>Int</a:t>
                      </a:r>
                      <a:r>
                        <a:rPr lang="en" sz="1300">
                          <a:solidFill>
                            <a:schemeClr val="dk2"/>
                          </a:solidFill>
                        </a:rPr>
                        <a:t> </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300">
                          <a:solidFill>
                            <a:srgbClr val="9EB0BA"/>
                          </a:solidFill>
                        </a:rPr>
                        <a:t>Number of followers for user</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9EB0BA"/>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300">
                          <a:solidFill>
                            <a:srgbClr val="DBB461"/>
                          </a:solidFill>
                        </a:rPr>
                        <a:t>following:</a:t>
                      </a:r>
                      <a:r>
                        <a:rPr lang="en" sz="1300">
                          <a:solidFill>
                            <a:schemeClr val="dk2"/>
                          </a:solidFill>
                        </a:rPr>
                        <a:t> </a:t>
                      </a:r>
                      <a:r>
                        <a:rPr lang="en" sz="1300">
                          <a:solidFill>
                            <a:srgbClr val="3E7378"/>
                          </a:solidFill>
                        </a:rPr>
                        <a:t>Int</a:t>
                      </a:r>
                      <a:r>
                        <a:rPr lang="en" sz="1300">
                          <a:solidFill>
                            <a:schemeClr val="dk2"/>
                          </a:solidFill>
                        </a:rPr>
                        <a:t> </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300">
                          <a:solidFill>
                            <a:srgbClr val="9EB0BA"/>
                          </a:solidFill>
                        </a:rPr>
                        <a:t>Number of users following</a:t>
                      </a:r>
                      <a:endParaRPr/>
                    </a:p>
                  </a:txBody>
                  <a:tcPr marT="0"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9EB0BA"/>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77531"/>
                </a:solidFill>
              </a:rPr>
              <a:t>Get User</a:t>
            </a:r>
            <a:endParaRPr>
              <a:solidFill>
                <a:srgbClr val="C77531"/>
              </a:solidFill>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EB0BA"/>
              </a:buClr>
              <a:buSzPts val="1800"/>
              <a:buAutoNum type="arabicPeriod"/>
            </a:pPr>
            <a:r>
              <a:rPr lang="en">
                <a:solidFill>
                  <a:srgbClr val="9EB0BA"/>
                </a:solidFill>
              </a:rPr>
              <a:t>Takes a unique ID or username</a:t>
            </a:r>
            <a:endParaRPr>
              <a:solidFill>
                <a:srgbClr val="9EB0BA"/>
              </a:solidFill>
            </a:endParaRPr>
          </a:p>
          <a:p>
            <a:pPr indent="-342900" lvl="0" marL="457200" rtl="0" algn="l">
              <a:spcBef>
                <a:spcPts val="0"/>
              </a:spcBef>
              <a:spcAft>
                <a:spcPts val="0"/>
              </a:spcAft>
              <a:buClr>
                <a:srgbClr val="9EB0BA"/>
              </a:buClr>
              <a:buSzPts val="1800"/>
              <a:buAutoNum type="arabicPeriod"/>
            </a:pPr>
            <a:r>
              <a:rPr lang="en">
                <a:solidFill>
                  <a:srgbClr val="9EB0BA"/>
                </a:solidFill>
              </a:rPr>
              <a:t>Sends GET request via Twitter V2 API</a:t>
            </a:r>
            <a:endParaRPr>
              <a:solidFill>
                <a:srgbClr val="9EB0BA"/>
              </a:solidFill>
            </a:endParaRPr>
          </a:p>
          <a:p>
            <a:pPr indent="-342900" lvl="0" marL="457200" rtl="0" algn="l">
              <a:spcBef>
                <a:spcPts val="0"/>
              </a:spcBef>
              <a:spcAft>
                <a:spcPts val="0"/>
              </a:spcAft>
              <a:buClr>
                <a:srgbClr val="9EB0BA"/>
              </a:buClr>
              <a:buSzPts val="1800"/>
              <a:buAutoNum type="arabicPeriod"/>
            </a:pPr>
            <a:r>
              <a:rPr lang="en">
                <a:solidFill>
                  <a:srgbClr val="9EB0BA"/>
                </a:solidFill>
              </a:rPr>
              <a:t>Parse JSON response into TwitterUser object</a:t>
            </a:r>
            <a:endParaRPr>
              <a:solidFill>
                <a:srgbClr val="9EB0BA"/>
              </a:solidFill>
            </a:endParaRPr>
          </a:p>
        </p:txBody>
      </p:sp>
      <p:pic>
        <p:nvPicPr>
          <p:cNvPr id="79" name="Google Shape;79;p17"/>
          <p:cNvPicPr preferRelativeResize="0"/>
          <p:nvPr/>
        </p:nvPicPr>
        <p:blipFill>
          <a:blip r:embed="rId3">
            <a:alphaModFix/>
          </a:blip>
          <a:stretch>
            <a:fillRect/>
          </a:stretch>
        </p:blipFill>
        <p:spPr>
          <a:xfrm>
            <a:off x="2477538" y="2646675"/>
            <a:ext cx="4188924" cy="428000"/>
          </a:xfrm>
          <a:prstGeom prst="rect">
            <a:avLst/>
          </a:prstGeom>
          <a:noFill/>
          <a:ln>
            <a:noFill/>
          </a:ln>
        </p:spPr>
      </p:pic>
      <p:sp>
        <p:nvSpPr>
          <p:cNvPr id="80" name="Google Shape;80;p17"/>
          <p:cNvSpPr/>
          <p:nvPr/>
        </p:nvSpPr>
        <p:spPr>
          <a:xfrm>
            <a:off x="4401450" y="3346300"/>
            <a:ext cx="3411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7"/>
          <p:cNvPicPr preferRelativeResize="0"/>
          <p:nvPr/>
        </p:nvPicPr>
        <p:blipFill>
          <a:blip r:embed="rId4">
            <a:alphaModFix/>
          </a:blip>
          <a:stretch>
            <a:fillRect/>
          </a:stretch>
        </p:blipFill>
        <p:spPr>
          <a:xfrm>
            <a:off x="152400" y="4190650"/>
            <a:ext cx="8839201" cy="1461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77531"/>
                </a:solidFill>
              </a:rPr>
              <a:t>Get User Timeline</a:t>
            </a:r>
            <a:endParaRPr>
              <a:solidFill>
                <a:srgbClr val="C77531"/>
              </a:solidFill>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EB0BA"/>
              </a:buClr>
              <a:buSzPts val="1800"/>
              <a:buAutoNum type="arabicPeriod"/>
            </a:pPr>
            <a:r>
              <a:rPr lang="en">
                <a:solidFill>
                  <a:srgbClr val="9EB0BA"/>
                </a:solidFill>
              </a:rPr>
              <a:t>Takes a TwitterUser, a count for how many tweets you want returned, and optional boolean fields to exclude replies and retweets</a:t>
            </a:r>
            <a:endParaRPr>
              <a:solidFill>
                <a:srgbClr val="9EB0BA"/>
              </a:solidFill>
            </a:endParaRPr>
          </a:p>
          <a:p>
            <a:pPr indent="-342900" lvl="0" marL="457200" rtl="0" algn="l">
              <a:spcBef>
                <a:spcPts val="0"/>
              </a:spcBef>
              <a:spcAft>
                <a:spcPts val="0"/>
              </a:spcAft>
              <a:buClr>
                <a:srgbClr val="9EB0BA"/>
              </a:buClr>
              <a:buSzPts val="1800"/>
              <a:buAutoNum type="arabicPeriod"/>
            </a:pPr>
            <a:r>
              <a:rPr lang="en">
                <a:solidFill>
                  <a:srgbClr val="9EB0BA"/>
                </a:solidFill>
              </a:rPr>
              <a:t>Sends GET request via Twitter 1.1 API</a:t>
            </a:r>
            <a:endParaRPr>
              <a:solidFill>
                <a:srgbClr val="9EB0BA"/>
              </a:solidFill>
            </a:endParaRPr>
          </a:p>
          <a:p>
            <a:pPr indent="-342900" lvl="0" marL="457200" rtl="0" algn="l">
              <a:spcBef>
                <a:spcPts val="0"/>
              </a:spcBef>
              <a:spcAft>
                <a:spcPts val="0"/>
              </a:spcAft>
              <a:buClr>
                <a:srgbClr val="9EB0BA"/>
              </a:buClr>
              <a:buSzPts val="1800"/>
              <a:buAutoNum type="arabicPeriod"/>
            </a:pPr>
            <a:r>
              <a:rPr lang="en">
                <a:solidFill>
                  <a:srgbClr val="9EB0BA"/>
                </a:solidFill>
              </a:rPr>
              <a:t>Parse JSON response into a list of Tweet objects</a:t>
            </a:r>
            <a:endParaRPr>
              <a:solidFill>
                <a:srgbClr val="9EB0BA"/>
              </a:solidFill>
            </a:endParaRPr>
          </a:p>
        </p:txBody>
      </p:sp>
      <p:pic>
        <p:nvPicPr>
          <p:cNvPr id="88" name="Google Shape;88;p18"/>
          <p:cNvPicPr preferRelativeResize="0"/>
          <p:nvPr/>
        </p:nvPicPr>
        <p:blipFill>
          <a:blip r:embed="rId3">
            <a:alphaModFix/>
          </a:blip>
          <a:stretch>
            <a:fillRect/>
          </a:stretch>
        </p:blipFill>
        <p:spPr>
          <a:xfrm>
            <a:off x="2209900" y="2652932"/>
            <a:ext cx="4724200" cy="415500"/>
          </a:xfrm>
          <a:prstGeom prst="rect">
            <a:avLst/>
          </a:prstGeom>
          <a:noFill/>
          <a:ln>
            <a:noFill/>
          </a:ln>
        </p:spPr>
      </p:pic>
      <p:sp>
        <p:nvSpPr>
          <p:cNvPr id="89" name="Google Shape;89;p18"/>
          <p:cNvSpPr/>
          <p:nvPr/>
        </p:nvSpPr>
        <p:spPr>
          <a:xfrm>
            <a:off x="4401450" y="3183575"/>
            <a:ext cx="3411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8"/>
          <p:cNvPicPr preferRelativeResize="0"/>
          <p:nvPr/>
        </p:nvPicPr>
        <p:blipFill>
          <a:blip r:embed="rId4">
            <a:alphaModFix/>
          </a:blip>
          <a:stretch>
            <a:fillRect/>
          </a:stretch>
        </p:blipFill>
        <p:spPr>
          <a:xfrm>
            <a:off x="1224560" y="3871425"/>
            <a:ext cx="6694874" cy="965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77531"/>
                </a:solidFill>
              </a:rPr>
              <a:t>Get Replies to Tweet (experimental)</a:t>
            </a:r>
            <a:endParaRPr>
              <a:solidFill>
                <a:srgbClr val="C77531"/>
              </a:solidFil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EB0BA"/>
              </a:buClr>
              <a:buSzPts val="1800"/>
              <a:buAutoNum type="arabicPeriod"/>
            </a:pPr>
            <a:r>
              <a:rPr lang="en">
                <a:solidFill>
                  <a:srgbClr val="9EB0BA"/>
                </a:solidFill>
              </a:rPr>
              <a:t>Takes a TwitterUser and gets their timeline with getUserTimeline function</a:t>
            </a:r>
            <a:endParaRPr>
              <a:solidFill>
                <a:srgbClr val="9EB0BA"/>
              </a:solidFill>
            </a:endParaRPr>
          </a:p>
          <a:p>
            <a:pPr indent="-342900" lvl="0" marL="457200" rtl="0" algn="l">
              <a:spcBef>
                <a:spcPts val="0"/>
              </a:spcBef>
              <a:spcAft>
                <a:spcPts val="0"/>
              </a:spcAft>
              <a:buClr>
                <a:srgbClr val="9EB0BA"/>
              </a:buClr>
              <a:buSzPts val="1800"/>
              <a:buAutoNum type="arabicPeriod"/>
            </a:pPr>
            <a:r>
              <a:rPr lang="en">
                <a:solidFill>
                  <a:srgbClr val="9EB0BA"/>
                </a:solidFill>
              </a:rPr>
              <a:t>Does a recent search for all tweets that mention initial user and stores them into Tweet objects</a:t>
            </a:r>
            <a:endParaRPr>
              <a:solidFill>
                <a:srgbClr val="9EB0BA"/>
              </a:solidFill>
            </a:endParaRPr>
          </a:p>
          <a:p>
            <a:pPr indent="-342900" lvl="0" marL="457200" rtl="0" algn="l">
              <a:spcBef>
                <a:spcPts val="0"/>
              </a:spcBef>
              <a:spcAft>
                <a:spcPts val="0"/>
              </a:spcAft>
              <a:buClr>
                <a:srgbClr val="9EB0BA"/>
              </a:buClr>
              <a:buSzPts val="1800"/>
              <a:buAutoNum type="arabicPeriod"/>
            </a:pPr>
            <a:r>
              <a:rPr lang="en">
                <a:solidFill>
                  <a:srgbClr val="9EB0BA"/>
                </a:solidFill>
              </a:rPr>
              <a:t>Filters the response where the field “in_response_to_tweet_id” matches the tweet from the initial user’s timeline</a:t>
            </a:r>
            <a:endParaRPr>
              <a:solidFill>
                <a:srgbClr val="9EB0BA"/>
              </a:solidFill>
            </a:endParaRPr>
          </a:p>
          <a:p>
            <a:pPr indent="-342900" lvl="0" marL="457200" rtl="0" algn="l">
              <a:spcBef>
                <a:spcPts val="0"/>
              </a:spcBef>
              <a:spcAft>
                <a:spcPts val="0"/>
              </a:spcAft>
              <a:buClr>
                <a:srgbClr val="9EB0BA"/>
              </a:buClr>
              <a:buSzPts val="1800"/>
              <a:buAutoNum type="arabicPeriod"/>
            </a:pPr>
            <a:r>
              <a:rPr lang="en">
                <a:solidFill>
                  <a:srgbClr val="9EB0BA"/>
                </a:solidFill>
              </a:rPr>
              <a:t>Returns a list of Tweet objects which are replies to tweets on the initial user’s timeline</a:t>
            </a:r>
            <a:endParaRPr>
              <a:solidFill>
                <a:srgbClr val="9EB0BA"/>
              </a:solidFill>
            </a:endParaRPr>
          </a:p>
          <a:p>
            <a:pPr indent="0" lvl="0" marL="0" rtl="0" algn="l">
              <a:spcBef>
                <a:spcPts val="1600"/>
              </a:spcBef>
              <a:spcAft>
                <a:spcPts val="1600"/>
              </a:spcAft>
              <a:buNone/>
            </a:pPr>
            <a:r>
              <a:t/>
            </a:r>
            <a:endParaRPr>
              <a:solidFill>
                <a:srgbClr val="9EB0B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77531"/>
                </a:solidFill>
              </a:rPr>
              <a:t>Analysis Engine</a:t>
            </a:r>
            <a:endParaRPr>
              <a:solidFill>
                <a:srgbClr val="C7753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77531"/>
                </a:solidFill>
              </a:rPr>
              <a:t>What is our Analysis Engine?</a:t>
            </a:r>
            <a:endParaRPr>
              <a:solidFill>
                <a:srgbClr val="C77531"/>
              </a:solidFill>
            </a:endParaRPr>
          </a:p>
        </p:txBody>
      </p:sp>
      <p:sp>
        <p:nvSpPr>
          <p:cNvPr id="107" name="Google Shape;107;p21"/>
          <p:cNvSpPr txBox="1"/>
          <p:nvPr>
            <p:ph idx="1" type="body"/>
          </p:nvPr>
        </p:nvSpPr>
        <p:spPr>
          <a:xfrm>
            <a:off x="1374725" y="1152475"/>
            <a:ext cx="5941500" cy="3416400"/>
          </a:xfrm>
          <a:prstGeom prst="rect">
            <a:avLst/>
          </a:prstGeom>
        </p:spPr>
        <p:txBody>
          <a:bodyPr anchorCtr="0" anchor="t" bIns="91425" lIns="91425" spcFirstLastPara="1" rIns="91425" wrap="square" tIns="91425">
            <a:noAutofit/>
          </a:bodyPr>
          <a:lstStyle/>
          <a:p>
            <a:pPr indent="-251459" lvl="0" marL="274320" rtl="0" algn="l">
              <a:spcBef>
                <a:spcPts val="0"/>
              </a:spcBef>
              <a:spcAft>
                <a:spcPts val="0"/>
              </a:spcAft>
              <a:buClr>
                <a:srgbClr val="9EB0BA"/>
              </a:buClr>
              <a:buSzPts val="1800"/>
              <a:buChar char="●"/>
            </a:pPr>
            <a:r>
              <a:rPr lang="en">
                <a:solidFill>
                  <a:srgbClr val="9EB0BA"/>
                </a:solidFill>
              </a:rPr>
              <a:t>The Analysis Engine (AE) is the data processing mechanism used in the bot’s analyses. </a:t>
            </a:r>
            <a:br>
              <a:rPr lang="en">
                <a:solidFill>
                  <a:srgbClr val="9EB0BA"/>
                </a:solidFill>
              </a:rPr>
            </a:br>
            <a:endParaRPr>
              <a:solidFill>
                <a:srgbClr val="9EB0BA"/>
              </a:solidFill>
            </a:endParaRPr>
          </a:p>
          <a:p>
            <a:pPr indent="-251459" lvl="0" marL="274320" rtl="0" algn="l">
              <a:spcBef>
                <a:spcPts val="0"/>
              </a:spcBef>
              <a:spcAft>
                <a:spcPts val="0"/>
              </a:spcAft>
              <a:buClr>
                <a:srgbClr val="9EB0BA"/>
              </a:buClr>
              <a:buSzPts val="1800"/>
              <a:buChar char="●"/>
            </a:pPr>
            <a:r>
              <a:rPr lang="en">
                <a:solidFill>
                  <a:srgbClr val="9EB0BA"/>
                </a:solidFill>
              </a:rPr>
              <a:t>After information is gathered and parsed through the DAO, the AE is instantiated and the user requested analysis is initiated on the gathered data.</a:t>
            </a:r>
            <a:br>
              <a:rPr lang="en">
                <a:solidFill>
                  <a:srgbClr val="9EB0BA"/>
                </a:solidFill>
              </a:rPr>
            </a:br>
            <a:endParaRPr>
              <a:solidFill>
                <a:srgbClr val="9EB0BA"/>
              </a:solidFill>
            </a:endParaRPr>
          </a:p>
          <a:p>
            <a:pPr indent="-251459" lvl="0" marL="274320" rtl="0" algn="l">
              <a:spcBef>
                <a:spcPts val="0"/>
              </a:spcBef>
              <a:spcAft>
                <a:spcPts val="0"/>
              </a:spcAft>
              <a:buClr>
                <a:srgbClr val="9EB0BA"/>
              </a:buClr>
              <a:buSzPts val="1800"/>
              <a:buChar char="●"/>
            </a:pPr>
            <a:r>
              <a:rPr lang="en">
                <a:solidFill>
                  <a:srgbClr val="9EB0BA"/>
                </a:solidFill>
              </a:rPr>
              <a:t>There are seven methods and four sub-methods the AE uses to do its analyses.</a:t>
            </a:r>
            <a:endParaRPr>
              <a:solidFill>
                <a:srgbClr val="9EB0B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