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61" r:id="rId4"/>
    <p:sldId id="317" r:id="rId5"/>
    <p:sldId id="318" r:id="rId6"/>
    <p:sldId id="319" r:id="rId7"/>
    <p:sldId id="258" r:id="rId8"/>
    <p:sldId id="259" r:id="rId9"/>
    <p:sldId id="260" r:id="rId10"/>
    <p:sldId id="262" r:id="rId11"/>
    <p:sldId id="284" r:id="rId12"/>
    <p:sldId id="285" r:id="rId13"/>
    <p:sldId id="286" r:id="rId14"/>
    <p:sldId id="287" r:id="rId15"/>
    <p:sldId id="288" r:id="rId16"/>
    <p:sldId id="265" r:id="rId17"/>
    <p:sldId id="312" r:id="rId18"/>
    <p:sldId id="315" r:id="rId19"/>
    <p:sldId id="316" r:id="rId20"/>
    <p:sldId id="269" r:id="rId21"/>
    <p:sldId id="272" r:id="rId22"/>
    <p:sldId id="274" r:id="rId23"/>
    <p:sldId id="273" r:id="rId24"/>
    <p:sldId id="299" r:id="rId25"/>
    <p:sldId id="300" r:id="rId26"/>
    <p:sldId id="301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310" r:id="rId35"/>
    <p:sldId id="311" r:id="rId36"/>
    <p:sldId id="281" r:id="rId37"/>
    <p:sldId id="313" r:id="rId38"/>
    <p:sldId id="282" r:id="rId39"/>
    <p:sldId id="320" r:id="rId40"/>
    <p:sldId id="32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Killeen" initials="SK" lastIdx="1" clrIdx="0">
    <p:extLst>
      <p:ext uri="{19B8F6BF-5375-455C-9EA6-DF929625EA0E}">
        <p15:presenceInfo xmlns:p15="http://schemas.microsoft.com/office/powerpoint/2012/main" userId="S-1-5-21-3419467497-3230414029-1324552305-46649" providerId="AD"/>
      </p:ext>
    </p:extLst>
  </p:cmAuthor>
  <p:cmAuthor id="2" name="Sean Killeen" initials="SK [2]" lastIdx="1" clrIdx="1">
    <p:extLst>
      <p:ext uri="{19B8F6BF-5375-455C-9EA6-DF929625EA0E}">
        <p15:presenceInfo xmlns:p15="http://schemas.microsoft.com/office/powerpoint/2012/main" userId="c6643224427996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FF7"/>
    <a:srgbClr val="485970"/>
    <a:srgbClr val="B2C4E7"/>
    <a:srgbClr val="31B0F7"/>
    <a:srgbClr val="AABFE4"/>
    <a:srgbClr val="B8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2" autoAdjust="0"/>
    <p:restoredTop sz="64315" autoAdjust="0"/>
  </p:normalViewPr>
  <p:slideViewPr>
    <p:cSldViewPr snapToGrid="0">
      <p:cViewPr varScale="1">
        <p:scale>
          <a:sx n="57" d="100"/>
          <a:sy n="57" d="100"/>
        </p:scale>
        <p:origin x="98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5B490-DE02-4CC7-B66C-CADF953C8E7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47EB6-B919-4FB3-9341-FE04BD40B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getakka.net/docs/concepts/actors" TargetMode="External"/><Relationship Id="rId3" Type="http://schemas.openxmlformats.org/officeDocument/2006/relationships/hyperlink" Target="http://getakka.net/docs/concepts/actors#state" TargetMode="External"/><Relationship Id="rId7" Type="http://schemas.openxmlformats.org/officeDocument/2006/relationships/hyperlink" Target="http://getakka.net/docs/concepts/actors#supervisor-strateg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akka.net/docs/concepts/actors#children" TargetMode="External"/><Relationship Id="rId5" Type="http://schemas.openxmlformats.org/officeDocument/2006/relationships/hyperlink" Target="http://getakka.net/docs/concepts/actors#mailbox" TargetMode="External"/><Relationship Id="rId4" Type="http://schemas.openxmlformats.org/officeDocument/2006/relationships/hyperlink" Target="http://getakka.net/docs/concepts/actors#behavior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kka.io/docs/akka/snapshot/scala/fsm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docs/Persistenc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of Java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.NET actor model frameworks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(2/28/12)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 Framework (very inventive name)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Remact.Net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Akka.NET</a:t>
            </a: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adhere to the reactive manifesto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Resilient (e.g. self-healing)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driven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 rtl="0" fontAlgn="ctr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actor is a container for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Behavior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Mailbox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Children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Supervisor Strategy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All of this is encapsulated behind an Actor Reference(</a:t>
            </a:r>
            <a:r>
              <a:rPr lang="en-US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&lt;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http://getakka.net/docs/concepts/actors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Conceptually single threaded (no concurrency worries)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Starting/restarting actors results in known good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actions taken when message is received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change over time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 one per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same source will be in order, different sources order is not guaranteed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 (default), priority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actor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Creating/stopping children are asynchronous operations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Supervisor Strategy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in depth &amp; demo later in the presentation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encapsulates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Recipes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7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(address)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0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Recreate diagram from </a:t>
            </a:r>
            <a:r>
              <a:rPr lang="en-US" dirty="0" err="1"/>
              <a:t>Akka</a:t>
            </a:r>
            <a:r>
              <a:rPr lang="en-US" baseline="0" dirty="0"/>
              <a:t> site (with annotation)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(lifecycle)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Lift the lifecycle diagram from the </a:t>
            </a:r>
            <a:r>
              <a:rPr lang="en-US" baseline="0" dirty="0" err="1"/>
              <a:t>Akka</a:t>
            </a:r>
            <a:r>
              <a:rPr lang="en-US" baseline="0" dirty="0"/>
              <a:t>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78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Context.ActorOf</a:t>
            </a:r>
            <a:r>
              <a:rPr lang="en-US" baseline="0" dirty="0"/>
              <a:t> is used to create children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Pretty subtle in that it’s not always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However, should know that every actor has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(Actor</a:t>
            </a:r>
            <a:r>
              <a:rPr lang="en-US" baseline="0" dirty="0">
                <a:sym typeface="Wingdings" panose="05000000000000000000" pitchFamily="2" charset="2"/>
              </a:rPr>
              <a:t>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5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a demo of what</a:t>
            </a:r>
            <a:r>
              <a:rPr lang="en-US" baseline="0" dirty="0"/>
              <a:t> actors have and how they’re used in real life</a:t>
            </a:r>
          </a:p>
          <a:p>
            <a:endParaRPr lang="en-US" baseline="0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Event-driven thread means</a:t>
            </a:r>
            <a:r>
              <a:rPr lang="en-US" baseline="0" dirty="0"/>
              <a:t> the other actors don’t have to poll – it’s all pushed to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concepts we were just discussing (Behavior, State, Supervision, Children, Mailbox)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conceptual single thread that runs for any given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one message at a time from the 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 are lazy (they get such a bad rap!) But seriously, actors are dormant unless they’re actually doing work. Keep a low profile.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0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classic O-O system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designed well (SOLID), maybe not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 might bubble up (but they might not)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 who is responsible for remediating errors and how that remediation 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what should the BLL do if an EF error comes up through that DAO?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9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is responsible for remediating failures in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for One (only the failing child is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/c1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child gets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for One (any failure and all children are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/c3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children get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(supervisor strategies)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2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Custom</a:t>
            </a:r>
            <a:r>
              <a:rPr lang="en-US" baseline="0" dirty="0"/>
              <a:t> supervisory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5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</a:t>
            </a:r>
            <a:r>
              <a:rPr lang="en-US" dirty="0" err="1"/>
              <a:t>async</a:t>
            </a:r>
            <a:r>
              <a:rPr lang="en-US" dirty="0"/>
              <a:t> code</a:t>
            </a:r>
            <a:r>
              <a:rPr lang="en-US" baseline="0" dirty="0"/>
              <a:t> is probably terrible.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</a:t>
            </a:r>
            <a:r>
              <a:rPr lang="en-US" baseline="0" dirty="0" err="1"/>
              <a:t>async</a:t>
            </a:r>
            <a:r>
              <a:rPr lang="en-US" baseline="0" dirty="0"/>
              <a:t> code without the cruft.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is across threads, but this also works across machine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8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</a:t>
            </a:r>
            <a:r>
              <a:rPr lang="en-US" baseline="0" dirty="0"/>
              <a:t> Actors / “Character”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Scale out work across many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Push dangerous work down into child 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7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</a:t>
            </a:r>
            <a:r>
              <a:rPr lang="en-US" baseline="0" dirty="0"/>
              <a:t> CPU usage unless a message is actually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Implementations vary but generally actors are memory efficient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JVM gets 2.5 million actors per GB of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last check, I think .NET is getting ~1 million per 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3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4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Become / </a:t>
            </a:r>
            <a:r>
              <a:rPr lang="en-US" dirty="0" err="1"/>
              <a:t>Unbecome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change how it will process the</a:t>
            </a:r>
            <a:r>
              <a:rPr lang="en-US" baseline="0" dirty="0"/>
              <a:t> next incoming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http://doc.akka.io/docs/akka/snapshot/scala/fsm.html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8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HOCON</a:t>
            </a:r>
            <a:r>
              <a:rPr lang="en-US" baseline="0" dirty="0"/>
              <a:t> = Human-Optimized </a:t>
            </a:r>
            <a:r>
              <a:rPr lang="en-US" baseline="0" dirty="0" err="1"/>
              <a:t>Config</a:t>
            </a:r>
            <a:r>
              <a:rPr lang="en-US" baseline="0" dirty="0"/>
              <a:t> Object Notation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core (the 90's want their CPU back)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core (2005 for the first dual core CPU; no help without OS support)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up (TPL available in framework 4.0,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/await)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(SOA)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0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2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9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6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048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point that Roger makes in his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really just code that you write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Whether you want to scale up to more cores or out to more machines, why should that code have to change?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Akka.NET is built to enable you to run any of your actors anywhere. Another core? No problem. Another machine? No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7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</a:t>
            </a:r>
            <a:r>
              <a:rPr lang="en-US" baseline="0" dirty="0"/>
              <a:t> world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Supervision /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Routing &amp; Remoting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45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http://getakka.net/docs/Persistence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PersistentActor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events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Snapshots of internal actor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or remove nodes without adjusting configuration or code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across multiple processes or machines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Peer to peer networking between servers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 nodes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Gossip protocol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scaling out trivial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Poison Pills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Queued as an ordinary message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Stops actor when processed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actor terminates all messages in its mailbox get sent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messages to terminated actor will be redirected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as best effort - not guaranteed!!!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useful for testing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Bus interoperability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makes a great endpoint for either receiving messages from a service bus or posting out to it.</a:t>
            </a: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>
                <a:sym typeface="Wingdings" panose="05000000000000000000" pitchFamily="2" charset="2"/>
              </a:rPr>
              <a:t> Sean (“Want more?”)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open source – jump in</a:t>
            </a:r>
            <a:r>
              <a:rPr lang="en-US" baseline="0" dirty="0"/>
              <a:t> (I did! Tell my quick story).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8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know Aaron from</a:t>
            </a:r>
            <a:r>
              <a:rPr lang="en-US" baseline="0" dirty="0"/>
              <a:t> one of his many rants, including “.NET Core is boiling the ocean”</a:t>
            </a:r>
          </a:p>
          <a:p>
            <a:endParaRPr lang="en-US" baseline="0" dirty="0"/>
          </a:p>
          <a:p>
            <a:r>
              <a:rPr lang="en-US" baseline="0" dirty="0"/>
              <a:t>Fun fact: he sounds exactly like Seth Macfarlane from family guy. True story.</a:t>
            </a:r>
          </a:p>
          <a:p>
            <a:endParaRPr lang="en-US" baseline="0" dirty="0"/>
          </a:p>
          <a:p>
            <a:r>
              <a:rPr lang="en-US" baseline="0" dirty="0"/>
              <a:t>Met these guys during their 8 hour workshop at .NET Fringe last year (Fringe is coming up again in July!)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80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Actor model</a:t>
            </a:r>
            <a:r>
              <a:rPr lang="en-US" sz="2000" baseline="0" dirty="0"/>
              <a:t> has been around since the 70s – Carl Hewitt published in 1973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Erlang</a:t>
            </a:r>
            <a:r>
              <a:rPr lang="en-US" baseline="0" dirty="0"/>
              <a:t> (and anything using </a:t>
            </a:r>
            <a:r>
              <a:rPr lang="en-US" baseline="0" dirty="0" err="1"/>
              <a:t>Erlang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Scala (Box)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LinkedIn (Java </a:t>
            </a:r>
            <a:r>
              <a:rPr lang="en-US" baseline="0" dirty="0" err="1"/>
              <a:t>Akka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Orleans (Xbox – Halo, open source since Jan ‘15, runs on Azure)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WhatsApp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4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56246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32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049496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r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607117" y="4809703"/>
            <a:ext cx="338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31B0F7"/>
                </a:solidFill>
                <a:latin typeface="+mj-lt"/>
              </a:rPr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106941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69393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unt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k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8" y="1690688"/>
            <a:ext cx="9858943" cy="50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7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6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71" r:id="rId13"/>
    <p:sldLayoutId id="2147483684" r:id="rId14"/>
    <p:sldLayoutId id="2147483688" r:id="rId15"/>
    <p:sldLayoutId id="2147483687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do/SK_Akka_June201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kka.nethouse.se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rogerals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Roger@nethouse.se" TargetMode="External"/><Relationship Id="rId5" Type="http://schemas.openxmlformats.org/officeDocument/2006/relationships/hyperlink" Target="https://github.com/rogeralsing" TargetMode="External"/><Relationship Id="rId4" Type="http://schemas.openxmlformats.org/officeDocument/2006/relationships/hyperlink" Target="http://twitter.com/rogeralsin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" TargetMode="External"/><Relationship Id="rId7" Type="http://schemas.openxmlformats.org/officeDocument/2006/relationships/hyperlink" Target="https://www.youtube.com/watch?v=71R_TvCxjFw&amp;list=WL&amp;index=19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akkadotnet" TargetMode="External"/><Relationship Id="rId5" Type="http://schemas.openxmlformats.org/officeDocument/2006/relationships/hyperlink" Target="http://nethouse.se/" TargetMode="External"/><Relationship Id="rId4" Type="http://schemas.openxmlformats.org/officeDocument/2006/relationships/hyperlink" Target="http://petabridge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seankilleen.com/" TargetMode="External"/><Relationship Id="rId3" Type="http://schemas.openxmlformats.org/officeDocument/2006/relationships/image" Target="../media/image6.jpg"/><Relationship Id="rId7" Type="http://schemas.openxmlformats.org/officeDocument/2006/relationships/hyperlink" Target="mailto:sean.killeen@excella.co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SeanKilleen@Gmail.com" TargetMode="External"/><Relationship Id="rId5" Type="http://schemas.openxmlformats.org/officeDocument/2006/relationships/hyperlink" Target="https://github.com/SeanKilleen" TargetMode="External"/><Relationship Id="rId4" Type="http://schemas.openxmlformats.org/officeDocument/2006/relationships/hyperlink" Target="http://twitter.com/sjkille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petabridg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witter.com/askotzko" TargetMode="External"/><Relationship Id="rId5" Type="http://schemas.openxmlformats.org/officeDocument/2006/relationships/hyperlink" Target="https://twitter.com/aaronontheweb" TargetMode="External"/><Relationship Id="rId4" Type="http://schemas.openxmlformats.org/officeDocument/2006/relationships/hyperlink" Target="http://twitter.com/petabridg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bout.me/matthew.burleigh" TargetMode="External"/><Relationship Id="rId5" Type="http://schemas.openxmlformats.org/officeDocument/2006/relationships/hyperlink" Target="https://github.com/mburleigh" TargetMode="External"/><Relationship Id="rId4" Type="http://schemas.openxmlformats.org/officeDocument/2006/relationships/hyperlink" Target="http://twitter.com/svdreamlin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eankilleen.com/" TargetMode="External"/><Relationship Id="rId5" Type="http://schemas.openxmlformats.org/officeDocument/2006/relationships/hyperlink" Target="https://github.com/SeanKilleen" TargetMode="External"/><Relationship Id="rId4" Type="http://schemas.openxmlformats.org/officeDocument/2006/relationships/hyperlink" Target="http://twitter.com/sjkillee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Attack-a</a:t>
            </a:r>
            <a:r>
              <a:rPr lang="en-US" baseline="0" dirty="0"/>
              <a:t> the </a:t>
            </a:r>
            <a:r>
              <a:rPr lang="en-US" baseline="0" dirty="0" err="1"/>
              <a:t>Akka</a:t>
            </a:r>
            <a:r>
              <a:rPr lang="en-US" baseline="0" dirty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</a:t>
            </a:r>
            <a:r>
              <a:rPr lang="en-US" sz="4000" baseline="0" dirty="0"/>
              <a:t> Brief Intro to Akka.NET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98" y="4429919"/>
            <a:ext cx="3991003" cy="204139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17231" y="1633079"/>
            <a:ext cx="715753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hlinkClick r:id="rId4"/>
              </a:rPr>
              <a:t>http://bit.do/SK_Akka_June2016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4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spd="slow" advTm="25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</a:t>
            </a:r>
            <a:r>
              <a:rPr lang="en-US" baseline="0" dirty="0"/>
              <a:t> and Akka.NET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Everything is an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7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8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  <a:r>
              <a:rPr lang="en-US" baseline="0" dirty="0"/>
              <a:t>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2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Actors</a:t>
            </a:r>
            <a:r>
              <a:rPr lang="en-US" dirty="0"/>
              <a:t> by Reference</a:t>
            </a:r>
          </a:p>
        </p:txBody>
      </p:sp>
    </p:spTree>
    <p:extLst>
      <p:ext uri="{BB962C8B-B14F-4D97-AF65-F5344CB8AC3E}">
        <p14:creationId xmlns:p14="http://schemas.microsoft.com/office/powerpoint/2010/main" val="316737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79646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Actor Has:</a:t>
            </a:r>
          </a:p>
        </p:txBody>
      </p:sp>
      <p:sp>
        <p:nvSpPr>
          <p:cNvPr id="4" name="TextBox 3"/>
          <p:cNvSpPr txBox="1"/>
          <p:nvPr/>
        </p:nvSpPr>
        <p:spPr>
          <a:xfrm rot="17968582">
            <a:off x="1224589" y="3537153"/>
            <a:ext cx="43268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5" name="TextBox 4"/>
          <p:cNvSpPr txBox="1"/>
          <p:nvPr/>
        </p:nvSpPr>
        <p:spPr>
          <a:xfrm rot="17936442">
            <a:off x="3615967" y="4017597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6" name="TextBox 5"/>
          <p:cNvSpPr txBox="1"/>
          <p:nvPr/>
        </p:nvSpPr>
        <p:spPr>
          <a:xfrm rot="18051469">
            <a:off x="4382636" y="4549684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Supervision</a:t>
            </a:r>
          </a:p>
        </p:txBody>
      </p:sp>
      <p:sp>
        <p:nvSpPr>
          <p:cNvPr id="7" name="TextBox 6"/>
          <p:cNvSpPr txBox="1"/>
          <p:nvPr/>
        </p:nvSpPr>
        <p:spPr>
          <a:xfrm rot="17877548">
            <a:off x="6420134" y="4654139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Mailbox</a:t>
            </a:r>
          </a:p>
        </p:txBody>
      </p:sp>
      <p:sp>
        <p:nvSpPr>
          <p:cNvPr id="8" name="Rectangle 7"/>
          <p:cNvSpPr/>
          <p:nvPr/>
        </p:nvSpPr>
        <p:spPr>
          <a:xfrm rot="17973025">
            <a:off x="7427848" y="5352271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6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288" y="254939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akka.tcp</a:t>
            </a:r>
            <a:r>
              <a:rPr lang="en-US" sz="3200" dirty="0">
                <a:solidFill>
                  <a:schemeClr val="bg1"/>
                </a:solidFill>
              </a:rPr>
              <a:t>://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MySystem@localhost:8080/user/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HelloWorldActor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969" y="3103038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Protocol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8124" y="1975646"/>
            <a:ext cx="124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8677" y="3261633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21480" y="1978435"/>
            <a:ext cx="860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Path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87" y="301349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4365" y="227904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|--------------------------|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0159" y="307696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|------------------------------------|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1256" y="2279040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|-----------------------------------------------------|</a:t>
            </a:r>
          </a:p>
        </p:txBody>
      </p:sp>
    </p:spTree>
    <p:extLst>
      <p:ext uri="{BB962C8B-B14F-4D97-AF65-F5344CB8AC3E}">
        <p14:creationId xmlns:p14="http://schemas.microsoft.com/office/powerpoint/2010/main" val="331593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3314807" y="1377527"/>
            <a:ext cx="1824038" cy="1720002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Actor</a:t>
            </a:r>
          </a:p>
          <a:p>
            <a:pPr algn="ctr"/>
            <a:r>
              <a:rPr lang="en-US" sz="2400" dirty="0"/>
              <a:t>Instance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856922" y="1377526"/>
            <a:ext cx="1824038" cy="1720003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  <a:p>
            <a:pPr algn="ctr"/>
            <a:r>
              <a:rPr lang="en-US" sz="2400" dirty="0"/>
              <a:t>Instance</a:t>
            </a:r>
          </a:p>
        </p:txBody>
      </p:sp>
      <p:cxnSp>
        <p:nvCxnSpPr>
          <p:cNvPr id="18" name="Curved Connector 17"/>
          <p:cNvCxnSpPr>
            <a:stCxn id="9" idx="1"/>
            <a:endCxn id="9" idx="3"/>
          </p:cNvCxnSpPr>
          <p:nvPr/>
        </p:nvCxnSpPr>
        <p:spPr>
          <a:xfrm rot="16200000" flipH="1">
            <a:off x="2973818" y="2237528"/>
            <a:ext cx="1216226" cy="12700"/>
          </a:xfrm>
          <a:prstGeom prst="curvedConnector5">
            <a:avLst>
              <a:gd name="adj1" fmla="val -18796"/>
              <a:gd name="adj2" fmla="val -7076661"/>
              <a:gd name="adj3" fmla="val 118796"/>
            </a:avLst>
          </a:prstGeom>
          <a:ln w="28575">
            <a:solidFill>
              <a:srgbClr val="43BF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94725" y="1008195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Resume</a:t>
            </a:r>
          </a:p>
        </p:txBody>
      </p:sp>
      <p:cxnSp>
        <p:nvCxnSpPr>
          <p:cNvPr id="24" name="Curved Connector 23"/>
          <p:cNvCxnSpPr>
            <a:stCxn id="9" idx="5"/>
            <a:endCxn id="10" idx="3"/>
          </p:cNvCxnSpPr>
          <p:nvPr/>
        </p:nvCxnSpPr>
        <p:spPr>
          <a:xfrm rot="5400000" flipH="1" flipV="1">
            <a:off x="5497882" y="2219478"/>
            <a:ext cx="1" cy="1252325"/>
          </a:xfrm>
          <a:prstGeom prst="curvedConnector3">
            <a:avLst>
              <a:gd name="adj1" fmla="val -48048800000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81306" y="2791987"/>
            <a:ext cx="110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Restart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16200000" flipV="1">
            <a:off x="5491533" y="1006915"/>
            <a:ext cx="12700" cy="1128076"/>
          </a:xfrm>
          <a:prstGeom prst="curvedConnector3">
            <a:avLst>
              <a:gd name="adj1" fmla="val 3323047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7545" y="342057"/>
            <a:ext cx="429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New instance replaces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postRestart</a:t>
            </a:r>
            <a:r>
              <a:rPr lang="en-US" sz="2400" b="1" dirty="0"/>
              <a:t>() on new instance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56922" y="3147284"/>
            <a:ext cx="28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preRestart</a:t>
            </a:r>
            <a:r>
              <a:rPr lang="en-US" sz="2400" b="1" dirty="0"/>
              <a:t>() called </a:t>
            </a:r>
          </a:p>
          <a:p>
            <a:r>
              <a:rPr lang="en-US" sz="2400" b="1" dirty="0"/>
              <a:t>     on old instance</a:t>
            </a:r>
          </a:p>
        </p:txBody>
      </p:sp>
    </p:spTree>
    <p:extLst>
      <p:ext uri="{BB962C8B-B14F-4D97-AF65-F5344CB8AC3E}">
        <p14:creationId xmlns:p14="http://schemas.microsoft.com/office/powerpoint/2010/main" val="138984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75702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4" name="TextBox 3"/>
          <p:cNvSpPr txBox="1"/>
          <p:nvPr/>
        </p:nvSpPr>
        <p:spPr>
          <a:xfrm rot="17983780">
            <a:off x="908451" y="3998333"/>
            <a:ext cx="4762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/ Overview</a:t>
            </a:r>
          </a:p>
        </p:txBody>
      </p:sp>
      <p:sp>
        <p:nvSpPr>
          <p:cNvPr id="5" name="TextBox 4"/>
          <p:cNvSpPr txBox="1"/>
          <p:nvPr/>
        </p:nvSpPr>
        <p:spPr>
          <a:xfrm rot="17951176">
            <a:off x="4411083" y="4003254"/>
            <a:ext cx="3369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&amp;</a:t>
            </a: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6" name="TextBox 5"/>
          <p:cNvSpPr txBox="1"/>
          <p:nvPr/>
        </p:nvSpPr>
        <p:spPr>
          <a:xfrm rot="17977531">
            <a:off x="7258655" y="5181374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75616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90158" y="1278446"/>
              <a:ext cx="208057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b="1" dirty="0">
                  <a:solidFill>
                    <a:schemeClr val="bg1"/>
                  </a:solidFill>
                </a:rPr>
                <a:t>Event-driven </a:t>
              </a:r>
              <a:r>
                <a:rPr lang="sv-SE" b="1" dirty="0" err="1">
                  <a:solidFill>
                    <a:schemeClr val="bg1"/>
                  </a:solidFill>
                </a:rPr>
                <a:t>thread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err="1">
                  <a:solidFill>
                    <a:schemeClr val="bg1"/>
                  </a:solidFill>
                </a:rPr>
                <a:t>Actor</a:t>
              </a:r>
              <a:endParaRPr lang="sv-SE" b="1" dirty="0">
                <a:solidFill>
                  <a:schemeClr val="bg1"/>
                </a:solidFill>
              </a:endParaRPr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Supervision</a:t>
            </a:r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err="1"/>
              <a:t>Behavior</a:t>
            </a:r>
            <a:endParaRPr lang="sv-SE" sz="20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  <a:solidFill>
            <a:schemeClr val="lt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64759" y="2102898"/>
              <a:ext cx="120622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2000" b="1" dirty="0">
                  <a:solidFill>
                    <a:schemeClr val="bg2">
                      <a:lumMod val="50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94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1" animBg="1"/>
      <p:bldP spid="32" grpId="0" animBg="1"/>
      <p:bldP spid="39" grpId="0" animBg="1"/>
      <p:bldP spid="39" grpId="1" animBg="1"/>
      <p:bldP spid="3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/>
              <a:t>Classic .NET 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EF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DAO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BLL</a:t>
              </a:r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Service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Entity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497526" cy="724230"/>
            <a:chOff x="236379" y="3269379"/>
            <a:chExt cx="2273532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273532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/>
                <a:t>Component/</a:t>
              </a:r>
              <a:r>
                <a:rPr lang="sv-SE" sz="1200" dirty="0" err="1"/>
                <a:t>Object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2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734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”Guardian”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311430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rgbClr val="485970"/>
                </a:solidFill>
              </a:rPr>
              <a:t>OneForOne</a:t>
            </a:r>
            <a:r>
              <a:rPr lang="sv-SE" sz="1600" dirty="0">
                <a:solidFill>
                  <a:srgbClr val="485970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AllForOne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400" dirty="0">
                <a:solidFill>
                  <a:srgbClr val="485970"/>
                </a:solidFill>
              </a:rPr>
              <a:t>supervisor</a:t>
            </a:r>
            <a:endParaRPr lang="sv-SE" sz="1600" dirty="0">
              <a:solidFill>
                <a:srgbClr val="485970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935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421388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Recoverability</a:t>
            </a:r>
          </a:p>
        </p:txBody>
      </p:sp>
    </p:spTree>
    <p:extLst>
      <p:ext uri="{BB962C8B-B14F-4D97-AF65-F5344CB8AC3E}">
        <p14:creationId xmlns:p14="http://schemas.microsoft.com/office/powerpoint/2010/main" val="107304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Cheap!</a:t>
            </a:r>
          </a:p>
        </p:txBody>
      </p:sp>
    </p:spTree>
    <p:extLst>
      <p:ext uri="{BB962C8B-B14F-4D97-AF65-F5344CB8AC3E}">
        <p14:creationId xmlns:p14="http://schemas.microsoft.com/office/powerpoint/2010/main" val="1598386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2634990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State</a:t>
            </a:r>
            <a:r>
              <a:rPr lang="en-US" baseline="0" dirty="0"/>
              <a:t>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25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Configurability</a:t>
            </a:r>
          </a:p>
        </p:txBody>
      </p:sp>
    </p:spTree>
    <p:extLst>
      <p:ext uri="{BB962C8B-B14F-4D97-AF65-F5344CB8AC3E}">
        <p14:creationId xmlns:p14="http://schemas.microsoft.com/office/powerpoint/2010/main" val="44173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Roger!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>
                <a:hlinkClick r:id="rId5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6"/>
              </a:rPr>
              <a:t>Roger@nethouse.se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http://rogeralsing.com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hlinkClick r:id="rId8"/>
              </a:rPr>
              <a:t>http://akka.nethouse.se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7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rgbClr val="485970"/>
                </a:solidFill>
              </a:rPr>
              <a:t>The service </a:t>
            </a:r>
            <a:r>
              <a:rPr lang="sv-SE" sz="1600" dirty="0" err="1">
                <a:solidFill>
                  <a:srgbClr val="485970"/>
                </a:solidFill>
              </a:rPr>
              <a:t>request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run</a:t>
            </a:r>
            <a:r>
              <a:rPr lang="sv-SE" sz="1600" dirty="0">
                <a:solidFill>
                  <a:srgbClr val="485970"/>
                </a:solidFill>
              </a:rPr>
              <a:t> on a </a:t>
            </a:r>
            <a:r>
              <a:rPr lang="sv-SE" sz="1600" dirty="0" err="1">
                <a:solidFill>
                  <a:srgbClr val="485970"/>
                </a:solidFill>
              </a:rPr>
              <a:t>single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core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Buying</a:t>
            </a:r>
            <a:r>
              <a:rPr lang="sv-SE" sz="1600" dirty="0">
                <a:solidFill>
                  <a:srgbClr val="485970"/>
                </a:solidFill>
              </a:rPr>
              <a:t> a </a:t>
            </a:r>
            <a:r>
              <a:rPr lang="sv-SE" sz="1600" dirty="0" err="1">
                <a:solidFill>
                  <a:srgbClr val="485970"/>
                </a:solidFill>
              </a:rPr>
              <a:t>larger</a:t>
            </a:r>
            <a:r>
              <a:rPr lang="sv-SE" sz="1600" dirty="0">
                <a:solidFill>
                  <a:srgbClr val="485970"/>
                </a:solidFill>
              </a:rPr>
              <a:t> CPU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not </a:t>
            </a:r>
            <a:r>
              <a:rPr lang="sv-SE" sz="1600" dirty="0" err="1">
                <a:solidFill>
                  <a:srgbClr val="485970"/>
                </a:solidFill>
              </a:rPr>
              <a:t>change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this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/>
              <a:t>Multithreading</a:t>
            </a:r>
            <a:br>
              <a:rPr lang="sv-SE" sz="4800" b="1" dirty="0"/>
            </a:br>
            <a:r>
              <a:rPr lang="sv-SE" sz="1600" b="1" dirty="0" err="1"/>
              <a:t>Multithreaded</a:t>
            </a:r>
            <a:r>
              <a:rPr lang="sv-SE" sz="1600" b="1" dirty="0"/>
              <a:t> systems </a:t>
            </a:r>
            <a:r>
              <a:rPr lang="sv-SE" sz="1600" b="1" dirty="0" err="1"/>
              <a:t>let</a:t>
            </a:r>
            <a:r>
              <a:rPr lang="sv-SE" sz="1600" b="1" dirty="0"/>
              <a:t> </a:t>
            </a:r>
            <a:r>
              <a:rPr lang="sv-SE" sz="1600" b="1" dirty="0" err="1"/>
              <a:t>us</a:t>
            </a:r>
            <a:r>
              <a:rPr lang="sv-SE" sz="1600" b="1" dirty="0"/>
              <a:t> </a:t>
            </a:r>
            <a:r>
              <a:rPr lang="sv-SE" sz="1600" b="1" dirty="0" err="1"/>
              <a:t>utilize</a:t>
            </a:r>
            <a:r>
              <a:rPr lang="sv-SE" sz="1600" b="1" dirty="0"/>
              <a:t> </a:t>
            </a:r>
            <a:r>
              <a:rPr lang="sv-SE" sz="1600" b="1" dirty="0" err="1"/>
              <a:t>more</a:t>
            </a:r>
            <a:r>
              <a:rPr lang="sv-SE" sz="1600" b="1" dirty="0"/>
              <a:t> </a:t>
            </a:r>
            <a:r>
              <a:rPr lang="sv-SE" sz="1600" b="1" dirty="0" err="1"/>
              <a:t>than</a:t>
            </a:r>
            <a:r>
              <a:rPr lang="sv-SE" sz="1600" b="1" dirty="0"/>
              <a:t> </a:t>
            </a:r>
            <a:r>
              <a:rPr lang="sv-SE" sz="1600" b="1" dirty="0" err="1"/>
              <a:t>one</a:t>
            </a:r>
            <a:r>
              <a:rPr lang="sv-SE" sz="1600" b="1" dirty="0"/>
              <a:t> </a:t>
            </a:r>
            <a:r>
              <a:rPr lang="sv-SE" sz="1600" b="1" dirty="0" err="1"/>
              <a:t>core</a:t>
            </a:r>
            <a:br>
              <a:rPr lang="sv-SE" sz="1600" b="1" dirty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343639199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/>
              <a:t>Multithreading</a:t>
            </a:r>
            <a:br>
              <a:rPr lang="sv-SE" sz="4800" b="1" dirty="0"/>
            </a:br>
            <a:r>
              <a:rPr lang="sv-SE" sz="1600" b="1" dirty="0"/>
              <a:t>Multithreaded systems let us utilize more than one core</a:t>
            </a:r>
            <a:br>
              <a:rPr lang="sv-SE" sz="1600" b="1" dirty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</a:t>
            </a:r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b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795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Up/Out:</a:t>
            </a:r>
            <a:br>
              <a:rPr lang="en-US" baseline="0" dirty="0"/>
            </a:br>
            <a:r>
              <a:rPr lang="en-US" baseline="0" dirty="0"/>
              <a:t>THE 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0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829663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that’s not all!</a:t>
            </a:r>
          </a:p>
        </p:txBody>
      </p:sp>
    </p:spTree>
    <p:extLst>
      <p:ext uri="{BB962C8B-B14F-4D97-AF65-F5344CB8AC3E}">
        <p14:creationId xmlns:p14="http://schemas.microsoft.com/office/powerpoint/2010/main" val="650413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GetAkka.net</a:t>
            </a:r>
            <a:endParaRPr lang="en-US" dirty="0"/>
          </a:p>
          <a:p>
            <a:r>
              <a:rPr lang="en-US" dirty="0">
                <a:hlinkClick r:id="rId4"/>
              </a:rPr>
              <a:t>Petabridge.com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Nethouse.se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http://github.com/akkadotnet</a:t>
            </a:r>
            <a:r>
              <a:rPr lang="en-US" dirty="0"/>
              <a:t> </a:t>
            </a:r>
          </a:p>
          <a:p>
            <a:r>
              <a:rPr lang="en-US" dirty="0"/>
              <a:t>Roger’s in-depth introduction</a:t>
            </a:r>
          </a:p>
          <a:p>
            <a:pPr lvl="1"/>
            <a:r>
              <a:rPr lang="en-US" dirty="0">
                <a:hlinkClick r:id="rId7"/>
              </a:rPr>
              <a:t>https://www.youtube.com/watch?v=71R_TvCxjFw&amp;list=WL&amp;index=19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4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-- Stay in Touch!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sjkilleen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SeanKilleen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E-Mail: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6"/>
              </a:rPr>
              <a:t>SeanKilleen@gmail.com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7"/>
              </a:rPr>
              <a:t>sean.killeen@excella.com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8"/>
              </a:rPr>
              <a:t>http://SeanKilleen.com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8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</a:t>
            </a:r>
            <a:r>
              <a:rPr lang="en-US" dirty="0" err="1"/>
              <a:t>Petabridge</a:t>
            </a:r>
            <a:r>
              <a:rPr lang="en-US" dirty="0"/>
              <a:t>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petabridge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aaronontheweb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skotzko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http://petabridge.com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11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1687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Matt!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svdreamline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mburleigh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http://about.me/matthew.burleigh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7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Oh, Hey</a:t>
            </a:r>
            <a:r>
              <a:rPr lang="en-US" dirty="0"/>
              <a:t> There! I’m Sean.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Senior / “</a:t>
            </a:r>
            <a:r>
              <a:rPr lang="en-US" dirty="0" err="1"/>
              <a:t>Seanior</a:t>
            </a:r>
            <a:r>
              <a:rPr lang="en-US" dirty="0"/>
              <a:t>” Consultant</a:t>
            </a:r>
          </a:p>
          <a:p>
            <a:pPr marL="0" indent="0">
              <a:buNone/>
            </a:pPr>
            <a:r>
              <a:rPr lang="en-US" dirty="0" err="1"/>
              <a:t>Excella</a:t>
            </a:r>
            <a:r>
              <a:rPr lang="en-US" dirty="0"/>
              <a:t> Consulting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sjkilleen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SeanKilleen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http://SeanKilleen.com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2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047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Actors:</a:t>
            </a:r>
            <a:r>
              <a:rPr lang="en-US" baseline="0" dirty="0"/>
              <a:t> Not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3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Actor Models Used?</a:t>
            </a:r>
          </a:p>
        </p:txBody>
      </p:sp>
    </p:spTree>
    <p:extLst>
      <p:ext uri="{BB962C8B-B14F-4D97-AF65-F5344CB8AC3E}">
        <p14:creationId xmlns:p14="http://schemas.microsoft.com/office/powerpoint/2010/main" val="344388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2904</TotalTime>
  <Words>1242</Words>
  <Application>Microsoft Office PowerPoint</Application>
  <PresentationFormat>Widescreen</PresentationFormat>
  <Paragraphs>366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Attack-a the Akka!</vt:lpstr>
      <vt:lpstr>What We’ll Cover</vt:lpstr>
      <vt:lpstr>Akka-knowledgments: Thanks, Roger!</vt:lpstr>
      <vt:lpstr>Akka-knowledgments: Thanks, Petabridge!</vt:lpstr>
      <vt:lpstr>Akka-knowledgments: Thanks, Matt!</vt:lpstr>
      <vt:lpstr>Oh, Hey There! I’m Sean.</vt:lpstr>
      <vt:lpstr>Overview</vt:lpstr>
      <vt:lpstr>Actors: Not New</vt:lpstr>
      <vt:lpstr>Where are Actor Models Used?</vt:lpstr>
      <vt:lpstr>Akka and Akka.NET</vt:lpstr>
      <vt:lpstr>Everything is an Actor</vt:lpstr>
      <vt:lpstr>Encapsulation</vt:lpstr>
      <vt:lpstr>Immutable Messages</vt:lpstr>
      <vt:lpstr>Actors by Reference</vt:lpstr>
      <vt:lpstr>Props</vt:lpstr>
      <vt:lpstr>Every Actor Has:</vt:lpstr>
      <vt:lpstr>PowerPoint Presentation</vt:lpstr>
      <vt:lpstr>PowerPoint Presentation</vt:lpstr>
      <vt:lpstr>Context</vt:lpstr>
      <vt:lpstr>PowerPoint Presentation</vt:lpstr>
      <vt:lpstr>PowerPoint Presentation</vt:lpstr>
      <vt:lpstr>PowerPoint Presentation</vt:lpstr>
      <vt:lpstr>PowerPoint Presentation</vt:lpstr>
      <vt:lpstr>Async by Default</vt:lpstr>
      <vt:lpstr>Recoverability</vt:lpstr>
      <vt:lpstr>Cheap!</vt:lpstr>
      <vt:lpstr>Location Transparency</vt:lpstr>
      <vt:lpstr>Easy State Machines</vt:lpstr>
      <vt:lpstr>Configurability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Up/Out: THE SAME THING</vt:lpstr>
      <vt:lpstr>Demos!</vt:lpstr>
      <vt:lpstr>…And that’s not all!</vt:lpstr>
      <vt:lpstr>Want More?</vt:lpstr>
      <vt:lpstr>Thanks -- Stay in Touch!</vt:lpstr>
      <vt:lpstr>Fin.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Attack-a the Akka</dc:title>
  <dc:creator>Sean Killeen</dc:creator>
  <cp:lastModifiedBy>Sean Killeen</cp:lastModifiedBy>
  <cp:revision>233</cp:revision>
  <dcterms:created xsi:type="dcterms:W3CDTF">2015-07-24T15:59:11Z</dcterms:created>
  <dcterms:modified xsi:type="dcterms:W3CDTF">2016-06-15T13:33:05Z</dcterms:modified>
</cp:coreProperties>
</file>