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42"/>
  </p:notesMasterIdLst>
  <p:sldIdLst>
    <p:sldId id="256" r:id="rId2"/>
    <p:sldId id="257" r:id="rId3"/>
    <p:sldId id="261" r:id="rId4"/>
    <p:sldId id="317" r:id="rId5"/>
    <p:sldId id="318" r:id="rId6"/>
    <p:sldId id="319" r:id="rId7"/>
    <p:sldId id="258" r:id="rId8"/>
    <p:sldId id="259" r:id="rId9"/>
    <p:sldId id="260" r:id="rId10"/>
    <p:sldId id="262" r:id="rId11"/>
    <p:sldId id="284" r:id="rId12"/>
    <p:sldId id="285" r:id="rId13"/>
    <p:sldId id="286" r:id="rId14"/>
    <p:sldId id="287" r:id="rId15"/>
    <p:sldId id="288" r:id="rId16"/>
    <p:sldId id="265" r:id="rId17"/>
    <p:sldId id="312" r:id="rId18"/>
    <p:sldId id="315" r:id="rId19"/>
    <p:sldId id="316" r:id="rId20"/>
    <p:sldId id="269" r:id="rId21"/>
    <p:sldId id="272" r:id="rId22"/>
    <p:sldId id="274" r:id="rId23"/>
    <p:sldId id="273" r:id="rId24"/>
    <p:sldId id="299" r:id="rId25"/>
    <p:sldId id="300" r:id="rId26"/>
    <p:sldId id="301" r:id="rId27"/>
    <p:sldId id="302" r:id="rId28"/>
    <p:sldId id="303" r:id="rId29"/>
    <p:sldId id="304" r:id="rId30"/>
    <p:sldId id="306" r:id="rId31"/>
    <p:sldId id="307" r:id="rId32"/>
    <p:sldId id="308" r:id="rId33"/>
    <p:sldId id="309" r:id="rId34"/>
    <p:sldId id="310" r:id="rId35"/>
    <p:sldId id="311" r:id="rId36"/>
    <p:sldId id="281" r:id="rId37"/>
    <p:sldId id="313" r:id="rId38"/>
    <p:sldId id="282" r:id="rId39"/>
    <p:sldId id="320" r:id="rId40"/>
    <p:sldId id="321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 Killeen" initials="SK" lastIdx="1" clrIdx="0">
    <p:extLst>
      <p:ext uri="{19B8F6BF-5375-455C-9EA6-DF929625EA0E}">
        <p15:presenceInfo xmlns:p15="http://schemas.microsoft.com/office/powerpoint/2012/main" userId="S-1-5-21-3419467497-3230414029-1324552305-46649" providerId="AD"/>
      </p:ext>
    </p:extLst>
  </p:cmAuthor>
  <p:cmAuthor id="2" name="Sean Killeen" initials="SK [2]" lastIdx="1" clrIdx="1">
    <p:extLst>
      <p:ext uri="{19B8F6BF-5375-455C-9EA6-DF929625EA0E}">
        <p15:presenceInfo xmlns:p15="http://schemas.microsoft.com/office/powerpoint/2012/main" userId="c6643224427996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FF7"/>
    <a:srgbClr val="485970"/>
    <a:srgbClr val="B2C4E7"/>
    <a:srgbClr val="31B0F7"/>
    <a:srgbClr val="AABFE4"/>
    <a:srgbClr val="B8C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82" autoAdjust="0"/>
    <p:restoredTop sz="64315" autoAdjust="0"/>
  </p:normalViewPr>
  <p:slideViewPr>
    <p:cSldViewPr snapToGrid="0">
      <p:cViewPr varScale="1">
        <p:scale>
          <a:sx n="57" d="100"/>
          <a:sy n="57" d="100"/>
        </p:scale>
        <p:origin x="986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111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5B490-DE02-4CC7-B66C-CADF953C8E73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47EB6-B919-4FB3-9341-FE04BD40B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42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getakka.net/docs/concepts/actors" TargetMode="External"/><Relationship Id="rId3" Type="http://schemas.openxmlformats.org/officeDocument/2006/relationships/hyperlink" Target="http://getakka.net/docs/concepts/actors#state" TargetMode="External"/><Relationship Id="rId7" Type="http://schemas.openxmlformats.org/officeDocument/2006/relationships/hyperlink" Target="http://getakka.net/docs/concepts/actors#supervisor-strategy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getakka.net/docs/concepts/actors#children" TargetMode="External"/><Relationship Id="rId5" Type="http://schemas.openxmlformats.org/officeDocument/2006/relationships/hyperlink" Target="http://getakka.net/docs/concepts/actors#mailbox" TargetMode="External"/><Relationship Id="rId4" Type="http://schemas.openxmlformats.org/officeDocument/2006/relationships/hyperlink" Target="http://getakka.net/docs/concepts/actors#behavior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oc.akka.io/docs/akka/snapshot/scala/fsm.html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getakka.net/docs/Persistence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63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 of Java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.NET actor model frameworks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(2/28/12)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 Framework (very inventive name)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Remact.Net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Akka.NET</a:t>
            </a: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Aims to adhere to the reactive manifesto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Responsive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Resilient (e.g. self-healing)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 driven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 rtl="0" fontAlgn="ctr">
              <a:buFont typeface="Arial" panose="020B0604020202020204" pitchFamily="34" charset="0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18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actor is a container for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State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Behavior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Mailbox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Children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 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Supervisor Strategy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All of this is encapsulated behind an Actor Reference(</a:t>
            </a:r>
            <a:r>
              <a:rPr lang="en-US" sz="105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ActorRef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&lt;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http://getakka.net/docs/concepts/actors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Conceptually single threaded (no concurrency worries)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Starting/restarting actors results in known good state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actions taken when message is received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 change over time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Mailbox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Exactly one per actor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same source will be in order, different sources order is not guaranteed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FIFO (default), priority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Children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actor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have children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Creating/stopping children are asynchronous operations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Supervisor Strategy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rtl="0"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in depth &amp; demo later in the presentation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44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ActorRef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encapsulates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8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63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30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Recipes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07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[Sean]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 Sean (address)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20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[Sean]</a:t>
            </a:r>
          </a:p>
          <a:p>
            <a:endParaRPr lang="en-US" dirty="0"/>
          </a:p>
          <a:p>
            <a:r>
              <a:rPr lang="en-US" dirty="0"/>
              <a:t>TODO: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Recreate diagram from </a:t>
            </a:r>
            <a:r>
              <a:rPr lang="en-US" dirty="0" err="1"/>
              <a:t>Akka</a:t>
            </a:r>
            <a:r>
              <a:rPr lang="en-US" baseline="0" dirty="0"/>
              <a:t> site (with annotation)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 Sean (lifecycle)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9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Lift the lifecycle diagram from the </a:t>
            </a:r>
            <a:r>
              <a:rPr lang="en-US" baseline="0" dirty="0" err="1"/>
              <a:t>Akka</a:t>
            </a:r>
            <a:r>
              <a:rPr lang="en-US" baseline="0" dirty="0"/>
              <a:t> 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78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[Sean]</a:t>
            </a:r>
          </a:p>
          <a:p>
            <a:endParaRPr lang="en-US" dirty="0"/>
          </a:p>
          <a:p>
            <a:r>
              <a:rPr lang="en-US" dirty="0"/>
              <a:t>TODO:</a:t>
            </a:r>
            <a:br>
              <a:rPr lang="en-US" dirty="0"/>
            </a:b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Context.ActorOf</a:t>
            </a:r>
            <a:r>
              <a:rPr lang="en-US" baseline="0" dirty="0"/>
              <a:t> is used to create children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Pretty subtle in that it’s not always available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However, should know that every actor has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 Matt (Actor</a:t>
            </a:r>
            <a:r>
              <a:rPr lang="en-US" baseline="0" dirty="0">
                <a:sym typeface="Wingdings" panose="05000000000000000000" pitchFamily="2" charset="2"/>
              </a:rPr>
              <a:t> animation)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45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95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This is a demo of what</a:t>
            </a:r>
            <a:r>
              <a:rPr lang="en-US" baseline="0" dirty="0"/>
              <a:t> actors have and how they’re used in real life</a:t>
            </a:r>
          </a:p>
          <a:p>
            <a:endParaRPr lang="en-US" baseline="0" dirty="0"/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Event-driven thread means</a:t>
            </a:r>
            <a:r>
              <a:rPr lang="en-US" baseline="0" dirty="0"/>
              <a:t> the other actors don’t have to poll – it’s all pushed to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shows the concepts we were just discussing (Behavior, State, Supervision, Children, Mailbox)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conceptual single thread that runs for any given actor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Processing one message at a time from the mailbox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4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Actors are lazy (they get such a bad rap!) But seriously, actors are dormant unless they’re actually doing work. Keep a low profile.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40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classic O-O system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designed well (SOLID), maybe not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Exceptions might bubble up (but they might not)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Unclear who is responsible for remediating errors and how that remediation works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Ex: what should the BLL do if an EF error comes up through that DAO?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490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actor hierarchy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actor hierarchy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Supervision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 is responsible for remediating failures in children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Resume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Restart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Escalate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for One (only the failing child is affected)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 /c1 fails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child gets restarted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for One (any failure and all children are affected)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 /c3 fails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543050" lvl="3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children get restarted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 Matt (supervisor strategies)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920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for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for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Custom</a:t>
            </a:r>
            <a:r>
              <a:rPr lang="en-US" baseline="0" dirty="0"/>
              <a:t> supervisory structures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457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Your </a:t>
            </a:r>
            <a:r>
              <a:rPr lang="en-US" dirty="0" err="1"/>
              <a:t>async</a:t>
            </a:r>
            <a:r>
              <a:rPr lang="en-US" dirty="0"/>
              <a:t> code</a:t>
            </a:r>
            <a:r>
              <a:rPr lang="en-US" baseline="0" dirty="0"/>
              <a:t> is probably terrible.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</a:t>
            </a:r>
            <a:r>
              <a:rPr lang="en-US" baseline="0" dirty="0" err="1"/>
              <a:t>async</a:t>
            </a:r>
            <a:r>
              <a:rPr lang="en-US" baseline="0" dirty="0"/>
              <a:t> code without the cruft.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Async</a:t>
            </a:r>
            <a:r>
              <a:rPr lang="en-US" baseline="0" dirty="0"/>
              <a:t> is across threads, but this also works across machine boundaries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38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Child</a:t>
            </a:r>
            <a:r>
              <a:rPr lang="en-US" baseline="0" dirty="0"/>
              <a:t> Actors / “Character” Actors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Scale out work across many actors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Push dangerous work down into child actors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277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</a:t>
            </a:r>
            <a:r>
              <a:rPr lang="en-US" baseline="0" dirty="0"/>
              <a:t> CPU usage unless a message is actually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Implementations vary but generally actors are memory efficient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JVM gets 2.5 million actors per GB of 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At last check, I think .NET is getting ~1 million per GB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239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46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Become / </a:t>
            </a:r>
            <a:r>
              <a:rPr lang="en-US" dirty="0" err="1"/>
              <a:t>Unbecome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change how it will process the</a:t>
            </a:r>
            <a:r>
              <a:rPr lang="en-US" baseline="0" dirty="0"/>
              <a:t> next incoming message.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http://doc.akka.io/docs/akka/snapshot/scala/fsm.html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988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HOCON</a:t>
            </a:r>
            <a:r>
              <a:rPr lang="en-US" baseline="0" dirty="0"/>
              <a:t> = Human-Optimized </a:t>
            </a:r>
            <a:r>
              <a:rPr lang="en-US" baseline="0" dirty="0" err="1"/>
              <a:t>Config</a:t>
            </a:r>
            <a:r>
              <a:rPr lang="en-US" baseline="0" dirty="0"/>
              <a:t> Object Notation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84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922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 core (the 90's want their CPU back)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 core (2005 for the first dual core CPU; no help without OS support)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up (TPL available in framework 4.0,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/await)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out (SOA)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607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124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099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766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70486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Important</a:t>
            </a:r>
            <a:r>
              <a:rPr lang="en-US" baseline="0" dirty="0"/>
              <a:t> point that Roger makes in his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It’s really just code that you write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Whether you want to scale up to more cores or out to more machines, why should that code have to change?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Akka.NET is built to enable you to run any of your actors anywhere. Another core? No problem. Another machine? No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670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Hello</a:t>
            </a:r>
            <a:r>
              <a:rPr lang="en-US" baseline="0" dirty="0"/>
              <a:t> world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Supervision / Failure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Routing &amp; Remoting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945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Persistence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http://getakka.net/docs/Persistence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PersistentActor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 class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Journal of events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Snapshots of internal actor state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Clustering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or remove nodes without adjusting configuration or code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 out across multiple processes or machines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Peer to peer networking between servers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 nodes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Gossip protocol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 scaling out trivial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Poison Pills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Queued as an ordinary message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Stops actor when processed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 letters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actor terminates all messages in its mailbox get sent to dead letters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messages to terminated actor will be redirected to dead letters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 as best effort - not guaranteed!!!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useful for testing</a:t>
            </a:r>
            <a:endParaRPr lang="en-US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Bus interoperability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makes a great endpoint for either receiving messages from a service bus or posting out to it.</a:t>
            </a: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aseline="0" dirty="0">
                <a:sym typeface="Wingdings" panose="05000000000000000000" pitchFamily="2" charset="2"/>
              </a:rPr>
              <a:t> Sean (“Want more?”)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776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It’s open source – jump in</a:t>
            </a:r>
            <a:r>
              <a:rPr lang="en-US" baseline="0" dirty="0"/>
              <a:t> (I did! Tell my quick story).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785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 at 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NetFringe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PDX (Akka.NET all day workshop with Aaron &amp; Andrew 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Petabridge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18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may know Aaron from</a:t>
            </a:r>
            <a:r>
              <a:rPr lang="en-US" baseline="0" dirty="0"/>
              <a:t> one of his many rants, including “.NET Core is boiling the ocean”</a:t>
            </a:r>
          </a:p>
          <a:p>
            <a:endParaRPr lang="en-US" baseline="0" dirty="0"/>
          </a:p>
          <a:p>
            <a:r>
              <a:rPr lang="en-US" baseline="0" dirty="0"/>
              <a:t>Fun fact: he sounds exactly like Seth Macfarlane from family guy. True story.</a:t>
            </a:r>
          </a:p>
          <a:p>
            <a:endParaRPr lang="en-US" baseline="0" dirty="0"/>
          </a:p>
          <a:p>
            <a:r>
              <a:rPr lang="en-US" baseline="0" dirty="0"/>
              <a:t>Met these guys during their 8 hour workshop at .NET Fringe last year (Fringe is coming up again in July!)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580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2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 at 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NetFringe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PDX (Akka.NET all day workshop with Aaron &amp; Andrew 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Petabridge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6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 at .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NetFringe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PDX (Akka.NET all day workshop with Aaron &amp; Andrew 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Petabridge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49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48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Actor model</a:t>
            </a:r>
            <a:r>
              <a:rPr lang="en-US" baseline="0" dirty="0"/>
              <a:t> has been around since the 70s – Carl Hewitt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45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Erlang</a:t>
            </a:r>
            <a:r>
              <a:rPr lang="en-US" baseline="0" dirty="0"/>
              <a:t> (and anything using </a:t>
            </a:r>
            <a:r>
              <a:rPr lang="en-US" baseline="0" dirty="0" err="1"/>
              <a:t>Erlang</a:t>
            </a:r>
            <a:r>
              <a:rPr lang="en-US" baseline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Scala (Box)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LinkedIn (Java </a:t>
            </a:r>
            <a:r>
              <a:rPr lang="en-US" baseline="0" dirty="0" err="1"/>
              <a:t>Akka</a:t>
            </a:r>
            <a:r>
              <a:rPr lang="en-US" baseline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Orleans (Xbox – Halo, open source since Jan ‘15, runs on Azure)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WhatsApp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7EB6-B919-4FB3-9341-FE04BD40B3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2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8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4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1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42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1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456246" y="4774980"/>
            <a:ext cx="3383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>
                <a:solidFill>
                  <a:srgbClr val="31B0F7"/>
                </a:solidFill>
                <a:latin typeface="+mj-lt"/>
              </a:rPr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4233256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92309" y="4774980"/>
            <a:ext cx="3383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>
                <a:solidFill>
                  <a:srgbClr val="31B0F7"/>
                </a:solidFill>
                <a:latin typeface="+mj-lt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049496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res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607117" y="4809703"/>
            <a:ext cx="338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rgbClr val="31B0F7"/>
                </a:solidFill>
                <a:latin typeface="+mj-lt"/>
              </a:rPr>
              <a:t>Addressing</a:t>
            </a:r>
          </a:p>
        </p:txBody>
      </p:sp>
    </p:spTree>
    <p:extLst>
      <p:ext uri="{BB962C8B-B14F-4D97-AF65-F5344CB8AC3E}">
        <p14:creationId xmlns:p14="http://schemas.microsoft.com/office/powerpoint/2010/main" val="1069411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fe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92309" y="4774980"/>
            <a:ext cx="3383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>
                <a:solidFill>
                  <a:srgbClr val="31B0F7"/>
                </a:solidFill>
                <a:latin typeface="+mj-lt"/>
              </a:rPr>
              <a:t>Lifecycle</a:t>
            </a:r>
          </a:p>
        </p:txBody>
      </p:sp>
    </p:spTree>
    <p:extLst>
      <p:ext uri="{BB962C8B-B14F-4D97-AF65-F5344CB8AC3E}">
        <p14:creationId xmlns:p14="http://schemas.microsoft.com/office/powerpoint/2010/main" val="1693932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untai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765" b="48335"/>
          <a:stretch/>
        </p:blipFill>
        <p:spPr>
          <a:xfrm>
            <a:off x="-9526" y="3238501"/>
            <a:ext cx="12201525" cy="3619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71" y="1753345"/>
            <a:ext cx="10515600" cy="1325563"/>
          </a:xfrm>
        </p:spPr>
        <p:txBody>
          <a:bodyPr>
            <a:noAutofit/>
          </a:bodyPr>
          <a:lstStyle>
            <a:lvl1pPr algn="ctr">
              <a:defRPr sz="7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9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694" y="6227077"/>
            <a:ext cx="1052310" cy="53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1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kka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 sz="7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28" y="1690688"/>
            <a:ext cx="9858943" cy="504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1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4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3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7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7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5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C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2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6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71" r:id="rId13"/>
    <p:sldLayoutId id="2147483684" r:id="rId14"/>
    <p:sldLayoutId id="2147483688" r:id="rId15"/>
    <p:sldLayoutId id="2147483687" r:id="rId16"/>
    <p:sldLayoutId id="214748368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it.do/SK_Akka_June2016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akka.nethouse.se/" TargetMode="External"/><Relationship Id="rId3" Type="http://schemas.openxmlformats.org/officeDocument/2006/relationships/image" Target="../media/image3.jpg"/><Relationship Id="rId7" Type="http://schemas.openxmlformats.org/officeDocument/2006/relationships/hyperlink" Target="http://rogeralsing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Roger@nethouse.se" TargetMode="External"/><Relationship Id="rId5" Type="http://schemas.openxmlformats.org/officeDocument/2006/relationships/hyperlink" Target="https://github.com/rogeralsing" TargetMode="External"/><Relationship Id="rId4" Type="http://schemas.openxmlformats.org/officeDocument/2006/relationships/hyperlink" Target="http://twitter.com/rogeralsing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getakka.net/" TargetMode="External"/><Relationship Id="rId7" Type="http://schemas.openxmlformats.org/officeDocument/2006/relationships/hyperlink" Target="https://www.youtube.com/watch?v=71R_TvCxjFw&amp;list=WL&amp;index=19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hub.com/akkadotnet" TargetMode="External"/><Relationship Id="rId5" Type="http://schemas.openxmlformats.org/officeDocument/2006/relationships/hyperlink" Target="http://nethouse.se/" TargetMode="External"/><Relationship Id="rId4" Type="http://schemas.openxmlformats.org/officeDocument/2006/relationships/hyperlink" Target="http://petabridge.com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seankilleen.com/" TargetMode="External"/><Relationship Id="rId3" Type="http://schemas.openxmlformats.org/officeDocument/2006/relationships/image" Target="../media/image6.jpg"/><Relationship Id="rId7" Type="http://schemas.openxmlformats.org/officeDocument/2006/relationships/hyperlink" Target="mailto:sean.killeen@excella.com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SeanKilleen@Gmail.com" TargetMode="External"/><Relationship Id="rId5" Type="http://schemas.openxmlformats.org/officeDocument/2006/relationships/hyperlink" Target="https://github.com/SeanKilleen" TargetMode="External"/><Relationship Id="rId4" Type="http://schemas.openxmlformats.org/officeDocument/2006/relationships/hyperlink" Target="http://twitter.com/sjkillee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://petabridg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twitter.com/askotzko" TargetMode="External"/><Relationship Id="rId5" Type="http://schemas.openxmlformats.org/officeDocument/2006/relationships/hyperlink" Target="https://twitter.com/aaronontheweb" TargetMode="External"/><Relationship Id="rId4" Type="http://schemas.openxmlformats.org/officeDocument/2006/relationships/hyperlink" Target="http://twitter.com/petabridge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bout.me/matthew.burleigh" TargetMode="External"/><Relationship Id="rId5" Type="http://schemas.openxmlformats.org/officeDocument/2006/relationships/hyperlink" Target="https://github.com/mburleigh" TargetMode="External"/><Relationship Id="rId4" Type="http://schemas.openxmlformats.org/officeDocument/2006/relationships/hyperlink" Target="http://twitter.com/svdreamlin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eankilleen.com/" TargetMode="External"/><Relationship Id="rId5" Type="http://schemas.openxmlformats.org/officeDocument/2006/relationships/hyperlink" Target="https://github.com/SeanKilleen" TargetMode="External"/><Relationship Id="rId4" Type="http://schemas.openxmlformats.org/officeDocument/2006/relationships/hyperlink" Target="http://twitter.com/sjkillee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Attack-a</a:t>
            </a:r>
            <a:r>
              <a:rPr lang="en-US" baseline="0" dirty="0"/>
              <a:t> the </a:t>
            </a:r>
            <a:r>
              <a:rPr lang="en-US" baseline="0" dirty="0" err="1"/>
              <a:t>Akka</a:t>
            </a:r>
            <a:r>
              <a:rPr lang="en-US" baseline="0" dirty="0"/>
              <a:t>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</a:t>
            </a:r>
            <a:r>
              <a:rPr lang="en-US" sz="4000" baseline="0" dirty="0"/>
              <a:t> Brief Intro to Akka.NET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498" y="4429919"/>
            <a:ext cx="3991003" cy="2041398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517231" y="1633079"/>
            <a:ext cx="715753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hlinkClick r:id="rId4"/>
              </a:rPr>
              <a:t>http://bit.do/SK_Akka_June2016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647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5"/>
    </mc:Choice>
    <mc:Fallback xmlns="">
      <p:transition spd="slow" advTm="253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Akka</a:t>
            </a:r>
            <a:r>
              <a:rPr lang="en-US" baseline="0" dirty="0"/>
              <a:t> and Akka.NET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43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Everything is an 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74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Encapsulation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84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</a:t>
            </a:r>
            <a:r>
              <a:rPr lang="en-US" baseline="0" dirty="0"/>
              <a:t>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24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Actors</a:t>
            </a:r>
            <a:r>
              <a:rPr lang="en-US" dirty="0"/>
              <a:t> by Reference</a:t>
            </a:r>
          </a:p>
        </p:txBody>
      </p:sp>
    </p:spTree>
    <p:extLst>
      <p:ext uri="{BB962C8B-B14F-4D97-AF65-F5344CB8AC3E}">
        <p14:creationId xmlns:p14="http://schemas.microsoft.com/office/powerpoint/2010/main" val="3167375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</p:txBody>
      </p:sp>
    </p:spTree>
    <p:extLst>
      <p:ext uri="{BB962C8B-B14F-4D97-AF65-F5344CB8AC3E}">
        <p14:creationId xmlns:p14="http://schemas.microsoft.com/office/powerpoint/2010/main" val="796468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Actor Has:</a:t>
            </a:r>
          </a:p>
        </p:txBody>
      </p:sp>
      <p:sp>
        <p:nvSpPr>
          <p:cNvPr id="4" name="TextBox 3"/>
          <p:cNvSpPr txBox="1"/>
          <p:nvPr/>
        </p:nvSpPr>
        <p:spPr>
          <a:xfrm rot="17968582">
            <a:off x="1224589" y="3537153"/>
            <a:ext cx="43268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</p:txBody>
      </p:sp>
      <p:sp>
        <p:nvSpPr>
          <p:cNvPr id="5" name="TextBox 4"/>
          <p:cNvSpPr txBox="1"/>
          <p:nvPr/>
        </p:nvSpPr>
        <p:spPr>
          <a:xfrm rot="17936442">
            <a:off x="3615967" y="4017597"/>
            <a:ext cx="2569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</p:txBody>
      </p:sp>
      <p:sp>
        <p:nvSpPr>
          <p:cNvPr id="6" name="TextBox 5"/>
          <p:cNvSpPr txBox="1"/>
          <p:nvPr/>
        </p:nvSpPr>
        <p:spPr>
          <a:xfrm rot="18051469">
            <a:off x="4382636" y="4549684"/>
            <a:ext cx="31341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Supervision</a:t>
            </a:r>
          </a:p>
        </p:txBody>
      </p:sp>
      <p:sp>
        <p:nvSpPr>
          <p:cNvPr id="7" name="TextBox 6"/>
          <p:cNvSpPr txBox="1"/>
          <p:nvPr/>
        </p:nvSpPr>
        <p:spPr>
          <a:xfrm rot="17877548">
            <a:off x="6420134" y="4654139"/>
            <a:ext cx="1952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Mailbox</a:t>
            </a:r>
          </a:p>
        </p:txBody>
      </p:sp>
      <p:sp>
        <p:nvSpPr>
          <p:cNvPr id="8" name="Rectangle 7"/>
          <p:cNvSpPr/>
          <p:nvPr/>
        </p:nvSpPr>
        <p:spPr>
          <a:xfrm rot="17973025">
            <a:off x="7427848" y="5352271"/>
            <a:ext cx="21804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168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288" y="254939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akka.tcp</a:t>
            </a:r>
            <a:r>
              <a:rPr lang="en-US" sz="3200" dirty="0">
                <a:solidFill>
                  <a:schemeClr val="bg1"/>
                </a:solidFill>
              </a:rPr>
              <a:t>://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MySystem@localhost:8080/user/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HelloWorldActor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1969" y="3103038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3BFF7"/>
                </a:solidFill>
              </a:rPr>
              <a:t>Protocol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8124" y="1975646"/>
            <a:ext cx="1249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3BFF7"/>
                </a:solidFill>
              </a:rPr>
              <a:t>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88677" y="3261633"/>
            <a:ext cx="1378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3BFF7"/>
                </a:solidFill>
              </a:rPr>
              <a:t>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21480" y="1978435"/>
            <a:ext cx="860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3BFF7"/>
                </a:solidFill>
              </a:rPr>
              <a:t>Path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87" y="3013490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FF7"/>
                </a:solidFill>
              </a:rPr>
              <a:t>|-------------------|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64365" y="2279040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FF7"/>
                </a:solidFill>
              </a:rPr>
              <a:t>|--------------------------|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90159" y="3076967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FF7"/>
                </a:solidFill>
              </a:rPr>
              <a:t>|------------------------------------|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81256" y="2279040"/>
            <a:ext cx="414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FF7"/>
                </a:solidFill>
              </a:rPr>
              <a:t>|-----------------------------------------------------|</a:t>
            </a:r>
          </a:p>
        </p:txBody>
      </p:sp>
    </p:spTree>
    <p:extLst>
      <p:ext uri="{BB962C8B-B14F-4D97-AF65-F5344CB8AC3E}">
        <p14:creationId xmlns:p14="http://schemas.microsoft.com/office/powerpoint/2010/main" val="3315930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onnector 8"/>
          <p:cNvSpPr/>
          <p:nvPr/>
        </p:nvSpPr>
        <p:spPr>
          <a:xfrm>
            <a:off x="3314807" y="1377527"/>
            <a:ext cx="1824038" cy="1720002"/>
          </a:xfrm>
          <a:prstGeom prst="flowChartConnector">
            <a:avLst/>
          </a:prstGeom>
          <a:solidFill>
            <a:srgbClr val="43BF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Actor</a:t>
            </a:r>
          </a:p>
          <a:p>
            <a:pPr algn="ctr"/>
            <a:r>
              <a:rPr lang="en-US" sz="2400" dirty="0"/>
              <a:t>Instance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5856922" y="1377526"/>
            <a:ext cx="1824038" cy="1720003"/>
          </a:xfrm>
          <a:prstGeom prst="flowChartConnector">
            <a:avLst/>
          </a:prstGeom>
          <a:solidFill>
            <a:srgbClr val="43BF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New</a:t>
            </a:r>
          </a:p>
          <a:p>
            <a:pPr algn="ctr"/>
            <a:r>
              <a:rPr lang="en-US" sz="2400" dirty="0"/>
              <a:t>Instance</a:t>
            </a:r>
          </a:p>
        </p:txBody>
      </p:sp>
      <p:cxnSp>
        <p:nvCxnSpPr>
          <p:cNvPr id="18" name="Curved Connector 17"/>
          <p:cNvCxnSpPr>
            <a:stCxn id="9" idx="1"/>
            <a:endCxn id="9" idx="3"/>
          </p:cNvCxnSpPr>
          <p:nvPr/>
        </p:nvCxnSpPr>
        <p:spPr>
          <a:xfrm rot="16200000" flipH="1">
            <a:off x="2973818" y="2237528"/>
            <a:ext cx="1216226" cy="12700"/>
          </a:xfrm>
          <a:prstGeom prst="curvedConnector5">
            <a:avLst>
              <a:gd name="adj1" fmla="val -18796"/>
              <a:gd name="adj2" fmla="val -7076661"/>
              <a:gd name="adj3" fmla="val 118796"/>
            </a:avLst>
          </a:prstGeom>
          <a:ln w="28575">
            <a:solidFill>
              <a:srgbClr val="43BFF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94725" y="1008195"/>
            <a:ext cx="120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Resume</a:t>
            </a:r>
          </a:p>
        </p:txBody>
      </p:sp>
      <p:cxnSp>
        <p:nvCxnSpPr>
          <p:cNvPr id="24" name="Curved Connector 23"/>
          <p:cNvCxnSpPr>
            <a:stCxn id="9" idx="5"/>
            <a:endCxn id="10" idx="3"/>
          </p:cNvCxnSpPr>
          <p:nvPr/>
        </p:nvCxnSpPr>
        <p:spPr>
          <a:xfrm rot="5400000" flipH="1" flipV="1">
            <a:off x="5497882" y="2219478"/>
            <a:ext cx="1" cy="1252325"/>
          </a:xfrm>
          <a:prstGeom prst="curvedConnector3">
            <a:avLst>
              <a:gd name="adj1" fmla="val -48048800000"/>
            </a:avLst>
          </a:prstGeom>
          <a:ln w="28575">
            <a:solidFill>
              <a:srgbClr val="43BF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81306" y="2791987"/>
            <a:ext cx="1101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Restart</a:t>
            </a:r>
          </a:p>
        </p:txBody>
      </p:sp>
      <p:cxnSp>
        <p:nvCxnSpPr>
          <p:cNvPr id="30" name="Curved Connector 29"/>
          <p:cNvCxnSpPr/>
          <p:nvPr/>
        </p:nvCxnSpPr>
        <p:spPr>
          <a:xfrm rot="16200000" flipV="1">
            <a:off x="5491533" y="1006915"/>
            <a:ext cx="12700" cy="1128076"/>
          </a:xfrm>
          <a:prstGeom prst="curvedConnector3">
            <a:avLst>
              <a:gd name="adj1" fmla="val 3323047"/>
            </a:avLst>
          </a:prstGeom>
          <a:ln w="28575">
            <a:solidFill>
              <a:srgbClr val="43BF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347545" y="342057"/>
            <a:ext cx="4291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New instance replaces 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postRestart</a:t>
            </a:r>
            <a:r>
              <a:rPr lang="en-US" sz="2400" b="1" dirty="0"/>
              <a:t>() on new instance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56922" y="3147284"/>
            <a:ext cx="2896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preRestart</a:t>
            </a:r>
            <a:r>
              <a:rPr lang="en-US" sz="2400" b="1" dirty="0"/>
              <a:t>() called </a:t>
            </a:r>
          </a:p>
          <a:p>
            <a:r>
              <a:rPr lang="en-US" sz="2400" b="1" dirty="0"/>
              <a:t>     on old instance</a:t>
            </a:r>
          </a:p>
        </p:txBody>
      </p:sp>
    </p:spTree>
    <p:extLst>
      <p:ext uri="{BB962C8B-B14F-4D97-AF65-F5344CB8AC3E}">
        <p14:creationId xmlns:p14="http://schemas.microsoft.com/office/powerpoint/2010/main" val="1389846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375702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What We’ll Cover</a:t>
            </a:r>
          </a:p>
        </p:txBody>
      </p:sp>
      <p:sp>
        <p:nvSpPr>
          <p:cNvPr id="4" name="TextBox 3"/>
          <p:cNvSpPr txBox="1"/>
          <p:nvPr/>
        </p:nvSpPr>
        <p:spPr>
          <a:xfrm rot="17983780">
            <a:off x="908451" y="3998333"/>
            <a:ext cx="47628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/ Overview</a:t>
            </a:r>
          </a:p>
        </p:txBody>
      </p:sp>
      <p:sp>
        <p:nvSpPr>
          <p:cNvPr id="5" name="TextBox 4"/>
          <p:cNvSpPr txBox="1"/>
          <p:nvPr/>
        </p:nvSpPr>
        <p:spPr>
          <a:xfrm rot="17951176">
            <a:off x="4411083" y="4003254"/>
            <a:ext cx="33698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Concepts &amp;</a:t>
            </a:r>
          </a:p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</a:p>
        </p:txBody>
      </p:sp>
      <p:sp>
        <p:nvSpPr>
          <p:cNvPr id="6" name="TextBox 5"/>
          <p:cNvSpPr txBox="1"/>
          <p:nvPr/>
        </p:nvSpPr>
        <p:spPr>
          <a:xfrm rot="17977531">
            <a:off x="7258655" y="5181374"/>
            <a:ext cx="2377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3756168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arth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95" y="30960"/>
            <a:ext cx="6988256" cy="6796079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08291" y="-1"/>
            <a:ext cx="10769191" cy="6858000"/>
          </a:xfrm>
          <a:prstGeom prst="rect">
            <a:avLst/>
          </a:prstGeom>
          <a:solidFill>
            <a:srgbClr val="43BFF7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15A7E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290158" y="1278446"/>
              <a:ext cx="2080570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b="1" dirty="0">
                  <a:solidFill>
                    <a:schemeClr val="bg1"/>
                  </a:solidFill>
                </a:rPr>
                <a:t>Event-driven </a:t>
              </a:r>
              <a:r>
                <a:rPr lang="sv-SE" b="1" dirty="0" err="1">
                  <a:solidFill>
                    <a:schemeClr val="bg1"/>
                  </a:solidFill>
                </a:rPr>
                <a:t>thread</a:t>
              </a:r>
              <a:endParaRPr lang="sv-SE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40245"/>
            <a:ext cx="4738905" cy="533132"/>
            <a:chOff x="4490592" y="2013665"/>
            <a:chExt cx="4738905" cy="5331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ActorRef"/>
            <p:cNvGrpSpPr/>
            <p:nvPr/>
          </p:nvGrpSpPr>
          <p:grpSpPr>
            <a:xfrm>
              <a:off x="7488981" y="2013665"/>
              <a:ext cx="1397312" cy="533132"/>
              <a:chOff x="7481963" y="2061647"/>
              <a:chExt cx="1397312" cy="53313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7481963" y="2101133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2000" b="1" dirty="0" err="1"/>
                  <a:t>ActorRef</a:t>
                </a:r>
                <a:endParaRPr lang="sv-SE" sz="2000" b="1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7481964" y="2061647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2000" b="1" dirty="0" err="1"/>
                  <a:t>ActorRef</a:t>
                </a:r>
                <a:endParaRPr lang="sv-SE" sz="2000" b="1" dirty="0"/>
              </a:p>
            </p:txBody>
          </p:sp>
        </p:grp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err="1">
                  <a:solidFill>
                    <a:schemeClr val="bg1"/>
                  </a:solidFill>
                </a:rPr>
                <a:t>Actor</a:t>
              </a:r>
              <a:endParaRPr lang="sv-SE" b="1" dirty="0">
                <a:solidFill>
                  <a:schemeClr val="bg1"/>
                </a:solidFill>
              </a:endParaRPr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46870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/>
              <a:t>Supervision</a:t>
            </a:r>
          </a:p>
        </p:txBody>
      </p:sp>
      <p:sp>
        <p:nvSpPr>
          <p:cNvPr id="34" name="Children"/>
          <p:cNvSpPr/>
          <p:nvPr/>
        </p:nvSpPr>
        <p:spPr>
          <a:xfrm>
            <a:off x="146870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0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8C9EB6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err="1"/>
              <a:t>Behavior</a:t>
            </a:r>
            <a:endParaRPr lang="sv-SE" sz="20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bg2">
                <a:lumMod val="90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87789" y="1693096"/>
            <a:ext cx="1512764" cy="880281"/>
            <a:chOff x="5487789" y="1693096"/>
            <a:chExt cx="1512764" cy="880281"/>
          </a:xfrm>
          <a:solidFill>
            <a:schemeClr val="lt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20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87789" y="1693096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20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64759" y="2102898"/>
              <a:ext cx="1206228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2000" b="1" dirty="0">
                  <a:solidFill>
                    <a:schemeClr val="bg2">
                      <a:lumMod val="50000"/>
                    </a:schemeClr>
                  </a:solidFill>
                </a:rPr>
                <a:t>Transport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3946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1" animBg="1"/>
      <p:bldP spid="32" grpId="0" animBg="1"/>
      <p:bldP spid="39" grpId="0" animBg="1"/>
      <p:bldP spid="39" grpId="1" animBg="1"/>
      <p:bldP spid="39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94819" y="922376"/>
            <a:ext cx="5761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b="1" dirty="0"/>
              <a:t>Classic .NET system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60663" y="338189"/>
            <a:ext cx="8181665" cy="5931044"/>
            <a:chOff x="2000739" y="338189"/>
            <a:chExt cx="8181665" cy="5931044"/>
          </a:xfrm>
        </p:grpSpPr>
        <p:cxnSp>
          <p:nvCxnSpPr>
            <p:cNvPr id="53" name="Straight Connector 52"/>
            <p:cNvCxnSpPr>
              <a:stCxn id="73" idx="3"/>
              <a:endCxn id="66" idx="7"/>
            </p:cNvCxnSpPr>
            <p:nvPr/>
          </p:nvCxnSpPr>
          <p:spPr>
            <a:xfrm flipH="1">
              <a:off x="5000949" y="2333243"/>
              <a:ext cx="703529" cy="7293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6" idx="3"/>
              <a:endCxn id="65" idx="7"/>
            </p:cNvCxnSpPr>
            <p:nvPr/>
          </p:nvCxnSpPr>
          <p:spPr>
            <a:xfrm flipH="1">
              <a:off x="3849709" y="3767976"/>
              <a:ext cx="445881" cy="411830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5" idx="3"/>
              <a:endCxn id="78" idx="7"/>
            </p:cNvCxnSpPr>
            <p:nvPr/>
          </p:nvCxnSpPr>
          <p:spPr>
            <a:xfrm flipH="1">
              <a:off x="2852182" y="4885165"/>
              <a:ext cx="292168" cy="520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66" idx="5"/>
              <a:endCxn id="64" idx="1"/>
            </p:cNvCxnSpPr>
            <p:nvPr/>
          </p:nvCxnSpPr>
          <p:spPr>
            <a:xfrm>
              <a:off x="5000949" y="3767976"/>
              <a:ext cx="377193" cy="40934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65" idx="5"/>
              <a:endCxn id="63" idx="1"/>
            </p:cNvCxnSpPr>
            <p:nvPr/>
          </p:nvCxnSpPr>
          <p:spPr>
            <a:xfrm>
              <a:off x="3849709" y="4885165"/>
              <a:ext cx="292168" cy="53262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67" idx="5"/>
              <a:endCxn id="68" idx="1"/>
            </p:cNvCxnSpPr>
            <p:nvPr/>
          </p:nvCxnSpPr>
          <p:spPr>
            <a:xfrm>
              <a:off x="7850672" y="3767975"/>
              <a:ext cx="400090" cy="4093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8" idx="3"/>
              <a:endCxn id="69" idx="7"/>
            </p:cNvCxnSpPr>
            <p:nvPr/>
          </p:nvCxnSpPr>
          <p:spPr>
            <a:xfrm flipH="1">
              <a:off x="7875923" y="4882683"/>
              <a:ext cx="374839" cy="38902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68" idx="4"/>
              <a:endCxn id="70" idx="0"/>
            </p:cNvCxnSpPr>
            <p:nvPr/>
          </p:nvCxnSpPr>
          <p:spPr>
            <a:xfrm>
              <a:off x="8603442" y="5028767"/>
              <a:ext cx="0" cy="9685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73" idx="5"/>
              <a:endCxn id="67" idx="1"/>
            </p:cNvCxnSpPr>
            <p:nvPr/>
          </p:nvCxnSpPr>
          <p:spPr>
            <a:xfrm>
              <a:off x="6409837" y="2333243"/>
              <a:ext cx="735476" cy="72937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8" idx="5"/>
              <a:endCxn id="71" idx="1"/>
            </p:cNvCxnSpPr>
            <p:nvPr/>
          </p:nvCxnSpPr>
          <p:spPr>
            <a:xfrm>
              <a:off x="8956121" y="4882683"/>
              <a:ext cx="374840" cy="39123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3995793" y="5271706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523205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2998266" y="403372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EF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4149506" y="2916533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DAO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6999229" y="291653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810467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7024480" y="5125623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8104678" y="5125621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9184877" y="5127832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cxnSp>
          <p:nvCxnSpPr>
            <p:cNvPr id="72" name="Straight Connector 71"/>
            <p:cNvCxnSpPr>
              <a:stCxn id="76" idx="3"/>
              <a:endCxn id="73" idx="7"/>
            </p:cNvCxnSpPr>
            <p:nvPr/>
          </p:nvCxnSpPr>
          <p:spPr>
            <a:xfrm flipH="1">
              <a:off x="6409837" y="1189632"/>
              <a:ext cx="408048" cy="43825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558394" y="14818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BLL</a:t>
              </a:r>
            </a:p>
          </p:txBody>
        </p:sp>
        <p:cxnSp>
          <p:nvCxnSpPr>
            <p:cNvPr id="74" name="Straight Connector 73"/>
            <p:cNvCxnSpPr>
              <a:stCxn id="76" idx="5"/>
              <a:endCxn id="75" idx="1"/>
            </p:cNvCxnSpPr>
            <p:nvPr/>
          </p:nvCxnSpPr>
          <p:spPr>
            <a:xfrm>
              <a:off x="7523244" y="1189632"/>
              <a:ext cx="408048" cy="43825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7785208" y="14818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6671801" y="338189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Service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2000739" y="525923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200" b="1" dirty="0"/>
                <a:t>Entity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94820" y="1792985"/>
            <a:ext cx="1497526" cy="724230"/>
            <a:chOff x="236379" y="3269379"/>
            <a:chExt cx="2273532" cy="1099521"/>
          </a:xfrm>
        </p:grpSpPr>
        <p:sp>
          <p:nvSpPr>
            <p:cNvPr id="79" name="Oval 78"/>
            <p:cNvSpPr/>
            <p:nvPr/>
          </p:nvSpPr>
          <p:spPr>
            <a:xfrm>
              <a:off x="954461" y="3269379"/>
              <a:ext cx="678983" cy="678983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6379" y="3948362"/>
              <a:ext cx="2273532" cy="4205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200" dirty="0"/>
                <a:t>Component/</a:t>
              </a:r>
              <a:r>
                <a:rPr lang="sv-SE" sz="1200" dirty="0" err="1"/>
                <a:t>Object</a:t>
              </a:r>
              <a:endParaRPr lang="sv-S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127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22" idx="0"/>
            <a:endCxn id="3" idx="4"/>
          </p:cNvCxnSpPr>
          <p:nvPr/>
        </p:nvCxnSpPr>
        <p:spPr>
          <a:xfrm flipV="1">
            <a:off x="6057157" y="2479327"/>
            <a:ext cx="1" cy="462421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9" idx="0"/>
          </p:cNvCxnSpPr>
          <p:nvPr/>
        </p:nvCxnSpPr>
        <p:spPr>
          <a:xfrm>
            <a:off x="8283971" y="2479327"/>
            <a:ext cx="0" cy="46088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20" y="922376"/>
            <a:ext cx="3988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/>
              <a:t>Kernel</a:t>
            </a:r>
            <a:endParaRPr lang="sv-SE" sz="4800" b="1" dirty="0"/>
          </a:p>
        </p:txBody>
      </p:sp>
      <p:sp>
        <p:nvSpPr>
          <p:cNvPr id="22" name="Isosceles Triangle 21"/>
          <p:cNvSpPr/>
          <p:nvPr/>
        </p:nvSpPr>
        <p:spPr>
          <a:xfrm>
            <a:off x="5154367" y="2941748"/>
            <a:ext cx="1805579" cy="1666346"/>
          </a:xfrm>
          <a:prstGeom prst="triangle">
            <a:avLst/>
          </a:prstGeom>
          <a:gradFill flip="none" rotWithShape="1">
            <a:gsLst>
              <a:gs pos="0">
                <a:srgbClr val="43BFF7"/>
              </a:gs>
              <a:gs pos="32000">
                <a:srgbClr val="43BFF7"/>
              </a:gs>
            </a:gsLst>
            <a:lin ang="16200000" scaled="1"/>
            <a:tileRect/>
          </a:gra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 err="1"/>
              <a:t>User</a:t>
            </a:r>
            <a:r>
              <a:rPr lang="sv-SE" b="1" dirty="0"/>
              <a:t> </a:t>
            </a:r>
            <a:r>
              <a:rPr lang="sv-SE" b="1" dirty="0" err="1"/>
              <a:t>actor</a:t>
            </a:r>
            <a:endParaRPr lang="sv-SE" b="1" dirty="0"/>
          </a:p>
          <a:p>
            <a:pPr algn="ctr"/>
            <a:r>
              <a:rPr lang="sv-SE" b="1" dirty="0" err="1"/>
              <a:t>Hierarchy</a:t>
            </a:r>
            <a:endParaRPr lang="sv-SE" b="1" dirty="0"/>
          </a:p>
        </p:txBody>
      </p:sp>
      <p:sp>
        <p:nvSpPr>
          <p:cNvPr id="49" name="Isosceles Triangle 48"/>
          <p:cNvSpPr/>
          <p:nvPr/>
        </p:nvSpPr>
        <p:spPr>
          <a:xfrm>
            <a:off x="7381181" y="2940211"/>
            <a:ext cx="1805579" cy="1667883"/>
          </a:xfrm>
          <a:prstGeom prst="triangle">
            <a:avLst/>
          </a:prstGeom>
          <a:solidFill>
            <a:srgbClr val="43BFF7"/>
          </a:solidFill>
          <a:ln w="79375" cap="rnd">
            <a:solidFill>
              <a:srgbClr val="43BF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sv-SE" b="1" dirty="0"/>
              <a:t>System </a:t>
            </a:r>
            <a:r>
              <a:rPr lang="sv-SE" b="1" dirty="0" err="1"/>
              <a:t>actor</a:t>
            </a:r>
            <a:endParaRPr lang="sv-SE" b="1" dirty="0"/>
          </a:p>
          <a:p>
            <a:pPr algn="ctr"/>
            <a:r>
              <a:rPr lang="sv-SE" b="1" dirty="0" err="1"/>
              <a:t>Hierarchy</a:t>
            </a:r>
            <a:endParaRPr lang="sv-SE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867273" y="1795897"/>
            <a:ext cx="195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tx1">
                    <a:lumMod val="85000"/>
                  </a:schemeClr>
                </a:solidFill>
              </a:rPr>
              <a:t>”System Guardian”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17341" y="1795897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tx1">
                    <a:lumMod val="85000"/>
                  </a:schemeClr>
                </a:solidFill>
              </a:rPr>
              <a:t>”Guardian”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6840" y="651974"/>
            <a:ext cx="17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i="1" dirty="0">
                <a:solidFill>
                  <a:schemeClr val="tx1">
                    <a:lumMod val="85000"/>
                  </a:schemeClr>
                </a:solidFill>
              </a:rPr>
              <a:t>”</a:t>
            </a:r>
            <a:r>
              <a:rPr lang="sv-SE" i="1" dirty="0" err="1">
                <a:solidFill>
                  <a:schemeClr val="tx1">
                    <a:lumMod val="85000"/>
                  </a:schemeClr>
                </a:solidFill>
              </a:rPr>
              <a:t>Root</a:t>
            </a:r>
            <a:r>
              <a:rPr lang="sv-SE" i="1" dirty="0">
                <a:solidFill>
                  <a:schemeClr val="tx1">
                    <a:lumMod val="85000"/>
                  </a:schemeClr>
                </a:solidFill>
              </a:rPr>
              <a:t> Guardian”</a:t>
            </a:r>
          </a:p>
        </p:txBody>
      </p:sp>
    </p:spTree>
    <p:extLst>
      <p:ext uri="{BB962C8B-B14F-4D97-AF65-F5344CB8AC3E}">
        <p14:creationId xmlns:p14="http://schemas.microsoft.com/office/powerpoint/2010/main" val="311430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  <a:lumOff val="15000"/>
              <a:alpha val="4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cxnSp>
        <p:nvCxnSpPr>
          <p:cNvPr id="60" name="Straight Connector 59"/>
          <p:cNvCxnSpPr>
            <a:stCxn id="58" idx="3"/>
            <a:endCxn id="3" idx="7"/>
          </p:cNvCxnSpPr>
          <p:nvPr/>
        </p:nvCxnSpPr>
        <p:spPr>
          <a:xfrm flipH="1">
            <a:off x="6409837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err="1"/>
              <a:t>user</a:t>
            </a:r>
            <a:endParaRPr lang="sv-SE" sz="1400" b="1" dirty="0"/>
          </a:p>
        </p:txBody>
      </p:sp>
      <p:cxnSp>
        <p:nvCxnSpPr>
          <p:cNvPr id="64" name="Straight Connector 63"/>
          <p:cNvCxnSpPr>
            <a:stCxn id="58" idx="5"/>
            <a:endCxn id="63" idx="1"/>
          </p:cNvCxnSpPr>
          <p:nvPr/>
        </p:nvCxnSpPr>
        <p:spPr>
          <a:xfrm>
            <a:off x="7523244" y="1189632"/>
            <a:ext cx="408048" cy="438252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785208" y="1481800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/system</a:t>
            </a:r>
          </a:p>
        </p:txBody>
      </p:sp>
      <p:sp>
        <p:nvSpPr>
          <p:cNvPr id="58" name="Oval 57"/>
          <p:cNvSpPr/>
          <p:nvPr/>
        </p:nvSpPr>
        <p:spPr>
          <a:xfrm>
            <a:off x="6671801" y="338189"/>
            <a:ext cx="997527" cy="997527"/>
          </a:xfrm>
          <a:prstGeom prst="ellipse">
            <a:avLst/>
          </a:prstGeom>
          <a:solidFill>
            <a:srgbClr val="637B9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>
                <a:solidFill>
                  <a:srgbClr val="485970"/>
                </a:solidFill>
              </a:rPr>
              <a:t>OneForOne</a:t>
            </a:r>
            <a:r>
              <a:rPr lang="sv-SE" sz="1600" dirty="0">
                <a:solidFill>
                  <a:srgbClr val="485970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rgbClr val="485970"/>
                </a:solidFill>
              </a:rPr>
              <a:t>AllForOne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400" dirty="0">
                <a:solidFill>
                  <a:srgbClr val="485970"/>
                </a:solidFill>
              </a:rPr>
              <a:t>supervisor</a:t>
            </a:r>
            <a:endParaRPr lang="sv-SE" sz="1600" dirty="0">
              <a:solidFill>
                <a:srgbClr val="485970"/>
              </a:solidFill>
            </a:endParaRP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9357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by Default</a:t>
            </a:r>
          </a:p>
        </p:txBody>
      </p:sp>
    </p:spTree>
    <p:extLst>
      <p:ext uri="{BB962C8B-B14F-4D97-AF65-F5344CB8AC3E}">
        <p14:creationId xmlns:p14="http://schemas.microsoft.com/office/powerpoint/2010/main" val="4213886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Recoverability</a:t>
            </a:r>
          </a:p>
        </p:txBody>
      </p:sp>
    </p:spTree>
    <p:extLst>
      <p:ext uri="{BB962C8B-B14F-4D97-AF65-F5344CB8AC3E}">
        <p14:creationId xmlns:p14="http://schemas.microsoft.com/office/powerpoint/2010/main" val="1073041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Cheap!</a:t>
            </a:r>
          </a:p>
        </p:txBody>
      </p:sp>
    </p:spTree>
    <p:extLst>
      <p:ext uri="{BB962C8B-B14F-4D97-AF65-F5344CB8AC3E}">
        <p14:creationId xmlns:p14="http://schemas.microsoft.com/office/powerpoint/2010/main" val="1598386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Transparency</a:t>
            </a:r>
          </a:p>
        </p:txBody>
      </p:sp>
    </p:spTree>
    <p:extLst>
      <p:ext uri="{BB962C8B-B14F-4D97-AF65-F5344CB8AC3E}">
        <p14:creationId xmlns:p14="http://schemas.microsoft.com/office/powerpoint/2010/main" val="2634990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State</a:t>
            </a:r>
            <a:r>
              <a:rPr lang="en-US" baseline="0" dirty="0"/>
              <a:t>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25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Configurability</a:t>
            </a:r>
          </a:p>
        </p:txBody>
      </p:sp>
    </p:spTree>
    <p:extLst>
      <p:ext uri="{BB962C8B-B14F-4D97-AF65-F5344CB8AC3E}">
        <p14:creationId xmlns:p14="http://schemas.microsoft.com/office/powerpoint/2010/main" val="44173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err="1"/>
              <a:t>Akka-knowledgments</a:t>
            </a:r>
            <a:r>
              <a:rPr lang="en-US" baseline="0" dirty="0"/>
              <a:t>:</a:t>
            </a:r>
            <a:r>
              <a:rPr lang="en-US" dirty="0"/>
              <a:t> Thanks, Roger!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74" y="1690688"/>
            <a:ext cx="3768548" cy="37685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09355" y="169068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rogeralsing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 err="1">
                <a:hlinkClick r:id="rId5"/>
              </a:rPr>
              <a:t>rogeralsing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Email: </a:t>
            </a:r>
            <a:r>
              <a:rPr lang="en-US" dirty="0">
                <a:hlinkClick r:id="rId6"/>
              </a:rPr>
              <a:t>Roger@nethouse.se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7"/>
              </a:rPr>
              <a:t>http://rogeralsing.com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hlinkClick r:id="rId8"/>
              </a:rPr>
              <a:t>http://akka.nethouse.se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72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662738" y="3954548"/>
            <a:ext cx="2613089" cy="2613088"/>
            <a:chOff x="2500643" y="316321"/>
            <a:chExt cx="2613089" cy="2613088"/>
          </a:xfrm>
        </p:grpSpPr>
        <p:sp>
          <p:nvSpPr>
            <p:cNvPr id="43" name="Freeform 42"/>
            <p:cNvSpPr/>
            <p:nvPr/>
          </p:nvSpPr>
          <p:spPr>
            <a:xfrm>
              <a:off x="2500643" y="316321"/>
              <a:ext cx="2613089" cy="2613088"/>
            </a:xfrm>
            <a:custGeom>
              <a:avLst/>
              <a:gdLst>
                <a:gd name="connsiteX0" fmla="*/ 675551 w 2613089"/>
                <a:gd name="connsiteY0" fmla="*/ 2336863 h 2613088"/>
                <a:gd name="connsiteX1" fmla="*/ 927753 w 2613089"/>
                <a:gd name="connsiteY1" fmla="*/ 2336863 h 2613088"/>
                <a:gd name="connsiteX2" fmla="*/ 801652 w 2613089"/>
                <a:gd name="connsiteY2" fmla="*/ 2613088 h 2613088"/>
                <a:gd name="connsiteX3" fmla="*/ 1012145 w 2613089"/>
                <a:gd name="connsiteY3" fmla="*/ 2336862 h 2613088"/>
                <a:gd name="connsiteX4" fmla="*/ 1264347 w 2613089"/>
                <a:gd name="connsiteY4" fmla="*/ 2336862 h 2613088"/>
                <a:gd name="connsiteX5" fmla="*/ 1138246 w 2613089"/>
                <a:gd name="connsiteY5" fmla="*/ 2613087 h 2613088"/>
                <a:gd name="connsiteX6" fmla="*/ 1685333 w 2613089"/>
                <a:gd name="connsiteY6" fmla="*/ 2336861 h 2613088"/>
                <a:gd name="connsiteX7" fmla="*/ 1937535 w 2613089"/>
                <a:gd name="connsiteY7" fmla="*/ 2336861 h 2613088"/>
                <a:gd name="connsiteX8" fmla="*/ 1811434 w 2613089"/>
                <a:gd name="connsiteY8" fmla="*/ 2613086 h 2613088"/>
                <a:gd name="connsiteX9" fmla="*/ 1348739 w 2613089"/>
                <a:gd name="connsiteY9" fmla="*/ 2336860 h 2613088"/>
                <a:gd name="connsiteX10" fmla="*/ 1600941 w 2613089"/>
                <a:gd name="connsiteY10" fmla="*/ 2336860 h 2613088"/>
                <a:gd name="connsiteX11" fmla="*/ 1474840 w 2613089"/>
                <a:gd name="connsiteY11" fmla="*/ 2613085 h 2613088"/>
                <a:gd name="connsiteX12" fmla="*/ 2336864 w 2613089"/>
                <a:gd name="connsiteY12" fmla="*/ 1685332 h 2613088"/>
                <a:gd name="connsiteX13" fmla="*/ 2613089 w 2613089"/>
                <a:gd name="connsiteY13" fmla="*/ 1811433 h 2613088"/>
                <a:gd name="connsiteX14" fmla="*/ 2336864 w 2613089"/>
                <a:gd name="connsiteY14" fmla="*/ 1937534 h 2613088"/>
                <a:gd name="connsiteX15" fmla="*/ 276227 w 2613089"/>
                <a:gd name="connsiteY15" fmla="*/ 1685332 h 2613088"/>
                <a:gd name="connsiteX16" fmla="*/ 276227 w 2613089"/>
                <a:gd name="connsiteY16" fmla="*/ 1937534 h 2613088"/>
                <a:gd name="connsiteX17" fmla="*/ 2 w 2613089"/>
                <a:gd name="connsiteY17" fmla="*/ 1811433 h 2613088"/>
                <a:gd name="connsiteX18" fmla="*/ 2336863 w 2613089"/>
                <a:gd name="connsiteY18" fmla="*/ 1348738 h 2613088"/>
                <a:gd name="connsiteX19" fmla="*/ 2613088 w 2613089"/>
                <a:gd name="connsiteY19" fmla="*/ 1474839 h 2613088"/>
                <a:gd name="connsiteX20" fmla="*/ 2336863 w 2613089"/>
                <a:gd name="connsiteY20" fmla="*/ 1600940 h 2613088"/>
                <a:gd name="connsiteX21" fmla="*/ 276228 w 2613089"/>
                <a:gd name="connsiteY21" fmla="*/ 1348738 h 2613088"/>
                <a:gd name="connsiteX22" fmla="*/ 276228 w 2613089"/>
                <a:gd name="connsiteY22" fmla="*/ 1600940 h 2613088"/>
                <a:gd name="connsiteX23" fmla="*/ 3 w 2613089"/>
                <a:gd name="connsiteY23" fmla="*/ 1474839 h 2613088"/>
                <a:gd name="connsiteX24" fmla="*/ 2336861 w 2613089"/>
                <a:gd name="connsiteY24" fmla="*/ 1012144 h 2613088"/>
                <a:gd name="connsiteX25" fmla="*/ 2613086 w 2613089"/>
                <a:gd name="connsiteY25" fmla="*/ 1138245 h 2613088"/>
                <a:gd name="connsiteX26" fmla="*/ 2336861 w 2613089"/>
                <a:gd name="connsiteY26" fmla="*/ 1264346 h 2613088"/>
                <a:gd name="connsiteX27" fmla="*/ 276226 w 2613089"/>
                <a:gd name="connsiteY27" fmla="*/ 1012144 h 2613088"/>
                <a:gd name="connsiteX28" fmla="*/ 276226 w 2613089"/>
                <a:gd name="connsiteY28" fmla="*/ 1264346 h 2613088"/>
                <a:gd name="connsiteX29" fmla="*/ 1 w 2613089"/>
                <a:gd name="connsiteY29" fmla="*/ 1138245 h 2613088"/>
                <a:gd name="connsiteX30" fmla="*/ 2336862 w 2613089"/>
                <a:gd name="connsiteY30" fmla="*/ 675550 h 2613088"/>
                <a:gd name="connsiteX31" fmla="*/ 2613087 w 2613089"/>
                <a:gd name="connsiteY31" fmla="*/ 801651 h 2613088"/>
                <a:gd name="connsiteX32" fmla="*/ 2336862 w 2613089"/>
                <a:gd name="connsiteY32" fmla="*/ 927752 h 2613088"/>
                <a:gd name="connsiteX33" fmla="*/ 276225 w 2613089"/>
                <a:gd name="connsiteY33" fmla="*/ 675550 h 2613088"/>
                <a:gd name="connsiteX34" fmla="*/ 276225 w 2613089"/>
                <a:gd name="connsiteY34" fmla="*/ 927752 h 2613088"/>
                <a:gd name="connsiteX35" fmla="*/ 0 w 2613089"/>
                <a:gd name="connsiteY35" fmla="*/ 801651 h 2613088"/>
                <a:gd name="connsiteX36" fmla="*/ 1138246 w 2613089"/>
                <a:gd name="connsiteY36" fmla="*/ 3 h 2613088"/>
                <a:gd name="connsiteX37" fmla="*/ 1264347 w 2613089"/>
                <a:gd name="connsiteY37" fmla="*/ 276229 h 2613088"/>
                <a:gd name="connsiteX38" fmla="*/ 1012145 w 2613089"/>
                <a:gd name="connsiteY38" fmla="*/ 276229 h 2613088"/>
                <a:gd name="connsiteX39" fmla="*/ 801652 w 2613089"/>
                <a:gd name="connsiteY39" fmla="*/ 2 h 2613088"/>
                <a:gd name="connsiteX40" fmla="*/ 927753 w 2613089"/>
                <a:gd name="connsiteY40" fmla="*/ 276227 h 2613088"/>
                <a:gd name="connsiteX41" fmla="*/ 675551 w 2613089"/>
                <a:gd name="connsiteY41" fmla="*/ 276227 h 2613088"/>
                <a:gd name="connsiteX42" fmla="*/ 1474840 w 2613089"/>
                <a:gd name="connsiteY42" fmla="*/ 1 h 2613088"/>
                <a:gd name="connsiteX43" fmla="*/ 1600941 w 2613089"/>
                <a:gd name="connsiteY43" fmla="*/ 276227 h 2613088"/>
                <a:gd name="connsiteX44" fmla="*/ 1348739 w 2613089"/>
                <a:gd name="connsiteY44" fmla="*/ 276227 h 2613088"/>
                <a:gd name="connsiteX45" fmla="*/ 1811434 w 2613089"/>
                <a:gd name="connsiteY45" fmla="*/ 0 h 2613088"/>
                <a:gd name="connsiteX46" fmla="*/ 1937535 w 2613089"/>
                <a:gd name="connsiteY46" fmla="*/ 276226 h 2613088"/>
                <a:gd name="connsiteX47" fmla="*/ 1685333 w 2613089"/>
                <a:gd name="connsiteY47" fmla="*/ 276226 h 26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13089" h="2613088">
                  <a:moveTo>
                    <a:pt x="675551" y="2336863"/>
                  </a:moveTo>
                  <a:lnTo>
                    <a:pt x="927753" y="2336863"/>
                  </a:lnTo>
                  <a:lnTo>
                    <a:pt x="801652" y="2613088"/>
                  </a:lnTo>
                  <a:close/>
                  <a:moveTo>
                    <a:pt x="1012145" y="2336862"/>
                  </a:moveTo>
                  <a:lnTo>
                    <a:pt x="1264347" y="2336862"/>
                  </a:lnTo>
                  <a:lnTo>
                    <a:pt x="1138246" y="2613087"/>
                  </a:lnTo>
                  <a:close/>
                  <a:moveTo>
                    <a:pt x="1685333" y="2336861"/>
                  </a:moveTo>
                  <a:lnTo>
                    <a:pt x="1937535" y="2336861"/>
                  </a:lnTo>
                  <a:lnTo>
                    <a:pt x="1811434" y="2613086"/>
                  </a:lnTo>
                  <a:close/>
                  <a:moveTo>
                    <a:pt x="1348739" y="2336860"/>
                  </a:moveTo>
                  <a:lnTo>
                    <a:pt x="1600941" y="2336860"/>
                  </a:lnTo>
                  <a:lnTo>
                    <a:pt x="1474840" y="2613085"/>
                  </a:lnTo>
                  <a:close/>
                  <a:moveTo>
                    <a:pt x="2336864" y="1685332"/>
                  </a:moveTo>
                  <a:lnTo>
                    <a:pt x="2613089" y="1811433"/>
                  </a:lnTo>
                  <a:lnTo>
                    <a:pt x="2336864" y="1937534"/>
                  </a:lnTo>
                  <a:close/>
                  <a:moveTo>
                    <a:pt x="276227" y="1685332"/>
                  </a:moveTo>
                  <a:lnTo>
                    <a:pt x="276227" y="1937534"/>
                  </a:lnTo>
                  <a:lnTo>
                    <a:pt x="2" y="1811433"/>
                  </a:lnTo>
                  <a:close/>
                  <a:moveTo>
                    <a:pt x="2336863" y="1348738"/>
                  </a:moveTo>
                  <a:lnTo>
                    <a:pt x="2613088" y="1474839"/>
                  </a:lnTo>
                  <a:lnTo>
                    <a:pt x="2336863" y="1600940"/>
                  </a:lnTo>
                  <a:close/>
                  <a:moveTo>
                    <a:pt x="276228" y="1348738"/>
                  </a:moveTo>
                  <a:lnTo>
                    <a:pt x="276228" y="1600940"/>
                  </a:lnTo>
                  <a:lnTo>
                    <a:pt x="3" y="1474839"/>
                  </a:lnTo>
                  <a:close/>
                  <a:moveTo>
                    <a:pt x="2336861" y="1012144"/>
                  </a:moveTo>
                  <a:lnTo>
                    <a:pt x="2613086" y="1138245"/>
                  </a:lnTo>
                  <a:lnTo>
                    <a:pt x="2336861" y="1264346"/>
                  </a:lnTo>
                  <a:close/>
                  <a:moveTo>
                    <a:pt x="276226" y="1012144"/>
                  </a:moveTo>
                  <a:lnTo>
                    <a:pt x="276226" y="1264346"/>
                  </a:lnTo>
                  <a:lnTo>
                    <a:pt x="1" y="1138245"/>
                  </a:lnTo>
                  <a:close/>
                  <a:moveTo>
                    <a:pt x="2336862" y="675550"/>
                  </a:moveTo>
                  <a:lnTo>
                    <a:pt x="2613087" y="801651"/>
                  </a:lnTo>
                  <a:lnTo>
                    <a:pt x="2336862" y="927752"/>
                  </a:lnTo>
                  <a:close/>
                  <a:moveTo>
                    <a:pt x="276225" y="675550"/>
                  </a:moveTo>
                  <a:lnTo>
                    <a:pt x="276225" y="927752"/>
                  </a:lnTo>
                  <a:lnTo>
                    <a:pt x="0" y="801651"/>
                  </a:lnTo>
                  <a:close/>
                  <a:moveTo>
                    <a:pt x="1138246" y="3"/>
                  </a:moveTo>
                  <a:lnTo>
                    <a:pt x="1264347" y="276229"/>
                  </a:lnTo>
                  <a:lnTo>
                    <a:pt x="1012145" y="276229"/>
                  </a:lnTo>
                  <a:close/>
                  <a:moveTo>
                    <a:pt x="801652" y="2"/>
                  </a:moveTo>
                  <a:lnTo>
                    <a:pt x="927753" y="276227"/>
                  </a:lnTo>
                  <a:lnTo>
                    <a:pt x="675551" y="276227"/>
                  </a:lnTo>
                  <a:close/>
                  <a:moveTo>
                    <a:pt x="1474840" y="1"/>
                  </a:moveTo>
                  <a:lnTo>
                    <a:pt x="1600941" y="276227"/>
                  </a:lnTo>
                  <a:lnTo>
                    <a:pt x="1348739" y="276227"/>
                  </a:lnTo>
                  <a:close/>
                  <a:moveTo>
                    <a:pt x="1811434" y="0"/>
                  </a:moveTo>
                  <a:lnTo>
                    <a:pt x="1937535" y="276226"/>
                  </a:lnTo>
                  <a:lnTo>
                    <a:pt x="1685333" y="27622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44" name="Octagon 43"/>
            <p:cNvSpPr/>
            <p:nvPr/>
          </p:nvSpPr>
          <p:spPr>
            <a:xfrm>
              <a:off x="2763606" y="590106"/>
              <a:ext cx="208716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Octagon 16"/>
            <p:cNvSpPr/>
            <p:nvPr/>
          </p:nvSpPr>
          <p:spPr>
            <a:xfrm>
              <a:off x="3005254" y="590106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Oval 45"/>
            <p:cNvSpPr/>
            <p:nvPr/>
          </p:nvSpPr>
          <p:spPr>
            <a:xfrm>
              <a:off x="3005254" y="799252"/>
              <a:ext cx="178213" cy="178213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" name="Cores"/>
          <p:cNvGrpSpPr/>
          <p:nvPr/>
        </p:nvGrpSpPr>
        <p:grpSpPr>
          <a:xfrm>
            <a:off x="5256455" y="4551259"/>
            <a:ext cx="1416559" cy="1417223"/>
            <a:chOff x="5256455" y="4551259"/>
            <a:chExt cx="1416559" cy="1417223"/>
          </a:xfrm>
        </p:grpSpPr>
        <p:sp>
          <p:nvSpPr>
            <p:cNvPr id="40" name="Rounded Rectangle 39"/>
            <p:cNvSpPr/>
            <p:nvPr/>
          </p:nvSpPr>
          <p:spPr>
            <a:xfrm>
              <a:off x="5998072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256455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998072" y="5293208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5261614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chemeClr val="accent1">
                <a:lumMod val="75000"/>
                <a:alpha val="5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lt1">
                    <a:alpha val="20000"/>
                  </a:schemeClr>
                </a:solidFill>
              </a:endParaRPr>
            </a:p>
          </p:txBody>
        </p:sp>
      </p:grpSp>
      <p:grpSp>
        <p:nvGrpSpPr>
          <p:cNvPr id="17" name="ServiceSmall"/>
          <p:cNvGrpSpPr/>
          <p:nvPr/>
        </p:nvGrpSpPr>
        <p:grpSpPr>
          <a:xfrm>
            <a:off x="5261771" y="4551259"/>
            <a:ext cx="674942" cy="675274"/>
            <a:chOff x="5256455" y="4551259"/>
            <a:chExt cx="674942" cy="675274"/>
          </a:xfrm>
        </p:grpSpPr>
        <p:sp>
          <p:nvSpPr>
            <p:cNvPr id="18" name="Rounded Rectangle 17"/>
            <p:cNvSpPr/>
            <p:nvPr/>
          </p:nvSpPr>
          <p:spPr>
            <a:xfrm>
              <a:off x="5256455" y="4551259"/>
              <a:ext cx="674942" cy="675274"/>
            </a:xfrm>
            <a:prstGeom prst="roundRect">
              <a:avLst>
                <a:gd name="adj" fmla="val 6176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287451" y="4671638"/>
              <a:ext cx="614403" cy="434515"/>
              <a:chOff x="5283823" y="4601302"/>
              <a:chExt cx="614403" cy="434515"/>
            </a:xfrm>
          </p:grpSpPr>
          <p:cxnSp>
            <p:nvCxnSpPr>
              <p:cNvPr id="20" name="Straight Connector 19"/>
              <p:cNvCxnSpPr>
                <a:stCxn id="52" idx="3"/>
                <a:endCxn id="33" idx="7"/>
              </p:cNvCxnSpPr>
              <p:nvPr/>
            </p:nvCxnSpPr>
            <p:spPr>
              <a:xfrm flipH="1">
                <a:off x="5509189" y="4751096"/>
                <a:ext cx="52823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1" name="Straight Connector 20"/>
              <p:cNvCxnSpPr>
                <a:stCxn id="33" idx="3"/>
                <a:endCxn id="32" idx="7"/>
              </p:cNvCxnSpPr>
              <p:nvPr/>
            </p:nvCxnSpPr>
            <p:spPr>
              <a:xfrm flipH="1">
                <a:off x="5429834" y="4858819"/>
                <a:ext cx="26395" cy="2951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2" name="Straight Connector 21"/>
              <p:cNvCxnSpPr>
                <a:stCxn id="32" idx="3"/>
                <a:endCxn id="56" idx="7"/>
              </p:cNvCxnSpPr>
              <p:nvPr/>
            </p:nvCxnSpPr>
            <p:spPr>
              <a:xfrm flipH="1">
                <a:off x="5347752" y="4941293"/>
                <a:ext cx="29121" cy="3042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3" name="Straight Connector 22"/>
              <p:cNvCxnSpPr>
                <a:stCxn id="33" idx="5"/>
                <a:endCxn id="31" idx="1"/>
              </p:cNvCxnSpPr>
              <p:nvPr/>
            </p:nvCxnSpPr>
            <p:spPr>
              <a:xfrm>
                <a:off x="5509189" y="4858819"/>
                <a:ext cx="28321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/>
              <p:cNvCxnSpPr>
                <a:stCxn id="32" idx="5"/>
                <a:endCxn id="30" idx="1"/>
              </p:cNvCxnSpPr>
              <p:nvPr/>
            </p:nvCxnSpPr>
            <p:spPr>
              <a:xfrm>
                <a:off x="5429834" y="4941292"/>
                <a:ext cx="26395" cy="30597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5" name="Straight Connector 24"/>
              <p:cNvCxnSpPr>
                <a:stCxn id="34" idx="5"/>
                <a:endCxn id="47" idx="1"/>
              </p:cNvCxnSpPr>
              <p:nvPr/>
            </p:nvCxnSpPr>
            <p:spPr>
              <a:xfrm>
                <a:off x="5723154" y="4858819"/>
                <a:ext cx="30040" cy="3073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5725050" y="4942514"/>
                <a:ext cx="28144" cy="29209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7" name="Straight Connector 26"/>
              <p:cNvCxnSpPr>
                <a:stCxn id="47" idx="4"/>
                <a:endCxn id="49" idx="0"/>
              </p:cNvCxnSpPr>
              <p:nvPr/>
            </p:nvCxnSpPr>
            <p:spPr>
              <a:xfrm>
                <a:off x="5779674" y="4953482"/>
                <a:ext cx="0" cy="7272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>
                <a:stCxn id="52" idx="5"/>
                <a:endCxn id="34" idx="1"/>
              </p:cNvCxnSpPr>
              <p:nvPr/>
            </p:nvCxnSpPr>
            <p:spPr>
              <a:xfrm>
                <a:off x="5614972" y="4751096"/>
                <a:ext cx="55221" cy="54763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/>
              <p:cNvCxnSpPr>
                <a:stCxn id="47" idx="5"/>
                <a:endCxn id="50" idx="1"/>
              </p:cNvCxnSpPr>
              <p:nvPr/>
            </p:nvCxnSpPr>
            <p:spPr>
              <a:xfrm>
                <a:off x="5806154" y="4942514"/>
                <a:ext cx="28144" cy="2937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445261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526542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65905" y="487736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45261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659225" y="479489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742225" y="4878585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661121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742225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823329" y="4960920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1" name="Straight Connector 50"/>
              <p:cNvCxnSpPr>
                <a:stCxn id="55" idx="3"/>
                <a:endCxn id="52" idx="7"/>
              </p:cNvCxnSpPr>
              <p:nvPr/>
            </p:nvCxnSpPr>
            <p:spPr>
              <a:xfrm flipH="1">
                <a:off x="5614972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551044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cxnSp>
            <p:nvCxnSpPr>
              <p:cNvPr id="53" name="Straight Connector 52"/>
              <p:cNvCxnSpPr>
                <a:stCxn id="55" idx="5"/>
                <a:endCxn id="54" idx="1"/>
              </p:cNvCxnSpPr>
              <p:nvPr/>
            </p:nvCxnSpPr>
            <p:spPr>
              <a:xfrm>
                <a:off x="5698570" y="4665230"/>
                <a:ext cx="30637" cy="32905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5718239" y="4687167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634641" y="4601302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283823" y="4960754"/>
                <a:ext cx="74897" cy="7489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800" b="1" dirty="0"/>
              </a:p>
            </p:txBody>
          </p:sp>
        </p:grpSp>
      </p:grpSp>
      <p:sp>
        <p:nvSpPr>
          <p:cNvPr id="58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Invocation</a:t>
            </a:r>
            <a:endParaRPr lang="sv-SE" b="1" dirty="0">
              <a:solidFill>
                <a:schemeClr val="tx1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690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solidFill>
                  <a:srgbClr val="485970"/>
                </a:solidFill>
              </a:rPr>
              <a:t>The service </a:t>
            </a:r>
            <a:r>
              <a:rPr lang="sv-SE" sz="1600" dirty="0" err="1">
                <a:solidFill>
                  <a:srgbClr val="485970"/>
                </a:solidFill>
              </a:rPr>
              <a:t>request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600" dirty="0" err="1">
                <a:solidFill>
                  <a:srgbClr val="485970"/>
                </a:solidFill>
              </a:rPr>
              <a:t>will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600" dirty="0" err="1">
                <a:solidFill>
                  <a:srgbClr val="485970"/>
                </a:solidFill>
              </a:rPr>
              <a:t>run</a:t>
            </a:r>
            <a:r>
              <a:rPr lang="sv-SE" sz="1600" dirty="0">
                <a:solidFill>
                  <a:srgbClr val="485970"/>
                </a:solidFill>
              </a:rPr>
              <a:t> on a </a:t>
            </a:r>
            <a:r>
              <a:rPr lang="sv-SE" sz="1600" dirty="0" err="1">
                <a:solidFill>
                  <a:srgbClr val="485970"/>
                </a:solidFill>
              </a:rPr>
              <a:t>single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600" dirty="0" err="1">
                <a:solidFill>
                  <a:srgbClr val="485970"/>
                </a:solidFill>
              </a:rPr>
              <a:t>core</a:t>
            </a:r>
            <a:endParaRPr lang="sv-SE" sz="1600" dirty="0">
              <a:solidFill>
                <a:srgbClr val="4859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18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0" grpId="0" animBg="1"/>
      <p:bldP spid="11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665201" y="3953324"/>
            <a:ext cx="4063508" cy="2613092"/>
            <a:chOff x="4665201" y="3953324"/>
            <a:chExt cx="4063508" cy="2613092"/>
          </a:xfrm>
        </p:grpSpPr>
        <p:grpSp>
          <p:nvGrpSpPr>
            <p:cNvPr id="3" name="Group 2"/>
            <p:cNvGrpSpPr/>
            <p:nvPr/>
          </p:nvGrpSpPr>
          <p:grpSpPr>
            <a:xfrm>
              <a:off x="5340752" y="3953327"/>
              <a:ext cx="1261984" cy="276229"/>
              <a:chOff x="6128692" y="759256"/>
              <a:chExt cx="1261984" cy="276229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665201" y="4628877"/>
              <a:ext cx="276228" cy="1261984"/>
              <a:chOff x="5453141" y="1434806"/>
              <a:chExt cx="276228" cy="1261984"/>
            </a:xfrm>
          </p:grpSpPr>
          <p:sp>
            <p:nvSpPr>
              <p:cNvPr id="71" name="Freeform 70"/>
              <p:cNvSpPr/>
              <p:nvPr/>
            </p:nvSpPr>
            <p:spPr>
              <a:xfrm>
                <a:off x="5453141" y="1434806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5453142" y="1771400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5453144" y="2107994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5453143" y="2444588"/>
                <a:ext cx="276225" cy="252202"/>
              </a:xfrm>
              <a:custGeom>
                <a:avLst/>
                <a:gdLst>
                  <a:gd name="connsiteX0" fmla="*/ 276225 w 276225"/>
                  <a:gd name="connsiteY0" fmla="*/ 0 h 252202"/>
                  <a:gd name="connsiteX1" fmla="*/ 276225 w 276225"/>
                  <a:gd name="connsiteY1" fmla="*/ 252202 h 252202"/>
                  <a:gd name="connsiteX2" fmla="*/ 0 w 276225"/>
                  <a:gd name="connsiteY2" fmla="*/ 126101 h 252202"/>
                  <a:gd name="connsiteX3" fmla="*/ 276225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276225" y="0"/>
                    </a:moveTo>
                    <a:lnTo>
                      <a:pt x="276225" y="252202"/>
                    </a:lnTo>
                    <a:lnTo>
                      <a:pt x="0" y="126101"/>
                    </a:lnTo>
                    <a:lnTo>
                      <a:pt x="276225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452481" y="4628877"/>
              <a:ext cx="276228" cy="1261984"/>
              <a:chOff x="7790002" y="1434806"/>
              <a:chExt cx="276228" cy="1261984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7790003" y="1434806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790002" y="1771400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7790004" y="2107994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7790005" y="2444588"/>
                <a:ext cx="276225" cy="252202"/>
              </a:xfrm>
              <a:custGeom>
                <a:avLst/>
                <a:gdLst>
                  <a:gd name="connsiteX0" fmla="*/ 0 w 276225"/>
                  <a:gd name="connsiteY0" fmla="*/ 0 h 252202"/>
                  <a:gd name="connsiteX1" fmla="*/ 276225 w 276225"/>
                  <a:gd name="connsiteY1" fmla="*/ 126101 h 252202"/>
                  <a:gd name="connsiteX2" fmla="*/ 0 w 276225"/>
                  <a:gd name="connsiteY2" fmla="*/ 252202 h 252202"/>
                  <a:gd name="connsiteX3" fmla="*/ 0 w 276225"/>
                  <a:gd name="connsiteY3" fmla="*/ 0 h 25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52202">
                    <a:moveTo>
                      <a:pt x="0" y="0"/>
                    </a:moveTo>
                    <a:lnTo>
                      <a:pt x="276225" y="126101"/>
                    </a:lnTo>
                    <a:lnTo>
                      <a:pt x="0" y="25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340752" y="6290188"/>
              <a:ext cx="1261984" cy="276228"/>
              <a:chOff x="6128692" y="3096117"/>
              <a:chExt cx="1261984" cy="276228"/>
            </a:xfrm>
          </p:grpSpPr>
          <p:sp>
            <p:nvSpPr>
              <p:cNvPr id="63" name="Freeform 6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687128" y="3953324"/>
              <a:ext cx="1261984" cy="276229"/>
              <a:chOff x="6128692" y="759256"/>
              <a:chExt cx="1261984" cy="276229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7138474" y="759256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6801880" y="759257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128692" y="759259"/>
                <a:ext cx="252202" cy="276225"/>
              </a:xfrm>
              <a:custGeom>
                <a:avLst/>
                <a:gdLst>
                  <a:gd name="connsiteX0" fmla="*/ 126101 w 252202"/>
                  <a:gd name="connsiteY0" fmla="*/ 0 h 276225"/>
                  <a:gd name="connsiteX1" fmla="*/ 252202 w 252202"/>
                  <a:gd name="connsiteY1" fmla="*/ 276225 h 276225"/>
                  <a:gd name="connsiteX2" fmla="*/ 0 w 252202"/>
                  <a:gd name="connsiteY2" fmla="*/ 276225 h 276225"/>
                  <a:gd name="connsiteX3" fmla="*/ 126101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126101" y="0"/>
                    </a:moveTo>
                    <a:lnTo>
                      <a:pt x="252202" y="276225"/>
                    </a:lnTo>
                    <a:lnTo>
                      <a:pt x="0" y="276225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6465286" y="759259"/>
                <a:ext cx="252202" cy="276226"/>
              </a:xfrm>
              <a:custGeom>
                <a:avLst/>
                <a:gdLst>
                  <a:gd name="connsiteX0" fmla="*/ 126101 w 252202"/>
                  <a:gd name="connsiteY0" fmla="*/ 0 h 276226"/>
                  <a:gd name="connsiteX1" fmla="*/ 252202 w 252202"/>
                  <a:gd name="connsiteY1" fmla="*/ 276226 h 276226"/>
                  <a:gd name="connsiteX2" fmla="*/ 0 w 252202"/>
                  <a:gd name="connsiteY2" fmla="*/ 276226 h 276226"/>
                  <a:gd name="connsiteX3" fmla="*/ 126101 w 252202"/>
                  <a:gd name="connsiteY3" fmla="*/ 0 h 276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6">
                    <a:moveTo>
                      <a:pt x="126101" y="0"/>
                    </a:moveTo>
                    <a:lnTo>
                      <a:pt x="252202" y="276226"/>
                    </a:lnTo>
                    <a:lnTo>
                      <a:pt x="0" y="276226"/>
                    </a:lnTo>
                    <a:lnTo>
                      <a:pt x="12610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687128" y="6290185"/>
              <a:ext cx="1261984" cy="276228"/>
              <a:chOff x="6128692" y="3096117"/>
              <a:chExt cx="1261984" cy="276228"/>
            </a:xfrm>
          </p:grpSpPr>
          <p:sp>
            <p:nvSpPr>
              <p:cNvPr id="83" name="Freeform 82"/>
              <p:cNvSpPr/>
              <p:nvPr/>
            </p:nvSpPr>
            <p:spPr>
              <a:xfrm>
                <a:off x="6801880" y="3096117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4" name="Freeform 83"/>
              <p:cNvSpPr/>
              <p:nvPr/>
            </p:nvSpPr>
            <p:spPr>
              <a:xfrm>
                <a:off x="7138474" y="3096118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6465286" y="3096119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6128692" y="3096120"/>
                <a:ext cx="252202" cy="276225"/>
              </a:xfrm>
              <a:custGeom>
                <a:avLst/>
                <a:gdLst>
                  <a:gd name="connsiteX0" fmla="*/ 0 w 252202"/>
                  <a:gd name="connsiteY0" fmla="*/ 0 h 276225"/>
                  <a:gd name="connsiteX1" fmla="*/ 252202 w 252202"/>
                  <a:gd name="connsiteY1" fmla="*/ 0 h 276225"/>
                  <a:gd name="connsiteX2" fmla="*/ 126101 w 252202"/>
                  <a:gd name="connsiteY2" fmla="*/ 276225 h 276225"/>
                  <a:gd name="connsiteX3" fmla="*/ 0 w 252202"/>
                  <a:gd name="connsiteY3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202" h="276225">
                    <a:moveTo>
                      <a:pt x="0" y="0"/>
                    </a:moveTo>
                    <a:lnTo>
                      <a:pt x="252202" y="0"/>
                    </a:lnTo>
                    <a:lnTo>
                      <a:pt x="126101" y="276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  <p:sp>
          <p:nvSpPr>
            <p:cNvPr id="87" name="Octagon 86"/>
            <p:cNvSpPr/>
            <p:nvPr/>
          </p:nvSpPr>
          <p:spPr>
            <a:xfrm>
              <a:off x="4924886" y="4228331"/>
              <a:ext cx="3526642" cy="2063077"/>
            </a:xfrm>
            <a:prstGeom prst="octagon">
              <a:avLst>
                <a:gd name="adj" fmla="val 11713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Octagon 16"/>
            <p:cNvSpPr/>
            <p:nvPr/>
          </p:nvSpPr>
          <p:spPr>
            <a:xfrm>
              <a:off x="5177858" y="4228330"/>
              <a:ext cx="3273670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  <a:gd name="connsiteX0" fmla="*/ 0 w 2973922"/>
                <a:gd name="connsiteY0" fmla="*/ 2053349 h 2063077"/>
                <a:gd name="connsiteX1" fmla="*/ 2732274 w 2973922"/>
                <a:gd name="connsiteY1" fmla="*/ 0 h 2063077"/>
                <a:gd name="connsiteX2" fmla="*/ 2973922 w 2973922"/>
                <a:gd name="connsiteY2" fmla="*/ 241648 h 2063077"/>
                <a:gd name="connsiteX3" fmla="*/ 2973922 w 2973922"/>
                <a:gd name="connsiteY3" fmla="*/ 1821429 h 2063077"/>
                <a:gd name="connsiteX4" fmla="*/ 2732274 w 2973922"/>
                <a:gd name="connsiteY4" fmla="*/ 2063077 h 2063077"/>
                <a:gd name="connsiteX5" fmla="*/ 0 w 2973922"/>
                <a:gd name="connsiteY5" fmla="*/ 2053349 h 2063077"/>
                <a:gd name="connsiteX0" fmla="*/ 0 w 3187930"/>
                <a:gd name="connsiteY0" fmla="*/ 2053349 h 2063077"/>
                <a:gd name="connsiteX1" fmla="*/ 2946282 w 3187930"/>
                <a:gd name="connsiteY1" fmla="*/ 0 h 2063077"/>
                <a:gd name="connsiteX2" fmla="*/ 3187930 w 3187930"/>
                <a:gd name="connsiteY2" fmla="*/ 241648 h 2063077"/>
                <a:gd name="connsiteX3" fmla="*/ 3187930 w 3187930"/>
                <a:gd name="connsiteY3" fmla="*/ 1821429 h 2063077"/>
                <a:gd name="connsiteX4" fmla="*/ 2946282 w 3187930"/>
                <a:gd name="connsiteY4" fmla="*/ 2063077 h 2063077"/>
                <a:gd name="connsiteX5" fmla="*/ 0 w 3187930"/>
                <a:gd name="connsiteY5" fmla="*/ 2053349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7930" h="2063077">
                  <a:moveTo>
                    <a:pt x="0" y="2053349"/>
                  </a:moveTo>
                  <a:lnTo>
                    <a:pt x="2946282" y="0"/>
                  </a:lnTo>
                  <a:lnTo>
                    <a:pt x="3187930" y="241648"/>
                  </a:lnTo>
                  <a:lnTo>
                    <a:pt x="3187930" y="1821429"/>
                  </a:lnTo>
                  <a:lnTo>
                    <a:pt x="2946282" y="2063077"/>
                  </a:lnTo>
                  <a:lnTo>
                    <a:pt x="0" y="2053349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252360" y="4551255"/>
              <a:ext cx="2896147" cy="1417223"/>
              <a:chOff x="5330569" y="4501987"/>
              <a:chExt cx="2896147" cy="1417223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6072186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5330569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6072186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7551774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6810157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7551774" y="524393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6810157" y="4501987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grpSp>
            <p:nvGrpSpPr>
              <p:cNvPr id="95" name="ServiceSmall"/>
              <p:cNvGrpSpPr/>
              <p:nvPr/>
            </p:nvGrpSpPr>
            <p:grpSpPr>
              <a:xfrm>
                <a:off x="5335829" y="4501987"/>
                <a:ext cx="674942" cy="675274"/>
                <a:chOff x="5256455" y="4551259"/>
                <a:chExt cx="674942" cy="675274"/>
              </a:xfrm>
            </p:grpSpPr>
            <p:sp>
              <p:nvSpPr>
                <p:cNvPr id="96" name="Rounded Rectangle 95"/>
                <p:cNvSpPr/>
                <p:nvPr/>
              </p:nvSpPr>
              <p:spPr>
                <a:xfrm>
                  <a:off x="5256455" y="4551259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grpSp>
              <p:nvGrpSpPr>
                <p:cNvPr id="97" name="Group 96"/>
                <p:cNvGrpSpPr/>
                <p:nvPr/>
              </p:nvGrpSpPr>
              <p:grpSpPr>
                <a:xfrm>
                  <a:off x="5285997" y="4671638"/>
                  <a:ext cx="615857" cy="434515"/>
                  <a:chOff x="5282369" y="4601302"/>
                  <a:chExt cx="615857" cy="434515"/>
                </a:xfrm>
              </p:grpSpPr>
              <p:cxnSp>
                <p:nvCxnSpPr>
                  <p:cNvPr id="98" name="Straight Connector 97"/>
                  <p:cNvCxnSpPr>
                    <a:stCxn id="118" idx="3"/>
                    <a:endCxn id="111" idx="7"/>
                  </p:cNvCxnSpPr>
                  <p:nvPr/>
                </p:nvCxnSpPr>
                <p:spPr>
                  <a:xfrm flipH="1">
                    <a:off x="5509189" y="4751096"/>
                    <a:ext cx="52823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99" name="Straight Connector 98"/>
                  <p:cNvCxnSpPr>
                    <a:stCxn id="111" idx="3"/>
                    <a:endCxn id="110" idx="7"/>
                  </p:cNvCxnSpPr>
                  <p:nvPr/>
                </p:nvCxnSpPr>
                <p:spPr>
                  <a:xfrm flipH="1">
                    <a:off x="5429834" y="4858819"/>
                    <a:ext cx="26395" cy="2951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0" name="Straight Connector 99"/>
                  <p:cNvCxnSpPr>
                    <a:stCxn id="110" idx="3"/>
                    <a:endCxn id="122" idx="7"/>
                  </p:cNvCxnSpPr>
                  <p:nvPr/>
                </p:nvCxnSpPr>
                <p:spPr>
                  <a:xfrm flipH="1">
                    <a:off x="5346297" y="4941292"/>
                    <a:ext cx="30576" cy="29138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1" name="Straight Connector 100"/>
                  <p:cNvCxnSpPr>
                    <a:stCxn id="111" idx="5"/>
                    <a:endCxn id="109" idx="1"/>
                  </p:cNvCxnSpPr>
                  <p:nvPr/>
                </p:nvCxnSpPr>
                <p:spPr>
                  <a:xfrm>
                    <a:off x="5509189" y="4858819"/>
                    <a:ext cx="28321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2" name="Straight Connector 101"/>
                  <p:cNvCxnSpPr>
                    <a:stCxn id="110" idx="5"/>
                    <a:endCxn id="108" idx="1"/>
                  </p:cNvCxnSpPr>
                  <p:nvPr/>
                </p:nvCxnSpPr>
                <p:spPr>
                  <a:xfrm>
                    <a:off x="5429834" y="4941292"/>
                    <a:ext cx="26395" cy="30597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3" name="Straight Connector 102"/>
                  <p:cNvCxnSpPr>
                    <a:stCxn id="112" idx="5"/>
                    <a:endCxn id="113" idx="1"/>
                  </p:cNvCxnSpPr>
                  <p:nvPr/>
                </p:nvCxnSpPr>
                <p:spPr>
                  <a:xfrm>
                    <a:off x="5723154" y="4858819"/>
                    <a:ext cx="30040" cy="3073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4" name="Straight Connector 103"/>
                  <p:cNvCxnSpPr>
                    <a:stCxn id="113" idx="3"/>
                    <a:endCxn id="114" idx="7"/>
                  </p:cNvCxnSpPr>
                  <p:nvPr/>
                </p:nvCxnSpPr>
                <p:spPr>
                  <a:xfrm flipH="1">
                    <a:off x="5725050" y="4942514"/>
                    <a:ext cx="28144" cy="29209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5" name="Straight Connector 104"/>
                  <p:cNvCxnSpPr>
                    <a:stCxn id="113" idx="4"/>
                    <a:endCxn id="115" idx="0"/>
                  </p:cNvCxnSpPr>
                  <p:nvPr/>
                </p:nvCxnSpPr>
                <p:spPr>
                  <a:xfrm>
                    <a:off x="5779674" y="4953482"/>
                    <a:ext cx="0" cy="7272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6" name="Straight Connector 105"/>
                  <p:cNvCxnSpPr>
                    <a:stCxn id="118" idx="5"/>
                    <a:endCxn id="112" idx="1"/>
                  </p:cNvCxnSpPr>
                  <p:nvPr/>
                </p:nvCxnSpPr>
                <p:spPr>
                  <a:xfrm>
                    <a:off x="5614972" y="4751096"/>
                    <a:ext cx="55221" cy="54763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7" name="Straight Connector 106"/>
                  <p:cNvCxnSpPr>
                    <a:stCxn id="113" idx="5"/>
                    <a:endCxn id="116" idx="1"/>
                  </p:cNvCxnSpPr>
                  <p:nvPr/>
                </p:nvCxnSpPr>
                <p:spPr>
                  <a:xfrm>
                    <a:off x="5806154" y="4942514"/>
                    <a:ext cx="28144" cy="2937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08" name="Oval 107"/>
                  <p:cNvSpPr/>
                  <p:nvPr/>
                </p:nvSpPr>
                <p:spPr>
                  <a:xfrm>
                    <a:off x="5445261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5526542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5365905" y="487736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5445261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>
                  <a:xfrm>
                    <a:off x="5659225" y="479489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5742225" y="4878585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>
                    <a:off x="5661121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5742225" y="4960754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16" name="Oval 115"/>
                  <p:cNvSpPr/>
                  <p:nvPr/>
                </p:nvSpPr>
                <p:spPr>
                  <a:xfrm>
                    <a:off x="5823329" y="4960920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7" name="Straight Connector 116"/>
                  <p:cNvCxnSpPr>
                    <a:stCxn id="121" idx="3"/>
                    <a:endCxn id="118" idx="7"/>
                  </p:cNvCxnSpPr>
                  <p:nvPr/>
                </p:nvCxnSpPr>
                <p:spPr>
                  <a:xfrm flipH="1">
                    <a:off x="5614972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18" name="Oval 117"/>
                  <p:cNvSpPr/>
                  <p:nvPr/>
                </p:nvSpPr>
                <p:spPr>
                  <a:xfrm>
                    <a:off x="5551044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cxnSp>
                <p:nvCxnSpPr>
                  <p:cNvPr id="119" name="Straight Connector 118"/>
                  <p:cNvCxnSpPr>
                    <a:stCxn id="121" idx="5"/>
                    <a:endCxn id="120" idx="1"/>
                  </p:cNvCxnSpPr>
                  <p:nvPr/>
                </p:nvCxnSpPr>
                <p:spPr>
                  <a:xfrm>
                    <a:off x="5698570" y="4665230"/>
                    <a:ext cx="30637" cy="32905"/>
                  </a:xfrm>
                  <a:prstGeom prst="lin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20" name="Oval 119"/>
                  <p:cNvSpPr/>
                  <p:nvPr/>
                </p:nvSpPr>
                <p:spPr>
                  <a:xfrm>
                    <a:off x="5718239" y="4687167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5634641" y="4601302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5282369" y="4959461"/>
                    <a:ext cx="74897" cy="74897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158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hemeClr val="accent5"/>
                  </a:lnRef>
                  <a:fillRef idx="3">
                    <a:schemeClr val="accent5"/>
                  </a:fillRef>
                  <a:effectRef idx="3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800" b="1" dirty="0"/>
                  </a:p>
                </p:txBody>
              </p:sp>
            </p:grpSp>
          </p:grpSp>
        </p:grpSp>
      </p:grpSp>
      <p:sp>
        <p:nvSpPr>
          <p:cNvPr id="129" name="Highlight"/>
          <p:cNvSpPr/>
          <p:nvPr/>
        </p:nvSpPr>
        <p:spPr>
          <a:xfrm>
            <a:off x="4418737" y="4234147"/>
            <a:ext cx="1505944" cy="2049888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8508" h="2049888">
                <a:moveTo>
                  <a:pt x="0" y="0"/>
                </a:moveTo>
                <a:lnTo>
                  <a:pt x="1588994" y="316108"/>
                </a:lnTo>
                <a:lnTo>
                  <a:pt x="1588994" y="318011"/>
                </a:lnTo>
                <a:lnTo>
                  <a:pt x="1616299" y="329321"/>
                </a:lnTo>
                <a:cubicBezTo>
                  <a:pt x="1623843" y="336865"/>
                  <a:pt x="1628508" y="347286"/>
                  <a:pt x="1628508" y="358796"/>
                </a:cubicBezTo>
                <a:lnTo>
                  <a:pt x="1628508" y="950702"/>
                </a:lnTo>
                <a:cubicBezTo>
                  <a:pt x="1628508" y="962213"/>
                  <a:pt x="1623843" y="972634"/>
                  <a:pt x="1616299" y="980177"/>
                </a:cubicBezTo>
                <a:lnTo>
                  <a:pt x="1588994" y="991487"/>
                </a:lnTo>
                <a:lnTo>
                  <a:pt x="1588994" y="993390"/>
                </a:lnTo>
                <a:lnTo>
                  <a:pt x="34119" y="2049888"/>
                </a:lnTo>
                <a:cubicBezTo>
                  <a:pt x="34119" y="1747592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45000"/>
                </a:srgbClr>
              </a:gs>
              <a:gs pos="76000">
                <a:srgbClr val="43BFF7">
                  <a:alpha val="0"/>
                </a:srgbClr>
              </a:gs>
            </a:gsLst>
            <a:lin ang="19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476499" y="4228333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11" name="Call"/>
          <p:cNvSpPr/>
          <p:nvPr/>
        </p:nvSpPr>
        <p:spPr>
          <a:xfrm>
            <a:off x="485420" y="4969053"/>
            <a:ext cx="2473200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Invocation</a:t>
            </a:r>
            <a:endParaRPr lang="sv-SE" b="1" dirty="0"/>
          </a:p>
        </p:txBody>
      </p:sp>
      <p:pic>
        <p:nvPicPr>
          <p:cNvPr id="2" name="Picture 1" hidden="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48" y="749220"/>
            <a:ext cx="4319569" cy="538010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3" name="Oval Callout 122"/>
          <p:cNvSpPr/>
          <p:nvPr/>
        </p:nvSpPr>
        <p:spPr>
          <a:xfrm>
            <a:off x="4143318" y="2364882"/>
            <a:ext cx="3052588" cy="1250409"/>
          </a:xfrm>
          <a:prstGeom prst="wedgeEllipseCallout">
            <a:avLst>
              <a:gd name="adj1" fmla="val -1301"/>
              <a:gd name="adj2" fmla="val 76784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>
                <a:solidFill>
                  <a:srgbClr val="485970"/>
                </a:solidFill>
              </a:rPr>
              <a:t>Buying</a:t>
            </a:r>
            <a:r>
              <a:rPr lang="sv-SE" sz="1600" dirty="0">
                <a:solidFill>
                  <a:srgbClr val="485970"/>
                </a:solidFill>
              </a:rPr>
              <a:t> a </a:t>
            </a:r>
            <a:r>
              <a:rPr lang="sv-SE" sz="1600" dirty="0" err="1">
                <a:solidFill>
                  <a:srgbClr val="485970"/>
                </a:solidFill>
              </a:rPr>
              <a:t>larger</a:t>
            </a:r>
            <a:r>
              <a:rPr lang="sv-SE" sz="1600" dirty="0">
                <a:solidFill>
                  <a:srgbClr val="485970"/>
                </a:solidFill>
              </a:rPr>
              <a:t> CPU </a:t>
            </a:r>
            <a:r>
              <a:rPr lang="sv-SE" sz="1600" dirty="0" err="1">
                <a:solidFill>
                  <a:srgbClr val="485970"/>
                </a:solidFill>
              </a:rPr>
              <a:t>will</a:t>
            </a:r>
            <a:r>
              <a:rPr lang="sv-SE" sz="1600" dirty="0">
                <a:solidFill>
                  <a:srgbClr val="485970"/>
                </a:solidFill>
              </a:rPr>
              <a:t> not </a:t>
            </a:r>
            <a:r>
              <a:rPr lang="sv-SE" sz="1600" dirty="0" err="1">
                <a:solidFill>
                  <a:srgbClr val="485970"/>
                </a:solidFill>
              </a:rPr>
              <a:t>change</a:t>
            </a:r>
            <a:r>
              <a:rPr lang="sv-SE" sz="1600" dirty="0">
                <a:solidFill>
                  <a:srgbClr val="485970"/>
                </a:solidFill>
              </a:rPr>
              <a:t> </a:t>
            </a:r>
            <a:r>
              <a:rPr lang="sv-SE" sz="1600" dirty="0" err="1">
                <a:solidFill>
                  <a:srgbClr val="485970"/>
                </a:solidFill>
              </a:rPr>
              <a:t>this</a:t>
            </a:r>
            <a:endParaRPr lang="sv-SE" sz="1600" dirty="0">
              <a:solidFill>
                <a:srgbClr val="4859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49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4654562" y="581081"/>
            <a:ext cx="2613089" cy="2613088"/>
            <a:chOff x="4662738" y="3954548"/>
            <a:chExt cx="2613089" cy="2613088"/>
          </a:xfrm>
        </p:grpSpPr>
        <p:grpSp>
          <p:nvGrpSpPr>
            <p:cNvPr id="60" name="Group 5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66" name="Freeform 6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7" name="Octagon 6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sp>
        <p:nvSpPr>
          <p:cNvPr id="41" name="Highlight"/>
          <p:cNvSpPr/>
          <p:nvPr/>
        </p:nvSpPr>
        <p:spPr>
          <a:xfrm>
            <a:off x="4394830" y="854958"/>
            <a:ext cx="2270008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Code</a:t>
            </a:r>
            <a:endParaRPr lang="sv-SE" b="1" dirty="0"/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Invocation</a:t>
            </a:r>
            <a:endParaRPr lang="sv-SE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294488" y="1250528"/>
            <a:ext cx="1324142" cy="1271752"/>
            <a:chOff x="5299035" y="1302038"/>
            <a:chExt cx="1324142" cy="1271752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3"/>
              <a:endCxn id="112" idx="0"/>
            </p:cNvCxnSpPr>
            <p:nvPr/>
          </p:nvCxnSpPr>
          <p:spPr>
            <a:xfrm flipH="1">
              <a:off x="5598192" y="1620796"/>
              <a:ext cx="72305" cy="78502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3"/>
              <a:endCxn id="111" idx="0"/>
            </p:cNvCxnSpPr>
            <p:nvPr/>
          </p:nvCxnSpPr>
          <p:spPr>
            <a:xfrm flipH="1">
              <a:off x="5513654" y="1837582"/>
              <a:ext cx="27259" cy="27168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7"/>
            </p:cNvCxnSpPr>
            <p:nvPr/>
          </p:nvCxnSpPr>
          <p:spPr>
            <a:xfrm flipH="1">
              <a:off x="5437320" y="2247550"/>
              <a:ext cx="19055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5655471" y="1837582"/>
              <a:ext cx="38448" cy="25950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5"/>
              <a:endCxn id="109" idx="1"/>
            </p:cNvCxnSpPr>
            <p:nvPr/>
          </p:nvCxnSpPr>
          <p:spPr>
            <a:xfrm>
              <a:off x="5570933" y="2247550"/>
              <a:ext cx="64530" cy="12937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5"/>
              <a:endCxn id="114" idx="1"/>
            </p:cNvCxnSpPr>
            <p:nvPr/>
          </p:nvCxnSpPr>
          <p:spPr>
            <a:xfrm>
              <a:off x="6209997" y="1834844"/>
              <a:ext cx="67611" cy="25456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4"/>
              <a:endCxn id="116" idx="0"/>
            </p:cNvCxnSpPr>
            <p:nvPr/>
          </p:nvCxnSpPr>
          <p:spPr>
            <a:xfrm>
              <a:off x="6334887" y="2227689"/>
              <a:ext cx="0" cy="1840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1"/>
            </p:cNvCxnSpPr>
            <p:nvPr/>
          </p:nvCxnSpPr>
          <p:spPr>
            <a:xfrm>
              <a:off x="5785055" y="1620796"/>
              <a:ext cx="310384" cy="9949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5"/>
              <a:endCxn id="117" idx="1"/>
            </p:cNvCxnSpPr>
            <p:nvPr/>
          </p:nvCxnSpPr>
          <p:spPr>
            <a:xfrm>
              <a:off x="6392166" y="2203963"/>
              <a:ext cx="92727" cy="13871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670193" y="207336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5432649" y="210926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5517187" y="169929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253882" y="241178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461167" y="231895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3"/>
              <a:endCxn id="119" idx="7"/>
            </p:cNvCxnSpPr>
            <p:nvPr/>
          </p:nvCxnSpPr>
          <p:spPr>
            <a:xfrm flipH="1">
              <a:off x="5785055" y="1440322"/>
              <a:ext cx="327236" cy="6591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646771" y="148251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5"/>
              <a:endCxn id="121" idx="1"/>
            </p:cNvCxnSpPr>
            <p:nvPr/>
          </p:nvCxnSpPr>
          <p:spPr>
            <a:xfrm>
              <a:off x="6226849" y="1440322"/>
              <a:ext cx="96034" cy="93550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299157" y="1510146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5299035" y="2353197"/>
              <a:ext cx="162011" cy="16201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 err="1"/>
              <a:t>Multithreading</a:t>
            </a:r>
            <a:br>
              <a:rPr lang="sv-SE" sz="4800" b="1" dirty="0"/>
            </a:br>
            <a:r>
              <a:rPr lang="sv-SE" sz="1600" b="1" dirty="0" err="1"/>
              <a:t>Multithreaded</a:t>
            </a:r>
            <a:r>
              <a:rPr lang="sv-SE" sz="1600" b="1" dirty="0"/>
              <a:t> systems </a:t>
            </a:r>
            <a:r>
              <a:rPr lang="sv-SE" sz="1600" b="1" dirty="0" err="1"/>
              <a:t>let</a:t>
            </a:r>
            <a:r>
              <a:rPr lang="sv-SE" sz="1600" b="1" dirty="0"/>
              <a:t> </a:t>
            </a:r>
            <a:r>
              <a:rPr lang="sv-SE" sz="1600" b="1" dirty="0" err="1"/>
              <a:t>us</a:t>
            </a:r>
            <a:r>
              <a:rPr lang="sv-SE" sz="1600" b="1" dirty="0"/>
              <a:t> </a:t>
            </a:r>
            <a:r>
              <a:rPr lang="sv-SE" sz="1600" b="1" dirty="0" err="1"/>
              <a:t>utilize</a:t>
            </a:r>
            <a:r>
              <a:rPr lang="sv-SE" sz="1600" b="1" dirty="0"/>
              <a:t> </a:t>
            </a:r>
            <a:r>
              <a:rPr lang="sv-SE" sz="1600" b="1" dirty="0" err="1"/>
              <a:t>more</a:t>
            </a:r>
            <a:r>
              <a:rPr lang="sv-SE" sz="1600" b="1" dirty="0"/>
              <a:t> </a:t>
            </a:r>
            <a:r>
              <a:rPr lang="sv-SE" sz="1600" b="1" dirty="0" err="1"/>
              <a:t>than</a:t>
            </a:r>
            <a:r>
              <a:rPr lang="sv-SE" sz="1600" b="1" dirty="0"/>
              <a:t> </a:t>
            </a:r>
            <a:r>
              <a:rPr lang="sv-SE" sz="1600" b="1" dirty="0" err="1"/>
              <a:t>one</a:t>
            </a:r>
            <a:r>
              <a:rPr lang="sv-SE" sz="1600" b="1" dirty="0"/>
              <a:t> </a:t>
            </a:r>
            <a:r>
              <a:rPr lang="sv-SE" sz="1600" b="1" dirty="0" err="1"/>
              <a:t>core</a:t>
            </a:r>
            <a:br>
              <a:rPr lang="sv-SE" sz="1600" b="1" dirty="0"/>
            </a:br>
            <a:endParaRPr lang="sv-SE" sz="4800" b="1" dirty="0"/>
          </a:p>
        </p:txBody>
      </p:sp>
    </p:spTree>
    <p:extLst>
      <p:ext uri="{BB962C8B-B14F-4D97-AF65-F5344CB8AC3E}">
        <p14:creationId xmlns:p14="http://schemas.microsoft.com/office/powerpoint/2010/main" val="343639199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83" grpId="0" animBg="1"/>
      <p:bldP spid="4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340752" y="579861"/>
            <a:ext cx="1261984" cy="276229"/>
            <a:chOff x="6128692" y="759256"/>
            <a:chExt cx="1261984" cy="276229"/>
          </a:xfrm>
        </p:grpSpPr>
        <p:sp>
          <p:nvSpPr>
            <p:cNvPr id="147" name="Freeform 146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65201" y="1255411"/>
            <a:ext cx="276228" cy="1261984"/>
            <a:chOff x="5453141" y="1434806"/>
            <a:chExt cx="276228" cy="1261984"/>
          </a:xfrm>
        </p:grpSpPr>
        <p:sp>
          <p:nvSpPr>
            <p:cNvPr id="143" name="Freeform 142"/>
            <p:cNvSpPr/>
            <p:nvPr/>
          </p:nvSpPr>
          <p:spPr>
            <a:xfrm>
              <a:off x="5453141" y="1434806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5453142" y="1771400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453144" y="2107994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453143" y="2444588"/>
              <a:ext cx="276225" cy="252202"/>
            </a:xfrm>
            <a:custGeom>
              <a:avLst/>
              <a:gdLst>
                <a:gd name="connsiteX0" fmla="*/ 276225 w 276225"/>
                <a:gd name="connsiteY0" fmla="*/ 0 h 252202"/>
                <a:gd name="connsiteX1" fmla="*/ 276225 w 276225"/>
                <a:gd name="connsiteY1" fmla="*/ 252202 h 252202"/>
                <a:gd name="connsiteX2" fmla="*/ 0 w 276225"/>
                <a:gd name="connsiteY2" fmla="*/ 126101 h 252202"/>
                <a:gd name="connsiteX3" fmla="*/ 276225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276225" y="0"/>
                  </a:moveTo>
                  <a:lnTo>
                    <a:pt x="276225" y="252202"/>
                  </a:lnTo>
                  <a:lnTo>
                    <a:pt x="0" y="126101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52481" y="1255411"/>
            <a:ext cx="276228" cy="1261984"/>
            <a:chOff x="7790002" y="1434806"/>
            <a:chExt cx="276228" cy="1261984"/>
          </a:xfrm>
        </p:grpSpPr>
        <p:sp>
          <p:nvSpPr>
            <p:cNvPr id="139" name="Freeform 138"/>
            <p:cNvSpPr/>
            <p:nvPr/>
          </p:nvSpPr>
          <p:spPr>
            <a:xfrm>
              <a:off x="7790003" y="1434806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7790002" y="1771400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7790004" y="2107994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7790005" y="2444588"/>
              <a:ext cx="276225" cy="252202"/>
            </a:xfrm>
            <a:custGeom>
              <a:avLst/>
              <a:gdLst>
                <a:gd name="connsiteX0" fmla="*/ 0 w 276225"/>
                <a:gd name="connsiteY0" fmla="*/ 0 h 252202"/>
                <a:gd name="connsiteX1" fmla="*/ 276225 w 276225"/>
                <a:gd name="connsiteY1" fmla="*/ 126101 h 252202"/>
                <a:gd name="connsiteX2" fmla="*/ 0 w 276225"/>
                <a:gd name="connsiteY2" fmla="*/ 252202 h 252202"/>
                <a:gd name="connsiteX3" fmla="*/ 0 w 276225"/>
                <a:gd name="connsiteY3" fmla="*/ 0 h 25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52202">
                  <a:moveTo>
                    <a:pt x="0" y="0"/>
                  </a:moveTo>
                  <a:lnTo>
                    <a:pt x="276225" y="126101"/>
                  </a:lnTo>
                  <a:lnTo>
                    <a:pt x="0" y="25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40752" y="2916722"/>
            <a:ext cx="1261984" cy="276228"/>
            <a:chOff x="6128692" y="3096117"/>
            <a:chExt cx="1261984" cy="276228"/>
          </a:xfrm>
        </p:grpSpPr>
        <p:sp>
          <p:nvSpPr>
            <p:cNvPr id="135" name="Freeform 134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87128" y="579858"/>
            <a:ext cx="1261984" cy="276229"/>
            <a:chOff x="6128692" y="759256"/>
            <a:chExt cx="1261984" cy="276229"/>
          </a:xfrm>
        </p:grpSpPr>
        <p:sp>
          <p:nvSpPr>
            <p:cNvPr id="131" name="Freeform 130"/>
            <p:cNvSpPr/>
            <p:nvPr/>
          </p:nvSpPr>
          <p:spPr>
            <a:xfrm>
              <a:off x="7138474" y="759256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6801880" y="759257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6128692" y="759259"/>
              <a:ext cx="252202" cy="276225"/>
            </a:xfrm>
            <a:custGeom>
              <a:avLst/>
              <a:gdLst>
                <a:gd name="connsiteX0" fmla="*/ 126101 w 252202"/>
                <a:gd name="connsiteY0" fmla="*/ 0 h 276225"/>
                <a:gd name="connsiteX1" fmla="*/ 252202 w 252202"/>
                <a:gd name="connsiteY1" fmla="*/ 276225 h 276225"/>
                <a:gd name="connsiteX2" fmla="*/ 0 w 252202"/>
                <a:gd name="connsiteY2" fmla="*/ 276225 h 276225"/>
                <a:gd name="connsiteX3" fmla="*/ 126101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126101" y="0"/>
                  </a:moveTo>
                  <a:lnTo>
                    <a:pt x="252202" y="276225"/>
                  </a:lnTo>
                  <a:lnTo>
                    <a:pt x="0" y="276225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6465286" y="759259"/>
              <a:ext cx="252202" cy="276226"/>
            </a:xfrm>
            <a:custGeom>
              <a:avLst/>
              <a:gdLst>
                <a:gd name="connsiteX0" fmla="*/ 126101 w 252202"/>
                <a:gd name="connsiteY0" fmla="*/ 0 h 276226"/>
                <a:gd name="connsiteX1" fmla="*/ 252202 w 252202"/>
                <a:gd name="connsiteY1" fmla="*/ 276226 h 276226"/>
                <a:gd name="connsiteX2" fmla="*/ 0 w 252202"/>
                <a:gd name="connsiteY2" fmla="*/ 276226 h 276226"/>
                <a:gd name="connsiteX3" fmla="*/ 126101 w 252202"/>
                <a:gd name="connsiteY3" fmla="*/ 0 h 27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6">
                  <a:moveTo>
                    <a:pt x="126101" y="0"/>
                  </a:moveTo>
                  <a:lnTo>
                    <a:pt x="252202" y="276226"/>
                  </a:lnTo>
                  <a:lnTo>
                    <a:pt x="0" y="276226"/>
                  </a:lnTo>
                  <a:lnTo>
                    <a:pt x="12610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87128" y="2916719"/>
            <a:ext cx="1261984" cy="276228"/>
            <a:chOff x="6128692" y="3096117"/>
            <a:chExt cx="1261984" cy="276228"/>
          </a:xfrm>
        </p:grpSpPr>
        <p:sp>
          <p:nvSpPr>
            <p:cNvPr id="127" name="Freeform 126"/>
            <p:cNvSpPr/>
            <p:nvPr/>
          </p:nvSpPr>
          <p:spPr>
            <a:xfrm>
              <a:off x="6801880" y="3096117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7138474" y="3096118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6465286" y="3096119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128692" y="3096120"/>
              <a:ext cx="252202" cy="276225"/>
            </a:xfrm>
            <a:custGeom>
              <a:avLst/>
              <a:gdLst>
                <a:gd name="connsiteX0" fmla="*/ 0 w 252202"/>
                <a:gd name="connsiteY0" fmla="*/ 0 h 276225"/>
                <a:gd name="connsiteX1" fmla="*/ 252202 w 252202"/>
                <a:gd name="connsiteY1" fmla="*/ 0 h 276225"/>
                <a:gd name="connsiteX2" fmla="*/ 126101 w 252202"/>
                <a:gd name="connsiteY2" fmla="*/ 276225 h 276225"/>
                <a:gd name="connsiteX3" fmla="*/ 0 w 252202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202" h="276225">
                  <a:moveTo>
                    <a:pt x="0" y="0"/>
                  </a:moveTo>
                  <a:lnTo>
                    <a:pt x="252202" y="0"/>
                  </a:lnTo>
                  <a:lnTo>
                    <a:pt x="126101" y="27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</p:grpSp>
      <p:sp>
        <p:nvSpPr>
          <p:cNvPr id="51" name="Octagon 50"/>
          <p:cNvSpPr/>
          <p:nvPr/>
        </p:nvSpPr>
        <p:spPr>
          <a:xfrm>
            <a:off x="4924886" y="854865"/>
            <a:ext cx="3526642" cy="2063077"/>
          </a:xfrm>
          <a:prstGeom prst="octagon">
            <a:avLst>
              <a:gd name="adj" fmla="val 1171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ctagon 16"/>
          <p:cNvSpPr/>
          <p:nvPr/>
        </p:nvSpPr>
        <p:spPr>
          <a:xfrm>
            <a:off x="5177858" y="854864"/>
            <a:ext cx="3273670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  <a:gd name="connsiteX0" fmla="*/ 0 w 2973922"/>
              <a:gd name="connsiteY0" fmla="*/ 2053349 h 2063077"/>
              <a:gd name="connsiteX1" fmla="*/ 2732274 w 2973922"/>
              <a:gd name="connsiteY1" fmla="*/ 0 h 2063077"/>
              <a:gd name="connsiteX2" fmla="*/ 2973922 w 2973922"/>
              <a:gd name="connsiteY2" fmla="*/ 241648 h 2063077"/>
              <a:gd name="connsiteX3" fmla="*/ 2973922 w 2973922"/>
              <a:gd name="connsiteY3" fmla="*/ 1821429 h 2063077"/>
              <a:gd name="connsiteX4" fmla="*/ 2732274 w 2973922"/>
              <a:gd name="connsiteY4" fmla="*/ 2063077 h 2063077"/>
              <a:gd name="connsiteX5" fmla="*/ 0 w 2973922"/>
              <a:gd name="connsiteY5" fmla="*/ 2053349 h 2063077"/>
              <a:gd name="connsiteX0" fmla="*/ 0 w 3187930"/>
              <a:gd name="connsiteY0" fmla="*/ 2053349 h 2063077"/>
              <a:gd name="connsiteX1" fmla="*/ 2946282 w 3187930"/>
              <a:gd name="connsiteY1" fmla="*/ 0 h 2063077"/>
              <a:gd name="connsiteX2" fmla="*/ 3187930 w 3187930"/>
              <a:gd name="connsiteY2" fmla="*/ 241648 h 2063077"/>
              <a:gd name="connsiteX3" fmla="*/ 3187930 w 3187930"/>
              <a:gd name="connsiteY3" fmla="*/ 1821429 h 2063077"/>
              <a:gd name="connsiteX4" fmla="*/ 2946282 w 3187930"/>
              <a:gd name="connsiteY4" fmla="*/ 2063077 h 2063077"/>
              <a:gd name="connsiteX5" fmla="*/ 0 w 3187930"/>
              <a:gd name="connsiteY5" fmla="*/ 2053349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7930" h="2063077">
                <a:moveTo>
                  <a:pt x="0" y="2053349"/>
                </a:moveTo>
                <a:lnTo>
                  <a:pt x="2946282" y="0"/>
                </a:lnTo>
                <a:lnTo>
                  <a:pt x="3187930" y="241648"/>
                </a:lnTo>
                <a:lnTo>
                  <a:pt x="3187930" y="1821429"/>
                </a:lnTo>
                <a:lnTo>
                  <a:pt x="2946282" y="2063077"/>
                </a:lnTo>
                <a:lnTo>
                  <a:pt x="0" y="2053349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ounded Rectangle 53"/>
          <p:cNvSpPr/>
          <p:nvPr/>
        </p:nvSpPr>
        <p:spPr>
          <a:xfrm>
            <a:off x="5993977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5252360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5993977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7473565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6731948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7473565" y="191973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6731948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5257620" y="1177789"/>
            <a:ext cx="674942" cy="675274"/>
          </a:xfrm>
          <a:prstGeom prst="roundRect">
            <a:avLst>
              <a:gd name="adj" fmla="val 61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5385847" y="1250525"/>
            <a:ext cx="2458251" cy="1271755"/>
            <a:chOff x="4568796" y="1302038"/>
            <a:chExt cx="2458251" cy="1271755"/>
          </a:xfrm>
          <a:solidFill>
            <a:schemeClr val="accent6">
              <a:lumMod val="40000"/>
              <a:lumOff val="60000"/>
            </a:schemeClr>
          </a:solidFill>
        </p:grpSpPr>
        <p:cxnSp>
          <p:nvCxnSpPr>
            <p:cNvPr id="99" name="Straight Connector 98"/>
            <p:cNvCxnSpPr>
              <a:stCxn id="119" idx="2"/>
              <a:endCxn id="112" idx="6"/>
            </p:cNvCxnSpPr>
            <p:nvPr/>
          </p:nvCxnSpPr>
          <p:spPr>
            <a:xfrm flipH="1">
              <a:off x="4948371" y="1543338"/>
              <a:ext cx="562671" cy="243009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Straight Connector 99"/>
            <p:cNvCxnSpPr>
              <a:stCxn id="112" idx="4"/>
              <a:endCxn id="111" idx="0"/>
            </p:cNvCxnSpPr>
            <p:nvPr/>
          </p:nvCxnSpPr>
          <p:spPr>
            <a:xfrm flipH="1">
              <a:off x="4783451" y="1867352"/>
              <a:ext cx="83915" cy="17460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111" idx="3"/>
              <a:endCxn id="123" idx="0"/>
            </p:cNvCxnSpPr>
            <p:nvPr/>
          </p:nvCxnSpPr>
          <p:spPr>
            <a:xfrm flipH="1">
              <a:off x="4649802" y="2180237"/>
              <a:ext cx="76370" cy="17356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2" name="Straight Connector 101"/>
            <p:cNvCxnSpPr>
              <a:stCxn id="112" idx="5"/>
              <a:endCxn id="110" idx="1"/>
            </p:cNvCxnSpPr>
            <p:nvPr/>
          </p:nvCxnSpPr>
          <p:spPr>
            <a:xfrm>
              <a:off x="4924645" y="1843626"/>
              <a:ext cx="426681" cy="164591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3" name="Straight Connector 102"/>
            <p:cNvCxnSpPr>
              <a:stCxn id="111" idx="6"/>
              <a:endCxn id="109" idx="2"/>
            </p:cNvCxnSpPr>
            <p:nvPr/>
          </p:nvCxnSpPr>
          <p:spPr>
            <a:xfrm>
              <a:off x="4864456" y="2122958"/>
              <a:ext cx="747281" cy="311244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4" name="Straight Connector 103"/>
            <p:cNvCxnSpPr>
              <a:stCxn id="113" idx="4"/>
              <a:endCxn id="114" idx="1"/>
            </p:cNvCxnSpPr>
            <p:nvPr/>
          </p:nvCxnSpPr>
          <p:spPr>
            <a:xfrm>
              <a:off x="6152718" y="1858570"/>
              <a:ext cx="124890" cy="23083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5" name="Straight Connector 104"/>
            <p:cNvCxnSpPr>
              <a:stCxn id="114" idx="3"/>
              <a:endCxn id="115" idx="7"/>
            </p:cNvCxnSpPr>
            <p:nvPr/>
          </p:nvCxnSpPr>
          <p:spPr>
            <a:xfrm flipH="1">
              <a:off x="6172236" y="2203963"/>
              <a:ext cx="105372" cy="187027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6" name="Straight Connector 105"/>
            <p:cNvCxnSpPr>
              <a:stCxn id="114" idx="5"/>
              <a:endCxn id="116" idx="1"/>
            </p:cNvCxnSpPr>
            <p:nvPr/>
          </p:nvCxnSpPr>
          <p:spPr>
            <a:xfrm>
              <a:off x="6392166" y="2203963"/>
              <a:ext cx="428168" cy="231546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7" name="Straight Connector 106"/>
            <p:cNvCxnSpPr>
              <a:stCxn id="119" idx="5"/>
              <a:endCxn id="113" idx="2"/>
            </p:cNvCxnSpPr>
            <p:nvPr/>
          </p:nvCxnSpPr>
          <p:spPr>
            <a:xfrm>
              <a:off x="5649326" y="1600617"/>
              <a:ext cx="422387" cy="17694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>
              <a:stCxn id="114" idx="6"/>
              <a:endCxn id="117" idx="2"/>
            </p:cNvCxnSpPr>
            <p:nvPr/>
          </p:nvCxnSpPr>
          <p:spPr>
            <a:xfrm flipV="1">
              <a:off x="6415892" y="2135476"/>
              <a:ext cx="407613" cy="11208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5611737" y="2353197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5327600" y="19844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4702446" y="204195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4786361" y="1705342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6071713" y="1696560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6253882" y="2065679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6033952" y="2367264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796608" y="241178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23505" y="205447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18" name="Straight Connector 117"/>
            <p:cNvCxnSpPr>
              <a:stCxn id="122" idx="2"/>
              <a:endCxn id="119" idx="6"/>
            </p:cNvCxnSpPr>
            <p:nvPr/>
          </p:nvCxnSpPr>
          <p:spPr>
            <a:xfrm flipH="1">
              <a:off x="5673052" y="1383043"/>
              <a:ext cx="415513" cy="160295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5511042" y="1462333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20" name="Straight Connector 119"/>
            <p:cNvCxnSpPr>
              <a:stCxn id="122" idx="6"/>
              <a:endCxn id="121" idx="2"/>
            </p:cNvCxnSpPr>
            <p:nvPr/>
          </p:nvCxnSpPr>
          <p:spPr>
            <a:xfrm>
              <a:off x="6250575" y="1383043"/>
              <a:ext cx="614462" cy="237753"/>
            </a:xfrm>
            <a:prstGeom prst="line">
              <a:avLst/>
            </a:prstGeom>
            <a:grpFill/>
            <a:ln w="34925" cap="rnd"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865037" y="1539791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6088565" y="1302038"/>
              <a:ext cx="162010" cy="16201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4568796" y="2353802"/>
              <a:ext cx="162011" cy="14728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800" b="1" dirty="0"/>
              <a:t>Multithreading</a:t>
            </a:r>
            <a:br>
              <a:rPr lang="sv-SE" sz="4800" b="1" dirty="0"/>
            </a:br>
            <a:r>
              <a:rPr lang="sv-SE" sz="1600" b="1" dirty="0"/>
              <a:t>Multithreaded systems let us utilize more than one core</a:t>
            </a:r>
            <a:br>
              <a:rPr lang="sv-SE" sz="1600" b="1" dirty="0"/>
            </a:br>
            <a:endParaRPr lang="sv-SE" sz="4800" b="1" dirty="0"/>
          </a:p>
        </p:txBody>
      </p:sp>
      <p:sp>
        <p:nvSpPr>
          <p:cNvPr id="151" name="Highlight"/>
          <p:cNvSpPr/>
          <p:nvPr/>
        </p:nvSpPr>
        <p:spPr>
          <a:xfrm>
            <a:off x="4394830" y="854958"/>
            <a:ext cx="3820352" cy="2043629"/>
          </a:xfrm>
          <a:custGeom>
            <a:avLst/>
            <a:gdLst>
              <a:gd name="connsiteX0" fmla="*/ 0 w 956356"/>
              <a:gd name="connsiteY0" fmla="*/ 0 h 906888"/>
              <a:gd name="connsiteX1" fmla="*/ 916842 w 956356"/>
              <a:gd name="connsiteY1" fmla="*/ 114803 h 906888"/>
              <a:gd name="connsiteX2" fmla="*/ 916842 w 956356"/>
              <a:gd name="connsiteY2" fmla="*/ 116706 h 906888"/>
              <a:gd name="connsiteX3" fmla="*/ 944147 w 956356"/>
              <a:gd name="connsiteY3" fmla="*/ 128016 h 906888"/>
              <a:gd name="connsiteX4" fmla="*/ 956356 w 956356"/>
              <a:gd name="connsiteY4" fmla="*/ 157491 h 906888"/>
              <a:gd name="connsiteX5" fmla="*/ 956356 w 956356"/>
              <a:gd name="connsiteY5" fmla="*/ 749397 h 906888"/>
              <a:gd name="connsiteX6" fmla="*/ 944147 w 956356"/>
              <a:gd name="connsiteY6" fmla="*/ 778872 h 906888"/>
              <a:gd name="connsiteX7" fmla="*/ 916842 w 956356"/>
              <a:gd name="connsiteY7" fmla="*/ 790182 h 906888"/>
              <a:gd name="connsiteX8" fmla="*/ 916842 w 956356"/>
              <a:gd name="connsiteY8" fmla="*/ 792085 h 906888"/>
              <a:gd name="connsiteX9" fmla="*/ 0 w 956356"/>
              <a:gd name="connsiteY9" fmla="*/ 906888 h 906888"/>
              <a:gd name="connsiteX0" fmla="*/ 0 w 1628508"/>
              <a:gd name="connsiteY0" fmla="*/ 0 h 1108193"/>
              <a:gd name="connsiteX1" fmla="*/ 1588994 w 1628508"/>
              <a:gd name="connsiteY1" fmla="*/ 316108 h 1108193"/>
              <a:gd name="connsiteX2" fmla="*/ 1588994 w 1628508"/>
              <a:gd name="connsiteY2" fmla="*/ 318011 h 1108193"/>
              <a:gd name="connsiteX3" fmla="*/ 1616299 w 1628508"/>
              <a:gd name="connsiteY3" fmla="*/ 329321 h 1108193"/>
              <a:gd name="connsiteX4" fmla="*/ 1628508 w 1628508"/>
              <a:gd name="connsiteY4" fmla="*/ 358796 h 1108193"/>
              <a:gd name="connsiteX5" fmla="*/ 1628508 w 1628508"/>
              <a:gd name="connsiteY5" fmla="*/ 950702 h 1108193"/>
              <a:gd name="connsiteX6" fmla="*/ 1616299 w 1628508"/>
              <a:gd name="connsiteY6" fmla="*/ 980177 h 1108193"/>
              <a:gd name="connsiteX7" fmla="*/ 1588994 w 1628508"/>
              <a:gd name="connsiteY7" fmla="*/ 991487 h 1108193"/>
              <a:gd name="connsiteX8" fmla="*/ 1588994 w 1628508"/>
              <a:gd name="connsiteY8" fmla="*/ 993390 h 1108193"/>
              <a:gd name="connsiteX9" fmla="*/ 672152 w 1628508"/>
              <a:gd name="connsiteY9" fmla="*/ 1108193 h 1108193"/>
              <a:gd name="connsiteX10" fmla="*/ 0 w 1628508"/>
              <a:gd name="connsiteY10" fmla="*/ 0 h 1108193"/>
              <a:gd name="connsiteX0" fmla="*/ 0 w 1628508"/>
              <a:gd name="connsiteY0" fmla="*/ 0 h 2049888"/>
              <a:gd name="connsiteX1" fmla="*/ 1588994 w 1628508"/>
              <a:gd name="connsiteY1" fmla="*/ 316108 h 2049888"/>
              <a:gd name="connsiteX2" fmla="*/ 1588994 w 1628508"/>
              <a:gd name="connsiteY2" fmla="*/ 318011 h 2049888"/>
              <a:gd name="connsiteX3" fmla="*/ 1616299 w 1628508"/>
              <a:gd name="connsiteY3" fmla="*/ 329321 h 2049888"/>
              <a:gd name="connsiteX4" fmla="*/ 1628508 w 1628508"/>
              <a:gd name="connsiteY4" fmla="*/ 358796 h 2049888"/>
              <a:gd name="connsiteX5" fmla="*/ 1628508 w 1628508"/>
              <a:gd name="connsiteY5" fmla="*/ 950702 h 2049888"/>
              <a:gd name="connsiteX6" fmla="*/ 1616299 w 1628508"/>
              <a:gd name="connsiteY6" fmla="*/ 980177 h 2049888"/>
              <a:gd name="connsiteX7" fmla="*/ 1588994 w 1628508"/>
              <a:gd name="connsiteY7" fmla="*/ 991487 h 2049888"/>
              <a:gd name="connsiteX8" fmla="*/ 1588994 w 1628508"/>
              <a:gd name="connsiteY8" fmla="*/ 993390 h 2049888"/>
              <a:gd name="connsiteX9" fmla="*/ 34119 w 1628508"/>
              <a:gd name="connsiteY9" fmla="*/ 2049888 h 2049888"/>
              <a:gd name="connsiteX10" fmla="*/ 0 w 1628508"/>
              <a:gd name="connsiteY10" fmla="*/ 0 h 2049888"/>
              <a:gd name="connsiteX0" fmla="*/ 4880 w 1633388"/>
              <a:gd name="connsiteY0" fmla="*/ 0 h 1129747"/>
              <a:gd name="connsiteX1" fmla="*/ 1593874 w 1633388"/>
              <a:gd name="connsiteY1" fmla="*/ 316108 h 1129747"/>
              <a:gd name="connsiteX2" fmla="*/ 1593874 w 1633388"/>
              <a:gd name="connsiteY2" fmla="*/ 318011 h 1129747"/>
              <a:gd name="connsiteX3" fmla="*/ 1621179 w 1633388"/>
              <a:gd name="connsiteY3" fmla="*/ 329321 h 1129747"/>
              <a:gd name="connsiteX4" fmla="*/ 1633388 w 1633388"/>
              <a:gd name="connsiteY4" fmla="*/ 358796 h 1129747"/>
              <a:gd name="connsiteX5" fmla="*/ 1633388 w 1633388"/>
              <a:gd name="connsiteY5" fmla="*/ 950702 h 1129747"/>
              <a:gd name="connsiteX6" fmla="*/ 1621179 w 1633388"/>
              <a:gd name="connsiteY6" fmla="*/ 980177 h 1129747"/>
              <a:gd name="connsiteX7" fmla="*/ 1593874 w 1633388"/>
              <a:gd name="connsiteY7" fmla="*/ 991487 h 1129747"/>
              <a:gd name="connsiteX8" fmla="*/ 1593874 w 1633388"/>
              <a:gd name="connsiteY8" fmla="*/ 993390 h 1129747"/>
              <a:gd name="connsiteX9" fmla="*/ 0 w 1633388"/>
              <a:gd name="connsiteY9" fmla="*/ 1129747 h 1129747"/>
              <a:gd name="connsiteX10" fmla="*/ 4880 w 1633388"/>
              <a:gd name="connsiteY10" fmla="*/ 0 h 1129747"/>
              <a:gd name="connsiteX0" fmla="*/ 0 w 1645841"/>
              <a:gd name="connsiteY0" fmla="*/ 0 h 956347"/>
              <a:gd name="connsiteX1" fmla="*/ 1606327 w 1645841"/>
              <a:gd name="connsiteY1" fmla="*/ 142708 h 956347"/>
              <a:gd name="connsiteX2" fmla="*/ 1606327 w 1645841"/>
              <a:gd name="connsiteY2" fmla="*/ 144611 h 956347"/>
              <a:gd name="connsiteX3" fmla="*/ 1633632 w 1645841"/>
              <a:gd name="connsiteY3" fmla="*/ 155921 h 956347"/>
              <a:gd name="connsiteX4" fmla="*/ 1645841 w 1645841"/>
              <a:gd name="connsiteY4" fmla="*/ 185396 h 956347"/>
              <a:gd name="connsiteX5" fmla="*/ 1645841 w 1645841"/>
              <a:gd name="connsiteY5" fmla="*/ 777302 h 956347"/>
              <a:gd name="connsiteX6" fmla="*/ 1633632 w 1645841"/>
              <a:gd name="connsiteY6" fmla="*/ 806777 h 956347"/>
              <a:gd name="connsiteX7" fmla="*/ 1606327 w 1645841"/>
              <a:gd name="connsiteY7" fmla="*/ 818087 h 956347"/>
              <a:gd name="connsiteX8" fmla="*/ 1606327 w 1645841"/>
              <a:gd name="connsiteY8" fmla="*/ 819990 h 956347"/>
              <a:gd name="connsiteX9" fmla="*/ 12453 w 1645841"/>
              <a:gd name="connsiteY9" fmla="*/ 956347 h 956347"/>
              <a:gd name="connsiteX10" fmla="*/ 0 w 1645841"/>
              <a:gd name="connsiteY10" fmla="*/ 0 h 95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841" h="956347">
                <a:moveTo>
                  <a:pt x="0" y="0"/>
                </a:moveTo>
                <a:lnTo>
                  <a:pt x="1606327" y="142708"/>
                </a:lnTo>
                <a:lnTo>
                  <a:pt x="1606327" y="144611"/>
                </a:lnTo>
                <a:lnTo>
                  <a:pt x="1633632" y="155921"/>
                </a:lnTo>
                <a:cubicBezTo>
                  <a:pt x="1641176" y="163465"/>
                  <a:pt x="1645841" y="173886"/>
                  <a:pt x="1645841" y="185396"/>
                </a:cubicBezTo>
                <a:lnTo>
                  <a:pt x="1645841" y="777302"/>
                </a:lnTo>
                <a:cubicBezTo>
                  <a:pt x="1645841" y="788813"/>
                  <a:pt x="1641176" y="799234"/>
                  <a:pt x="1633632" y="806777"/>
                </a:cubicBezTo>
                <a:lnTo>
                  <a:pt x="1606327" y="818087"/>
                </a:lnTo>
                <a:lnTo>
                  <a:pt x="1606327" y="819990"/>
                </a:lnTo>
                <a:lnTo>
                  <a:pt x="12453" y="956347"/>
                </a:lnTo>
                <a:cubicBezTo>
                  <a:pt x="12453" y="654051"/>
                  <a:pt x="0" y="30229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43BFF7">
                  <a:alpha val="56000"/>
                </a:srgbClr>
              </a:gs>
              <a:gs pos="68000">
                <a:srgbClr val="43BFF7">
                  <a:alpha val="0"/>
                </a:srgbClr>
              </a:gs>
            </a:gsLst>
            <a:lin ang="192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sz="14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2476499" y="849052"/>
            <a:ext cx="2062800" cy="2063074"/>
          </a:xfrm>
          <a:prstGeom prst="roundRect">
            <a:avLst>
              <a:gd name="adj" fmla="val 6970"/>
            </a:avLst>
          </a:prstGeom>
          <a:solidFill>
            <a:srgbClr val="333F5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Service</a:t>
            </a:r>
          </a:p>
        </p:txBody>
      </p:sp>
      <p:sp>
        <p:nvSpPr>
          <p:cNvPr id="83" name="Call"/>
          <p:cNvSpPr/>
          <p:nvPr/>
        </p:nvSpPr>
        <p:spPr>
          <a:xfrm>
            <a:off x="485420" y="1593571"/>
            <a:ext cx="2472933" cy="58566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E95959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Request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5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8014776" y="3898196"/>
            <a:ext cx="2613089" cy="2613088"/>
            <a:chOff x="4662738" y="3954548"/>
            <a:chExt cx="2613089" cy="2613088"/>
          </a:xfrm>
        </p:grpSpPr>
        <p:grpSp>
          <p:nvGrpSpPr>
            <p:cNvPr id="141" name="Group 140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47" name="Freeform 146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48" name="Octagon 147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9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28" name="Group 127"/>
          <p:cNvGrpSpPr/>
          <p:nvPr/>
        </p:nvGrpSpPr>
        <p:grpSpPr>
          <a:xfrm>
            <a:off x="4674136" y="3898196"/>
            <a:ext cx="2613089" cy="2613088"/>
            <a:chOff x="4662738" y="3954548"/>
            <a:chExt cx="2613089" cy="2613088"/>
          </a:xfrm>
        </p:grpSpPr>
        <p:grpSp>
          <p:nvGrpSpPr>
            <p:cNvPr id="130" name="Group 129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36" name="Freeform 135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37" name="Octagon 136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8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299223" y="3898196"/>
            <a:ext cx="2613089" cy="2613088"/>
            <a:chOff x="4662738" y="3954548"/>
            <a:chExt cx="2613089" cy="2613088"/>
          </a:xfrm>
        </p:grpSpPr>
        <p:grpSp>
          <p:nvGrpSpPr>
            <p:cNvPr id="114" name="Group 113"/>
            <p:cNvGrpSpPr/>
            <p:nvPr/>
          </p:nvGrpSpPr>
          <p:grpSpPr>
            <a:xfrm>
              <a:off x="4662738" y="3954548"/>
              <a:ext cx="2613089" cy="2613088"/>
              <a:chOff x="2500643" y="316321"/>
              <a:chExt cx="2613089" cy="2613088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500643" y="316321"/>
                <a:ext cx="2613089" cy="2613088"/>
              </a:xfrm>
              <a:custGeom>
                <a:avLst/>
                <a:gdLst>
                  <a:gd name="connsiteX0" fmla="*/ 675551 w 2613089"/>
                  <a:gd name="connsiteY0" fmla="*/ 2336863 h 2613088"/>
                  <a:gd name="connsiteX1" fmla="*/ 927753 w 2613089"/>
                  <a:gd name="connsiteY1" fmla="*/ 2336863 h 2613088"/>
                  <a:gd name="connsiteX2" fmla="*/ 801652 w 2613089"/>
                  <a:gd name="connsiteY2" fmla="*/ 2613088 h 2613088"/>
                  <a:gd name="connsiteX3" fmla="*/ 1012145 w 2613089"/>
                  <a:gd name="connsiteY3" fmla="*/ 2336862 h 2613088"/>
                  <a:gd name="connsiteX4" fmla="*/ 1264347 w 2613089"/>
                  <a:gd name="connsiteY4" fmla="*/ 2336862 h 2613088"/>
                  <a:gd name="connsiteX5" fmla="*/ 1138246 w 2613089"/>
                  <a:gd name="connsiteY5" fmla="*/ 2613087 h 2613088"/>
                  <a:gd name="connsiteX6" fmla="*/ 1685333 w 2613089"/>
                  <a:gd name="connsiteY6" fmla="*/ 2336861 h 2613088"/>
                  <a:gd name="connsiteX7" fmla="*/ 1937535 w 2613089"/>
                  <a:gd name="connsiteY7" fmla="*/ 2336861 h 2613088"/>
                  <a:gd name="connsiteX8" fmla="*/ 1811434 w 2613089"/>
                  <a:gd name="connsiteY8" fmla="*/ 2613086 h 2613088"/>
                  <a:gd name="connsiteX9" fmla="*/ 1348739 w 2613089"/>
                  <a:gd name="connsiteY9" fmla="*/ 2336860 h 2613088"/>
                  <a:gd name="connsiteX10" fmla="*/ 1600941 w 2613089"/>
                  <a:gd name="connsiteY10" fmla="*/ 2336860 h 2613088"/>
                  <a:gd name="connsiteX11" fmla="*/ 1474840 w 2613089"/>
                  <a:gd name="connsiteY11" fmla="*/ 2613085 h 2613088"/>
                  <a:gd name="connsiteX12" fmla="*/ 2336864 w 2613089"/>
                  <a:gd name="connsiteY12" fmla="*/ 1685332 h 2613088"/>
                  <a:gd name="connsiteX13" fmla="*/ 2613089 w 2613089"/>
                  <a:gd name="connsiteY13" fmla="*/ 1811433 h 2613088"/>
                  <a:gd name="connsiteX14" fmla="*/ 2336864 w 2613089"/>
                  <a:gd name="connsiteY14" fmla="*/ 1937534 h 2613088"/>
                  <a:gd name="connsiteX15" fmla="*/ 276227 w 2613089"/>
                  <a:gd name="connsiteY15" fmla="*/ 1685332 h 2613088"/>
                  <a:gd name="connsiteX16" fmla="*/ 276227 w 2613089"/>
                  <a:gd name="connsiteY16" fmla="*/ 1937534 h 2613088"/>
                  <a:gd name="connsiteX17" fmla="*/ 2 w 2613089"/>
                  <a:gd name="connsiteY17" fmla="*/ 1811433 h 2613088"/>
                  <a:gd name="connsiteX18" fmla="*/ 2336863 w 2613089"/>
                  <a:gd name="connsiteY18" fmla="*/ 1348738 h 2613088"/>
                  <a:gd name="connsiteX19" fmla="*/ 2613088 w 2613089"/>
                  <a:gd name="connsiteY19" fmla="*/ 1474839 h 2613088"/>
                  <a:gd name="connsiteX20" fmla="*/ 2336863 w 2613089"/>
                  <a:gd name="connsiteY20" fmla="*/ 1600940 h 2613088"/>
                  <a:gd name="connsiteX21" fmla="*/ 276228 w 2613089"/>
                  <a:gd name="connsiteY21" fmla="*/ 1348738 h 2613088"/>
                  <a:gd name="connsiteX22" fmla="*/ 276228 w 2613089"/>
                  <a:gd name="connsiteY22" fmla="*/ 1600940 h 2613088"/>
                  <a:gd name="connsiteX23" fmla="*/ 3 w 2613089"/>
                  <a:gd name="connsiteY23" fmla="*/ 1474839 h 2613088"/>
                  <a:gd name="connsiteX24" fmla="*/ 2336861 w 2613089"/>
                  <a:gd name="connsiteY24" fmla="*/ 1012144 h 2613088"/>
                  <a:gd name="connsiteX25" fmla="*/ 2613086 w 2613089"/>
                  <a:gd name="connsiteY25" fmla="*/ 1138245 h 2613088"/>
                  <a:gd name="connsiteX26" fmla="*/ 2336861 w 2613089"/>
                  <a:gd name="connsiteY26" fmla="*/ 1264346 h 2613088"/>
                  <a:gd name="connsiteX27" fmla="*/ 276226 w 2613089"/>
                  <a:gd name="connsiteY27" fmla="*/ 1012144 h 2613088"/>
                  <a:gd name="connsiteX28" fmla="*/ 276226 w 2613089"/>
                  <a:gd name="connsiteY28" fmla="*/ 1264346 h 2613088"/>
                  <a:gd name="connsiteX29" fmla="*/ 1 w 2613089"/>
                  <a:gd name="connsiteY29" fmla="*/ 1138245 h 2613088"/>
                  <a:gd name="connsiteX30" fmla="*/ 2336862 w 2613089"/>
                  <a:gd name="connsiteY30" fmla="*/ 675550 h 2613088"/>
                  <a:gd name="connsiteX31" fmla="*/ 2613087 w 2613089"/>
                  <a:gd name="connsiteY31" fmla="*/ 801651 h 2613088"/>
                  <a:gd name="connsiteX32" fmla="*/ 2336862 w 2613089"/>
                  <a:gd name="connsiteY32" fmla="*/ 927752 h 2613088"/>
                  <a:gd name="connsiteX33" fmla="*/ 276225 w 2613089"/>
                  <a:gd name="connsiteY33" fmla="*/ 675550 h 2613088"/>
                  <a:gd name="connsiteX34" fmla="*/ 276225 w 2613089"/>
                  <a:gd name="connsiteY34" fmla="*/ 927752 h 2613088"/>
                  <a:gd name="connsiteX35" fmla="*/ 0 w 2613089"/>
                  <a:gd name="connsiteY35" fmla="*/ 801651 h 2613088"/>
                  <a:gd name="connsiteX36" fmla="*/ 1138246 w 2613089"/>
                  <a:gd name="connsiteY36" fmla="*/ 3 h 2613088"/>
                  <a:gd name="connsiteX37" fmla="*/ 1264347 w 2613089"/>
                  <a:gd name="connsiteY37" fmla="*/ 276229 h 2613088"/>
                  <a:gd name="connsiteX38" fmla="*/ 1012145 w 2613089"/>
                  <a:gd name="connsiteY38" fmla="*/ 276229 h 2613088"/>
                  <a:gd name="connsiteX39" fmla="*/ 801652 w 2613089"/>
                  <a:gd name="connsiteY39" fmla="*/ 2 h 2613088"/>
                  <a:gd name="connsiteX40" fmla="*/ 927753 w 2613089"/>
                  <a:gd name="connsiteY40" fmla="*/ 276227 h 2613088"/>
                  <a:gd name="connsiteX41" fmla="*/ 675551 w 2613089"/>
                  <a:gd name="connsiteY41" fmla="*/ 276227 h 2613088"/>
                  <a:gd name="connsiteX42" fmla="*/ 1474840 w 2613089"/>
                  <a:gd name="connsiteY42" fmla="*/ 1 h 2613088"/>
                  <a:gd name="connsiteX43" fmla="*/ 1600941 w 2613089"/>
                  <a:gd name="connsiteY43" fmla="*/ 276227 h 2613088"/>
                  <a:gd name="connsiteX44" fmla="*/ 1348739 w 2613089"/>
                  <a:gd name="connsiteY44" fmla="*/ 276227 h 2613088"/>
                  <a:gd name="connsiteX45" fmla="*/ 1811434 w 2613089"/>
                  <a:gd name="connsiteY45" fmla="*/ 0 h 2613088"/>
                  <a:gd name="connsiteX46" fmla="*/ 1937535 w 2613089"/>
                  <a:gd name="connsiteY46" fmla="*/ 276226 h 2613088"/>
                  <a:gd name="connsiteX47" fmla="*/ 1685333 w 2613089"/>
                  <a:gd name="connsiteY47" fmla="*/ 276226 h 261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613089" h="2613088">
                    <a:moveTo>
                      <a:pt x="675551" y="2336863"/>
                    </a:moveTo>
                    <a:lnTo>
                      <a:pt x="927753" y="2336863"/>
                    </a:lnTo>
                    <a:lnTo>
                      <a:pt x="801652" y="2613088"/>
                    </a:lnTo>
                    <a:close/>
                    <a:moveTo>
                      <a:pt x="1012145" y="2336862"/>
                    </a:moveTo>
                    <a:lnTo>
                      <a:pt x="1264347" y="2336862"/>
                    </a:lnTo>
                    <a:lnTo>
                      <a:pt x="1138246" y="2613087"/>
                    </a:lnTo>
                    <a:close/>
                    <a:moveTo>
                      <a:pt x="1685333" y="2336861"/>
                    </a:moveTo>
                    <a:lnTo>
                      <a:pt x="1937535" y="2336861"/>
                    </a:lnTo>
                    <a:lnTo>
                      <a:pt x="1811434" y="2613086"/>
                    </a:lnTo>
                    <a:close/>
                    <a:moveTo>
                      <a:pt x="1348739" y="2336860"/>
                    </a:moveTo>
                    <a:lnTo>
                      <a:pt x="1600941" y="2336860"/>
                    </a:lnTo>
                    <a:lnTo>
                      <a:pt x="1474840" y="2613085"/>
                    </a:lnTo>
                    <a:close/>
                    <a:moveTo>
                      <a:pt x="2336864" y="1685332"/>
                    </a:moveTo>
                    <a:lnTo>
                      <a:pt x="2613089" y="1811433"/>
                    </a:lnTo>
                    <a:lnTo>
                      <a:pt x="2336864" y="1937534"/>
                    </a:lnTo>
                    <a:close/>
                    <a:moveTo>
                      <a:pt x="276227" y="1685332"/>
                    </a:moveTo>
                    <a:lnTo>
                      <a:pt x="276227" y="1937534"/>
                    </a:lnTo>
                    <a:lnTo>
                      <a:pt x="2" y="1811433"/>
                    </a:lnTo>
                    <a:close/>
                    <a:moveTo>
                      <a:pt x="2336863" y="1348738"/>
                    </a:moveTo>
                    <a:lnTo>
                      <a:pt x="2613088" y="1474839"/>
                    </a:lnTo>
                    <a:lnTo>
                      <a:pt x="2336863" y="1600940"/>
                    </a:lnTo>
                    <a:close/>
                    <a:moveTo>
                      <a:pt x="276228" y="1348738"/>
                    </a:moveTo>
                    <a:lnTo>
                      <a:pt x="276228" y="1600940"/>
                    </a:lnTo>
                    <a:lnTo>
                      <a:pt x="3" y="1474839"/>
                    </a:lnTo>
                    <a:close/>
                    <a:moveTo>
                      <a:pt x="2336861" y="1012144"/>
                    </a:moveTo>
                    <a:lnTo>
                      <a:pt x="2613086" y="1138245"/>
                    </a:lnTo>
                    <a:lnTo>
                      <a:pt x="2336861" y="1264346"/>
                    </a:lnTo>
                    <a:close/>
                    <a:moveTo>
                      <a:pt x="276226" y="1012144"/>
                    </a:moveTo>
                    <a:lnTo>
                      <a:pt x="276226" y="1264346"/>
                    </a:lnTo>
                    <a:lnTo>
                      <a:pt x="1" y="1138245"/>
                    </a:lnTo>
                    <a:close/>
                    <a:moveTo>
                      <a:pt x="2336862" y="675550"/>
                    </a:moveTo>
                    <a:lnTo>
                      <a:pt x="2613087" y="801651"/>
                    </a:lnTo>
                    <a:lnTo>
                      <a:pt x="2336862" y="927752"/>
                    </a:lnTo>
                    <a:close/>
                    <a:moveTo>
                      <a:pt x="276225" y="675550"/>
                    </a:moveTo>
                    <a:lnTo>
                      <a:pt x="276225" y="927752"/>
                    </a:lnTo>
                    <a:lnTo>
                      <a:pt x="0" y="801651"/>
                    </a:lnTo>
                    <a:close/>
                    <a:moveTo>
                      <a:pt x="1138246" y="3"/>
                    </a:moveTo>
                    <a:lnTo>
                      <a:pt x="1264347" y="276229"/>
                    </a:lnTo>
                    <a:lnTo>
                      <a:pt x="1012145" y="276229"/>
                    </a:lnTo>
                    <a:close/>
                    <a:moveTo>
                      <a:pt x="801652" y="2"/>
                    </a:moveTo>
                    <a:lnTo>
                      <a:pt x="927753" y="276227"/>
                    </a:lnTo>
                    <a:lnTo>
                      <a:pt x="675551" y="276227"/>
                    </a:lnTo>
                    <a:close/>
                    <a:moveTo>
                      <a:pt x="1474840" y="1"/>
                    </a:moveTo>
                    <a:lnTo>
                      <a:pt x="1600941" y="276227"/>
                    </a:lnTo>
                    <a:lnTo>
                      <a:pt x="1348739" y="276227"/>
                    </a:lnTo>
                    <a:close/>
                    <a:moveTo>
                      <a:pt x="1811434" y="0"/>
                    </a:moveTo>
                    <a:lnTo>
                      <a:pt x="1937535" y="276226"/>
                    </a:lnTo>
                    <a:lnTo>
                      <a:pt x="1685333" y="27622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21" name="Octagon 120"/>
              <p:cNvSpPr/>
              <p:nvPr/>
            </p:nvSpPr>
            <p:spPr>
              <a:xfrm>
                <a:off x="2763606" y="590106"/>
                <a:ext cx="2087162" cy="2063077"/>
              </a:xfrm>
              <a:prstGeom prst="octagon">
                <a:avLst>
                  <a:gd name="adj" fmla="val 11713"/>
                </a:avLst>
              </a:pr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Octagon 16"/>
              <p:cNvSpPr/>
              <p:nvPr/>
            </p:nvSpPr>
            <p:spPr>
              <a:xfrm>
                <a:off x="3005254" y="590106"/>
                <a:ext cx="1845514" cy="2063077"/>
              </a:xfrm>
              <a:custGeom>
                <a:avLst/>
                <a:gdLst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087162"/>
                  <a:gd name="connsiteY0" fmla="*/ 241648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8" fmla="*/ 0 w 2087162"/>
                  <a:gd name="connsiteY8" fmla="*/ 241648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480016"/>
                  <a:gd name="connsiteY0" fmla="*/ 573541 h 2063077"/>
                  <a:gd name="connsiteX1" fmla="*/ 634502 w 2480016"/>
                  <a:gd name="connsiteY1" fmla="*/ 0 h 2063077"/>
                  <a:gd name="connsiteX2" fmla="*/ 2238368 w 2480016"/>
                  <a:gd name="connsiteY2" fmla="*/ 0 h 2063077"/>
                  <a:gd name="connsiteX3" fmla="*/ 2480016 w 2480016"/>
                  <a:gd name="connsiteY3" fmla="*/ 241648 h 2063077"/>
                  <a:gd name="connsiteX4" fmla="*/ 2480016 w 2480016"/>
                  <a:gd name="connsiteY4" fmla="*/ 1821429 h 2063077"/>
                  <a:gd name="connsiteX5" fmla="*/ 2238368 w 2480016"/>
                  <a:gd name="connsiteY5" fmla="*/ 2063077 h 2063077"/>
                  <a:gd name="connsiteX6" fmla="*/ 634502 w 2480016"/>
                  <a:gd name="connsiteY6" fmla="*/ 2063077 h 2063077"/>
                  <a:gd name="connsiteX7" fmla="*/ 392854 w 2480016"/>
                  <a:gd name="connsiteY7" fmla="*/ 1821429 h 2063077"/>
                  <a:gd name="connsiteX8" fmla="*/ 0 w 2480016"/>
                  <a:gd name="connsiteY8" fmla="*/ 573541 h 2063077"/>
                  <a:gd name="connsiteX0" fmla="*/ 0 w 2087162"/>
                  <a:gd name="connsiteY0" fmla="*/ 1821429 h 2063077"/>
                  <a:gd name="connsiteX1" fmla="*/ 241648 w 2087162"/>
                  <a:gd name="connsiteY1" fmla="*/ 0 h 2063077"/>
                  <a:gd name="connsiteX2" fmla="*/ 1845514 w 2087162"/>
                  <a:gd name="connsiteY2" fmla="*/ 0 h 2063077"/>
                  <a:gd name="connsiteX3" fmla="*/ 2087162 w 2087162"/>
                  <a:gd name="connsiteY3" fmla="*/ 241648 h 2063077"/>
                  <a:gd name="connsiteX4" fmla="*/ 2087162 w 2087162"/>
                  <a:gd name="connsiteY4" fmla="*/ 1821429 h 2063077"/>
                  <a:gd name="connsiteX5" fmla="*/ 1845514 w 2087162"/>
                  <a:gd name="connsiteY5" fmla="*/ 2063077 h 2063077"/>
                  <a:gd name="connsiteX6" fmla="*/ 241648 w 2087162"/>
                  <a:gd name="connsiteY6" fmla="*/ 2063077 h 2063077"/>
                  <a:gd name="connsiteX7" fmla="*/ 0 w 2087162"/>
                  <a:gd name="connsiteY7" fmla="*/ 1821429 h 2063077"/>
                  <a:gd name="connsiteX0" fmla="*/ 0 w 2087162"/>
                  <a:gd name="connsiteY0" fmla="*/ 1821429 h 2063077"/>
                  <a:gd name="connsiteX1" fmla="*/ 1845514 w 2087162"/>
                  <a:gd name="connsiteY1" fmla="*/ 0 h 2063077"/>
                  <a:gd name="connsiteX2" fmla="*/ 2087162 w 2087162"/>
                  <a:gd name="connsiteY2" fmla="*/ 241648 h 2063077"/>
                  <a:gd name="connsiteX3" fmla="*/ 2087162 w 2087162"/>
                  <a:gd name="connsiteY3" fmla="*/ 1821429 h 2063077"/>
                  <a:gd name="connsiteX4" fmla="*/ 1845514 w 2087162"/>
                  <a:gd name="connsiteY4" fmla="*/ 2063077 h 2063077"/>
                  <a:gd name="connsiteX5" fmla="*/ 241648 w 2087162"/>
                  <a:gd name="connsiteY5" fmla="*/ 2063077 h 2063077"/>
                  <a:gd name="connsiteX6" fmla="*/ 0 w 2087162"/>
                  <a:gd name="connsiteY6" fmla="*/ 1821429 h 2063077"/>
                  <a:gd name="connsiteX0" fmla="*/ 0 w 1845514"/>
                  <a:gd name="connsiteY0" fmla="*/ 2063077 h 2063077"/>
                  <a:gd name="connsiteX1" fmla="*/ 1603866 w 1845514"/>
                  <a:gd name="connsiteY1" fmla="*/ 0 h 2063077"/>
                  <a:gd name="connsiteX2" fmla="*/ 1845514 w 1845514"/>
                  <a:gd name="connsiteY2" fmla="*/ 241648 h 2063077"/>
                  <a:gd name="connsiteX3" fmla="*/ 1845514 w 1845514"/>
                  <a:gd name="connsiteY3" fmla="*/ 1821429 h 2063077"/>
                  <a:gd name="connsiteX4" fmla="*/ 1603866 w 1845514"/>
                  <a:gd name="connsiteY4" fmla="*/ 2063077 h 2063077"/>
                  <a:gd name="connsiteX5" fmla="*/ 0 w 1845514"/>
                  <a:gd name="connsiteY5" fmla="*/ 2063077 h 206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5514" h="2063077">
                    <a:moveTo>
                      <a:pt x="0" y="2063077"/>
                    </a:moveTo>
                    <a:lnTo>
                      <a:pt x="1603866" y="0"/>
                    </a:lnTo>
                    <a:lnTo>
                      <a:pt x="1845514" y="241648"/>
                    </a:lnTo>
                    <a:lnTo>
                      <a:pt x="1845514" y="1821429"/>
                    </a:lnTo>
                    <a:lnTo>
                      <a:pt x="1603866" y="2063077"/>
                    </a:lnTo>
                    <a:lnTo>
                      <a:pt x="0" y="206307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005254" y="799252"/>
                <a:ext cx="178213" cy="178213"/>
              </a:xfrm>
              <a:prstGeom prst="ellipse">
                <a:avLst/>
              </a:prstGeom>
              <a:solidFill>
                <a:srgbClr val="2929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256455" y="4551259"/>
              <a:ext cx="1416559" cy="1417223"/>
              <a:chOff x="1753933" y="2029826"/>
              <a:chExt cx="1416559" cy="1417223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1753933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495550" y="2029826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1753933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2495550" y="2771775"/>
                <a:ext cx="674942" cy="675274"/>
              </a:xfrm>
              <a:prstGeom prst="roundRect">
                <a:avLst>
                  <a:gd name="adj" fmla="val 6176"/>
                </a:avLst>
              </a:prstGeom>
              <a:solidFill>
                <a:schemeClr val="accent1">
                  <a:lumMod val="75000"/>
                  <a:alpha val="5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b="1" dirty="0">
                  <a:solidFill>
                    <a:schemeClr val="lt1">
                      <a:alpha val="20000"/>
                    </a:schemeClr>
                  </a:solidFill>
                </a:endParaRP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093627" y="4578050"/>
            <a:ext cx="7738794" cy="1133888"/>
            <a:chOff x="2093627" y="4578050"/>
            <a:chExt cx="7738794" cy="1133888"/>
          </a:xfrm>
        </p:grpSpPr>
        <p:cxnSp>
          <p:nvCxnSpPr>
            <p:cNvPr id="90" name="Straight Connector 89"/>
            <p:cNvCxnSpPr>
              <a:stCxn id="173" idx="2"/>
              <a:endCxn id="17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71" idx="2"/>
              <a:endCxn id="17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171" idx="2"/>
              <a:endCxn id="16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178" idx="4"/>
              <a:endCxn id="17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70" idx="2"/>
              <a:endCxn id="18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170" idx="3"/>
              <a:endCxn id="101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73" idx="4"/>
              <a:endCxn id="17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73" idx="5"/>
              <a:endCxn id="17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78" idx="5"/>
              <a:endCxn id="17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3" idx="6"/>
              <a:endCxn id="17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7" name="Straight Connector 176"/>
            <p:cNvCxnSpPr>
              <a:stCxn id="181" idx="2"/>
              <a:endCxn id="17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179" name="Straight Connector 178"/>
            <p:cNvCxnSpPr>
              <a:stCxn id="181" idx="7"/>
              <a:endCxn id="18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43BFF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sz="48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Scale</a:t>
            </a:r>
            <a:r>
              <a:rPr lang="sv-SE" sz="48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48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out</a:t>
            </a:r>
            <a:br>
              <a:rPr lang="sv-SE" sz="48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sv-SE" sz="1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When</a:t>
            </a:r>
            <a:r>
              <a:rPr lang="sv-SE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one</a:t>
            </a:r>
            <a:r>
              <a:rPr lang="sv-SE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CPU is no </a:t>
            </a:r>
            <a:r>
              <a:rPr lang="sv-SE" sz="1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longer</a:t>
            </a:r>
            <a:r>
              <a:rPr lang="sv-SE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enough</a:t>
            </a:r>
            <a:endParaRPr lang="sv-SE" sz="48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27950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Up/Out:</a:t>
            </a:r>
            <a:br>
              <a:rPr lang="en-US" baseline="0" dirty="0"/>
            </a:br>
            <a:r>
              <a:rPr lang="en-US" baseline="0" dirty="0"/>
              <a:t>THE SAME 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90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Demos!</a:t>
            </a:r>
          </a:p>
        </p:txBody>
      </p:sp>
    </p:spTree>
    <p:extLst>
      <p:ext uri="{BB962C8B-B14F-4D97-AF65-F5344CB8AC3E}">
        <p14:creationId xmlns:p14="http://schemas.microsoft.com/office/powerpoint/2010/main" val="18296631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that’s not all!</a:t>
            </a:r>
          </a:p>
        </p:txBody>
      </p:sp>
    </p:spTree>
    <p:extLst>
      <p:ext uri="{BB962C8B-B14F-4D97-AF65-F5344CB8AC3E}">
        <p14:creationId xmlns:p14="http://schemas.microsoft.com/office/powerpoint/2010/main" val="650413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More?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GetAkka.net</a:t>
            </a:r>
            <a:endParaRPr lang="en-US" dirty="0"/>
          </a:p>
          <a:p>
            <a:r>
              <a:rPr lang="en-US" dirty="0">
                <a:hlinkClick r:id="rId4"/>
              </a:rPr>
              <a:t>Petabridge.com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Nethouse.se</a:t>
            </a:r>
            <a:endParaRPr lang="en-US" dirty="0"/>
          </a:p>
          <a:p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http://github.com/akkadotnet</a:t>
            </a:r>
            <a:r>
              <a:rPr lang="en-US" dirty="0"/>
              <a:t> </a:t>
            </a:r>
          </a:p>
          <a:p>
            <a:r>
              <a:rPr lang="en-US" dirty="0"/>
              <a:t>Roger’s in-depth introduction</a:t>
            </a:r>
          </a:p>
          <a:p>
            <a:pPr lvl="1"/>
            <a:r>
              <a:rPr lang="en-US" dirty="0">
                <a:hlinkClick r:id="rId7"/>
              </a:rPr>
              <a:t>https://www.youtube.com/watch?v=71R_TvCxjFw&amp;list=WL&amp;index=19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46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-- Stay in Touch!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4074" y="1690688"/>
            <a:ext cx="3768548" cy="37685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600700" y="1690688"/>
            <a:ext cx="529025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sjkilleen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SeanKilleen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E-Mail: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6"/>
              </a:rPr>
              <a:t>SeanKilleen@gmail.com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7"/>
              </a:rPr>
              <a:t>sean.killeen@excella.com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8"/>
              </a:rPr>
              <a:t>http://SeanKilleen.com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88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err="1"/>
              <a:t>Akka-knowledgments</a:t>
            </a:r>
            <a:r>
              <a:rPr lang="en-US" baseline="0" dirty="0"/>
              <a:t>:</a:t>
            </a:r>
            <a:r>
              <a:rPr lang="en-US" dirty="0"/>
              <a:t> Thanks, </a:t>
            </a:r>
            <a:r>
              <a:rPr lang="en-US" dirty="0" err="1"/>
              <a:t>Petabridge</a:t>
            </a:r>
            <a:r>
              <a:rPr lang="en-US" dirty="0"/>
              <a:t>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74" y="1690688"/>
            <a:ext cx="3768548" cy="37685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09355" y="169068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petabridge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aaronontheweb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>
                <a:hlinkClick r:id="rId6"/>
              </a:rPr>
              <a:t>@</a:t>
            </a:r>
            <a:r>
              <a:rPr lang="en-US" dirty="0" err="1">
                <a:hlinkClick r:id="rId6"/>
              </a:rPr>
              <a:t>skotzko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7"/>
              </a:rPr>
              <a:t>http://petabridge.com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118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16873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err="1"/>
              <a:t>Akka-knowledgments</a:t>
            </a:r>
            <a:r>
              <a:rPr lang="en-US" baseline="0" dirty="0"/>
              <a:t>:</a:t>
            </a:r>
            <a:r>
              <a:rPr lang="en-US" dirty="0"/>
              <a:t> Thanks, Matt!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4074" y="1690688"/>
            <a:ext cx="3768548" cy="37685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600700" y="1690688"/>
            <a:ext cx="529025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svdreamline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mburleigh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6"/>
              </a:rPr>
              <a:t>http://about.me/matthew.burleigh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7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Oh, Hey</a:t>
            </a:r>
            <a:r>
              <a:rPr lang="en-US" dirty="0"/>
              <a:t> There! I’m Sean.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4074" y="1690688"/>
            <a:ext cx="3768548" cy="376854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600700" y="1690688"/>
            <a:ext cx="529025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Senior / “</a:t>
            </a:r>
            <a:r>
              <a:rPr lang="en-US" dirty="0" err="1"/>
              <a:t>Seanior</a:t>
            </a:r>
            <a:r>
              <a:rPr lang="en-US" dirty="0"/>
              <a:t>” Consultant</a:t>
            </a:r>
          </a:p>
          <a:p>
            <a:pPr marL="0" indent="0">
              <a:buNone/>
            </a:pPr>
            <a:r>
              <a:rPr lang="en-US" dirty="0" err="1"/>
              <a:t>Excella</a:t>
            </a:r>
            <a:r>
              <a:rPr lang="en-US" dirty="0"/>
              <a:t> Consulting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sjkilleen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SeanKilleen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Web: </a:t>
            </a:r>
            <a:r>
              <a:rPr lang="en-US" dirty="0">
                <a:hlinkClick r:id="rId6"/>
              </a:rPr>
              <a:t>http://SeanKilleen.com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2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50475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Actors:</a:t>
            </a:r>
            <a:r>
              <a:rPr lang="en-US" baseline="0" dirty="0"/>
              <a:t> Not New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3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Actor Models Used?</a:t>
            </a:r>
          </a:p>
        </p:txBody>
      </p:sp>
    </p:spTree>
    <p:extLst>
      <p:ext uri="{BB962C8B-B14F-4D97-AF65-F5344CB8AC3E}">
        <p14:creationId xmlns:p14="http://schemas.microsoft.com/office/powerpoint/2010/main" val="3443880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2899</TotalTime>
  <Words>1239</Words>
  <Application>Microsoft Office PowerPoint</Application>
  <PresentationFormat>Widescreen</PresentationFormat>
  <Paragraphs>366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Wingdings</vt:lpstr>
      <vt:lpstr>Office Theme</vt:lpstr>
      <vt:lpstr>Attack-a the Akka!</vt:lpstr>
      <vt:lpstr>What We’ll Cover</vt:lpstr>
      <vt:lpstr>Akka-knowledgments: Thanks, Roger!</vt:lpstr>
      <vt:lpstr>Akka-knowledgments: Thanks, Petabridge!</vt:lpstr>
      <vt:lpstr>Akka-knowledgments: Thanks, Matt!</vt:lpstr>
      <vt:lpstr>Oh, Hey There! I’m Sean.</vt:lpstr>
      <vt:lpstr>Overview</vt:lpstr>
      <vt:lpstr>Actors: Not New</vt:lpstr>
      <vt:lpstr>Where are Actor Models Used?</vt:lpstr>
      <vt:lpstr>Akka and Akka.NET</vt:lpstr>
      <vt:lpstr>Everything is an Actor</vt:lpstr>
      <vt:lpstr>Encapsulation</vt:lpstr>
      <vt:lpstr>Immutable Messages</vt:lpstr>
      <vt:lpstr>Actors by Reference</vt:lpstr>
      <vt:lpstr>Props</vt:lpstr>
      <vt:lpstr>Every Actor Has:</vt:lpstr>
      <vt:lpstr>PowerPoint Presentation</vt:lpstr>
      <vt:lpstr>PowerPoint Presentation</vt:lpstr>
      <vt:lpstr>Context</vt:lpstr>
      <vt:lpstr>PowerPoint Presentation</vt:lpstr>
      <vt:lpstr>PowerPoint Presentation</vt:lpstr>
      <vt:lpstr>PowerPoint Presentation</vt:lpstr>
      <vt:lpstr>PowerPoint Presentation</vt:lpstr>
      <vt:lpstr>Async by Default</vt:lpstr>
      <vt:lpstr>Recoverability</vt:lpstr>
      <vt:lpstr>Cheap!</vt:lpstr>
      <vt:lpstr>Location Transparency</vt:lpstr>
      <vt:lpstr>Easy State Machines</vt:lpstr>
      <vt:lpstr>Configurability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Scale Up/Out: THE SAME THING</vt:lpstr>
      <vt:lpstr>Demos!</vt:lpstr>
      <vt:lpstr>…And that’s not all!</vt:lpstr>
      <vt:lpstr>Want More?</vt:lpstr>
      <vt:lpstr>Thanks -- Stay in Touch!</vt:lpstr>
      <vt:lpstr>Fin.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Attack-a the Akka</dc:title>
  <dc:creator>Sean Killeen</dc:creator>
  <cp:lastModifiedBy>Sean Killeen</cp:lastModifiedBy>
  <cp:revision>231</cp:revision>
  <dcterms:created xsi:type="dcterms:W3CDTF">2015-07-24T15:59:11Z</dcterms:created>
  <dcterms:modified xsi:type="dcterms:W3CDTF">2016-06-15T13:28:42Z</dcterms:modified>
</cp:coreProperties>
</file>