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72" r:id="rId11"/>
    <p:sldId id="276" r:id="rId12"/>
    <p:sldId id="263" r:id="rId13"/>
    <p:sldId id="277" r:id="rId14"/>
    <p:sldId id="278" r:id="rId15"/>
    <p:sldId id="280" r:id="rId16"/>
    <p:sldId id="281" r:id="rId17"/>
    <p:sldId id="282" r:id="rId18"/>
    <p:sldId id="264" r:id="rId19"/>
    <p:sldId id="269" r:id="rId20"/>
    <p:sldId id="273" r:id="rId21"/>
    <p:sldId id="275" r:id="rId22"/>
    <p:sldId id="287" r:id="rId23"/>
    <p:sldId id="288" r:id="rId24"/>
    <p:sldId id="283" r:id="rId25"/>
    <p:sldId id="286" r:id="rId26"/>
    <p:sldId id="270" r:id="rId27"/>
    <p:sldId id="274" r:id="rId28"/>
    <p:sldId id="289" r:id="rId29"/>
    <p:sldId id="290" r:id="rId30"/>
    <p:sldId id="291" r:id="rId31"/>
    <p:sldId id="292" r:id="rId32"/>
    <p:sldId id="271" r:id="rId33"/>
    <p:sldId id="293" r:id="rId34"/>
    <p:sldId id="294" r:id="rId35"/>
    <p:sldId id="295" r:id="rId36"/>
    <p:sldId id="296" r:id="rId37"/>
    <p:sldId id="297" r:id="rId38"/>
    <p:sldId id="28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CE"/>
    <a:srgbClr val="578AB9"/>
    <a:srgbClr val="262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4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B1D90-720C-4991-B434-397DF5A439A1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84C1-BC5E-4C81-B39F-2A2F4F6CB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973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AB537-17B0-4EC7-9268-EE6474ABB527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86D99-3B03-4260-8898-1E3E63D30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567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126" y="3071838"/>
            <a:ext cx="7337739" cy="1498669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0" y="6482318"/>
            <a:ext cx="9144000" cy="37568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094705" y="6468029"/>
            <a:ext cx="72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National Central University CSIE</a:t>
            </a:r>
            <a:r>
              <a:rPr lang="en-US" altLang="zh-TW" baseline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Programming &amp; Software Lab</a:t>
            </a:r>
            <a:endParaRPr lang="zh-TW" alt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" y="5681681"/>
            <a:ext cx="1326228" cy="11339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9242" y="4804143"/>
            <a:ext cx="6383095" cy="115774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42" y="6039618"/>
            <a:ext cx="1192680" cy="76852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02" y="556008"/>
            <a:ext cx="2328815" cy="232881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204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11" name="矩形 10"/>
          <p:cNvSpPr/>
          <p:nvPr userDrawn="1"/>
        </p:nvSpPr>
        <p:spPr>
          <a:xfrm>
            <a:off x="2612680" y="1727742"/>
            <a:ext cx="6531320" cy="58477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  <a:reflection blurRad="6350" stA="40000" endPos="62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91440" tIns="45720" rIns="91440" bIns="45720">
            <a:spAutoFit/>
          </a:bodyPr>
          <a:lstStyle/>
          <a:p>
            <a:pPr marL="0" algn="ctr" defTabSz="457200" rtl="0" eaLnBrk="1" latinLnBrk="0" hangingPunct="1"/>
            <a:r>
              <a:rPr lang="en-US" altLang="zh-TW" sz="3200" b="1" kern="1200" cap="none" spc="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chemeClr val="tx1">
                      <a:alpha val="50000"/>
                    </a:schemeClr>
                  </a:inn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Programming &amp; Software Lab</a:t>
            </a:r>
          </a:p>
        </p:txBody>
      </p:sp>
    </p:spTree>
    <p:extLst>
      <p:ext uri="{BB962C8B-B14F-4D97-AF65-F5344CB8AC3E}">
        <p14:creationId xmlns:p14="http://schemas.microsoft.com/office/powerpoint/2010/main" val="3683972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02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599" y="365125"/>
            <a:ext cx="1918145" cy="5811838"/>
          </a:xfrm>
        </p:spPr>
        <p:txBody>
          <a:bodyPr vert="eaVert"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211" y="365125"/>
            <a:ext cx="6232164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41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70" y="120428"/>
            <a:ext cx="8296205" cy="1097726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89603"/>
            <a:ext cx="2057400" cy="365125"/>
          </a:xfrm>
        </p:spPr>
        <p:txBody>
          <a:bodyPr/>
          <a:lstStyle/>
          <a:p>
            <a:fld id="{08A01154-773A-4777-A7C1-CE1CC08DB82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70" y="1374863"/>
            <a:ext cx="8296206" cy="5360788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71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51" y="1774133"/>
            <a:ext cx="8326929" cy="2852737"/>
          </a:xfrm>
        </p:spPr>
        <p:txBody>
          <a:bodyPr anchor="ctr"/>
          <a:lstStyle>
            <a:lvl1pPr>
              <a:defRPr sz="6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252" y="4653858"/>
            <a:ext cx="8326928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410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6" y="90152"/>
            <a:ext cx="8512934" cy="110224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035" y="1351244"/>
            <a:ext cx="4146996" cy="537049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8128" y="1351244"/>
            <a:ext cx="4146996" cy="537049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85184"/>
            <a:ext cx="2057400" cy="365125"/>
          </a:xfrm>
        </p:spPr>
        <p:txBody>
          <a:bodyPr/>
          <a:lstStyle/>
          <a:p>
            <a:fld id="{08A01154-773A-4777-A7C1-CE1CC08DB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27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963" y="104775"/>
            <a:ext cx="8385369" cy="11133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963" y="1313645"/>
            <a:ext cx="3947795" cy="927279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63" y="2240924"/>
            <a:ext cx="3947795" cy="4546245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6425" y="1313645"/>
            <a:ext cx="4321666" cy="927279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425" y="2240925"/>
            <a:ext cx="4321666" cy="4546244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85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1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14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40" y="1268567"/>
            <a:ext cx="2949178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725" y="111661"/>
            <a:ext cx="5330243" cy="65686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440" y="2868767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57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94" y="1269669"/>
            <a:ext cx="2949178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11434" y="111663"/>
            <a:ext cx="5325316" cy="656979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94" y="2869869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47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ChangeArrowheads="1"/>
          </p:cNvSpPr>
          <p:nvPr userDrawn="1"/>
        </p:nvSpPr>
        <p:spPr bwMode="auto">
          <a:xfrm rot="5400000">
            <a:off x="-3261313" y="3258133"/>
            <a:ext cx="6858001" cy="34173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56" y="73750"/>
            <a:ext cx="8525814" cy="118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897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01154-773A-4777-A7C1-CE1CC08DB82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 rot="5400000">
            <a:off x="-2633670" y="3882601"/>
            <a:ext cx="5636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National Central University CSIE</a:t>
            </a:r>
            <a:r>
              <a:rPr lang="en-US" altLang="zh-TW" sz="1400" baseline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Programming &amp; Software Lab</a:t>
            </a:r>
            <a:endParaRPr lang="zh-TW" altLang="en-US" sz="1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155" y="1361986"/>
            <a:ext cx="8525813" cy="535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1" y="110907"/>
            <a:ext cx="1076807" cy="10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2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06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>
            <a:lumMod val="50000"/>
          </a:schemeClr>
        </a:buClr>
        <a:buFont typeface="Wingdings" panose="05000000000000000000" pitchFamily="2" charset="2"/>
        <a:buChar char="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>
            <a:lumMod val="75000"/>
          </a:schemeClr>
        </a:buClr>
        <a:buFont typeface="Wingdings" panose="05000000000000000000" pitchFamily="2" charset="2"/>
        <a:buChar char="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>
            <a:lumMod val="60000"/>
            <a:lumOff val="40000"/>
          </a:schemeClr>
        </a:buClr>
        <a:buFont typeface="Wingdings" panose="05000000000000000000" pitchFamily="2" charset="2"/>
        <a:buChar char="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>
            <a:lumMod val="40000"/>
            <a:lumOff val="60000"/>
          </a:schemeClr>
        </a:buClr>
        <a:buFont typeface="Wingdings" panose="05000000000000000000" pitchFamily="2" charset="2"/>
        <a:buChar char="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劉冠</a:t>
            </a:r>
            <a:r>
              <a:rPr lang="zh-TW" altLang="en-US" dirty="0" smtClean="0"/>
              <a:t>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63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Numpy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它是一個為</a:t>
            </a:r>
            <a:r>
              <a:rPr lang="en-US" altLang="zh-TW" dirty="0"/>
              <a:t>Python</a:t>
            </a:r>
            <a:r>
              <a:rPr lang="zh-TW" altLang="en-US" dirty="0"/>
              <a:t>提供高性能</a:t>
            </a:r>
            <a:r>
              <a:rPr lang="zh-TW" altLang="en-US" dirty="0" smtClean="0"/>
              <a:t>向量、矩陣</a:t>
            </a:r>
            <a:r>
              <a:rPr lang="zh-TW" altLang="en-US" dirty="0"/>
              <a:t>和更高維數據結構</a:t>
            </a:r>
            <a:r>
              <a:rPr lang="zh-TW" altLang="en-US" dirty="0" smtClean="0"/>
              <a:t>的</a:t>
            </a:r>
            <a:r>
              <a:rPr lang="zh-TW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套件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(package) </a:t>
            </a:r>
            <a:r>
              <a:rPr lang="zh-TW" altLang="en-US" dirty="0" smtClean="0"/>
              <a:t>。 </a:t>
            </a:r>
            <a:r>
              <a:rPr lang="zh-TW" altLang="en-US" dirty="0"/>
              <a:t>它在</a:t>
            </a:r>
            <a:r>
              <a:rPr lang="en-US" altLang="zh-TW" dirty="0"/>
              <a:t>C</a:t>
            </a:r>
            <a:r>
              <a:rPr lang="zh-TW" altLang="en-US" dirty="0"/>
              <a:t>和</a:t>
            </a:r>
            <a:r>
              <a:rPr lang="en-US" altLang="zh-TW" dirty="0"/>
              <a:t>Fortran</a:t>
            </a:r>
            <a:r>
              <a:rPr lang="zh-TW" altLang="en-US" dirty="0"/>
              <a:t>中實現，所以當</a:t>
            </a:r>
            <a:r>
              <a:rPr lang="zh-TW" altLang="en-US" u="sng" dirty="0"/>
              <a:t>計算向量化（用</a:t>
            </a:r>
            <a:r>
              <a:rPr lang="zh-TW" altLang="en-US" u="sng" dirty="0">
                <a:solidFill>
                  <a:srgbClr val="FF0000"/>
                </a:solidFill>
              </a:rPr>
              <a:t>向量</a:t>
            </a:r>
            <a:r>
              <a:rPr lang="zh-TW" altLang="en-US" u="sng" dirty="0"/>
              <a:t>和</a:t>
            </a:r>
            <a:r>
              <a:rPr lang="zh-TW" altLang="en-US" u="sng" dirty="0">
                <a:solidFill>
                  <a:srgbClr val="FF0000"/>
                </a:solidFill>
              </a:rPr>
              <a:t>矩陣</a:t>
            </a:r>
            <a:r>
              <a:rPr lang="zh-TW" altLang="en-US" u="sng" dirty="0"/>
              <a:t>配置）時，性能非常好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00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numpy.array</a:t>
            </a:r>
            <a:r>
              <a:rPr lang="zh-TW" altLang="en-US" dirty="0"/>
              <a:t>函數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array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763894"/>
            <a:ext cx="6268406" cy="14495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870" y="1763894"/>
            <a:ext cx="1678201" cy="9009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3422425"/>
            <a:ext cx="6370906" cy="131934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455" y="3422425"/>
            <a:ext cx="1557811" cy="105813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60" y="5012828"/>
            <a:ext cx="6370906" cy="14668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120" y="4998693"/>
            <a:ext cx="1678201" cy="9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 &amp; array</a:t>
            </a:r>
            <a:r>
              <a:rPr lang="zh-TW" altLang="en-US" dirty="0"/>
              <a:t> 資料型態比較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內容版面配置區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5154" y="1374863"/>
            <a:ext cx="5396623" cy="4934497"/>
          </a:xfrm>
          <a:prstGeom prst="rect">
            <a:avLst/>
          </a:prstGeom>
        </p:spPr>
      </p:pic>
      <p:pic>
        <p:nvPicPr>
          <p:cNvPr id="6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05" y="2274752"/>
            <a:ext cx="3219583" cy="224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shape</a:t>
            </a:r>
            <a:r>
              <a:rPr lang="zh-TW" altLang="en-US" dirty="0"/>
              <a:t>、</a:t>
            </a:r>
            <a:r>
              <a:rPr lang="en-US" altLang="zh-TW" dirty="0"/>
              <a:t>size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shape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size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46" y="2199787"/>
            <a:ext cx="6308259" cy="40908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127249"/>
            <a:ext cx="1741499" cy="22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資料型態</a:t>
            </a:r>
            <a:r>
              <a:rPr lang="zh-TW" altLang="en-US" dirty="0"/>
              <a:t> </a:t>
            </a:r>
            <a:r>
              <a:rPr lang="en-US" altLang="zh-TW" dirty="0" err="1" smtClean="0"/>
              <a:t>dtype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data type)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dtype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 (</a:t>
            </a:r>
            <a:r>
              <a:rPr lang="en-US" altLang="zh-TW" dirty="0"/>
              <a:t>data type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dtype</a:t>
            </a:r>
            <a:r>
              <a:rPr lang="zh-TW" altLang="en-US" dirty="0" smtClean="0"/>
              <a:t>可</a:t>
            </a:r>
            <a:r>
              <a:rPr lang="zh-TW" altLang="en-US" dirty="0"/>
              <a:t>以</a:t>
            </a:r>
            <a:r>
              <a:rPr lang="zh-TW" altLang="en-US" dirty="0" smtClean="0"/>
              <a:t>明確定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內的元素類型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, float, complex, bool, object, int64, int16, float128, complex128)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5" y="3507270"/>
            <a:ext cx="5612811" cy="18991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38" y="3764361"/>
            <a:ext cx="2980150" cy="15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範圍 </a:t>
            </a:r>
            <a:r>
              <a:rPr lang="en-US" altLang="zh-TW" dirty="0" err="1"/>
              <a:t>arange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arange</a:t>
            </a:r>
            <a:r>
              <a:rPr lang="en-US" altLang="zh-TW" dirty="0" smtClean="0">
                <a:solidFill>
                  <a:srgbClr val="FF0000"/>
                </a:solidFill>
              </a:rPr>
              <a:t>(start, stop, step)</a:t>
            </a:r>
          </a:p>
          <a:p>
            <a:r>
              <a:rPr lang="zh-TW" altLang="en-US" dirty="0" smtClean="0"/>
              <a:t>下列為利用</a:t>
            </a:r>
            <a:r>
              <a:rPr lang="en-US" altLang="zh-TW" dirty="0" smtClean="0"/>
              <a:t>range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及利用</a:t>
            </a:r>
            <a:r>
              <a:rPr lang="en-US" altLang="zh-TW" dirty="0" err="1" smtClean="0"/>
              <a:t>arange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比較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33" y="2441258"/>
            <a:ext cx="7819211" cy="22744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3" y="4872402"/>
            <a:ext cx="3458466" cy="147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linspace</a:t>
            </a:r>
            <a:r>
              <a:rPr lang="zh-TW" altLang="en-US" dirty="0" smtClean="0"/>
              <a:t> 產生間隔相等數組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linspace</a:t>
            </a:r>
            <a:r>
              <a:rPr lang="en-US" altLang="zh-TW" dirty="0" smtClean="0">
                <a:solidFill>
                  <a:srgbClr val="FF0000"/>
                </a:solidFill>
              </a:rPr>
              <a:t> (</a:t>
            </a:r>
            <a:r>
              <a:rPr lang="en-US" altLang="zh-TW" dirty="0">
                <a:solidFill>
                  <a:srgbClr val="FF0000"/>
                </a:solidFill>
              </a:rPr>
              <a:t>start, stop, </a:t>
            </a:r>
            <a:r>
              <a:rPr lang="en-US" altLang="zh-TW" dirty="0" err="1">
                <a:solidFill>
                  <a:srgbClr val="FF0000"/>
                </a:solidFill>
              </a:rPr>
              <a:t>num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45" y="2014400"/>
            <a:ext cx="8463629" cy="25109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43" y="4642915"/>
            <a:ext cx="8479028" cy="14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</a:t>
            </a:r>
            <a:r>
              <a:rPr lang="zh-TW" altLang="en-US" dirty="0" smtClean="0"/>
              <a:t> 隨機亂</a:t>
            </a:r>
            <a:r>
              <a:rPr lang="zh-TW" altLang="en-US" dirty="0"/>
              <a:t>數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rand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import random</a:t>
            </a:r>
          </a:p>
          <a:p>
            <a:r>
              <a:rPr lang="en-US" altLang="zh-TW" dirty="0" err="1" smtClean="0"/>
              <a:t>random.rand</a:t>
            </a:r>
            <a:r>
              <a:rPr lang="en-US" altLang="zh-TW" dirty="0" smtClean="0"/>
              <a:t>(column,</a:t>
            </a:r>
            <a:r>
              <a:rPr lang="en-US" altLang="zh-TW" dirty="0"/>
              <a:t> </a:t>
            </a:r>
            <a:r>
              <a:rPr lang="en-US" altLang="zh-TW" dirty="0" smtClean="0"/>
              <a:t>row)</a:t>
            </a:r>
          </a:p>
          <a:p>
            <a:r>
              <a:rPr lang="en-US" altLang="zh-TW" dirty="0" err="1" smtClean="0"/>
              <a:t>random.randint</a:t>
            </a:r>
            <a:r>
              <a:rPr lang="en-US" altLang="zh-TW" dirty="0" smtClean="0"/>
              <a:t>(</a:t>
            </a:r>
            <a:r>
              <a:rPr lang="en-US" altLang="zh-TW" dirty="0"/>
              <a:t>start</a:t>
            </a:r>
            <a:r>
              <a:rPr lang="en-US" altLang="zh-TW" dirty="0" smtClean="0"/>
              <a:t>,</a:t>
            </a:r>
            <a:r>
              <a:rPr lang="en-US" altLang="zh-TW" dirty="0"/>
              <a:t> stop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32" y="3184887"/>
            <a:ext cx="7900521" cy="22667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33" y="5451664"/>
            <a:ext cx="7900521" cy="11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</a:t>
            </a:r>
            <a:r>
              <a:rPr lang="zh-TW" altLang="en-US" dirty="0"/>
              <a:t> 基本操作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2831" y="960707"/>
            <a:ext cx="6286098" cy="5750643"/>
          </a:xfrm>
        </p:spPr>
      </p:pic>
    </p:spTree>
    <p:extLst>
      <p:ext uri="{BB962C8B-B14F-4D97-AF65-F5344CB8AC3E}">
        <p14:creationId xmlns:p14="http://schemas.microsoft.com/office/powerpoint/2010/main" val="32909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Scipy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Library of scientific algorithms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2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585252" y="1277745"/>
            <a:ext cx="8326929" cy="1831216"/>
          </a:xfrm>
        </p:spPr>
        <p:txBody>
          <a:bodyPr/>
          <a:lstStyle/>
          <a:p>
            <a:r>
              <a:rPr lang="zh-TW" altLang="en-US" dirty="0"/>
              <a:t>模組</a:t>
            </a:r>
            <a:r>
              <a:rPr lang="en-US" altLang="zh-TW" dirty="0"/>
              <a:t>(Module)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585252" y="3108962"/>
            <a:ext cx="8326928" cy="3045084"/>
          </a:xfrm>
        </p:spPr>
        <p:txBody>
          <a:bodyPr anchor="ctr">
            <a:normAutofit/>
          </a:bodyPr>
          <a:lstStyle/>
          <a:p>
            <a:r>
              <a:rPr lang="en-US" altLang="zh-TW" dirty="0" err="1" smtClean="0"/>
              <a:t>Numpy</a:t>
            </a:r>
            <a:endParaRPr lang="en-US" altLang="zh-TW" dirty="0" smtClean="0"/>
          </a:p>
          <a:p>
            <a:r>
              <a:rPr lang="en-US" altLang="zh-TW" dirty="0" err="1" smtClean="0"/>
              <a:t>Scipy</a:t>
            </a:r>
            <a:endParaRPr lang="en-US" altLang="zh-TW" dirty="0"/>
          </a:p>
          <a:p>
            <a:r>
              <a:rPr lang="en-US" altLang="zh-TW" dirty="0" err="1" smtClean="0"/>
              <a:t>Matplotlib</a:t>
            </a:r>
            <a:endParaRPr lang="en-US" altLang="zh-TW" dirty="0"/>
          </a:p>
          <a:p>
            <a:r>
              <a:rPr lang="en-US" altLang="zh-TW" dirty="0" err="1" smtClean="0"/>
              <a:t>Sympy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9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scipy</a:t>
            </a:r>
            <a:r>
              <a:rPr lang="zh-TW" altLang="en-US" dirty="0" smtClean="0"/>
              <a:t> 中的函</a:t>
            </a:r>
            <a:r>
              <a:rPr lang="zh-TW" altLang="en-US" dirty="0"/>
              <a:t>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factorial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scipy</a:t>
            </a:r>
            <a:r>
              <a:rPr lang="en-US" altLang="zh-TW" dirty="0"/>
              <a:t> import </a:t>
            </a:r>
            <a:r>
              <a:rPr lang="en-US" altLang="zh-TW" dirty="0" err="1"/>
              <a:t>misc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70" y="2977145"/>
            <a:ext cx="4207030" cy="211441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027" y="3404642"/>
            <a:ext cx="2612783" cy="13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線性</a:t>
            </a:r>
            <a:r>
              <a:rPr lang="zh-TW" altLang="en-US" dirty="0" smtClean="0"/>
              <a:t>代數</a:t>
            </a:r>
            <a:r>
              <a:rPr lang="en-US" altLang="zh-TW" dirty="0"/>
              <a:t>(Linear </a:t>
            </a:r>
            <a:r>
              <a:rPr lang="en-US" altLang="zh-TW" dirty="0" smtClean="0"/>
              <a:t>algebra)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solve(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#</a:t>
            </a:r>
            <a:r>
              <a:rPr lang="zh-TW" altLang="en-US" dirty="0" smtClean="0"/>
              <a:t>解線性方程式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33" y="2679900"/>
            <a:ext cx="4722175" cy="250466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400" y="4233116"/>
            <a:ext cx="3807175" cy="78303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26" y="2941157"/>
            <a:ext cx="3761649" cy="94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矩陣運算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特徵值與特徵向量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evals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evecs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eig</a:t>
            </a:r>
            <a:r>
              <a:rPr lang="en-US" altLang="zh-TW" dirty="0">
                <a:solidFill>
                  <a:srgbClr val="FF0000"/>
                </a:solidFill>
              </a:rPr>
              <a:t>(A)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68" y="5393064"/>
            <a:ext cx="6888055" cy="134258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96" y="3352050"/>
            <a:ext cx="2225683" cy="140641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68" y="2605799"/>
            <a:ext cx="5226807" cy="27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矩陣運算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inv</a:t>
            </a:r>
            <a:r>
              <a:rPr lang="en-US" altLang="zh-TW" dirty="0">
                <a:solidFill>
                  <a:srgbClr val="FF0000"/>
                </a:solidFill>
              </a:rPr>
              <a:t>(A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 計算反矩陣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det</a:t>
            </a:r>
            <a:r>
              <a:rPr lang="en-US" altLang="zh-TW" dirty="0" smtClean="0">
                <a:solidFill>
                  <a:srgbClr val="FF0000"/>
                </a:solidFill>
              </a:rPr>
              <a:t>(A)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 計算行列式值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46" y="3014582"/>
            <a:ext cx="5551010" cy="283757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56" y="3535842"/>
            <a:ext cx="3055046" cy="17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3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積分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quad(f(x),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/>
              <a:t>scipy.integrate</a:t>
            </a:r>
            <a:r>
              <a:rPr lang="en-US" altLang="zh-TW" dirty="0"/>
              <a:t> import quad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32" y="2275263"/>
            <a:ext cx="7897757" cy="32635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32" y="5728854"/>
            <a:ext cx="7935462" cy="9723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334" y="739505"/>
            <a:ext cx="1968783" cy="95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6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積分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226" y="742677"/>
            <a:ext cx="2362200" cy="13430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74" y="4891279"/>
            <a:ext cx="8585676" cy="1522583"/>
          </a:xfrm>
          <a:prstGeom prst="rect">
            <a:avLst/>
          </a:prstGeom>
        </p:spPr>
      </p:pic>
      <p:sp>
        <p:nvSpPr>
          <p:cNvPr id="11" name="內容版面配置區 3"/>
          <p:cNvSpPr txBox="1">
            <a:spLocks/>
          </p:cNvSpPr>
          <p:nvPr/>
        </p:nvSpPr>
        <p:spPr>
          <a:xfrm>
            <a:off x="508474" y="1293895"/>
            <a:ext cx="8296206" cy="536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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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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40000"/>
                  <a:lumOff val="60000"/>
                </a:schemeClr>
              </a:buClr>
              <a:buFont typeface="Wingdings" panose="05000000000000000000" pitchFamily="2" charset="2"/>
              <a:buChar char="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/>
              <a:t>quad(f(x),a,b)</a:t>
            </a:r>
          </a:p>
          <a:p>
            <a:r>
              <a:rPr lang="en-US" altLang="zh-TW" smtClean="0"/>
              <a:t>from scipy.integrate import quad</a:t>
            </a:r>
          </a:p>
          <a:p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95" y="2316754"/>
            <a:ext cx="8413779" cy="245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Matplotlib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2D and 3D </a:t>
            </a:r>
            <a:r>
              <a:rPr lang="en-US" altLang="zh-TW" dirty="0" smtClean="0"/>
              <a:t>plotting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3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matplotlib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matplotlib</a:t>
            </a:r>
            <a:r>
              <a:rPr lang="zh-TW" altLang="en-US" dirty="0"/>
              <a:t>開始繪圖的最簡單的方法通常是使用</a:t>
            </a:r>
            <a:r>
              <a:rPr lang="en-US" altLang="zh-TW" dirty="0" err="1"/>
              <a:t>matplotlib</a:t>
            </a:r>
            <a:r>
              <a:rPr lang="zh-TW" altLang="en-US" dirty="0"/>
              <a:t>提供的類似</a:t>
            </a:r>
            <a:r>
              <a:rPr lang="en-US" altLang="zh-TW" dirty="0"/>
              <a:t>MATLAB</a:t>
            </a:r>
            <a:r>
              <a:rPr lang="zh-TW" altLang="en-US" dirty="0"/>
              <a:t>的</a:t>
            </a:r>
            <a:r>
              <a:rPr lang="en-US" altLang="zh-TW" dirty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它被設計為與</a:t>
            </a:r>
            <a:r>
              <a:rPr lang="en-US" altLang="zh-TW" dirty="0"/>
              <a:t>MATLAB</a:t>
            </a:r>
            <a:r>
              <a:rPr lang="zh-TW" altLang="en-US" dirty="0"/>
              <a:t>的繪圖功能兼容，所以</a:t>
            </a:r>
            <a:r>
              <a:rPr lang="zh-TW" altLang="en-US" dirty="0" smtClean="0"/>
              <a:t>如果熟悉</a:t>
            </a:r>
            <a:r>
              <a:rPr lang="en-US" altLang="zh-TW" dirty="0"/>
              <a:t>MATLAB</a:t>
            </a:r>
            <a:r>
              <a:rPr lang="zh-TW" altLang="en-US" dirty="0" smtClean="0"/>
              <a:t>，將很</a:t>
            </a:r>
            <a:r>
              <a:rPr lang="zh-TW" altLang="en-US" dirty="0"/>
              <a:t>容易開始。</a:t>
            </a:r>
          </a:p>
        </p:txBody>
      </p:sp>
    </p:spTree>
    <p:extLst>
      <p:ext uri="{BB962C8B-B14F-4D97-AF65-F5344CB8AC3E}">
        <p14:creationId xmlns:p14="http://schemas.microsoft.com/office/powerpoint/2010/main" val="21115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Matplotlib</a:t>
            </a:r>
            <a:r>
              <a:rPr lang="zh-TW" altLang="en-US" dirty="0" smtClean="0"/>
              <a:t> 中的函式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plot(x, y, </a:t>
            </a:r>
            <a:r>
              <a:rPr lang="en-US" altLang="zh-TW" dirty="0" smtClean="0"/>
              <a:t>‘r+</a:t>
            </a:r>
            <a:r>
              <a:rPr lang="zh-TW" altLang="en-US" dirty="0" smtClean="0"/>
              <a:t>符號</a:t>
            </a:r>
            <a:r>
              <a:rPr lang="en-US" altLang="zh-TW" dirty="0" smtClean="0"/>
              <a:t>’, </a:t>
            </a:r>
            <a:r>
              <a:rPr lang="en-US" altLang="zh-TW" dirty="0"/>
              <a:t>color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")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46" y="2623728"/>
            <a:ext cx="4136120" cy="30716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525" y="2783203"/>
            <a:ext cx="42100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圖中</a:t>
            </a:r>
            <a:r>
              <a:rPr lang="zh-TW" altLang="en-US" dirty="0"/>
              <a:t>圖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47" y="1630476"/>
            <a:ext cx="5136564" cy="44960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40" y="2592569"/>
            <a:ext cx="3604860" cy="26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模組</a:t>
            </a:r>
            <a:r>
              <a:rPr lang="en-US" altLang="zh-TW" dirty="0"/>
              <a:t>(Module)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的一個優勢是有許多內建</a:t>
            </a:r>
            <a:r>
              <a:rPr lang="zh-TW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模組</a:t>
            </a:r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(module)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，也有許多第三方單位開發功能強大的</a:t>
            </a:r>
            <a:r>
              <a:rPr lang="zh-TW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套件</a:t>
            </a:r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(package)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，用以擴充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的功能。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套件可以看做處於同一個目錄下的模組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模組是包含函式及其他敘述的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指令檔，以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為副檔名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1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格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subplot()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1" y="2227818"/>
            <a:ext cx="5189237" cy="36548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070" y="2941881"/>
            <a:ext cx="3514218" cy="22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3D</a:t>
            </a:r>
            <a:r>
              <a:rPr lang="zh-TW" altLang="en-US" dirty="0" smtClean="0"/>
              <a:t> 繪圖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297" y="4404696"/>
            <a:ext cx="3505200" cy="2324100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977" y="1218154"/>
            <a:ext cx="8369008" cy="342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Sympy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Symbolic algebra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3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創建一個新的符號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Symbol</a:t>
            </a:r>
          </a:p>
          <a:p>
            <a:r>
              <a:rPr lang="zh-TW" altLang="en-US" dirty="0" smtClean="0"/>
              <a:t>在</a:t>
            </a:r>
            <a:r>
              <a:rPr lang="en-US" altLang="zh-TW" dirty="0" err="1"/>
              <a:t>SymPy</a:t>
            </a:r>
            <a:r>
              <a:rPr lang="zh-TW" altLang="en-US" dirty="0"/>
              <a:t>中，我們需要為要使用的變量創建符號。 我們可以使用</a:t>
            </a:r>
            <a:r>
              <a:rPr lang="en-US" altLang="zh-TW" dirty="0"/>
              <a:t>Symbol</a:t>
            </a:r>
            <a:r>
              <a:rPr lang="zh-TW" altLang="en-US" dirty="0"/>
              <a:t>類創建一個新的符號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10" y="3419053"/>
            <a:ext cx="4985856" cy="22507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105" y="3669437"/>
            <a:ext cx="2159551" cy="14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數</a:t>
            </a:r>
            <a:r>
              <a:rPr lang="zh-TW" altLang="en-US" dirty="0" smtClean="0"/>
              <a:t>表</a:t>
            </a:r>
            <a:r>
              <a:rPr lang="zh-TW" altLang="en-US" dirty="0"/>
              <a:t>示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Rational(numerator , </a:t>
            </a:r>
            <a:r>
              <a:rPr lang="en-US" altLang="zh-TW" dirty="0">
                <a:solidFill>
                  <a:srgbClr val="FF0000"/>
                </a:solidFill>
              </a:rPr>
              <a:t>denominator)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94" y="2752861"/>
            <a:ext cx="4230975" cy="32038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069" y="3023099"/>
            <a:ext cx="2444329" cy="23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精確</a:t>
            </a:r>
            <a:r>
              <a:rPr lang="zh-TW" altLang="en-US" dirty="0"/>
              <a:t>度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evalf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精確位數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整數部分</a:t>
            </a:r>
            <a:r>
              <a:rPr lang="en-US" altLang="zh-TW" dirty="0" smtClean="0">
                <a:solidFill>
                  <a:srgbClr val="FF0000"/>
                </a:solidFill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</a:rPr>
              <a:t>小數部分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70" y="2402700"/>
            <a:ext cx="4597025" cy="208302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59" y="4674946"/>
            <a:ext cx="7553087" cy="11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5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數值代換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sub(</a:t>
            </a:r>
            <a:r>
              <a:rPr lang="zh-TW" altLang="en-US" dirty="0" smtClean="0"/>
              <a:t>被代換</a:t>
            </a:r>
            <a:r>
              <a:rPr lang="en-US" altLang="zh-TW" dirty="0" smtClean="0"/>
              <a:t>,</a:t>
            </a:r>
            <a:r>
              <a:rPr lang="zh-TW" altLang="en-US" dirty="0" smtClean="0"/>
              <a:t>代換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當我們對代數表達式進行數值計算時，我們經常想用一個</a:t>
            </a:r>
            <a:r>
              <a:rPr lang="zh-TW" altLang="en-US" dirty="0" smtClean="0"/>
              <a:t>數值代換</a:t>
            </a:r>
            <a:r>
              <a:rPr lang="zh-TW" altLang="en-US" dirty="0"/>
              <a:t>一個符號。 在</a:t>
            </a:r>
            <a:r>
              <a:rPr lang="en-US" altLang="zh-TW" dirty="0" err="1"/>
              <a:t>SymPy</a:t>
            </a:r>
            <a:r>
              <a:rPr lang="zh-TW" altLang="en-US" dirty="0"/>
              <a:t>中</a:t>
            </a:r>
            <a:r>
              <a:rPr lang="zh-TW" altLang="en-US" dirty="0" smtClean="0"/>
              <a:t>，可使用</a:t>
            </a:r>
            <a:r>
              <a:rPr lang="en-US" altLang="zh-TW" dirty="0"/>
              <a:t>subs</a:t>
            </a:r>
            <a:r>
              <a:rPr lang="zh-TW" altLang="en-US" dirty="0"/>
              <a:t>函數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161" y="3807007"/>
            <a:ext cx="1637484" cy="16130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056" y="2653682"/>
            <a:ext cx="4023224" cy="420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多項式展開與分解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expand</a:t>
            </a:r>
            <a:r>
              <a:rPr lang="zh-TW" altLang="en-US" dirty="0" smtClean="0"/>
              <a:t>  </a:t>
            </a:r>
            <a:r>
              <a:rPr lang="en-US" altLang="zh-TW" dirty="0" smtClean="0"/>
              <a:t> # </a:t>
            </a:r>
            <a:r>
              <a:rPr lang="zh-TW" altLang="en-US" dirty="0" smtClean="0"/>
              <a:t>展開多項式</a:t>
            </a:r>
            <a:endParaRPr lang="en-US" altLang="zh-TW" dirty="0" smtClean="0"/>
          </a:p>
          <a:p>
            <a:r>
              <a:rPr lang="en-US" altLang="zh-TW" dirty="0" smtClean="0"/>
              <a:t>factor </a:t>
            </a:r>
            <a:r>
              <a:rPr lang="zh-TW" altLang="en-US" dirty="0" smtClean="0"/>
              <a:t>  </a:t>
            </a:r>
            <a:r>
              <a:rPr lang="en-US" altLang="zh-TW" dirty="0" smtClean="0"/>
              <a:t># </a:t>
            </a:r>
            <a:r>
              <a:rPr lang="zh-TW" altLang="en-US" dirty="0" smtClean="0"/>
              <a:t>因式分解</a:t>
            </a:r>
            <a:endParaRPr lang="en-US" altLang="zh-TW" dirty="0" smtClean="0"/>
          </a:p>
          <a:p>
            <a:r>
              <a:rPr lang="en-US" altLang="zh-TW" dirty="0" smtClean="0"/>
              <a:t>simplify</a:t>
            </a:r>
            <a:r>
              <a:rPr lang="zh-TW" altLang="en-US" dirty="0" smtClean="0"/>
              <a:t> </a:t>
            </a:r>
            <a:r>
              <a:rPr lang="en-US" altLang="zh-TW" dirty="0" smtClean="0"/>
              <a:t>#</a:t>
            </a:r>
            <a:r>
              <a:rPr lang="zh-TW" altLang="en-US" dirty="0" smtClean="0"/>
              <a:t> 不展開多項式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03" y="2914514"/>
            <a:ext cx="7304592" cy="382113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100" y="1255786"/>
            <a:ext cx="3054668" cy="15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極限</a:t>
            </a:r>
            <a:r>
              <a:rPr lang="zh-TW" altLang="en-US" dirty="0"/>
              <a:t>與</a:t>
            </a:r>
            <a:r>
              <a:rPr lang="zh-TW" altLang="en-US" dirty="0" smtClean="0"/>
              <a:t>微分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limit(f(x), x, a, </a:t>
            </a:r>
            <a:r>
              <a:rPr lang="en-US" altLang="zh-TW" dirty="0" err="1" smtClean="0"/>
              <a:t>dir</a:t>
            </a:r>
            <a:r>
              <a:rPr lang="en-US" altLang="zh-TW" dirty="0" smtClean="0"/>
              <a:t>=“</a:t>
            </a:r>
            <a:r>
              <a:rPr lang="zh-TW" altLang="en-US" dirty="0"/>
              <a:t>極限點的方向</a:t>
            </a:r>
            <a:r>
              <a:rPr lang="en-US" altLang="zh-TW" dirty="0" smtClean="0"/>
              <a:t>”)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diff(f(x), x)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54" y="1106260"/>
            <a:ext cx="1447800" cy="857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48" y="2083563"/>
            <a:ext cx="1295400" cy="9429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19" y="3148808"/>
            <a:ext cx="5275083" cy="352335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2" y="3864973"/>
            <a:ext cx="1754049" cy="19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匯入模組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透過匯入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(import)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模組，可以使用模組內的函式與資料。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以下三種方式可以匯入模組或模組中的特定函式：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模組名稱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模組名稱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新名稱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模組名稱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函數名稱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8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import </a:t>
            </a:r>
            <a:r>
              <a:rPr lang="zh-TW" altLang="en-US" dirty="0">
                <a:cs typeface="Times New Roman" panose="02020603050405020304" pitchFamily="18" charset="0"/>
              </a:rPr>
              <a:t>範例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531938"/>
            <a:ext cx="37338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473" y="1573213"/>
            <a:ext cx="4024313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4183063"/>
            <a:ext cx="360680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11" y="4191444"/>
            <a:ext cx="405447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87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撰寫模組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可自行撰寫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模組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6" y="3987317"/>
            <a:ext cx="3335261" cy="185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95" y="2021843"/>
            <a:ext cx="5038044" cy="175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95" y="2021844"/>
            <a:ext cx="3255425" cy="175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3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模組獨立執行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程式在執行時期都有一個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__name__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屬性，而透過對該屬性的判斷，可以讓程式不管是作為模組被匯入或是獨立運作都可以正確地執行。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作為模組被匯入：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__name__ =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模組名稱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獨立執行：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__name__ = __main__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7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內容版面配置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04625" y="1570605"/>
            <a:ext cx="5241347" cy="2282938"/>
          </a:xfrm>
          <a:prstGeom prst="rect">
            <a:avLst/>
          </a:prstGeom>
        </p:spPr>
      </p:pic>
      <p:pic>
        <p:nvPicPr>
          <p:cNvPr id="6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94" y="1662394"/>
            <a:ext cx="3265966" cy="254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78" y="4465445"/>
            <a:ext cx="5453474" cy="181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94" y="4490981"/>
            <a:ext cx="3265966" cy="176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5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Numpy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Multidimensional </a:t>
            </a:r>
            <a:r>
              <a:rPr lang="en-US" altLang="zh-TW" dirty="0"/>
              <a:t>data arrays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1154-773A-4777-A7C1-CE1CC08DB82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8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624</Words>
  <Application>Microsoft Office PowerPoint</Application>
  <PresentationFormat>如螢幕大小 (4:3)</PresentationFormat>
  <Paragraphs>137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6" baseType="lpstr">
      <vt:lpstr>新細明體</vt:lpstr>
      <vt:lpstr>標楷體</vt:lpstr>
      <vt:lpstr>Aharoni</vt:lpstr>
      <vt:lpstr>Arial</vt:lpstr>
      <vt:lpstr>Calibri</vt:lpstr>
      <vt:lpstr>Times New Roman</vt:lpstr>
      <vt:lpstr>Wingdings</vt:lpstr>
      <vt:lpstr>Office 佈景主題</vt:lpstr>
      <vt:lpstr>Python</vt:lpstr>
      <vt:lpstr>模組(Module)</vt:lpstr>
      <vt:lpstr>模組(Module)</vt:lpstr>
      <vt:lpstr>匯入模組</vt:lpstr>
      <vt:lpstr>import 範例</vt:lpstr>
      <vt:lpstr>撰寫模組</vt:lpstr>
      <vt:lpstr>模組獨立執行</vt:lpstr>
      <vt:lpstr>範例</vt:lpstr>
      <vt:lpstr>Numpy</vt:lpstr>
      <vt:lpstr>Numpy</vt:lpstr>
      <vt:lpstr>numpy.array函數</vt:lpstr>
      <vt:lpstr>List &amp; array 資料型態比較</vt:lpstr>
      <vt:lpstr>shape、size</vt:lpstr>
      <vt:lpstr>資料型態 dtype (data type)</vt:lpstr>
      <vt:lpstr>範圍 arange</vt:lpstr>
      <vt:lpstr>linspace 產生間隔相等數組</vt:lpstr>
      <vt:lpstr>rand 隨機亂數</vt:lpstr>
      <vt:lpstr>List 基本操作</vt:lpstr>
      <vt:lpstr>Scipy</vt:lpstr>
      <vt:lpstr>scipy 中的函式</vt:lpstr>
      <vt:lpstr>線性代數(Linear algebra)</vt:lpstr>
      <vt:lpstr>矩陣運算</vt:lpstr>
      <vt:lpstr>矩陣運算</vt:lpstr>
      <vt:lpstr>積分</vt:lpstr>
      <vt:lpstr>積分</vt:lpstr>
      <vt:lpstr>Matplotlib</vt:lpstr>
      <vt:lpstr>matplotlib</vt:lpstr>
      <vt:lpstr>Matplotlib 中的函式</vt:lpstr>
      <vt:lpstr>圖中圖</vt:lpstr>
      <vt:lpstr>分格顯示</vt:lpstr>
      <vt:lpstr>3D 繪圖</vt:lpstr>
      <vt:lpstr>Sympy</vt:lpstr>
      <vt:lpstr>創建一個新的符號</vt:lpstr>
      <vt:lpstr>分數表示</vt:lpstr>
      <vt:lpstr>精確度</vt:lpstr>
      <vt:lpstr>數值代換</vt:lpstr>
      <vt:lpstr>多項式展開與分解</vt:lpstr>
      <vt:lpstr>極限與微分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Liu</dc:creator>
  <cp:lastModifiedBy>Liu</cp:lastModifiedBy>
  <cp:revision>110</cp:revision>
  <dcterms:created xsi:type="dcterms:W3CDTF">2017-10-03T13:58:45Z</dcterms:created>
  <dcterms:modified xsi:type="dcterms:W3CDTF">2017-10-24T09:45:29Z</dcterms:modified>
</cp:coreProperties>
</file>